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4"/>
    <p:sldMasterId id="2147483719" r:id="rId5"/>
  </p:sldMasterIdLst>
  <p:sldIdLst>
    <p:sldId id="327" r:id="rId6"/>
    <p:sldId id="292" r:id="rId7"/>
    <p:sldId id="258" r:id="rId8"/>
    <p:sldId id="259" r:id="rId9"/>
    <p:sldId id="290" r:id="rId10"/>
    <p:sldId id="289" r:id="rId11"/>
    <p:sldId id="260" r:id="rId12"/>
    <p:sldId id="326" r:id="rId13"/>
    <p:sldId id="288" r:id="rId14"/>
    <p:sldId id="294" r:id="rId15"/>
    <p:sldId id="297" r:id="rId16"/>
    <p:sldId id="29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3579D-9CF4-4032-8422-6AB4F0E56255}" v="1" dt="2020-11-03T13:33:38.561"/>
    <p1510:client id="{4EF519A0-A5DF-43DD-BF6D-99E7935C429A}" v="1" dt="2020-11-03T13:22:35.46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AYDA KARAMEHMETOGLU" userId="S::2005240050@ogrenci.karabuk.edu.tr::d82c7102-10e7-45ab-9024-58bc78f88666" providerId="AD" clId="Web-{4EF519A0-A5DF-43DD-BF6D-99E7935C429A}"/>
    <pc:docChg chg="sldOrd">
      <pc:chgData name="ILAYDA KARAMEHMETOGLU" userId="S::2005240050@ogrenci.karabuk.edu.tr::d82c7102-10e7-45ab-9024-58bc78f88666" providerId="AD" clId="Web-{4EF519A0-A5DF-43DD-BF6D-99E7935C429A}" dt="2020-11-03T13:22:35.468" v="0"/>
      <pc:docMkLst>
        <pc:docMk/>
      </pc:docMkLst>
      <pc:sldChg chg="ord">
        <pc:chgData name="ILAYDA KARAMEHMETOGLU" userId="S::2005240050@ogrenci.karabuk.edu.tr::d82c7102-10e7-45ab-9024-58bc78f88666" providerId="AD" clId="Web-{4EF519A0-A5DF-43DD-BF6D-99E7935C429A}" dt="2020-11-03T13:22:35.468" v="0"/>
        <pc:sldMkLst>
          <pc:docMk/>
          <pc:sldMk cId="3100869859" sldId="300"/>
        </pc:sldMkLst>
      </pc:sldChg>
    </pc:docChg>
  </pc:docChgLst>
  <pc:docChgLst>
    <pc:chgData name="NURAY OZIPEK" userId="S::2010209012@ogrenci.karabuk.edu.tr::8823c03c-1285-4178-87a9-81e8b8460145" providerId="AD" clId="Web-{0853579D-9CF4-4032-8422-6AB4F0E56255}"/>
    <pc:docChg chg="sldOrd">
      <pc:chgData name="NURAY OZIPEK" userId="S::2010209012@ogrenci.karabuk.edu.tr::8823c03c-1285-4178-87a9-81e8b8460145" providerId="AD" clId="Web-{0853579D-9CF4-4032-8422-6AB4F0E56255}" dt="2020-11-03T13:33:38.561" v="0"/>
      <pc:docMkLst>
        <pc:docMk/>
      </pc:docMkLst>
      <pc:sldChg chg="ord">
        <pc:chgData name="NURAY OZIPEK" userId="S::2010209012@ogrenci.karabuk.edu.tr::8823c03c-1285-4178-87a9-81e8b8460145" providerId="AD" clId="Web-{0853579D-9CF4-4032-8422-6AB4F0E56255}" dt="2020-11-03T13:33:38.561" v="0"/>
        <pc:sldMkLst>
          <pc:docMk/>
          <pc:sldMk cId="2626459090" sldId="2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686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a:p>
        </p:txBody>
      </p:sp>
    </p:spTree>
    <p:extLst>
      <p:ext uri="{BB962C8B-B14F-4D97-AF65-F5344CB8AC3E}">
        <p14:creationId xmlns:p14="http://schemas.microsoft.com/office/powerpoint/2010/main" val="125515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0383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pPr>
            <a:fld id="{F15476AB-0A92-4902-ADA1-3103927415BB}"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33438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88206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pPr>
            <a:fld id="{4B61F151-41C7-48DB-B3C5-073B956B228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5979304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2B9C4A38-B1E1-4665-AF50-7E111FA4AAC4}"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329625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8" name="Footer Placeholder 7"/>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9" name="Slide Number Placeholder 8"/>
          <p:cNvSpPr>
            <a:spLocks noGrp="1"/>
          </p:cNvSpPr>
          <p:nvPr>
            <p:ph type="sldNum" sz="quarter" idx="12"/>
          </p:nvPr>
        </p:nvSpPr>
        <p:spPr/>
        <p:txBody>
          <a:bodyPr/>
          <a:lstStyle/>
          <a:p>
            <a:pPr defTabSz="914400" fontAlgn="base">
              <a:spcBef>
                <a:spcPct val="0"/>
              </a:spcBef>
              <a:spcAft>
                <a:spcPct val="0"/>
              </a:spcAft>
            </a:pPr>
            <a:fld id="{450F623F-6CC9-42EA-BCDF-C7D453963845}"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3874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4" name="Footer Placeholder 3"/>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5" name="Slide Number Placeholder 4"/>
          <p:cNvSpPr>
            <a:spLocks noGrp="1"/>
          </p:cNvSpPr>
          <p:nvPr>
            <p:ph type="sldNum" sz="quarter" idx="12"/>
          </p:nvPr>
        </p:nvSpPr>
        <p:spPr/>
        <p:txBody>
          <a:bodyPr/>
          <a:lstStyle/>
          <a:p>
            <a:pPr defTabSz="914400" fontAlgn="base">
              <a:spcBef>
                <a:spcPct val="0"/>
              </a:spcBef>
              <a:spcAft>
                <a:spcPct val="0"/>
              </a:spcAft>
            </a:pPr>
            <a:fld id="{0204DECA-E3C5-4728-9304-D3FAEEA507DA}"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03015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3" name="Footer Placeholder 2"/>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4" name="Slide Number Placeholder 3"/>
          <p:cNvSpPr>
            <a:spLocks noGrp="1"/>
          </p:cNvSpPr>
          <p:nvPr>
            <p:ph type="sldNum" sz="quarter" idx="12"/>
          </p:nvPr>
        </p:nvSpPr>
        <p:spPr/>
        <p:txBody>
          <a:bodyPr/>
          <a:lstStyle/>
          <a:p>
            <a:pPr defTabSz="914400" fontAlgn="base">
              <a:spcBef>
                <a:spcPct val="0"/>
              </a:spcBef>
              <a:spcAft>
                <a:spcPct val="0"/>
              </a:spcAft>
            </a:pPr>
            <a:fld id="{561C3BCA-749F-4A04-9503-DA194A78366C}"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09989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30947EC0-ED3B-4737-AEA1-899D5C316600}"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09335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2772294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defTabSz="914400" fontAlgn="base">
              <a:spcBef>
                <a:spcPct val="0"/>
              </a:spcBef>
              <a:spcAft>
                <a:spcPct val="0"/>
              </a:spcAft>
            </a:pPr>
            <a:fld id="{174FE965-AF5D-4754-B720-50278FA07C65}"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930361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pPr>
            <a:fld id="{4B61F151-41C7-48DB-B3C5-073B956B228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01454190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defTabSz="914400" fontAlgn="base">
              <a:spcBef>
                <a:spcPct val="0"/>
              </a:spcBef>
              <a:spcAft>
                <a:spcPct val="0"/>
              </a:spcAft>
            </a:pPr>
            <a:fld id="{E8B59211-256F-41C9-A042-FA7A88E2D03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46278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461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398891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579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7501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2678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A54C80-263E-416B-A8E0-580EDEADCBDC}"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201310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980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28127613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base">
              <a:spcBef>
                <a:spcPct val="0"/>
              </a:spcBef>
              <a:spcAft>
                <a:spcPct val="0"/>
              </a:spcAft>
            </a:pPr>
            <a:endParaRPr lang="tr-TR">
              <a:solidFill>
                <a:srgbClr val="FFFFFF"/>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base">
              <a:spcBef>
                <a:spcPct val="0"/>
              </a:spcBef>
              <a:spcAft>
                <a:spcPct val="0"/>
              </a:spcAft>
            </a:pPr>
            <a:fld id="{4B61F151-41C7-48DB-B3C5-073B956B2281}" type="slidenum">
              <a:rPr lang="tr-TR" smtClean="0">
                <a:solidFill>
                  <a:srgbClr val="FFFFFF"/>
                </a:solidFill>
              </a:rPr>
              <a:pPr defTabSz="914400"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52814588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576867E8-FC95-480F-A075-979E94E1ECF0}"/>
              </a:ext>
            </a:extLst>
          </p:cNvPr>
          <p:cNvSpPr txBox="1">
            <a:spLocks/>
          </p:cNvSpPr>
          <p:nvPr/>
        </p:nvSpPr>
        <p:spPr>
          <a:xfrm>
            <a:off x="2011559" y="2570244"/>
            <a:ext cx="6136343" cy="9494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Toplam Kalite Yönetimi</a:t>
            </a:r>
          </a:p>
        </p:txBody>
      </p:sp>
      <p:sp>
        <p:nvSpPr>
          <p:cNvPr id="5" name="Unvan 1">
            <a:extLst>
              <a:ext uri="{FF2B5EF4-FFF2-40B4-BE49-F238E27FC236}">
                <a16:creationId xmlns:a16="http://schemas.microsoft.com/office/drawing/2014/main" id="{AF055E84-EE1F-4F60-9318-55221ABE0C42}"/>
              </a:ext>
            </a:extLst>
          </p:cNvPr>
          <p:cNvSpPr txBox="1">
            <a:spLocks/>
          </p:cNvSpPr>
          <p:nvPr/>
        </p:nvSpPr>
        <p:spPr>
          <a:xfrm>
            <a:off x="-924386" y="3649425"/>
            <a:ext cx="10992772" cy="94941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1200"/>
              </a:spcAft>
            </a:pPr>
            <a:r>
              <a:rPr lang="tr-TR" b="1" dirty="0">
                <a:solidFill>
                  <a:schemeClr val="tx1"/>
                </a:solidFill>
              </a:rPr>
              <a:t>3.Kalitenin Tarihsel Gelişimi </a:t>
            </a:r>
          </a:p>
        </p:txBody>
      </p:sp>
    </p:spTree>
    <p:extLst>
      <p:ext uri="{BB962C8B-B14F-4D97-AF65-F5344CB8AC3E}">
        <p14:creationId xmlns:p14="http://schemas.microsoft.com/office/powerpoint/2010/main" val="275733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9604" y="75275"/>
            <a:ext cx="7886700" cy="584513"/>
          </a:xfrm>
        </p:spPr>
        <p:txBody>
          <a:bodyPr>
            <a:normAutofit/>
          </a:bodyPr>
          <a:lstStyle/>
          <a:p>
            <a:r>
              <a:rPr lang="tr-TR" sz="2400" b="1" dirty="0">
                <a:latin typeface="Arial-BoldMT"/>
              </a:rPr>
              <a:t>Kalite Kontrol</a:t>
            </a:r>
            <a:endParaRPr lang="tr-TR" sz="2400" dirty="0"/>
          </a:p>
        </p:txBody>
      </p:sp>
      <p:sp>
        <p:nvSpPr>
          <p:cNvPr id="3" name="İçerik Yer Tutucusu 2"/>
          <p:cNvSpPr>
            <a:spLocks noGrp="1"/>
          </p:cNvSpPr>
          <p:nvPr>
            <p:ph idx="1"/>
          </p:nvPr>
        </p:nvSpPr>
        <p:spPr>
          <a:xfrm>
            <a:off x="119604" y="832960"/>
            <a:ext cx="8835860" cy="1542595"/>
          </a:xfrm>
        </p:spPr>
        <p:txBody>
          <a:bodyPr>
            <a:normAutofit/>
          </a:bodyPr>
          <a:lstStyle/>
          <a:p>
            <a:r>
              <a:rPr lang="tr-TR" sz="2000" dirty="0"/>
              <a:t>Kontrol, herhangi bir </a:t>
            </a:r>
            <a:r>
              <a:rPr lang="tr-TR" sz="2000" u="sng" dirty="0"/>
              <a:t>faaliyetin önceden saptanan kurallar çerçevesi içinde belirli amaçları gerçekleştirecek biçimde yürütülmesini sağlama </a:t>
            </a:r>
            <a:r>
              <a:rPr lang="tr-TR" sz="2000" dirty="0"/>
              <a:t>fonksiyonu olarak tanımlanabilir. Kalite kontrolü; </a:t>
            </a:r>
            <a:r>
              <a:rPr lang="tr-TR" sz="2000" u="sng" dirty="0"/>
              <a:t>ürün kalitesini geliştirmeyi</a:t>
            </a:r>
            <a:r>
              <a:rPr lang="tr-TR" sz="2000" dirty="0"/>
              <a:t>, </a:t>
            </a:r>
            <a:r>
              <a:rPr lang="tr-TR" sz="2000" u="sng" dirty="0"/>
              <a:t>ulaşılan kalite düzeyini sürdürmeyi</a:t>
            </a:r>
            <a:r>
              <a:rPr lang="tr-TR" sz="2000" dirty="0"/>
              <a:t> ve </a:t>
            </a:r>
            <a:r>
              <a:rPr lang="tr-TR" sz="2000" u="sng" dirty="0"/>
              <a:t>ürün maliyetini olası en düşük seviyede tutmayı</a:t>
            </a:r>
            <a:r>
              <a:rPr lang="tr-TR" sz="2000" dirty="0"/>
              <a:t> amaçlamaktadır. Kalite kontrolü, ürünün tasarımından müşteriye teslimine kadar devam eder.</a:t>
            </a:r>
          </a:p>
        </p:txBody>
      </p:sp>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10</a:t>
            </a:fld>
            <a:endParaRPr lang="tr-TR">
              <a:solidFill>
                <a:schemeClr val="tx1"/>
              </a:solidFill>
            </a:endParaRPr>
          </a:p>
        </p:txBody>
      </p:sp>
      <p:sp>
        <p:nvSpPr>
          <p:cNvPr id="6" name="İçerik Yer Tutucusu 2">
            <a:extLst>
              <a:ext uri="{FF2B5EF4-FFF2-40B4-BE49-F238E27FC236}">
                <a16:creationId xmlns:a16="http://schemas.microsoft.com/office/drawing/2014/main" id="{C7093CDB-3FE1-4500-943E-EEBC1A309E66}"/>
              </a:ext>
            </a:extLst>
          </p:cNvPr>
          <p:cNvSpPr txBox="1">
            <a:spLocks/>
          </p:cNvSpPr>
          <p:nvPr/>
        </p:nvSpPr>
        <p:spPr>
          <a:xfrm>
            <a:off x="179108" y="2617068"/>
            <a:ext cx="8845288" cy="2171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Kalite kontrol fonksiyonu aşağıdaki temel aşamaları kapsamaktadır:</a:t>
            </a:r>
          </a:p>
          <a:p>
            <a:r>
              <a:rPr lang="tr-TR" sz="2000" b="1" dirty="0"/>
              <a:t>Standartların Belirlenmesi</a:t>
            </a:r>
            <a:r>
              <a:rPr lang="tr-TR" sz="2000" dirty="0"/>
              <a:t>: Tepe yönetimi politikaları, müşteri istek ve beklentileri ile teknolojik imkânlar göz önüne alınarak, ürün kalitesini ilgilendiren maliyet, güvenilirlik ve performans standartları saptanır.</a:t>
            </a:r>
          </a:p>
          <a:p>
            <a:r>
              <a:rPr lang="tr-TR" sz="2000" b="1" dirty="0"/>
              <a:t>Uygunluk Değerlendirmesi</a:t>
            </a:r>
            <a:r>
              <a:rPr lang="tr-TR" sz="2000" dirty="0"/>
              <a:t>: Ürünün kalite özelliklerinin, önceden saptanan standartlara uygunluğu değerlendirilir.</a:t>
            </a:r>
          </a:p>
        </p:txBody>
      </p:sp>
      <p:sp>
        <p:nvSpPr>
          <p:cNvPr id="7" name="İçerik Yer Tutucusu 2">
            <a:extLst>
              <a:ext uri="{FF2B5EF4-FFF2-40B4-BE49-F238E27FC236}">
                <a16:creationId xmlns:a16="http://schemas.microsoft.com/office/drawing/2014/main" id="{2AD18CE6-D1E2-40F1-B632-73A2DFE3905F}"/>
              </a:ext>
            </a:extLst>
          </p:cNvPr>
          <p:cNvSpPr txBox="1">
            <a:spLocks/>
          </p:cNvSpPr>
          <p:nvPr/>
        </p:nvSpPr>
        <p:spPr>
          <a:xfrm>
            <a:off x="179108" y="4659724"/>
            <a:ext cx="8835861" cy="1696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tr-TR" sz="2000" b="1" dirty="0"/>
              <a:t>Düzeltici Kararlar Alınması</a:t>
            </a:r>
            <a:r>
              <a:rPr lang="tr-TR" sz="2000" dirty="0"/>
              <a:t>: Standartlardan tolerans limitleri dışına taşan sapmalar olduğunda gerekli düzeltici kararlar alınır.</a:t>
            </a:r>
          </a:p>
          <a:p>
            <a:r>
              <a:rPr lang="tr-TR" sz="2000" b="1" dirty="0"/>
              <a:t>Geliştirme Çalışmaları</a:t>
            </a:r>
            <a:r>
              <a:rPr lang="tr-TR" sz="2000" dirty="0"/>
              <a:t>: Kalite ile ilgili maliyet, güvenilirlik ve performans standartları geliştirilir; yeni yöntem ve teknolojik olanaklar araştırılır.</a:t>
            </a:r>
          </a:p>
        </p:txBody>
      </p:sp>
    </p:spTree>
    <p:extLst>
      <p:ext uri="{BB962C8B-B14F-4D97-AF65-F5344CB8AC3E}">
        <p14:creationId xmlns:p14="http://schemas.microsoft.com/office/powerpoint/2010/main" val="300013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241484"/>
            <a:ext cx="7886700" cy="549609"/>
          </a:xfrm>
        </p:spPr>
        <p:txBody>
          <a:bodyPr>
            <a:normAutofit/>
          </a:bodyPr>
          <a:lstStyle/>
          <a:p>
            <a:r>
              <a:rPr lang="tr-TR" sz="2400" b="1" dirty="0">
                <a:latin typeface="+mn-lt"/>
              </a:rPr>
              <a:t>Kalite Güvence</a:t>
            </a:r>
          </a:p>
        </p:txBody>
      </p:sp>
      <p:sp>
        <p:nvSpPr>
          <p:cNvPr id="3" name="İçerik Yer Tutucusu 2"/>
          <p:cNvSpPr>
            <a:spLocks noGrp="1"/>
          </p:cNvSpPr>
          <p:nvPr>
            <p:ph idx="1"/>
          </p:nvPr>
        </p:nvSpPr>
        <p:spPr>
          <a:xfrm>
            <a:off x="0" y="1690689"/>
            <a:ext cx="8983744" cy="2183727"/>
          </a:xfrm>
        </p:spPr>
        <p:txBody>
          <a:bodyPr>
            <a:normAutofit/>
          </a:bodyPr>
          <a:lstStyle/>
          <a:p>
            <a:pPr>
              <a:spcAft>
                <a:spcPts val="1800"/>
              </a:spcAft>
            </a:pPr>
            <a:r>
              <a:rPr lang="tr-TR" sz="2000" dirty="0"/>
              <a:t>Kalite güvence, </a:t>
            </a:r>
            <a:r>
              <a:rPr lang="tr-TR" sz="2000" u="sng" dirty="0"/>
              <a:t>ürün ya da hizmetin kalite için belirlenmiş gereklilikleri karşılamasında yeterli güveni sağlayacak planlı ve sistematik </a:t>
            </a:r>
            <a:r>
              <a:rPr lang="tr-TR" sz="2000" dirty="0"/>
              <a:t>çalışmaların toplamı olarak tanımlanmaktadır. </a:t>
            </a:r>
          </a:p>
          <a:p>
            <a:pPr>
              <a:spcAft>
                <a:spcPts val="1800"/>
              </a:spcAft>
            </a:pPr>
            <a:r>
              <a:rPr lang="tr-TR" sz="2000" dirty="0"/>
              <a:t>Kalite güvence, önceden belirlenmiş ürün kalite standartlarını oluşturan ve bunları koruyan yöntemleri, kuralları ve politikaları kapsayan sistemdir. Kalite güvencesi sistemi, kaliteyi etkileyen hem iç hem de dış unsurları içine almaktadır.</a:t>
            </a:r>
          </a:p>
        </p:txBody>
      </p:sp>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11</a:t>
            </a:fld>
            <a:endParaRPr lang="tr-TR">
              <a:solidFill>
                <a:schemeClr val="tx1"/>
              </a:solidFill>
            </a:endParaRPr>
          </a:p>
        </p:txBody>
      </p:sp>
    </p:spTree>
    <p:extLst>
      <p:ext uri="{BB962C8B-B14F-4D97-AF65-F5344CB8AC3E}">
        <p14:creationId xmlns:p14="http://schemas.microsoft.com/office/powerpoint/2010/main" val="181613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028" y="789332"/>
            <a:ext cx="7886700" cy="1325563"/>
          </a:xfrm>
        </p:spPr>
        <p:txBody>
          <a:bodyPr>
            <a:normAutofit/>
          </a:bodyPr>
          <a:lstStyle/>
          <a:p>
            <a:r>
              <a:rPr lang="tr-TR" sz="2400" b="1" dirty="0">
                <a:latin typeface="+mn-lt"/>
              </a:rPr>
              <a:t>Toplam Kalite Yönetimi (TKY)</a:t>
            </a:r>
            <a:endParaRPr lang="tr-TR" sz="2400" dirty="0">
              <a:latin typeface="+mn-lt"/>
            </a:endParaRPr>
          </a:p>
        </p:txBody>
      </p:sp>
      <p:sp>
        <p:nvSpPr>
          <p:cNvPr id="3" name="İçerik Yer Tutucusu 2"/>
          <p:cNvSpPr>
            <a:spLocks noGrp="1"/>
          </p:cNvSpPr>
          <p:nvPr>
            <p:ph idx="1"/>
          </p:nvPr>
        </p:nvSpPr>
        <p:spPr>
          <a:xfrm>
            <a:off x="129028" y="1847851"/>
            <a:ext cx="8854715" cy="4351338"/>
          </a:xfrm>
        </p:spPr>
        <p:txBody>
          <a:bodyPr>
            <a:normAutofit/>
          </a:bodyPr>
          <a:lstStyle/>
          <a:p>
            <a:r>
              <a:rPr lang="tr-TR" sz="2000" dirty="0"/>
              <a:t>TKY süreci, üretici ve müşterinin ihtiyaç, istek ve beklentilerini en ekonomik düzeyde karşılamak amacı ile işletme içerisindeki tüm birimlerin kalitenin oluşturulması, korunması ve geliştirilmesi yolundaki çabalarını birleştirip koordine eden ve başta üst yönetim olmak üzere işletmenin tüm birimlerinin katıldığı dinamik bir sistemdir.</a:t>
            </a:r>
          </a:p>
        </p:txBody>
      </p:sp>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12</a:t>
            </a:fld>
            <a:endParaRPr lang="tr-TR">
              <a:solidFill>
                <a:schemeClr val="tx1"/>
              </a:solidFill>
            </a:endParaRPr>
          </a:p>
        </p:txBody>
      </p:sp>
      <p:sp>
        <p:nvSpPr>
          <p:cNvPr id="5" name="İçerik Yer Tutucusu 2">
            <a:extLst>
              <a:ext uri="{FF2B5EF4-FFF2-40B4-BE49-F238E27FC236}">
                <a16:creationId xmlns:a16="http://schemas.microsoft.com/office/drawing/2014/main" id="{F42C5924-076A-4953-B292-F5C8AB75F396}"/>
              </a:ext>
            </a:extLst>
          </p:cNvPr>
          <p:cNvSpPr txBox="1">
            <a:spLocks/>
          </p:cNvSpPr>
          <p:nvPr/>
        </p:nvSpPr>
        <p:spPr>
          <a:xfrm>
            <a:off x="129028" y="3284586"/>
            <a:ext cx="8920702" cy="2784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a:t>Toplam Kalite Yönetimi (TKY) müşterilerin ihtiyaçlarını en iyi şekilde karşılamaya çalışan ve aynı zamanda maliyetleri de düşüren bir yönetim tarzıdır. </a:t>
            </a:r>
          </a:p>
          <a:p>
            <a:r>
              <a:rPr lang="tr-TR" sz="2000"/>
              <a:t>TKY’de sürekli iyileştirme ile en mükemmele ulaşılmaya ve bu amaca yönelmiş iş gücünün sağlanmasına çalışılır. </a:t>
            </a:r>
          </a:p>
          <a:p>
            <a:r>
              <a:rPr lang="tr-TR" sz="2000"/>
              <a:t>TKY’nin temelinde, soruna neden olan unsurların ve şartların kalite sisteminden çıkartılarak sistemin daha da geliştirilmesi yer almaktadır. </a:t>
            </a:r>
          </a:p>
          <a:p>
            <a:r>
              <a:rPr lang="tr-TR" sz="2000"/>
              <a:t>Burada amaç, kalitenin oluşturulması, yaşatılması ve geliştirilmesi yolundaki çabaları birleştirecek bir sistemi ortaya çıkarmaktır.</a:t>
            </a:r>
            <a:endParaRPr lang="tr-TR" sz="2000" dirty="0"/>
          </a:p>
        </p:txBody>
      </p:sp>
    </p:spTree>
    <p:extLst>
      <p:ext uri="{BB962C8B-B14F-4D97-AF65-F5344CB8AC3E}">
        <p14:creationId xmlns:p14="http://schemas.microsoft.com/office/powerpoint/2010/main" val="262645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1402" y="475889"/>
            <a:ext cx="9664700" cy="1371600"/>
          </a:xfrm>
        </p:spPr>
        <p:txBody>
          <a:bodyPr>
            <a:normAutofit/>
          </a:bodyPr>
          <a:lstStyle/>
          <a:p>
            <a:r>
              <a:rPr lang="tr-TR" sz="2400" b="1" dirty="0">
                <a:latin typeface="+mn-lt"/>
              </a:rPr>
              <a:t>Kalitenin Tarihçesi</a:t>
            </a:r>
            <a:endParaRPr lang="tr-TR" sz="2400" dirty="0">
              <a:latin typeface="+mn-lt"/>
            </a:endParaRPr>
          </a:p>
        </p:txBody>
      </p:sp>
      <p:sp>
        <p:nvSpPr>
          <p:cNvPr id="3" name="İçerik Yer Tutucusu 2"/>
          <p:cNvSpPr>
            <a:spLocks noGrp="1"/>
          </p:cNvSpPr>
          <p:nvPr>
            <p:ph idx="1"/>
          </p:nvPr>
        </p:nvSpPr>
        <p:spPr>
          <a:xfrm>
            <a:off x="245096" y="1366722"/>
            <a:ext cx="8173040" cy="3120437"/>
          </a:xfrm>
        </p:spPr>
        <p:txBody>
          <a:bodyPr>
            <a:normAutofit/>
          </a:bodyPr>
          <a:lstStyle/>
          <a:p>
            <a:r>
              <a:rPr lang="tr-TR" sz="2400" dirty="0"/>
              <a:t>Bugünkü ele alınış şekliyle kalite konusu oldukça yeni bir kavramdır. Ancak, kusursuza ulaşma ve mükemmeli yakalama arzusu, neredeyse insanoğlunun varoluşu kadar eskidir. Dolayısıyla, kalite kavramı da, ilkel bir biçimde bile olsa, eski çağlardan günümüze sürekli olarak zihinleri kurcalamış ve bir gelişme göstermiştir. Bu nedenle, halen sınırları ve sonu bilinmemekle birlikte, modern kalite anlayışını daha iyi irdeleyebilmek için kalitenin tarihçesine göz atmakta büyük yarar vardır.</a:t>
            </a:r>
          </a:p>
        </p:txBody>
      </p:sp>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2</a:t>
            </a:fld>
            <a:endParaRPr lang="tr-TR">
              <a:solidFill>
                <a:schemeClr val="tx1"/>
              </a:solidFill>
            </a:endParaRPr>
          </a:p>
        </p:txBody>
      </p:sp>
    </p:spTree>
    <p:extLst>
      <p:ext uri="{BB962C8B-B14F-4D97-AF65-F5344CB8AC3E}">
        <p14:creationId xmlns:p14="http://schemas.microsoft.com/office/powerpoint/2010/main" val="92898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14620" y="1897210"/>
            <a:ext cx="8829380" cy="1986633"/>
          </a:xfrm>
        </p:spPr>
        <p:txBody>
          <a:bodyPr>
            <a:normAutofit/>
          </a:bodyPr>
          <a:lstStyle/>
          <a:p>
            <a:pPr marL="0" indent="0">
              <a:buNone/>
            </a:pPr>
            <a:r>
              <a:rPr lang="tr-TR" sz="2000" u="sng" dirty="0"/>
              <a:t>Kalite ile ilgili ilk kayıtlar M.Ö. 2150 yılına</a:t>
            </a:r>
            <a:r>
              <a:rPr lang="tr-TR" sz="2000" dirty="0"/>
              <a:t>, </a:t>
            </a:r>
            <a:r>
              <a:rPr lang="tr-TR" sz="2000" dirty="0" err="1"/>
              <a:t>Hammurabi</a:t>
            </a:r>
            <a:r>
              <a:rPr lang="tr-TR" sz="2000" dirty="0"/>
              <a:t> Kanunlarına kadar uzanmaktadır. Bu Kanunlarının 229. maddesinde “Eğer bir inşaat ustası bir adama ev yaparsa ve yapılan ev yeterince sağlam olmayıp ev sahibinin üstüne çökerek ölümüne sebep olursa o inşaat ustasının başı uçurulur.”</a:t>
            </a:r>
          </a:p>
          <a:p>
            <a:pPr marL="0" indent="0">
              <a:buNone/>
            </a:pPr>
            <a:r>
              <a:rPr lang="tr-TR" sz="2000" dirty="0"/>
              <a:t>Mısır’daki mezarlar üzerindeki duvar resimleri ve rölyeflerinde, konstrüksiyon projeleri sırasında çeşitli denetim işlemlerinin yapıldığı görülmektedir.</a:t>
            </a:r>
          </a:p>
        </p:txBody>
      </p:sp>
      <p:sp>
        <p:nvSpPr>
          <p:cNvPr id="5" name="5 Slayt Numarası Yer Tutucusu"/>
          <p:cNvSpPr>
            <a:spLocks noGrp="1"/>
          </p:cNvSpPr>
          <p:nvPr>
            <p:ph type="sldNum" sz="quarter" idx="12"/>
          </p:nvPr>
        </p:nvSpPr>
        <p:spPr/>
        <p:txBody>
          <a:bodyPr/>
          <a:lstStyle/>
          <a:p>
            <a:pPr defTabSz="914400" fontAlgn="base">
              <a:spcBef>
                <a:spcPct val="0"/>
              </a:spcBef>
              <a:spcAft>
                <a:spcPct val="0"/>
              </a:spcAft>
            </a:pPr>
            <a:fld id="{3390135A-3F97-4107-853F-17E315FE524E}" type="slidenum">
              <a:rPr lang="tr-TR">
                <a:solidFill>
                  <a:schemeClr val="tx1"/>
                </a:solidFill>
              </a:rPr>
              <a:pPr defTabSz="914400" fontAlgn="base">
                <a:spcBef>
                  <a:spcPct val="0"/>
                </a:spcBef>
                <a:spcAft>
                  <a:spcPct val="0"/>
                </a:spcAft>
              </a:pPr>
              <a:t>3</a:t>
            </a:fld>
            <a:endParaRPr lang="tr-TR">
              <a:solidFill>
                <a:schemeClr val="tx1"/>
              </a:solidFill>
            </a:endParaRPr>
          </a:p>
        </p:txBody>
      </p:sp>
    </p:spTree>
    <p:extLst>
      <p:ext uri="{BB962C8B-B14F-4D97-AF65-F5344CB8AC3E}">
        <p14:creationId xmlns:p14="http://schemas.microsoft.com/office/powerpoint/2010/main" val="419364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94399" y="999193"/>
            <a:ext cx="8804373" cy="2158788"/>
          </a:xfrm>
        </p:spPr>
        <p:txBody>
          <a:bodyPr>
            <a:normAutofit/>
          </a:bodyPr>
          <a:lstStyle/>
          <a:p>
            <a:r>
              <a:rPr lang="tr-TR" sz="2000" dirty="0"/>
              <a:t>Endüstri devriminden önce üretim, esnaflar tarafından küçük atölyelerde az miktarlarda gerçekleştirilip ürünlerin kalitesi de </a:t>
            </a:r>
            <a:r>
              <a:rPr lang="tr-TR" sz="2000" u="sng" dirty="0"/>
              <a:t>esnaflar tarafından kontrol ediliyordu</a:t>
            </a:r>
            <a:r>
              <a:rPr lang="tr-TR" sz="2000" dirty="0"/>
              <a:t>. Muayene yönteminin uygulanmasında öne çıkan diğer bir dönem </a:t>
            </a:r>
            <a:r>
              <a:rPr lang="tr-TR" sz="2000" u="sng" dirty="0"/>
              <a:t>13. yüzyıldır</a:t>
            </a:r>
            <a:r>
              <a:rPr lang="tr-TR" sz="2000" dirty="0"/>
              <a:t>. Bu dönemde Avrupa’da yaygın olarak faaliyet gösteren esnaf loncaları yapılan işlerde kalitenin sağlanmasına yönelik çeşitli uygulama ve cezai yaptırımlar devreye sokmuş, çırakların usta mertebesine erişene kadar oldukça ciddi bir eğitim sürecinden geçmesini şart koşmuşlardır.</a:t>
            </a:r>
          </a:p>
        </p:txBody>
      </p:sp>
      <p:sp>
        <p:nvSpPr>
          <p:cNvPr id="5" name="5 Slayt Numarası Yer Tutucusu"/>
          <p:cNvSpPr>
            <a:spLocks noGrp="1"/>
          </p:cNvSpPr>
          <p:nvPr>
            <p:ph type="sldNum" sz="quarter" idx="12"/>
          </p:nvPr>
        </p:nvSpPr>
        <p:spPr/>
        <p:txBody>
          <a:bodyPr/>
          <a:lstStyle/>
          <a:p>
            <a:pPr defTabSz="914400" fontAlgn="base">
              <a:spcBef>
                <a:spcPct val="0"/>
              </a:spcBef>
              <a:spcAft>
                <a:spcPct val="0"/>
              </a:spcAft>
            </a:pPr>
            <a:fld id="{CB9E613A-F5E8-43F7-A012-8984B06C7CB4}" type="slidenum">
              <a:rPr lang="tr-TR">
                <a:solidFill>
                  <a:schemeClr val="tx1"/>
                </a:solidFill>
              </a:rPr>
              <a:pPr defTabSz="914400" fontAlgn="base">
                <a:spcBef>
                  <a:spcPct val="0"/>
                </a:spcBef>
                <a:spcAft>
                  <a:spcPct val="0"/>
                </a:spcAft>
              </a:pPr>
              <a:t>4</a:t>
            </a:fld>
            <a:endParaRPr lang="tr-TR">
              <a:solidFill>
                <a:schemeClr val="tx1"/>
              </a:solidFill>
            </a:endParaRPr>
          </a:p>
        </p:txBody>
      </p:sp>
      <p:sp>
        <p:nvSpPr>
          <p:cNvPr id="4" name="İçerik Yer Tutucusu 2">
            <a:extLst>
              <a:ext uri="{FF2B5EF4-FFF2-40B4-BE49-F238E27FC236}">
                <a16:creationId xmlns:a16="http://schemas.microsoft.com/office/drawing/2014/main" id="{951B9707-F7C9-4FBA-9B64-0369FD5CBAED}"/>
              </a:ext>
            </a:extLst>
          </p:cNvPr>
          <p:cNvSpPr txBox="1">
            <a:spLocks/>
          </p:cNvSpPr>
          <p:nvPr/>
        </p:nvSpPr>
        <p:spPr>
          <a:xfrm>
            <a:off x="18984" y="3934993"/>
            <a:ext cx="9144000" cy="201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a:t>Selçuklu dönemindeki ‘</a:t>
            </a:r>
            <a:r>
              <a:rPr lang="tr-TR" sz="2000" u="sng"/>
              <a:t>ahilik</a:t>
            </a:r>
            <a:r>
              <a:rPr lang="tr-TR" sz="2000"/>
              <a:t>’ ve Osmanlı dönemindeki ‘lonca’ sisteminde de zanaatkârlıkta usta çırak ilişkilerinin gelişmesiyle birlikte, imalat yerlerinde ustalar bir yandan yapılan işin kalitesini bizzat kontrol ederken diğer yandan da çıraklar için eğiticilik görevlerini yapıyorlardı. İşin kaliteli yapılması ve çırakların yetiştirilmesi ustaların zanaatkârlık ve ahlakî sorumluluğu olarak kabul edilmekte ve toplum tarafından önem atfedilen bir vazife olarak görülmekteydi.</a:t>
            </a:r>
            <a:endParaRPr lang="tr-TR" sz="2000" dirty="0"/>
          </a:p>
        </p:txBody>
      </p:sp>
    </p:spTree>
    <p:extLst>
      <p:ext uri="{BB962C8B-B14F-4D97-AF65-F5344CB8AC3E}">
        <p14:creationId xmlns:p14="http://schemas.microsoft.com/office/powerpoint/2010/main" val="4980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276389" y="909803"/>
            <a:ext cx="8591222" cy="1032119"/>
          </a:xfrm>
        </p:spPr>
        <p:txBody>
          <a:bodyPr>
            <a:normAutofit/>
          </a:bodyPr>
          <a:lstStyle/>
          <a:p>
            <a:pPr marL="0" indent="0">
              <a:buNone/>
            </a:pPr>
            <a:r>
              <a:rPr lang="tr-TR" sz="2000" u="sng" dirty="0"/>
              <a:t>Kalitenin bir kavram olarak ortaya çıkması 19. yüzyıla rastlamaktadır. </a:t>
            </a:r>
            <a:r>
              <a:rPr lang="tr-TR" sz="2000" dirty="0"/>
              <a:t>Ancak bu dönemden sonra üreticiler, kalite bilinci ile ürünlerine kendi markalarını vurmaktan gurur duymaya başlamışlardır.</a:t>
            </a:r>
          </a:p>
          <a:p>
            <a:pPr marL="0" indent="0">
              <a:buNone/>
            </a:pPr>
            <a:endParaRPr lang="tr-TR" sz="2000" dirty="0"/>
          </a:p>
        </p:txBody>
      </p:sp>
      <p:sp>
        <p:nvSpPr>
          <p:cNvPr id="5" name="5 Slayt Numarası Yer Tutucusu"/>
          <p:cNvSpPr>
            <a:spLocks noGrp="1"/>
          </p:cNvSpPr>
          <p:nvPr>
            <p:ph type="sldNum" sz="quarter" idx="12"/>
          </p:nvPr>
        </p:nvSpPr>
        <p:spPr/>
        <p:txBody>
          <a:bodyPr/>
          <a:lstStyle/>
          <a:p>
            <a:pPr defTabSz="914400" fontAlgn="base">
              <a:spcBef>
                <a:spcPct val="0"/>
              </a:spcBef>
              <a:spcAft>
                <a:spcPct val="0"/>
              </a:spcAft>
              <a:defRPr/>
            </a:pPr>
            <a:fld id="{CB9E613A-F5E8-43F7-A012-8984B06C7CB4}" type="slidenum">
              <a:rPr lang="tr-TR" sz="1400">
                <a:solidFill>
                  <a:schemeClr val="tx1"/>
                </a:solidFill>
                <a:effectLst>
                  <a:outerShdw blurRad="38100" dist="38100" dir="2700000" algn="tl">
                    <a:srgbClr val="000000"/>
                  </a:outerShdw>
                </a:effectLst>
                <a:latin typeface="Arial" charset="0"/>
              </a:rPr>
              <a:pPr defTabSz="914400" fontAlgn="base">
                <a:spcBef>
                  <a:spcPct val="0"/>
                </a:spcBef>
                <a:spcAft>
                  <a:spcPct val="0"/>
                </a:spcAft>
                <a:defRPr/>
              </a:pPr>
              <a:t>5</a:t>
            </a:fld>
            <a:endParaRPr lang="tr-TR" sz="1400">
              <a:solidFill>
                <a:schemeClr val="tx1"/>
              </a:solidFill>
              <a:effectLst>
                <a:outerShdw blurRad="38100" dist="38100" dir="2700000" algn="tl">
                  <a:srgbClr val="000000"/>
                </a:outerShdw>
              </a:effectLst>
              <a:latin typeface="Arial" charset="0"/>
            </a:endParaRPr>
          </a:p>
        </p:txBody>
      </p:sp>
      <p:sp>
        <p:nvSpPr>
          <p:cNvPr id="4" name="İçerik Yer Tutucusu 2">
            <a:extLst>
              <a:ext uri="{FF2B5EF4-FFF2-40B4-BE49-F238E27FC236}">
                <a16:creationId xmlns:a16="http://schemas.microsoft.com/office/drawing/2014/main" id="{E8934604-A528-4833-A3A6-6258232D520B}"/>
              </a:ext>
            </a:extLst>
          </p:cNvPr>
          <p:cNvSpPr txBox="1">
            <a:spLocks/>
          </p:cNvSpPr>
          <p:nvPr/>
        </p:nvSpPr>
        <p:spPr>
          <a:xfrm>
            <a:off x="276388" y="2506662"/>
            <a:ext cx="8591221" cy="2055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u="sng"/>
              <a:t>1950’li ve 60’lı yıllarda Philip Crosby, Edwards Deming, Armand Feigenbaum, Joseph Juran, Kauro Ishikawa ve Genichi Taguchi</a:t>
            </a:r>
            <a:r>
              <a:rPr lang="tr-TR" sz="2000"/>
              <a:t> başta olmak üzere kalite kavramına yön veren kişiler tarafından yapılan çalışmalar ve ortaya atılan fikirler, küreselleşmeyle birlikte kalite kavramının tüm işletme faaliyetlerine yön veren bir temel kavram haline gelmesine olanak sağlamıştır.</a:t>
            </a:r>
          </a:p>
          <a:p>
            <a:endParaRPr lang="tr-TR" sz="2000" dirty="0"/>
          </a:p>
        </p:txBody>
      </p:sp>
    </p:spTree>
    <p:extLst>
      <p:ext uri="{BB962C8B-B14F-4D97-AF65-F5344CB8AC3E}">
        <p14:creationId xmlns:p14="http://schemas.microsoft.com/office/powerpoint/2010/main" val="56134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6</a:t>
            </a:fld>
            <a:endParaRPr lang="tr-TR">
              <a:solidFill>
                <a:schemeClr val="tx1"/>
              </a:solidFill>
            </a:endParaRPr>
          </a:p>
        </p:txBody>
      </p:sp>
      <p:pic>
        <p:nvPicPr>
          <p:cNvPr id="5" name="Resim 4"/>
          <p:cNvPicPr>
            <a:picLocks noChangeAspect="1"/>
          </p:cNvPicPr>
          <p:nvPr/>
        </p:nvPicPr>
        <p:blipFill rotWithShape="1">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25000"/>
                    </a14:imgEffect>
                  </a14:imgLayer>
                </a14:imgProps>
              </a:ext>
            </a:extLst>
          </a:blip>
          <a:srcRect l="7345" t="17707" r="10956" b="9896"/>
          <a:stretch/>
        </p:blipFill>
        <p:spPr>
          <a:xfrm>
            <a:off x="0" y="1226137"/>
            <a:ext cx="8952787" cy="4227986"/>
          </a:xfrm>
          <a:prstGeom prst="rect">
            <a:avLst/>
          </a:prstGeom>
        </p:spPr>
      </p:pic>
      <p:sp>
        <p:nvSpPr>
          <p:cNvPr id="2" name="Oval 1">
            <a:extLst>
              <a:ext uri="{FF2B5EF4-FFF2-40B4-BE49-F238E27FC236}">
                <a16:creationId xmlns:a16="http://schemas.microsoft.com/office/drawing/2014/main" id="{CA7C43D5-93AC-44B5-93B4-A4A37544B4C3}"/>
              </a:ext>
            </a:extLst>
          </p:cNvPr>
          <p:cNvSpPr/>
          <p:nvPr/>
        </p:nvSpPr>
        <p:spPr>
          <a:xfrm>
            <a:off x="876693" y="3761295"/>
            <a:ext cx="1234911" cy="86726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6" name="Oval 5">
            <a:extLst>
              <a:ext uri="{FF2B5EF4-FFF2-40B4-BE49-F238E27FC236}">
                <a16:creationId xmlns:a16="http://schemas.microsoft.com/office/drawing/2014/main" id="{DB60C694-69A6-4CBE-9BEF-DAA92A225EA9}"/>
              </a:ext>
            </a:extLst>
          </p:cNvPr>
          <p:cNvSpPr/>
          <p:nvPr/>
        </p:nvSpPr>
        <p:spPr>
          <a:xfrm>
            <a:off x="2245151" y="3429000"/>
            <a:ext cx="1600985" cy="97331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8" name="Oval 7">
            <a:extLst>
              <a:ext uri="{FF2B5EF4-FFF2-40B4-BE49-F238E27FC236}">
                <a16:creationId xmlns:a16="http://schemas.microsoft.com/office/drawing/2014/main" id="{7B94ED2A-0FC7-4E7D-85F8-76922D8AF6DA}"/>
              </a:ext>
            </a:extLst>
          </p:cNvPr>
          <p:cNvSpPr/>
          <p:nvPr/>
        </p:nvSpPr>
        <p:spPr>
          <a:xfrm>
            <a:off x="4337902" y="2510570"/>
            <a:ext cx="1148499" cy="7228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9" name="Oval 8">
            <a:extLst>
              <a:ext uri="{FF2B5EF4-FFF2-40B4-BE49-F238E27FC236}">
                <a16:creationId xmlns:a16="http://schemas.microsoft.com/office/drawing/2014/main" id="{76012C89-E240-46B1-91F1-CD90AF091124}"/>
              </a:ext>
            </a:extLst>
          </p:cNvPr>
          <p:cNvSpPr/>
          <p:nvPr/>
        </p:nvSpPr>
        <p:spPr>
          <a:xfrm>
            <a:off x="4581427" y="3250874"/>
            <a:ext cx="1366886" cy="7228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
        <p:nvSpPr>
          <p:cNvPr id="10" name="Oval 9">
            <a:extLst>
              <a:ext uri="{FF2B5EF4-FFF2-40B4-BE49-F238E27FC236}">
                <a16:creationId xmlns:a16="http://schemas.microsoft.com/office/drawing/2014/main" id="{2CD0EA06-E837-445E-9E12-6C7AC214DCBC}"/>
              </a:ext>
            </a:extLst>
          </p:cNvPr>
          <p:cNvSpPr/>
          <p:nvPr/>
        </p:nvSpPr>
        <p:spPr>
          <a:xfrm>
            <a:off x="6602138" y="3210125"/>
            <a:ext cx="1581900" cy="72282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281244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a:solidFill>
                  <a:schemeClr val="tx1"/>
                </a:solidFill>
              </a:rPr>
              <a:pPr defTabSz="914400" fontAlgn="base">
                <a:spcBef>
                  <a:spcPct val="0"/>
                </a:spcBef>
                <a:spcAft>
                  <a:spcPct val="0"/>
                </a:spcAft>
              </a:pPr>
              <a:t>7</a:t>
            </a:fld>
            <a:endParaRPr lang="tr-TR">
              <a:solidFill>
                <a:schemeClr val="tx1"/>
              </a:solidFill>
            </a:endParaRPr>
          </a:p>
        </p:txBody>
      </p:sp>
      <p:pic>
        <p:nvPicPr>
          <p:cNvPr id="4" name="Resim 3"/>
          <p:cNvPicPr>
            <a:picLocks noChangeAspect="1"/>
          </p:cNvPicPr>
          <p:nvPr/>
        </p:nvPicPr>
        <p:blipFill rotWithShape="1">
          <a:blip r:embed="rId2">
            <a:duotone>
              <a:prstClr val="black"/>
              <a:schemeClr val="accent3">
                <a:tint val="45000"/>
                <a:satMod val="400000"/>
              </a:schemeClr>
            </a:duotone>
          </a:blip>
          <a:srcRect l="9981" t="34896" r="17399" b="23264"/>
          <a:stretch/>
        </p:blipFill>
        <p:spPr>
          <a:xfrm>
            <a:off x="0" y="2172190"/>
            <a:ext cx="9144000" cy="2983247"/>
          </a:xfrm>
          <a:prstGeom prst="rect">
            <a:avLst/>
          </a:prstGeom>
        </p:spPr>
      </p:pic>
      <p:sp>
        <p:nvSpPr>
          <p:cNvPr id="6" name="Dikdörtgen 5"/>
          <p:cNvSpPr/>
          <p:nvPr/>
        </p:nvSpPr>
        <p:spPr>
          <a:xfrm>
            <a:off x="0" y="1333771"/>
            <a:ext cx="8917757" cy="707886"/>
          </a:xfrm>
          <a:prstGeom prst="rect">
            <a:avLst/>
          </a:prstGeom>
        </p:spPr>
        <p:txBody>
          <a:bodyPr wrap="square">
            <a:spAutoFit/>
          </a:bodyPr>
          <a:lstStyle/>
          <a:p>
            <a:pPr defTabSz="914400" fontAlgn="base">
              <a:spcBef>
                <a:spcPct val="20000"/>
              </a:spcBef>
              <a:spcAft>
                <a:spcPct val="0"/>
              </a:spcAft>
              <a:buClr>
                <a:srgbClr val="00CCFF"/>
              </a:buClr>
              <a:buSzPct val="65000"/>
            </a:pPr>
            <a:r>
              <a:rPr lang="tr-TR" sz="2000" kern="0" dirty="0"/>
              <a:t>Endüstri devriminden sonra kalite yönetiminde yaşanan gelişmeler ve bu gelişmelerin odak noktası tabloda gösterildiği gibidir.</a:t>
            </a:r>
          </a:p>
        </p:txBody>
      </p:sp>
    </p:spTree>
    <p:extLst>
      <p:ext uri="{BB962C8B-B14F-4D97-AF65-F5344CB8AC3E}">
        <p14:creationId xmlns:p14="http://schemas.microsoft.com/office/powerpoint/2010/main" val="98611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rgbClr val="FFFFFF"/>
                </a:solidFill>
              </a:rPr>
              <a:pPr defTabSz="914400" fontAlgn="base">
                <a:spcBef>
                  <a:spcPct val="0"/>
                </a:spcBef>
                <a:spcAft>
                  <a:spcPct val="0"/>
                </a:spcAft>
              </a:pPr>
              <a:t>8</a:t>
            </a:fld>
            <a:endParaRPr lang="tr-TR">
              <a:solidFill>
                <a:srgbClr val="FFFFFF"/>
              </a:solidFill>
            </a:endParaRPr>
          </a:p>
        </p:txBody>
      </p:sp>
      <p:pic>
        <p:nvPicPr>
          <p:cNvPr id="7" name="Resim 6">
            <a:extLst>
              <a:ext uri="{FF2B5EF4-FFF2-40B4-BE49-F238E27FC236}">
                <a16:creationId xmlns:a16="http://schemas.microsoft.com/office/drawing/2014/main" id="{7AF5EFD2-8543-4800-BDF8-2CA6DE981DFA}"/>
              </a:ext>
            </a:extLst>
          </p:cNvPr>
          <p:cNvPicPr>
            <a:picLocks noChangeAspect="1"/>
          </p:cNvPicPr>
          <p:nvPr/>
        </p:nvPicPr>
        <p:blipFill>
          <a:blip r:embed="rId2"/>
          <a:stretch>
            <a:fillRect/>
          </a:stretch>
        </p:blipFill>
        <p:spPr>
          <a:xfrm>
            <a:off x="0" y="-1"/>
            <a:ext cx="9144000" cy="6891279"/>
          </a:xfrm>
          <a:prstGeom prst="rect">
            <a:avLst/>
          </a:prstGeom>
        </p:spPr>
      </p:pic>
    </p:spTree>
    <p:extLst>
      <p:ext uri="{BB962C8B-B14F-4D97-AF65-F5344CB8AC3E}">
        <p14:creationId xmlns:p14="http://schemas.microsoft.com/office/powerpoint/2010/main" val="123049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7365" y="240219"/>
            <a:ext cx="7794177" cy="2521835"/>
          </a:xfrm>
        </p:spPr>
        <p:txBody>
          <a:bodyPr>
            <a:normAutofit/>
          </a:bodyPr>
          <a:lstStyle/>
          <a:p>
            <a:r>
              <a:rPr lang="tr-TR" sz="2000" u="sng" dirty="0"/>
              <a:t>Kalitenin tarihsel gelişimini genel olarak</a:t>
            </a:r>
            <a:r>
              <a:rPr lang="tr-TR" sz="2000" dirty="0"/>
              <a:t>; </a:t>
            </a:r>
          </a:p>
          <a:p>
            <a:pPr marL="812800">
              <a:buFontTx/>
              <a:buChar char="-"/>
            </a:pPr>
            <a:r>
              <a:rPr lang="tr-TR" sz="2000" b="1" dirty="0"/>
              <a:t>muayene</a:t>
            </a:r>
            <a:r>
              <a:rPr lang="tr-TR" sz="2000" dirty="0"/>
              <a:t>, </a:t>
            </a:r>
          </a:p>
          <a:p>
            <a:pPr marL="812800">
              <a:buFontTx/>
              <a:buChar char="-"/>
            </a:pPr>
            <a:r>
              <a:rPr lang="tr-TR" sz="2000" b="1" dirty="0"/>
              <a:t>kalite kontrol</a:t>
            </a:r>
            <a:r>
              <a:rPr lang="tr-TR" sz="2000" dirty="0"/>
              <a:t>, </a:t>
            </a:r>
          </a:p>
          <a:p>
            <a:pPr marL="812800">
              <a:buFontTx/>
              <a:buChar char="-"/>
            </a:pPr>
            <a:r>
              <a:rPr lang="tr-TR" sz="2000" b="1" dirty="0"/>
              <a:t>kalite güvence</a:t>
            </a:r>
            <a:r>
              <a:rPr lang="tr-TR" sz="2000" dirty="0"/>
              <a:t> ve </a:t>
            </a:r>
          </a:p>
          <a:p>
            <a:pPr marL="812800">
              <a:buFontTx/>
              <a:buChar char="-"/>
            </a:pPr>
            <a:r>
              <a:rPr lang="tr-TR" sz="2000" b="1" dirty="0"/>
              <a:t>toplam kalite </a:t>
            </a:r>
          </a:p>
          <a:p>
            <a:pPr marL="0" indent="266700">
              <a:buNone/>
            </a:pPr>
            <a:r>
              <a:rPr lang="tr-TR" sz="2000" dirty="0"/>
              <a:t> olarak dört aşamada toplamak mümkündür. </a:t>
            </a:r>
          </a:p>
        </p:txBody>
      </p:sp>
      <p:sp>
        <p:nvSpPr>
          <p:cNvPr id="4" name="Slayt Numarası Yer Tutucusu 3"/>
          <p:cNvSpPr>
            <a:spLocks noGrp="1"/>
          </p:cNvSpPr>
          <p:nvPr>
            <p:ph type="sldNum" sz="quarter" idx="12"/>
          </p:nvPr>
        </p:nvSpPr>
        <p:spPr/>
        <p:txBody>
          <a:bodyPr/>
          <a:lstStyle/>
          <a:p>
            <a:pPr defTabSz="914400" fontAlgn="base">
              <a:spcBef>
                <a:spcPct val="0"/>
              </a:spcBef>
              <a:spcAft>
                <a:spcPct val="0"/>
              </a:spcAft>
            </a:pPr>
            <a:fld id="{B3ABB21D-7B2C-485E-B554-7B947905CACF}" type="slidenum">
              <a:rPr lang="tr-TR" smtClean="0">
                <a:solidFill>
                  <a:schemeClr val="tx1"/>
                </a:solidFill>
              </a:rPr>
              <a:pPr defTabSz="914400" fontAlgn="base">
                <a:spcBef>
                  <a:spcPct val="0"/>
                </a:spcBef>
                <a:spcAft>
                  <a:spcPct val="0"/>
                </a:spcAft>
              </a:pPr>
              <a:t>9</a:t>
            </a:fld>
            <a:endParaRPr lang="tr-TR">
              <a:solidFill>
                <a:schemeClr val="tx1"/>
              </a:solidFill>
            </a:endParaRPr>
          </a:p>
        </p:txBody>
      </p:sp>
      <p:sp>
        <p:nvSpPr>
          <p:cNvPr id="5" name="Unvan 1">
            <a:extLst>
              <a:ext uri="{FF2B5EF4-FFF2-40B4-BE49-F238E27FC236}">
                <a16:creationId xmlns:a16="http://schemas.microsoft.com/office/drawing/2014/main" id="{79883F54-69CD-4FE3-88C9-E09454FBE5AB}"/>
              </a:ext>
            </a:extLst>
          </p:cNvPr>
          <p:cNvSpPr>
            <a:spLocks noGrp="1"/>
          </p:cNvSpPr>
          <p:nvPr>
            <p:ph type="title"/>
          </p:nvPr>
        </p:nvSpPr>
        <p:spPr>
          <a:xfrm>
            <a:off x="84842" y="3240463"/>
            <a:ext cx="7886700" cy="791851"/>
          </a:xfrm>
        </p:spPr>
        <p:txBody>
          <a:bodyPr>
            <a:normAutofit/>
          </a:bodyPr>
          <a:lstStyle/>
          <a:p>
            <a:r>
              <a:rPr lang="tr-TR" sz="2400" b="1" dirty="0">
                <a:latin typeface="Arial-BoldMT"/>
              </a:rPr>
              <a:t>Muayene</a:t>
            </a:r>
            <a:endParaRPr lang="tr-TR" sz="2400" dirty="0"/>
          </a:p>
        </p:txBody>
      </p:sp>
      <p:sp>
        <p:nvSpPr>
          <p:cNvPr id="6" name="İçerik Yer Tutucusu 2">
            <a:extLst>
              <a:ext uri="{FF2B5EF4-FFF2-40B4-BE49-F238E27FC236}">
                <a16:creationId xmlns:a16="http://schemas.microsoft.com/office/drawing/2014/main" id="{4477FCB5-C232-487C-A9B4-DC3E71D26F68}"/>
              </a:ext>
            </a:extLst>
          </p:cNvPr>
          <p:cNvSpPr txBox="1">
            <a:spLocks/>
          </p:cNvSpPr>
          <p:nvPr/>
        </p:nvSpPr>
        <p:spPr>
          <a:xfrm>
            <a:off x="0" y="3784043"/>
            <a:ext cx="9059159" cy="1803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latin typeface="TimesNewRomanPSMT"/>
              </a:rPr>
              <a:t>Bu aşamanın temel yaklaşımı </a:t>
            </a:r>
            <a:r>
              <a:rPr lang="tr-TR" sz="2000" u="sng" dirty="0">
                <a:latin typeface="TimesNewRomanPSMT"/>
              </a:rPr>
              <a:t>müşteriye hatalı ürünlerin gitmesini önlemektir</a:t>
            </a:r>
            <a:r>
              <a:rPr lang="tr-TR" sz="2000" dirty="0">
                <a:latin typeface="TimesNewRomanPSMT"/>
              </a:rPr>
              <a:t>. Muayene işlemi üretimin son aşamasında yapılması nedeniyle çeşitli açılardan kaynak israfına sebep olmakta ve maliyetleri arttırmaktadır. Bu yaklaşımda müşteriler korunurken üreticiler zor durumda kalabilmektedir. Hatalı ürünler üreticiler açısından maliyet oluşturmaktadır. Bu bakımdan üreticinin de korunduğu bir sistem üzerinde durulmuş ve kalite kontrol aşamasına geçilmiştir.</a:t>
            </a:r>
            <a:endParaRPr lang="tr-TR" sz="2000" dirty="0"/>
          </a:p>
        </p:txBody>
      </p:sp>
    </p:spTree>
    <p:extLst>
      <p:ext uri="{BB962C8B-B14F-4D97-AF65-F5344CB8AC3E}">
        <p14:creationId xmlns:p14="http://schemas.microsoft.com/office/powerpoint/2010/main" val="3534286819"/>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9E4BE-6425-4326-B87C-64454D003A50}">
  <ds:schemaRefs>
    <ds:schemaRef ds:uri="d2ef57f4-bfde-4f44-ab37-e60fdbd05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637B69-A993-4CE2-95F8-9ED683F7A3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CDE1F6-0B6A-499A-BC16-1B4948B961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47</TotalTime>
  <Words>803</Words>
  <Application>Microsoft Office PowerPoint</Application>
  <PresentationFormat>Ekran Gösterisi (4:3)</PresentationFormat>
  <Paragraphs>46</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12</vt:i4>
      </vt:variant>
    </vt:vector>
  </HeadingPairs>
  <TitlesOfParts>
    <vt:vector size="19" baseType="lpstr">
      <vt:lpstr>Arial</vt:lpstr>
      <vt:lpstr>Arial-BoldMT</vt:lpstr>
      <vt:lpstr>Calibri</vt:lpstr>
      <vt:lpstr>Calibri Light</vt:lpstr>
      <vt:lpstr>TimesNewRomanPSMT</vt:lpstr>
      <vt:lpstr>Office Teması</vt:lpstr>
      <vt:lpstr>1_Office Teması</vt:lpstr>
      <vt:lpstr>PowerPoint Sunusu</vt:lpstr>
      <vt:lpstr>Kalitenin Tarihçesi</vt:lpstr>
      <vt:lpstr>PowerPoint Sunusu</vt:lpstr>
      <vt:lpstr>PowerPoint Sunusu</vt:lpstr>
      <vt:lpstr>PowerPoint Sunusu</vt:lpstr>
      <vt:lpstr>PowerPoint Sunusu</vt:lpstr>
      <vt:lpstr>PowerPoint Sunusu</vt:lpstr>
      <vt:lpstr>PowerPoint Sunusu</vt:lpstr>
      <vt:lpstr>Muayene</vt:lpstr>
      <vt:lpstr>Kalite Kontrol</vt:lpstr>
      <vt:lpstr>Kalite Güvence</vt:lpstr>
      <vt:lpstr>Toplam Kalite Yönetimi (TKY)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Toplam Kalite Yönetimi</dc:title>
  <dc:creator>mustafa girgin</dc:creator>
  <cp:lastModifiedBy>Cengizhan Topcu</cp:lastModifiedBy>
  <cp:revision>13</cp:revision>
  <dcterms:created xsi:type="dcterms:W3CDTF">2020-10-05T12:10:44Z</dcterms:created>
  <dcterms:modified xsi:type="dcterms:W3CDTF">2021-01-21T12:39:05Z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