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7" r:id="rId2"/>
    <p:sldId id="305" r:id="rId3"/>
    <p:sldId id="302" r:id="rId4"/>
    <p:sldId id="304" r:id="rId5"/>
    <p:sldId id="306" r:id="rId6"/>
    <p:sldId id="308" r:id="rId7"/>
    <p:sldId id="309" r:id="rId8"/>
    <p:sldId id="311" r:id="rId9"/>
    <p:sldId id="313" r:id="rId10"/>
    <p:sldId id="316" r:id="rId11"/>
    <p:sldId id="318" r:id="rId12"/>
    <p:sldId id="320" r:id="rId13"/>
    <p:sldId id="322" r:id="rId14"/>
    <p:sldId id="323" r:id="rId15"/>
    <p:sldId id="32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6DB597F1-5893-48E9-AC51-9793A5898052}" type="datetimeFigureOut">
              <a:rPr lang="tr-TR" smtClean="0"/>
              <a:t>11.12.2020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773F164-6D0B-4707-B752-8B684AB679C6}" type="slidenum">
              <a:rPr lang="tr-TR" smtClean="0"/>
              <a:t>‹#›</a:t>
            </a:fld>
            <a:endParaRPr lang="tr-TR"/>
          </a:p>
        </p:txBody>
      </p:sp>
    </p:spTree>
    <p:extLst>
      <p:ext uri="{BB962C8B-B14F-4D97-AF65-F5344CB8AC3E}">
        <p14:creationId xmlns:p14="http://schemas.microsoft.com/office/powerpoint/2010/main" val="1454354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DB597F1-5893-48E9-AC51-9793A5898052}" type="datetimeFigureOut">
              <a:rPr lang="tr-TR" smtClean="0"/>
              <a:t>11.12.2020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773F164-6D0B-4707-B752-8B684AB679C6}" type="slidenum">
              <a:rPr lang="tr-TR" smtClean="0"/>
              <a:t>‹#›</a:t>
            </a:fld>
            <a:endParaRPr lang="tr-TR"/>
          </a:p>
        </p:txBody>
      </p:sp>
    </p:spTree>
    <p:extLst>
      <p:ext uri="{BB962C8B-B14F-4D97-AF65-F5344CB8AC3E}">
        <p14:creationId xmlns:p14="http://schemas.microsoft.com/office/powerpoint/2010/main" val="642255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DB597F1-5893-48E9-AC51-9793A5898052}" type="datetimeFigureOut">
              <a:rPr lang="tr-TR" smtClean="0"/>
              <a:t>11.12.2020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773F164-6D0B-4707-B752-8B684AB679C6}" type="slidenum">
              <a:rPr lang="tr-TR" smtClean="0"/>
              <a:t>‹#›</a:t>
            </a:fld>
            <a:endParaRPr lang="tr-TR"/>
          </a:p>
        </p:txBody>
      </p:sp>
    </p:spTree>
    <p:extLst>
      <p:ext uri="{BB962C8B-B14F-4D97-AF65-F5344CB8AC3E}">
        <p14:creationId xmlns:p14="http://schemas.microsoft.com/office/powerpoint/2010/main" val="1003088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DB597F1-5893-48E9-AC51-9793A5898052}" type="datetimeFigureOut">
              <a:rPr lang="tr-TR" smtClean="0"/>
              <a:t>11.12.2020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773F164-6D0B-4707-B752-8B684AB679C6}" type="slidenum">
              <a:rPr lang="tr-TR" smtClean="0"/>
              <a:t>‹#›</a:t>
            </a:fld>
            <a:endParaRPr lang="tr-TR"/>
          </a:p>
        </p:txBody>
      </p:sp>
    </p:spTree>
    <p:extLst>
      <p:ext uri="{BB962C8B-B14F-4D97-AF65-F5344CB8AC3E}">
        <p14:creationId xmlns:p14="http://schemas.microsoft.com/office/powerpoint/2010/main" val="301564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DB597F1-5893-48E9-AC51-9793A5898052}" type="datetimeFigureOut">
              <a:rPr lang="tr-TR" smtClean="0"/>
              <a:t>11.12.2020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773F164-6D0B-4707-B752-8B684AB679C6}" type="slidenum">
              <a:rPr lang="tr-TR" smtClean="0"/>
              <a:t>‹#›</a:t>
            </a:fld>
            <a:endParaRPr lang="tr-TR"/>
          </a:p>
        </p:txBody>
      </p:sp>
    </p:spTree>
    <p:extLst>
      <p:ext uri="{BB962C8B-B14F-4D97-AF65-F5344CB8AC3E}">
        <p14:creationId xmlns:p14="http://schemas.microsoft.com/office/powerpoint/2010/main" val="334517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DB597F1-5893-48E9-AC51-9793A5898052}" type="datetimeFigureOut">
              <a:rPr lang="tr-TR" smtClean="0"/>
              <a:t>11.12.2020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773F164-6D0B-4707-B752-8B684AB679C6}" type="slidenum">
              <a:rPr lang="tr-TR" smtClean="0"/>
              <a:t>‹#›</a:t>
            </a:fld>
            <a:endParaRPr lang="tr-TR"/>
          </a:p>
        </p:txBody>
      </p:sp>
    </p:spTree>
    <p:extLst>
      <p:ext uri="{BB962C8B-B14F-4D97-AF65-F5344CB8AC3E}">
        <p14:creationId xmlns:p14="http://schemas.microsoft.com/office/powerpoint/2010/main" val="8803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29842" y="2505075"/>
            <a:ext cx="3868340"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4629150" y="2505075"/>
            <a:ext cx="3887391"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DB597F1-5893-48E9-AC51-9793A5898052}" type="datetimeFigureOut">
              <a:rPr lang="tr-TR" smtClean="0"/>
              <a:t>11.12.2020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773F164-6D0B-4707-B752-8B684AB679C6}" type="slidenum">
              <a:rPr lang="tr-TR" smtClean="0"/>
              <a:t>‹#›</a:t>
            </a:fld>
            <a:endParaRPr lang="tr-TR"/>
          </a:p>
        </p:txBody>
      </p:sp>
    </p:spTree>
    <p:extLst>
      <p:ext uri="{BB962C8B-B14F-4D97-AF65-F5344CB8AC3E}">
        <p14:creationId xmlns:p14="http://schemas.microsoft.com/office/powerpoint/2010/main" val="4016997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DB597F1-5893-48E9-AC51-9793A5898052}" type="datetimeFigureOut">
              <a:rPr lang="tr-TR" smtClean="0"/>
              <a:t>11.12.2020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773F164-6D0B-4707-B752-8B684AB679C6}" type="slidenum">
              <a:rPr lang="tr-TR" smtClean="0"/>
              <a:t>‹#›</a:t>
            </a:fld>
            <a:endParaRPr lang="tr-TR"/>
          </a:p>
        </p:txBody>
      </p:sp>
    </p:spTree>
    <p:extLst>
      <p:ext uri="{BB962C8B-B14F-4D97-AF65-F5344CB8AC3E}">
        <p14:creationId xmlns:p14="http://schemas.microsoft.com/office/powerpoint/2010/main" val="2342719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597F1-5893-48E9-AC51-9793A5898052}" type="datetimeFigureOut">
              <a:rPr lang="tr-TR" smtClean="0"/>
              <a:t>11.12.2020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773F164-6D0B-4707-B752-8B684AB679C6}" type="slidenum">
              <a:rPr lang="tr-TR" smtClean="0"/>
              <a:t>‹#›</a:t>
            </a:fld>
            <a:endParaRPr lang="tr-TR"/>
          </a:p>
        </p:txBody>
      </p:sp>
    </p:spTree>
    <p:extLst>
      <p:ext uri="{BB962C8B-B14F-4D97-AF65-F5344CB8AC3E}">
        <p14:creationId xmlns:p14="http://schemas.microsoft.com/office/powerpoint/2010/main" val="44654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DB597F1-5893-48E9-AC51-9793A5898052}" type="datetimeFigureOut">
              <a:rPr lang="tr-TR" smtClean="0"/>
              <a:t>11.12.2020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773F164-6D0B-4707-B752-8B684AB679C6}" type="slidenum">
              <a:rPr lang="tr-TR" smtClean="0"/>
              <a:t>‹#›</a:t>
            </a:fld>
            <a:endParaRPr lang="tr-TR"/>
          </a:p>
        </p:txBody>
      </p:sp>
    </p:spTree>
    <p:extLst>
      <p:ext uri="{BB962C8B-B14F-4D97-AF65-F5344CB8AC3E}">
        <p14:creationId xmlns:p14="http://schemas.microsoft.com/office/powerpoint/2010/main" val="415798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DB597F1-5893-48E9-AC51-9793A5898052}" type="datetimeFigureOut">
              <a:rPr lang="tr-TR" smtClean="0"/>
              <a:t>11.12.2020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773F164-6D0B-4707-B752-8B684AB679C6}" type="slidenum">
              <a:rPr lang="tr-TR" smtClean="0"/>
              <a:t>‹#›</a:t>
            </a:fld>
            <a:endParaRPr lang="tr-TR"/>
          </a:p>
        </p:txBody>
      </p:sp>
    </p:spTree>
    <p:extLst>
      <p:ext uri="{BB962C8B-B14F-4D97-AF65-F5344CB8AC3E}">
        <p14:creationId xmlns:p14="http://schemas.microsoft.com/office/powerpoint/2010/main" val="289010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597F1-5893-48E9-AC51-9793A5898052}" type="datetimeFigureOut">
              <a:rPr lang="tr-TR" smtClean="0"/>
              <a:t>11.12.2020</a:t>
            </a:fld>
            <a:endParaRPr lang="tr-T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73F164-6D0B-4707-B752-8B684AB679C6}" type="slidenum">
              <a:rPr lang="tr-TR" smtClean="0"/>
              <a:t>‹#›</a:t>
            </a:fld>
            <a:endParaRPr lang="tr-TR"/>
          </a:p>
        </p:txBody>
      </p:sp>
    </p:spTree>
    <p:extLst>
      <p:ext uri="{BB962C8B-B14F-4D97-AF65-F5344CB8AC3E}">
        <p14:creationId xmlns:p14="http://schemas.microsoft.com/office/powerpoint/2010/main" val="12424459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a:extLst>
              <a:ext uri="{FF2B5EF4-FFF2-40B4-BE49-F238E27FC236}">
                <a16:creationId xmlns:a16="http://schemas.microsoft.com/office/drawing/2014/main" id="{576867E8-FC95-480F-A075-979E94E1ECF0}"/>
              </a:ext>
            </a:extLst>
          </p:cNvPr>
          <p:cNvSpPr txBox="1">
            <a:spLocks/>
          </p:cNvSpPr>
          <p:nvPr/>
        </p:nvSpPr>
        <p:spPr>
          <a:xfrm>
            <a:off x="1982368" y="1898814"/>
            <a:ext cx="5841880" cy="712062"/>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b="1" dirty="0"/>
              <a:t>Toplam Kalite Yönetimi</a:t>
            </a:r>
          </a:p>
        </p:txBody>
      </p:sp>
      <p:sp>
        <p:nvSpPr>
          <p:cNvPr id="5" name="Unvan 1">
            <a:extLst>
              <a:ext uri="{FF2B5EF4-FFF2-40B4-BE49-F238E27FC236}">
                <a16:creationId xmlns:a16="http://schemas.microsoft.com/office/drawing/2014/main" id="{AF055E84-EE1F-4F60-9318-55221ABE0C42}"/>
              </a:ext>
            </a:extLst>
          </p:cNvPr>
          <p:cNvSpPr txBox="1">
            <a:spLocks/>
          </p:cNvSpPr>
          <p:nvPr/>
        </p:nvSpPr>
        <p:spPr>
          <a:xfrm>
            <a:off x="374295" y="2924920"/>
            <a:ext cx="8185243" cy="1758267"/>
          </a:xfrm>
          <a:prstGeom prst="rect">
            <a:avLst/>
          </a:prstGeom>
        </p:spPr>
        <p:txBody>
          <a:bodyPr vert="horz" lIns="68580" tIns="34290" rIns="68580" bIns="3429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900"/>
              </a:spcAft>
            </a:pPr>
            <a:r>
              <a:rPr lang="tr-TR" b="1" dirty="0">
                <a:solidFill>
                  <a:schemeClr val="tx1"/>
                </a:solidFill>
              </a:rPr>
              <a:t>4.Kalite Anlayışına Katkıda Bulunanlar</a:t>
            </a:r>
          </a:p>
        </p:txBody>
      </p:sp>
    </p:spTree>
    <p:extLst>
      <p:ext uri="{BB962C8B-B14F-4D97-AF65-F5344CB8AC3E}">
        <p14:creationId xmlns:p14="http://schemas.microsoft.com/office/powerpoint/2010/main" val="2757331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365126"/>
            <a:ext cx="7600950" cy="1325563"/>
          </a:xfrm>
        </p:spPr>
        <p:txBody>
          <a:bodyPr>
            <a:normAutofit/>
          </a:bodyPr>
          <a:lstStyle/>
          <a:p>
            <a:r>
              <a:rPr lang="es-ES" sz="2400" b="1" dirty="0">
                <a:latin typeface="+mn-lt"/>
              </a:rPr>
              <a:t>P. B. Crosby ve Felsefesi (1926-2001)</a:t>
            </a:r>
            <a:endParaRPr lang="tr-TR" sz="2400" dirty="0">
              <a:latin typeface="+mn-lt"/>
            </a:endParaRPr>
          </a:p>
        </p:txBody>
      </p:sp>
      <p:sp>
        <p:nvSpPr>
          <p:cNvPr id="3" name="İçerik Yer Tutucusu 2"/>
          <p:cNvSpPr>
            <a:spLocks noGrp="1"/>
          </p:cNvSpPr>
          <p:nvPr>
            <p:ph idx="1"/>
          </p:nvPr>
        </p:nvSpPr>
        <p:spPr>
          <a:xfrm>
            <a:off x="308138" y="1847851"/>
            <a:ext cx="8694460" cy="4351338"/>
          </a:xfrm>
        </p:spPr>
        <p:txBody>
          <a:bodyPr>
            <a:normAutofit/>
          </a:bodyPr>
          <a:lstStyle/>
          <a:p>
            <a:r>
              <a:rPr lang="tr-TR" sz="2000" dirty="0"/>
              <a:t>1979 yılında yayınlanan ve çok satan “</a:t>
            </a:r>
            <a:r>
              <a:rPr lang="tr-TR" sz="2000" u="sng" dirty="0"/>
              <a:t>Kalite Ücretsizdir</a:t>
            </a:r>
            <a:r>
              <a:rPr lang="tr-TR" sz="2000" dirty="0"/>
              <a:t>” adlı kitabı ile üne kavuşan kalite öncülerinden Philip B. </a:t>
            </a:r>
            <a:r>
              <a:rPr lang="tr-TR" sz="2000" dirty="0" err="1"/>
              <a:t>Crosby</a:t>
            </a:r>
            <a:r>
              <a:rPr lang="tr-TR" sz="2000" dirty="0"/>
              <a:t>, kariyerine 1952’de Indiana’da </a:t>
            </a:r>
            <a:r>
              <a:rPr lang="tr-TR" sz="2000" dirty="0" err="1"/>
              <a:t>Crosby</a:t>
            </a:r>
            <a:r>
              <a:rPr lang="tr-TR" sz="2000" dirty="0"/>
              <a:t> </a:t>
            </a:r>
            <a:r>
              <a:rPr lang="tr-TR" sz="2000" dirty="0" err="1"/>
              <a:t>Corp</a:t>
            </a:r>
            <a:r>
              <a:rPr lang="tr-TR" sz="2000" dirty="0"/>
              <a:t>.’da imalat bölümünde başlamıştır. Bir seri imalatla ilgili işte çalıştıktan sonra </a:t>
            </a:r>
            <a:r>
              <a:rPr lang="tr-TR" sz="2000" dirty="0" err="1"/>
              <a:t>Crosby</a:t>
            </a:r>
            <a:r>
              <a:rPr lang="tr-TR" sz="2000" dirty="0"/>
              <a:t>, Martin </a:t>
            </a:r>
            <a:r>
              <a:rPr lang="tr-TR" sz="2000" dirty="0" err="1"/>
              <a:t>Marietta</a:t>
            </a:r>
            <a:r>
              <a:rPr lang="tr-TR" sz="2000" dirty="0"/>
              <a:t> </a:t>
            </a:r>
            <a:r>
              <a:rPr lang="tr-TR" sz="2000" dirty="0" err="1"/>
              <a:t>Corp</a:t>
            </a:r>
            <a:r>
              <a:rPr lang="tr-TR" sz="2000" dirty="0"/>
              <a:t>.’da </a:t>
            </a:r>
            <a:r>
              <a:rPr lang="tr-TR" sz="2000" dirty="0" err="1"/>
              <a:t>Persing</a:t>
            </a:r>
            <a:r>
              <a:rPr lang="tr-TR" sz="2000" dirty="0"/>
              <a:t> füzeleri projesinin kalite direktörü olmuştur. Daha sonra bir hükümet politikası haline gelen “</a:t>
            </a:r>
            <a:r>
              <a:rPr lang="tr-TR" sz="2000" u="sng" dirty="0"/>
              <a:t>Sıfır Hata</a:t>
            </a:r>
            <a:r>
              <a:rPr lang="tr-TR" sz="2000" dirty="0"/>
              <a:t>“ </a:t>
            </a:r>
            <a:r>
              <a:rPr lang="tr-TR" sz="2000" u="sng" dirty="0"/>
              <a:t>programını başlatarak füze üretiminde imalat hatalarının azaltılmasında önemli başarılar kazanmıştır.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chemeClr val="tx1"/>
                </a:solidFill>
              </a:rPr>
              <a:pPr defTabSz="685800" fontAlgn="base">
                <a:spcBef>
                  <a:spcPct val="0"/>
                </a:spcBef>
                <a:spcAft>
                  <a:spcPct val="0"/>
                </a:spcAft>
              </a:pPr>
              <a:t>10</a:t>
            </a:fld>
            <a:endParaRPr lang="tr-TR">
              <a:solidFill>
                <a:schemeClr val="tx1"/>
              </a:solidFill>
            </a:endParaRPr>
          </a:p>
        </p:txBody>
      </p:sp>
      <p:sp>
        <p:nvSpPr>
          <p:cNvPr id="5" name="İçerik Yer Tutucusu 2">
            <a:extLst>
              <a:ext uri="{FF2B5EF4-FFF2-40B4-BE49-F238E27FC236}">
                <a16:creationId xmlns:a16="http://schemas.microsoft.com/office/drawing/2014/main" id="{4746737F-E811-4FC9-8870-6C55D4455231}"/>
              </a:ext>
            </a:extLst>
          </p:cNvPr>
          <p:cNvSpPr txBox="1">
            <a:spLocks/>
          </p:cNvSpPr>
          <p:nvPr/>
        </p:nvSpPr>
        <p:spPr>
          <a:xfrm>
            <a:off x="379625" y="4113850"/>
            <a:ext cx="8551486" cy="1811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dirty="0" err="1"/>
              <a:t>Crosby’nin</a:t>
            </a:r>
            <a:r>
              <a:rPr lang="tr-TR" sz="2000" dirty="0"/>
              <a:t> meşhur olmasını sağlayan aynı “Sıfır Hata” programlarını uygulamaya teşebbüs eden diğer bazı </a:t>
            </a:r>
            <a:r>
              <a:rPr lang="tr-TR" sz="2000" dirty="0" err="1"/>
              <a:t>kurulaşların</a:t>
            </a:r>
            <a:r>
              <a:rPr lang="tr-TR" sz="2000" dirty="0"/>
              <a:t> daha az başarılı olmasını ise </a:t>
            </a:r>
            <a:r>
              <a:rPr lang="tr-TR" sz="2000" dirty="0" err="1"/>
              <a:t>Crosby</a:t>
            </a:r>
            <a:r>
              <a:rPr lang="tr-TR" sz="2000" dirty="0"/>
              <a:t>, </a:t>
            </a:r>
            <a:r>
              <a:rPr lang="tr-TR" sz="2000" u="sng" dirty="0"/>
              <a:t>katılımcı yönetimdeki yetersizliklere bağlamaktadır</a:t>
            </a:r>
            <a:r>
              <a:rPr lang="tr-TR" sz="2000" dirty="0"/>
              <a:t>. </a:t>
            </a:r>
            <a:r>
              <a:rPr lang="tr-TR" sz="2000" dirty="0" err="1"/>
              <a:t>Crosby’nin</a:t>
            </a:r>
            <a:r>
              <a:rPr lang="tr-TR" sz="2000" dirty="0"/>
              <a:t> kalite yaklaşımı aşağıda açıklanan ve kendi değimi ile mutlak olan dört esastan oluşmaktadır.</a:t>
            </a:r>
          </a:p>
        </p:txBody>
      </p:sp>
    </p:spTree>
    <p:extLst>
      <p:ext uri="{BB962C8B-B14F-4D97-AF65-F5344CB8AC3E}">
        <p14:creationId xmlns:p14="http://schemas.microsoft.com/office/powerpoint/2010/main" val="1250934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3989" y="419328"/>
            <a:ext cx="9052678" cy="2201323"/>
          </a:xfrm>
        </p:spPr>
        <p:txBody>
          <a:bodyPr>
            <a:normAutofit/>
          </a:bodyPr>
          <a:lstStyle/>
          <a:p>
            <a:pPr marL="385763" indent="-385763">
              <a:buFont typeface="+mj-lt"/>
              <a:buAutoNum type="arabicPeriod"/>
            </a:pPr>
            <a:r>
              <a:rPr lang="tr-TR" sz="2000" dirty="0" err="1"/>
              <a:t>Crosby</a:t>
            </a:r>
            <a:r>
              <a:rPr lang="tr-TR" sz="2000" dirty="0"/>
              <a:t>, kaliteyi bir </a:t>
            </a:r>
            <a:r>
              <a:rPr lang="tr-TR" sz="2000" u="sng" dirty="0"/>
              <a:t>mükemmellik olarak değil, ihtiyaca uygunluk olarak tanımlar</a:t>
            </a:r>
            <a:r>
              <a:rPr lang="tr-TR" sz="2000" dirty="0"/>
              <a:t>. Bu bir ürünün yapılış tarzı veya bir hizmetin sağlanış yöntemi ile ilgilenmeyen alışagelmiş kalite tanımlarından farklıdır. Bu tanımda kalite bir müşterinin tüm beklentilerini anlama üzerinde odaklaşan ve organizasyonu bu beklentileri karşılamaya yönlendiren stratejik bir yaklaşımdır.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chemeClr val="tx1"/>
                </a:solidFill>
              </a:rPr>
              <a:pPr defTabSz="685800" fontAlgn="base">
                <a:spcBef>
                  <a:spcPct val="0"/>
                </a:spcBef>
                <a:spcAft>
                  <a:spcPct val="0"/>
                </a:spcAft>
              </a:pPr>
              <a:t>11</a:t>
            </a:fld>
            <a:endParaRPr lang="tr-TR">
              <a:solidFill>
                <a:schemeClr val="tx1"/>
              </a:solidFill>
            </a:endParaRPr>
          </a:p>
        </p:txBody>
      </p:sp>
      <p:sp>
        <p:nvSpPr>
          <p:cNvPr id="5" name="İçerik Yer Tutucusu 2">
            <a:extLst>
              <a:ext uri="{FF2B5EF4-FFF2-40B4-BE49-F238E27FC236}">
                <a16:creationId xmlns:a16="http://schemas.microsoft.com/office/drawing/2014/main" id="{ECC206F5-18FD-40D8-B141-321589582107}"/>
              </a:ext>
            </a:extLst>
          </p:cNvPr>
          <p:cNvSpPr txBox="1">
            <a:spLocks/>
          </p:cNvSpPr>
          <p:nvPr/>
        </p:nvSpPr>
        <p:spPr>
          <a:xfrm>
            <a:off x="78655" y="1854291"/>
            <a:ext cx="8986690" cy="2463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5763" indent="-385763">
              <a:buFont typeface="+mj-lt"/>
              <a:buAutoNum type="arabicPeriod" startAt="2"/>
            </a:pPr>
            <a:r>
              <a:rPr lang="tr-TR" sz="2000" dirty="0">
                <a:latin typeface="TimesNewRomanPSMT"/>
              </a:rPr>
              <a:t>Müşterinin ihtiyaçlarını karşılamaya çalışan tedarikçilerin kalite sistemi; “İlk defa </a:t>
            </a:r>
            <a:r>
              <a:rPr lang="tr-TR" sz="2000" u="sng" dirty="0">
                <a:latin typeface="TimesNewRomanPSMT"/>
              </a:rPr>
              <a:t>doğruyu yapmak</a:t>
            </a:r>
            <a:r>
              <a:rPr lang="tr-TR" sz="2000" dirty="0">
                <a:latin typeface="TimesNewRomanPSMT"/>
              </a:rPr>
              <a:t>” üzerine kurulmalı, kontrol ve tasnif edici değil, önleyici olmalıdır. Bu kavram, Taylor’un üretimi yapan veya hizmet sağlayan işçinin </a:t>
            </a:r>
            <a:r>
              <a:rPr lang="tr-TR" sz="2000" u="sng" dirty="0">
                <a:latin typeface="TimesNewRomanPSMT"/>
              </a:rPr>
              <a:t>kusurlu işi gözden kaçırmamasının sağlanması</a:t>
            </a:r>
            <a:r>
              <a:rPr lang="tr-TR" sz="2000" dirty="0">
                <a:latin typeface="TimesNewRomanPSMT"/>
              </a:rPr>
              <a:t> şeklinde ortaya koyduğu soruna da çözüm getirmeyi amaçlamaktadır. Bir kalite organizasyonunda, herkes kendi işinin sorumluluğuna sahip olduğu için, denetimci, </a:t>
            </a:r>
            <a:r>
              <a:rPr lang="tr-TR" sz="2000" dirty="0" err="1">
                <a:latin typeface="TimesNewRomanPSMT"/>
              </a:rPr>
              <a:t>değerlendirmeci</a:t>
            </a:r>
            <a:r>
              <a:rPr lang="tr-TR" sz="2000" dirty="0">
                <a:latin typeface="TimesNewRomanPSMT"/>
              </a:rPr>
              <a:t> ve gözlemci gibi </a:t>
            </a:r>
            <a:r>
              <a:rPr lang="tr-TR" sz="2000" u="sng" dirty="0">
                <a:latin typeface="TimesNewRomanPSMT"/>
              </a:rPr>
              <a:t>görevler çok az sayıda olacaktır</a:t>
            </a:r>
            <a:r>
              <a:rPr lang="tr-TR" sz="2000" dirty="0">
                <a:latin typeface="TimesNewRomanPSMT"/>
              </a:rPr>
              <a:t>. </a:t>
            </a:r>
            <a:r>
              <a:rPr lang="tr-TR" sz="2000" u="sng" dirty="0">
                <a:latin typeface="TimesNewRomanPSMT"/>
              </a:rPr>
              <a:t>Artık hataları yakalamak için başkalarına ihtiyaç olmayacaktır.</a:t>
            </a:r>
            <a:endParaRPr lang="tr-TR" sz="2000" u="sng" dirty="0"/>
          </a:p>
        </p:txBody>
      </p:sp>
      <p:sp>
        <p:nvSpPr>
          <p:cNvPr id="6" name="İçerik Yer Tutucusu 2">
            <a:extLst>
              <a:ext uri="{FF2B5EF4-FFF2-40B4-BE49-F238E27FC236}">
                <a16:creationId xmlns:a16="http://schemas.microsoft.com/office/drawing/2014/main" id="{AFF40E17-C206-462E-A0E8-BDC9FDB9D0EC}"/>
              </a:ext>
            </a:extLst>
          </p:cNvPr>
          <p:cNvSpPr txBox="1">
            <a:spLocks/>
          </p:cNvSpPr>
          <p:nvPr/>
        </p:nvSpPr>
        <p:spPr>
          <a:xfrm>
            <a:off x="151859" y="4201179"/>
            <a:ext cx="8956937" cy="1869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5763" indent="-385763">
              <a:buFont typeface="+mj-lt"/>
              <a:buAutoNum type="arabicPeriod" startAt="3"/>
            </a:pPr>
            <a:r>
              <a:rPr lang="tr-TR" sz="2000" dirty="0">
                <a:latin typeface="TimesNewRomanPSMT"/>
              </a:rPr>
              <a:t>Standart performans </a:t>
            </a:r>
            <a:r>
              <a:rPr lang="tr-TR" sz="2000" u="sng" dirty="0">
                <a:latin typeface="TimesNewRomanPSMT"/>
              </a:rPr>
              <a:t>sıfır hata olmalıdır</a:t>
            </a:r>
            <a:r>
              <a:rPr lang="tr-TR" sz="2000" dirty="0">
                <a:latin typeface="TimesNewRomanPSMT"/>
              </a:rPr>
              <a:t>. </a:t>
            </a:r>
            <a:r>
              <a:rPr lang="tr-TR" sz="2000" dirty="0" err="1">
                <a:latin typeface="TimesNewRomanPSMT"/>
              </a:rPr>
              <a:t>Crosby</a:t>
            </a:r>
            <a:r>
              <a:rPr lang="tr-TR" sz="2000" dirty="0">
                <a:latin typeface="TimesNewRomanPSMT"/>
              </a:rPr>
              <a:t> sıfır hata kavramının hedeflenebileceğini ve hedeflenmesi gerektiğini savunmuştur.</a:t>
            </a:r>
          </a:p>
          <a:p>
            <a:pPr marL="385763" indent="-385763">
              <a:buFont typeface="+mj-lt"/>
              <a:buAutoNum type="arabicPeriod" startAt="3"/>
            </a:pPr>
            <a:r>
              <a:rPr lang="tr-TR" sz="2000" u="sng" dirty="0">
                <a:latin typeface="TimesNewRomanPSMT"/>
              </a:rPr>
              <a:t>Kalitenin ölçümü kalitenin maliyetidir. </a:t>
            </a:r>
            <a:r>
              <a:rPr lang="tr-TR" sz="2000" dirty="0">
                <a:latin typeface="TimesNewRomanPSMT"/>
              </a:rPr>
              <a:t>Uygunsuzluğun maliyeti, eğer düzeltilirse, müşteri ilişkilerinde olduğu kadar, üretim performansında da çabuk ve yararlı etkilere sahiptir.</a:t>
            </a:r>
            <a:endParaRPr lang="tr-TR" sz="2000" dirty="0"/>
          </a:p>
        </p:txBody>
      </p:sp>
    </p:spTree>
    <p:extLst>
      <p:ext uri="{BB962C8B-B14F-4D97-AF65-F5344CB8AC3E}">
        <p14:creationId xmlns:p14="http://schemas.microsoft.com/office/powerpoint/2010/main" val="3140471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chemeClr val="tx1"/>
                </a:solidFill>
              </a:rPr>
              <a:pPr defTabSz="685800" fontAlgn="base">
                <a:spcBef>
                  <a:spcPct val="0"/>
                </a:spcBef>
                <a:spcAft>
                  <a:spcPct val="0"/>
                </a:spcAft>
              </a:pPr>
              <a:t>12</a:t>
            </a:fld>
            <a:endParaRPr lang="tr-TR">
              <a:solidFill>
                <a:schemeClr val="tx1"/>
              </a:solidFill>
            </a:endParaRPr>
          </a:p>
        </p:txBody>
      </p:sp>
      <p:sp>
        <p:nvSpPr>
          <p:cNvPr id="5" name="İçerik Yer Tutucusu 2">
            <a:extLst>
              <a:ext uri="{FF2B5EF4-FFF2-40B4-BE49-F238E27FC236}">
                <a16:creationId xmlns:a16="http://schemas.microsoft.com/office/drawing/2014/main" id="{EA7CE104-3D30-4D71-8AD2-3ECFDC711435}"/>
              </a:ext>
            </a:extLst>
          </p:cNvPr>
          <p:cNvSpPr txBox="1">
            <a:spLocks/>
          </p:cNvSpPr>
          <p:nvPr/>
        </p:nvSpPr>
        <p:spPr>
          <a:xfrm>
            <a:off x="187063" y="1976454"/>
            <a:ext cx="8769873" cy="21901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100" dirty="0" err="1">
                <a:latin typeface="TimesNewRomanPSMT"/>
              </a:rPr>
              <a:t>Crosby’nin</a:t>
            </a:r>
            <a:r>
              <a:rPr lang="tr-TR" sz="2100" dirty="0">
                <a:latin typeface="TimesNewRomanPSMT"/>
              </a:rPr>
              <a:t> iki mutlak şartı “sıfır hata” ve “kalite maliyeti” kavramlarının uygulanması özellikle zor olmuştur. Bu iki kavram çok genel bir kabul görmemiş ve birçok işletme bu uygulamada başarısızlıkla karşılaşmıştır. Fakat </a:t>
            </a:r>
            <a:r>
              <a:rPr lang="tr-TR" sz="2100" dirty="0" err="1">
                <a:latin typeface="TimesNewRomanPSMT"/>
              </a:rPr>
              <a:t>Crosby’e</a:t>
            </a:r>
            <a:r>
              <a:rPr lang="tr-TR" sz="2100" dirty="0">
                <a:latin typeface="TimesNewRomanPSMT"/>
              </a:rPr>
              <a:t> göre bu başarısızlıklar kavramların geçerlilik derecesini yansıtmaz, ancak üst yönetimin bu kavramları doğru şekilde uygulamadaki başarısızlıklarını yansıtır.</a:t>
            </a:r>
            <a:endParaRPr lang="tr-TR" sz="2100" dirty="0"/>
          </a:p>
        </p:txBody>
      </p:sp>
    </p:spTree>
    <p:extLst>
      <p:ext uri="{BB962C8B-B14F-4D97-AF65-F5344CB8AC3E}">
        <p14:creationId xmlns:p14="http://schemas.microsoft.com/office/powerpoint/2010/main" val="745176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62477" y="351999"/>
            <a:ext cx="8769874" cy="1325563"/>
          </a:xfrm>
        </p:spPr>
        <p:txBody>
          <a:bodyPr>
            <a:normAutofit/>
          </a:bodyPr>
          <a:lstStyle/>
          <a:p>
            <a:r>
              <a:rPr lang="de-DE" sz="2400" b="1" dirty="0">
                <a:latin typeface="Arial-BoldMT"/>
              </a:rPr>
              <a:t>A. V. Feigenbaum </a:t>
            </a:r>
            <a:r>
              <a:rPr lang="de-DE" sz="2400" b="1" dirty="0" err="1">
                <a:latin typeface="Arial-BoldMT"/>
              </a:rPr>
              <a:t>ve</a:t>
            </a:r>
            <a:r>
              <a:rPr lang="de-DE" sz="2400" b="1" dirty="0">
                <a:latin typeface="Arial-BoldMT"/>
              </a:rPr>
              <a:t> </a:t>
            </a:r>
            <a:r>
              <a:rPr lang="de-DE" sz="2400" b="1" dirty="0" err="1">
                <a:latin typeface="Arial-BoldMT"/>
              </a:rPr>
              <a:t>Felsefesi</a:t>
            </a:r>
            <a:endParaRPr lang="tr-TR" sz="2400" dirty="0"/>
          </a:p>
        </p:txBody>
      </p:sp>
      <p:sp>
        <p:nvSpPr>
          <p:cNvPr id="3" name="İçerik Yer Tutucusu 2"/>
          <p:cNvSpPr>
            <a:spLocks noGrp="1"/>
          </p:cNvSpPr>
          <p:nvPr>
            <p:ph idx="1"/>
          </p:nvPr>
        </p:nvSpPr>
        <p:spPr>
          <a:xfrm>
            <a:off x="223297" y="1677562"/>
            <a:ext cx="8697406" cy="4351338"/>
          </a:xfrm>
        </p:spPr>
        <p:txBody>
          <a:bodyPr>
            <a:normAutofit/>
          </a:bodyPr>
          <a:lstStyle/>
          <a:p>
            <a:r>
              <a:rPr lang="tr-TR" sz="2000" dirty="0">
                <a:latin typeface="TimesNewRomanPSMT"/>
              </a:rPr>
              <a:t>Birçok işletmeye kalite danışmanlığı yapmış olan </a:t>
            </a:r>
            <a:r>
              <a:rPr lang="tr-TR" sz="2000" dirty="0" err="1">
                <a:latin typeface="TimesNewRomanPSMT"/>
              </a:rPr>
              <a:t>Feigenbaum</a:t>
            </a:r>
            <a:r>
              <a:rPr lang="tr-TR" sz="2000" dirty="0">
                <a:latin typeface="TimesNewRomanPSMT"/>
              </a:rPr>
              <a:t>, </a:t>
            </a:r>
            <a:r>
              <a:rPr lang="tr-TR" sz="2000" u="sng" dirty="0">
                <a:latin typeface="TimesNewRomanPSMT"/>
              </a:rPr>
              <a:t>ürünlerin kötü tasarlanması</a:t>
            </a:r>
            <a:r>
              <a:rPr lang="tr-TR" sz="2000" dirty="0">
                <a:latin typeface="TimesNewRomanPSMT"/>
              </a:rPr>
              <a:t>, </a:t>
            </a:r>
            <a:r>
              <a:rPr lang="tr-TR" sz="2000" u="sng" dirty="0">
                <a:latin typeface="TimesNewRomanPSMT"/>
              </a:rPr>
              <a:t>yetersiz dağıtılması</a:t>
            </a:r>
            <a:r>
              <a:rPr lang="tr-TR" sz="2000" dirty="0">
                <a:latin typeface="TimesNewRomanPSMT"/>
              </a:rPr>
              <a:t>, </a:t>
            </a:r>
            <a:r>
              <a:rPr lang="tr-TR" sz="2000" u="sng" dirty="0">
                <a:latin typeface="TimesNewRomanPSMT"/>
              </a:rPr>
              <a:t>yanlış pazarlanması </a:t>
            </a:r>
            <a:r>
              <a:rPr lang="tr-TR" sz="2000" dirty="0">
                <a:latin typeface="TimesNewRomanPSMT"/>
              </a:rPr>
              <a:t>ve </a:t>
            </a:r>
            <a:r>
              <a:rPr lang="tr-TR" sz="2000" u="sng" dirty="0">
                <a:latin typeface="TimesNewRomanPSMT"/>
              </a:rPr>
              <a:t>müşterilerin kullanımına düzgün destek verilmemesi halinde imalatta kalitenin elde edilemeyeceğini ileri sürmüştür.</a:t>
            </a:r>
            <a:r>
              <a:rPr lang="tr-TR" sz="2000" dirty="0">
                <a:latin typeface="TimesNewRomanPSMT"/>
              </a:rPr>
              <a:t> </a:t>
            </a:r>
            <a:r>
              <a:rPr lang="tr-TR" sz="2000" dirty="0" err="1">
                <a:latin typeface="TimesNewRomanPSMT"/>
              </a:rPr>
              <a:t>Feigenbaum’un</a:t>
            </a:r>
            <a:r>
              <a:rPr lang="tr-TR" sz="2000" dirty="0">
                <a:latin typeface="TimesNewRomanPSMT"/>
              </a:rPr>
              <a:t> kaliteden organizasyona kadar bu safhada </a:t>
            </a:r>
            <a:r>
              <a:rPr lang="tr-TR" sz="2000" u="sng" dirty="0">
                <a:latin typeface="TimesNewRomanPSMT"/>
              </a:rPr>
              <a:t>yer alan tüm birimlerin sorumlu olduğu </a:t>
            </a:r>
            <a:r>
              <a:rPr lang="tr-TR" sz="2000" dirty="0">
                <a:latin typeface="TimesNewRomanPSMT"/>
              </a:rPr>
              <a:t>yolundaki fikri geliştirilerek “</a:t>
            </a:r>
            <a:r>
              <a:rPr lang="tr-TR" sz="2000" u="sng" dirty="0">
                <a:latin typeface="TimesNewRomanPSMT"/>
              </a:rPr>
              <a:t>toplam kalite kontrolü</a:t>
            </a:r>
            <a:r>
              <a:rPr lang="tr-TR" sz="2000" dirty="0">
                <a:latin typeface="TimesNewRomanPSMT"/>
              </a:rPr>
              <a:t>” olarak kabul edilmeye başlanmıştır.</a:t>
            </a:r>
            <a:endParaRPr lang="tr-TR" sz="2000" dirty="0"/>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chemeClr val="tx1"/>
                </a:solidFill>
              </a:rPr>
              <a:pPr defTabSz="685800" fontAlgn="base">
                <a:spcBef>
                  <a:spcPct val="0"/>
                </a:spcBef>
                <a:spcAft>
                  <a:spcPct val="0"/>
                </a:spcAft>
              </a:pPr>
              <a:t>13</a:t>
            </a:fld>
            <a:endParaRPr lang="tr-TR">
              <a:solidFill>
                <a:schemeClr val="tx1"/>
              </a:solidFill>
            </a:endParaRPr>
          </a:p>
        </p:txBody>
      </p:sp>
    </p:spTree>
    <p:extLst>
      <p:ext uri="{BB962C8B-B14F-4D97-AF65-F5344CB8AC3E}">
        <p14:creationId xmlns:p14="http://schemas.microsoft.com/office/powerpoint/2010/main" val="275020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0175" y="136524"/>
            <a:ext cx="7886700" cy="1325563"/>
          </a:xfrm>
        </p:spPr>
        <p:txBody>
          <a:bodyPr>
            <a:normAutofit/>
          </a:bodyPr>
          <a:lstStyle/>
          <a:p>
            <a:r>
              <a:rPr lang="es-ES" sz="2400" b="1" dirty="0">
                <a:latin typeface="+mn-lt"/>
              </a:rPr>
              <a:t>K. Ishikawa ve Felsefesi (1915-1989)</a:t>
            </a:r>
            <a:endParaRPr lang="tr-TR" sz="2400" dirty="0">
              <a:latin typeface="+mn-lt"/>
            </a:endParaRPr>
          </a:p>
        </p:txBody>
      </p:sp>
      <p:sp>
        <p:nvSpPr>
          <p:cNvPr id="3" name="İçerik Yer Tutucusu 2"/>
          <p:cNvSpPr>
            <a:spLocks noGrp="1"/>
          </p:cNvSpPr>
          <p:nvPr>
            <p:ph idx="1"/>
          </p:nvPr>
        </p:nvSpPr>
        <p:spPr>
          <a:xfrm>
            <a:off x="110175" y="1363712"/>
            <a:ext cx="8977263" cy="2152486"/>
          </a:xfrm>
        </p:spPr>
        <p:txBody>
          <a:bodyPr>
            <a:normAutofit lnSpcReduction="10000"/>
          </a:bodyPr>
          <a:lstStyle/>
          <a:p>
            <a:r>
              <a:rPr lang="tr-TR" sz="2000" dirty="0" err="1">
                <a:latin typeface="TimesNewRomanPSMT"/>
              </a:rPr>
              <a:t>Deming</a:t>
            </a:r>
            <a:r>
              <a:rPr lang="tr-TR" sz="2000" dirty="0">
                <a:latin typeface="TimesNewRomanPSMT"/>
              </a:rPr>
              <a:t> ve </a:t>
            </a:r>
            <a:r>
              <a:rPr lang="tr-TR" sz="2000" dirty="0" err="1">
                <a:latin typeface="TimesNewRomanPSMT"/>
              </a:rPr>
              <a:t>Juran’ın</a:t>
            </a:r>
            <a:r>
              <a:rPr lang="tr-TR" sz="2000" dirty="0">
                <a:latin typeface="TimesNewRomanPSMT"/>
              </a:rPr>
              <a:t> öğrencisi olan </a:t>
            </a:r>
            <a:r>
              <a:rPr lang="tr-TR" sz="2000" dirty="0" err="1">
                <a:latin typeface="TimesNewRomanPSMT"/>
              </a:rPr>
              <a:t>Ishikawa</a:t>
            </a:r>
            <a:r>
              <a:rPr lang="tr-TR" sz="2000" dirty="0">
                <a:latin typeface="TimesNewRomanPSMT"/>
              </a:rPr>
              <a:t>, </a:t>
            </a:r>
            <a:r>
              <a:rPr lang="tr-TR" sz="2000" u="sng" dirty="0">
                <a:latin typeface="TimesNewRomanPSMT"/>
              </a:rPr>
              <a:t>kalite çemberlerinin kurucusudur. </a:t>
            </a:r>
            <a:r>
              <a:rPr lang="tr-TR" sz="2000" dirty="0">
                <a:latin typeface="TimesNewRomanPSMT"/>
              </a:rPr>
              <a:t>Toplam kalite ve onun bir parçası olarak kurulan kalite çemberlerini bir formasyon olarak ortaya koyan </a:t>
            </a:r>
            <a:r>
              <a:rPr lang="tr-TR" sz="2000" dirty="0" err="1">
                <a:latin typeface="TimesNewRomanPSMT"/>
              </a:rPr>
              <a:t>Ishikawa</a:t>
            </a:r>
            <a:r>
              <a:rPr lang="tr-TR" sz="2000" dirty="0">
                <a:latin typeface="TimesNewRomanPSMT"/>
              </a:rPr>
              <a:t> yaklaşımının en önemli özelliği, temel hedeflerin müşterilerin tüm ihtiyaçlarına cevap vermeye yönelik olmasıdır. Gönüllülük, süreklilik, tam katılım ve ödüllendirme gibi ilkeleri olan kalite çemberleri, bir işletmede aynı sahada çalışan benzer işleri yapan, düzenli aralıklarla toplanarak kendi işleri ile ilgili sorunları tespit eden, inceleyen, çözen ve gönüllü katılımın esas alındığı çalışma gruplarıdır.</a:t>
            </a:r>
            <a:endParaRPr lang="tr-TR" sz="2000" dirty="0"/>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chemeClr val="tx1"/>
                </a:solidFill>
              </a:rPr>
              <a:pPr defTabSz="685800" fontAlgn="base">
                <a:spcBef>
                  <a:spcPct val="0"/>
                </a:spcBef>
                <a:spcAft>
                  <a:spcPct val="0"/>
                </a:spcAft>
              </a:pPr>
              <a:t>14</a:t>
            </a:fld>
            <a:endParaRPr lang="tr-TR" dirty="0">
              <a:solidFill>
                <a:schemeClr val="tx1"/>
              </a:solidFill>
            </a:endParaRPr>
          </a:p>
        </p:txBody>
      </p:sp>
      <p:sp>
        <p:nvSpPr>
          <p:cNvPr id="5" name="İçerik Yer Tutucusu 2">
            <a:extLst>
              <a:ext uri="{FF2B5EF4-FFF2-40B4-BE49-F238E27FC236}">
                <a16:creationId xmlns:a16="http://schemas.microsoft.com/office/drawing/2014/main" id="{73B614AE-1253-4082-8E41-897943D72F0E}"/>
              </a:ext>
            </a:extLst>
          </p:cNvPr>
          <p:cNvSpPr txBox="1">
            <a:spLocks/>
          </p:cNvSpPr>
          <p:nvPr/>
        </p:nvSpPr>
        <p:spPr>
          <a:xfrm>
            <a:off x="110175" y="3662755"/>
            <a:ext cx="8977264" cy="2547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dirty="0"/>
              <a:t>Japonya’da, kalite kontrol kavramına sahip çıkan </a:t>
            </a:r>
            <a:r>
              <a:rPr lang="tr-TR" sz="2000" dirty="0" err="1"/>
              <a:t>Ishikawa</a:t>
            </a:r>
            <a:r>
              <a:rPr lang="tr-TR" sz="2000" dirty="0"/>
              <a:t>, </a:t>
            </a:r>
            <a:r>
              <a:rPr lang="tr-TR" sz="2000" dirty="0" err="1"/>
              <a:t>Deming</a:t>
            </a:r>
            <a:r>
              <a:rPr lang="tr-TR" sz="2000" dirty="0"/>
              <a:t>, </a:t>
            </a:r>
            <a:r>
              <a:rPr lang="tr-TR" sz="2000" dirty="0" err="1"/>
              <a:t>Juran</a:t>
            </a:r>
            <a:r>
              <a:rPr lang="tr-TR" sz="2000" dirty="0"/>
              <a:t> ve </a:t>
            </a:r>
            <a:r>
              <a:rPr lang="tr-TR" sz="2000" dirty="0" err="1"/>
              <a:t>Feigenbaum’un</a:t>
            </a:r>
            <a:r>
              <a:rPr lang="tr-TR" sz="2000" dirty="0"/>
              <a:t> kalite yönetimi hakkındaki görüşlerini, </a:t>
            </a:r>
            <a:r>
              <a:rPr lang="tr-TR" sz="2000" u="sng" dirty="0"/>
              <a:t>Japon kalite görüşü içerisinde bütünleştirmiştir.</a:t>
            </a:r>
          </a:p>
          <a:p>
            <a:r>
              <a:rPr lang="tr-TR" sz="2000" dirty="0"/>
              <a:t>Kalite çemberlerinin </a:t>
            </a:r>
            <a:r>
              <a:rPr lang="tr-TR" sz="2000" u="sng" dirty="0"/>
              <a:t>özünde bireyin işini daha düzenli olarak yapma ve üretim kalitesini iyileştirme imkânı sağlamak</a:t>
            </a:r>
            <a:r>
              <a:rPr lang="tr-TR" sz="2000" dirty="0"/>
              <a:t>, </a:t>
            </a:r>
            <a:r>
              <a:rPr lang="tr-TR" sz="2000" u="sng" dirty="0"/>
              <a:t>personelin kendi işini yaparken gerekli olan bireysel yeteneklerin geliştirmesine yardımcı olmak </a:t>
            </a:r>
            <a:r>
              <a:rPr lang="tr-TR" sz="2000" dirty="0"/>
              <a:t>ve </a:t>
            </a:r>
            <a:r>
              <a:rPr lang="tr-TR" sz="2000" u="sng" dirty="0"/>
              <a:t>işletmenin piyasada kendisini kabul ettirmesi</a:t>
            </a:r>
            <a:r>
              <a:rPr lang="tr-TR" sz="2000" dirty="0"/>
              <a:t> ve </a:t>
            </a:r>
            <a:r>
              <a:rPr lang="tr-TR" sz="2000" u="sng" dirty="0"/>
              <a:t>rekabete girebilmesi için tüm personelin buna katılma düşüncesini bireylerde oluşturmak yatmaktadır</a:t>
            </a:r>
            <a:r>
              <a:rPr lang="tr-TR" sz="2000" dirty="0"/>
              <a:t>.</a:t>
            </a:r>
          </a:p>
        </p:txBody>
      </p:sp>
    </p:spTree>
    <p:extLst>
      <p:ext uri="{BB962C8B-B14F-4D97-AF65-F5344CB8AC3E}">
        <p14:creationId xmlns:p14="http://schemas.microsoft.com/office/powerpoint/2010/main" val="91672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chemeClr val="tx1"/>
                </a:solidFill>
              </a:rPr>
              <a:pPr defTabSz="685800" fontAlgn="base">
                <a:spcBef>
                  <a:spcPct val="0"/>
                </a:spcBef>
                <a:spcAft>
                  <a:spcPct val="0"/>
                </a:spcAft>
              </a:pPr>
              <a:t>15</a:t>
            </a:fld>
            <a:endParaRPr lang="tr-TR">
              <a:solidFill>
                <a:schemeClr val="tx1"/>
              </a:solidFill>
            </a:endParaRPr>
          </a:p>
        </p:txBody>
      </p:sp>
      <p:sp>
        <p:nvSpPr>
          <p:cNvPr id="5" name="İçerik Yer Tutucusu 2">
            <a:extLst>
              <a:ext uri="{FF2B5EF4-FFF2-40B4-BE49-F238E27FC236}">
                <a16:creationId xmlns:a16="http://schemas.microsoft.com/office/drawing/2014/main" id="{B51529E9-47B3-411A-BAF0-454B886E11D5}"/>
              </a:ext>
            </a:extLst>
          </p:cNvPr>
          <p:cNvSpPr txBox="1">
            <a:spLocks/>
          </p:cNvSpPr>
          <p:nvPr/>
        </p:nvSpPr>
        <p:spPr>
          <a:xfrm>
            <a:off x="213870" y="1989825"/>
            <a:ext cx="7886700" cy="2878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dirty="0">
                <a:latin typeface="TimesNewRomanPSMT"/>
              </a:rPr>
              <a:t>Bireylerin motivasyonunun artırılması,</a:t>
            </a:r>
          </a:p>
          <a:p>
            <a:r>
              <a:rPr lang="tr-TR" sz="2000" dirty="0">
                <a:latin typeface="TimesNewRomanPSMT"/>
              </a:rPr>
              <a:t>Bireylerin katılımı ile yaratıcı yeteneklerinin ortaya çıkarılması için teşvik edilmesi,</a:t>
            </a:r>
          </a:p>
          <a:p>
            <a:r>
              <a:rPr lang="tr-TR" sz="2000" dirty="0">
                <a:latin typeface="TimesNewRomanPSMT"/>
              </a:rPr>
              <a:t>İşletme içinde haberleşmenin (iletişimin) daha etkin hale getirilmesi,</a:t>
            </a:r>
          </a:p>
          <a:p>
            <a:r>
              <a:rPr lang="tr-TR" sz="2000" dirty="0">
                <a:latin typeface="TimesNewRomanPSMT"/>
              </a:rPr>
              <a:t>Yöneticiler ile çalışanlar arasındaki ilişkilerinin artırılması,</a:t>
            </a:r>
          </a:p>
          <a:p>
            <a:r>
              <a:rPr lang="tr-TR" sz="2000" dirty="0">
                <a:latin typeface="TimesNewRomanPSMT"/>
              </a:rPr>
              <a:t>İşletmenin gelişmesine katkıda bulunmasının sağlanması.</a:t>
            </a:r>
            <a:endParaRPr lang="tr-TR" sz="2000" dirty="0"/>
          </a:p>
        </p:txBody>
      </p:sp>
    </p:spTree>
    <p:extLst>
      <p:ext uri="{BB962C8B-B14F-4D97-AF65-F5344CB8AC3E}">
        <p14:creationId xmlns:p14="http://schemas.microsoft.com/office/powerpoint/2010/main" val="1026129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87248" y="1514541"/>
            <a:ext cx="7886700" cy="4351338"/>
          </a:xfrm>
        </p:spPr>
        <p:txBody>
          <a:bodyPr>
            <a:normAutofit/>
          </a:bodyPr>
          <a:lstStyle/>
          <a:p>
            <a:r>
              <a:rPr lang="tr-TR" sz="2000" dirty="0"/>
              <a:t>Kalite; felsefe, ekonomi, pazarlama ve üretim yönetimi gibi başlıca dört disipline mensup araştırmacılar tarafından incelenmiştir. Felsefe, tanımlar üzerinde dururken; ekonomi, kaliteyi kâr maksimizasyonu ve pazar dengesi; pazarlama, satın alma davranışının belirleyicileri ve müşteri doyumu; üretim yönetimi ise mühendislik uygulamaları ve üretim kontrolü açısından irdelemiştir. Sonuçta, her bir disiplin kalite olgusunu, kendi terminolojilerini kullanarak, farklı bir analitik çerçevede ele almıştır.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chemeClr val="tx1"/>
                </a:solidFill>
              </a:rPr>
              <a:pPr defTabSz="685800" fontAlgn="base">
                <a:spcBef>
                  <a:spcPct val="0"/>
                </a:spcBef>
                <a:spcAft>
                  <a:spcPct val="0"/>
                </a:spcAft>
              </a:pPr>
              <a:t>2</a:t>
            </a:fld>
            <a:endParaRPr lang="tr-TR">
              <a:solidFill>
                <a:schemeClr val="tx1"/>
              </a:solidFill>
            </a:endParaRPr>
          </a:p>
        </p:txBody>
      </p:sp>
    </p:spTree>
    <p:extLst>
      <p:ext uri="{BB962C8B-B14F-4D97-AF65-F5344CB8AC3E}">
        <p14:creationId xmlns:p14="http://schemas.microsoft.com/office/powerpoint/2010/main" val="2710997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0175" y="103146"/>
            <a:ext cx="7886700" cy="976771"/>
          </a:xfrm>
        </p:spPr>
        <p:txBody>
          <a:bodyPr>
            <a:normAutofit/>
          </a:bodyPr>
          <a:lstStyle/>
          <a:p>
            <a:r>
              <a:rPr lang="tr-TR" sz="2400" b="1" dirty="0" err="1">
                <a:latin typeface="+mn-lt"/>
              </a:rPr>
              <a:t>Frederic</a:t>
            </a:r>
            <a:r>
              <a:rPr lang="tr-TR" sz="2400" b="1" dirty="0">
                <a:latin typeface="+mn-lt"/>
              </a:rPr>
              <a:t> Taylor</a:t>
            </a:r>
          </a:p>
        </p:txBody>
      </p:sp>
      <p:sp>
        <p:nvSpPr>
          <p:cNvPr id="3" name="İçerik Yer Tutucusu 2"/>
          <p:cNvSpPr>
            <a:spLocks noGrp="1"/>
          </p:cNvSpPr>
          <p:nvPr>
            <p:ph idx="1"/>
          </p:nvPr>
        </p:nvSpPr>
        <p:spPr>
          <a:xfrm>
            <a:off x="195016" y="1253331"/>
            <a:ext cx="8826435" cy="2175669"/>
          </a:xfrm>
        </p:spPr>
        <p:txBody>
          <a:bodyPr>
            <a:normAutofit/>
          </a:bodyPr>
          <a:lstStyle/>
          <a:p>
            <a:r>
              <a:rPr lang="tr-TR" sz="2000" dirty="0"/>
              <a:t>18. yüzyıl sonlarında Endüstri Devrimi’nin gerçekleşmesiyle kalitenin daha kapsamlı şekilde denetlenmesi söz konusu olmuştur. Endüstri Devrimi’nden sonra seri üretime geçiş, işgücünün çalıştırılmasında talimatların, prosedürlerin ve standartların önemini ortaya koymuştur. Bu doğrultuda Taylor, </a:t>
            </a:r>
            <a:r>
              <a:rPr lang="tr-TR" sz="2000" u="sng" dirty="0"/>
              <a:t>işi mümkün olan en küçük parçalarına ayırarak nasıl ve ne kadar sürede yapılması gerektiğini hesaplayarak bazı standartlar geliştirmiştir.</a:t>
            </a:r>
            <a:r>
              <a:rPr lang="tr-TR" sz="2000" dirty="0"/>
              <a:t> </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chemeClr val="tx1"/>
                </a:solidFill>
              </a:rPr>
              <a:pPr defTabSz="685800" fontAlgn="base">
                <a:spcBef>
                  <a:spcPct val="0"/>
                </a:spcBef>
                <a:spcAft>
                  <a:spcPct val="0"/>
                </a:spcAft>
              </a:pPr>
              <a:t>3</a:t>
            </a:fld>
            <a:endParaRPr lang="tr-TR">
              <a:solidFill>
                <a:schemeClr val="tx1"/>
              </a:solidFill>
            </a:endParaRPr>
          </a:p>
        </p:txBody>
      </p:sp>
      <p:sp>
        <p:nvSpPr>
          <p:cNvPr id="5" name="İçerik Yer Tutucusu 2">
            <a:extLst>
              <a:ext uri="{FF2B5EF4-FFF2-40B4-BE49-F238E27FC236}">
                <a16:creationId xmlns:a16="http://schemas.microsoft.com/office/drawing/2014/main" id="{A6D5BF77-4622-4CC0-9808-097525CE174F}"/>
              </a:ext>
            </a:extLst>
          </p:cNvPr>
          <p:cNvSpPr txBox="1">
            <a:spLocks/>
          </p:cNvSpPr>
          <p:nvPr/>
        </p:nvSpPr>
        <p:spPr>
          <a:xfrm>
            <a:off x="195016" y="3322949"/>
            <a:ext cx="8753968" cy="10793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dirty="0"/>
              <a:t>Standartların belirtilmesiyle birinci sınıf adam kavramı ortaya çıkmış ve standartlara uygun iş yapanlara veya standardın üzerinde üretenlere </a:t>
            </a:r>
            <a:r>
              <a:rPr lang="tr-TR" sz="2000" u="sng" dirty="0"/>
              <a:t>prim verilmesi önerilmiştir.</a:t>
            </a:r>
          </a:p>
        </p:txBody>
      </p:sp>
    </p:spTree>
    <p:extLst>
      <p:ext uri="{BB962C8B-B14F-4D97-AF65-F5344CB8AC3E}">
        <p14:creationId xmlns:p14="http://schemas.microsoft.com/office/powerpoint/2010/main" val="450822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42150" y="3051108"/>
            <a:ext cx="8430509" cy="2397584"/>
          </a:xfrm>
        </p:spPr>
        <p:txBody>
          <a:bodyPr>
            <a:normAutofit lnSpcReduction="10000"/>
          </a:bodyPr>
          <a:lstStyle/>
          <a:p>
            <a:r>
              <a:rPr lang="tr-TR" sz="2000" dirty="0"/>
              <a:t>Böylece her elemanın bir işi gerçekleştireceği standart sürenin hesaplanması ile bir günde gerçekleştirilecek üretim miktarı hesaplanabilecektir. Bu doğrultuda, demir yükleme işinde yaptığı bu zaman ve hareket etütleri sayesinde demir yükleme miktarını artırmayı başarmıştır. </a:t>
            </a:r>
            <a:r>
              <a:rPr lang="tr-TR" sz="2000" u="sng" dirty="0"/>
              <a:t>Taylor standartların altında üretim yapan bir işçiye normal bir ücret, standardı geçen işçiye ise daha yüksek ücret ödenmesi fikrini ortaya atmıştır. </a:t>
            </a:r>
            <a:r>
              <a:rPr lang="tr-TR" sz="2000" dirty="0"/>
              <a:t>Taylor’un bu sistemine “parça başı ücret sistemi” denmektedir. Sisteme göre işçiler fazla para kazanmak için üretimde standardı geçmeye çalışacaklarından dolayı verimlilik artacaktır.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chemeClr val="tx1"/>
                </a:solidFill>
              </a:rPr>
              <a:pPr defTabSz="685800" fontAlgn="base">
                <a:spcBef>
                  <a:spcPct val="0"/>
                </a:spcBef>
                <a:spcAft>
                  <a:spcPct val="0"/>
                </a:spcAft>
              </a:pPr>
              <a:t>4</a:t>
            </a:fld>
            <a:endParaRPr lang="tr-TR" dirty="0">
              <a:solidFill>
                <a:schemeClr val="tx1"/>
              </a:solidFill>
            </a:endParaRPr>
          </a:p>
        </p:txBody>
      </p:sp>
      <p:sp>
        <p:nvSpPr>
          <p:cNvPr id="5" name="Metin kutusu 4">
            <a:extLst>
              <a:ext uri="{FF2B5EF4-FFF2-40B4-BE49-F238E27FC236}">
                <a16:creationId xmlns:a16="http://schemas.microsoft.com/office/drawing/2014/main" id="{DE870F55-2195-4ADF-8E81-3266A9D6007C}"/>
              </a:ext>
            </a:extLst>
          </p:cNvPr>
          <p:cNvSpPr txBox="1"/>
          <p:nvPr/>
        </p:nvSpPr>
        <p:spPr>
          <a:xfrm>
            <a:off x="424206" y="1042282"/>
            <a:ext cx="8323867" cy="1631216"/>
          </a:xfrm>
          <a:prstGeom prst="rect">
            <a:avLst/>
          </a:prstGeom>
          <a:noFill/>
        </p:spPr>
        <p:txBody>
          <a:bodyPr wrap="square">
            <a:spAutoFit/>
          </a:bodyPr>
          <a:lstStyle/>
          <a:p>
            <a:r>
              <a:rPr lang="tr-TR" sz="2000" dirty="0"/>
              <a:t>Böylece üretimde ve kalitede artış, verimsizlik ve maliyetlerde azalma sağlanmıştır. Taylor bilimsel yönetim ilkelerinin uygulanmasıyla verimliliğin artacağı görüşündedir. Taylor bu amaçla demiryolu işçileriyle, dökme demir işinde çalışan işçilerin üzerinde çeşitli deneyler yapmıştır. Deneylerinde bir işçinin yaptığı her işin süresini kaydetmiştir.</a:t>
            </a:r>
          </a:p>
        </p:txBody>
      </p:sp>
    </p:spTree>
    <p:extLst>
      <p:ext uri="{BB962C8B-B14F-4D97-AF65-F5344CB8AC3E}">
        <p14:creationId xmlns:p14="http://schemas.microsoft.com/office/powerpoint/2010/main" val="705384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98712" y="136524"/>
            <a:ext cx="8703886" cy="2968887"/>
          </a:xfrm>
        </p:spPr>
        <p:txBody>
          <a:bodyPr/>
          <a:lstStyle/>
          <a:p>
            <a:r>
              <a:rPr lang="tr-TR" sz="2100" dirty="0" err="1">
                <a:latin typeface="TimesNewRomanPSMT"/>
              </a:rPr>
              <a:t>Frederick</a:t>
            </a:r>
            <a:r>
              <a:rPr lang="tr-TR" sz="2100" dirty="0">
                <a:latin typeface="TimesNewRomanPSMT"/>
              </a:rPr>
              <a:t> W. Taylor, </a:t>
            </a:r>
            <a:r>
              <a:rPr lang="tr-TR" sz="2100" u="sng" dirty="0">
                <a:latin typeface="TimesNewRomanPSMT"/>
              </a:rPr>
              <a:t>endüstriyel organizasyonlardaki kalifiye olmayan işçilerin çalışmalarını iyileştirmede yeni yaklaşımlar kullanılması teşebbüsünü ortaya atan ilk uygulayıcılardan biri olarak tanınmıştır</a:t>
            </a:r>
            <a:r>
              <a:rPr lang="tr-TR" sz="2100" dirty="0">
                <a:latin typeface="TimesNewRomanPSMT"/>
              </a:rPr>
              <a:t>. Bazı temel kavramları sistematik bir yaklaşımla işgücüne uygulamakla “</a:t>
            </a:r>
            <a:r>
              <a:rPr lang="tr-TR" sz="2100" u="sng" dirty="0">
                <a:latin typeface="TimesNewRomanPSMT"/>
              </a:rPr>
              <a:t>bilimsel yönetimin babası</a:t>
            </a:r>
            <a:r>
              <a:rPr lang="tr-TR" sz="2100" dirty="0">
                <a:latin typeface="TimesNewRomanPSMT"/>
              </a:rPr>
              <a:t> “ </a:t>
            </a:r>
            <a:r>
              <a:rPr lang="tr-TR" sz="2100" dirty="0" err="1">
                <a:latin typeface="TimesNewRomanPSMT"/>
              </a:rPr>
              <a:t>ünvanını</a:t>
            </a:r>
            <a:r>
              <a:rPr lang="tr-TR" sz="2100" dirty="0">
                <a:latin typeface="TimesNewRomanPSMT"/>
              </a:rPr>
              <a:t> </a:t>
            </a:r>
            <a:r>
              <a:rPr lang="tr-TR" sz="2100" dirty="0" err="1">
                <a:latin typeface="TimesNewRomanPSMT"/>
              </a:rPr>
              <a:t>haketmiştir</a:t>
            </a:r>
            <a:r>
              <a:rPr lang="tr-TR" sz="2100" dirty="0">
                <a:latin typeface="TimesNewRomanPSMT"/>
              </a:rPr>
              <a:t>. </a:t>
            </a:r>
          </a:p>
          <a:p>
            <a:r>
              <a:rPr lang="tr-TR" sz="2100" dirty="0">
                <a:latin typeface="TimesNewRomanPSMT"/>
              </a:rPr>
              <a:t>“</a:t>
            </a:r>
            <a:r>
              <a:rPr lang="tr-TR" sz="2100" u="sng" dirty="0">
                <a:latin typeface="TimesNewRomanPSMT"/>
              </a:rPr>
              <a:t>Bilimsel Yönetimin Prensipleri</a:t>
            </a:r>
            <a:r>
              <a:rPr lang="tr-TR" sz="2100" dirty="0">
                <a:latin typeface="TimesNewRomanPSMT"/>
              </a:rPr>
              <a:t>” adlı kitabında Taylor yönetim teorisinin birkaç özelliğini şöyle açıklamıştır:</a:t>
            </a:r>
          </a:p>
          <a:p>
            <a:r>
              <a:rPr lang="tr-TR" sz="2100" b="1" dirty="0">
                <a:latin typeface="TimesNewRomanPS-BoldMT"/>
              </a:rPr>
              <a:t>Günlük bir görev: </a:t>
            </a:r>
            <a:r>
              <a:rPr lang="tr-TR" sz="2100" dirty="0">
                <a:latin typeface="TimesNewRomanPSMT"/>
              </a:rPr>
              <a:t>Her organizasyondaki her çalışan açıkça tanımlanmış ve yerine getirilmesi tam gününü alacak geniş bir göreve sahip olmalıdır.</a:t>
            </a:r>
            <a:endParaRPr lang="tr-TR" sz="2100" dirty="0"/>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chemeClr val="tx1"/>
                </a:solidFill>
              </a:rPr>
              <a:pPr defTabSz="685800" fontAlgn="base">
                <a:spcBef>
                  <a:spcPct val="0"/>
                </a:spcBef>
                <a:spcAft>
                  <a:spcPct val="0"/>
                </a:spcAft>
              </a:pPr>
              <a:t>5</a:t>
            </a:fld>
            <a:endParaRPr lang="tr-TR">
              <a:solidFill>
                <a:schemeClr val="tx1"/>
              </a:solidFill>
            </a:endParaRPr>
          </a:p>
        </p:txBody>
      </p:sp>
      <p:sp>
        <p:nvSpPr>
          <p:cNvPr id="7" name="İçerik Yer Tutucusu 2">
            <a:extLst>
              <a:ext uri="{FF2B5EF4-FFF2-40B4-BE49-F238E27FC236}">
                <a16:creationId xmlns:a16="http://schemas.microsoft.com/office/drawing/2014/main" id="{65FA2722-1F94-49D8-B6D9-37E442E68C4C}"/>
              </a:ext>
            </a:extLst>
          </p:cNvPr>
          <p:cNvSpPr txBox="1">
            <a:spLocks/>
          </p:cNvSpPr>
          <p:nvPr/>
        </p:nvSpPr>
        <p:spPr>
          <a:xfrm>
            <a:off x="298712" y="3111402"/>
            <a:ext cx="8703886" cy="29688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100" b="1" dirty="0">
                <a:latin typeface="TimesNewRomanPS-BoldMT"/>
              </a:rPr>
              <a:t>Standart şartlar: </a:t>
            </a:r>
            <a:r>
              <a:rPr lang="tr-TR" sz="2100" dirty="0">
                <a:latin typeface="TimesNewRomanPSMT"/>
              </a:rPr>
              <a:t>Çalışanlar görevlerini yerine getirmek için standart araç ve şartlara sahip olmalıdır.</a:t>
            </a:r>
          </a:p>
          <a:p>
            <a:r>
              <a:rPr lang="tr-TR" sz="2100" b="1" dirty="0">
                <a:latin typeface="TimesNewRomanPS-BoldMT"/>
              </a:rPr>
              <a:t>Başarı için ödüllendirme: </a:t>
            </a:r>
            <a:r>
              <a:rPr lang="tr-TR" sz="2100" dirty="0">
                <a:latin typeface="TimesNewRomanPSMT"/>
              </a:rPr>
              <a:t>Görevin başarı ile tamamlanması halinde anlamlı ödüller verilmelidir.</a:t>
            </a:r>
          </a:p>
          <a:p>
            <a:r>
              <a:rPr lang="tr-TR" sz="2100" b="1" dirty="0">
                <a:latin typeface="TimesNewRomanPS-BoldMT"/>
              </a:rPr>
              <a:t>Başarısızlık için cezalandırma: </a:t>
            </a:r>
            <a:r>
              <a:rPr lang="tr-TR" sz="2100" dirty="0">
                <a:latin typeface="TimesNewRomanPSMT"/>
              </a:rPr>
              <a:t>Görevin tamamlanmasındaki bir başarısızlık kişisel olarak cezalandırılmalıdır.</a:t>
            </a:r>
          </a:p>
          <a:p>
            <a:r>
              <a:rPr lang="tr-TR" sz="2100" dirty="0">
                <a:latin typeface="TimesNewRomanPSMT"/>
              </a:rPr>
              <a:t>Geniş ve karışık organizasyonlardaki görevler, yetenekli ve becerikli işçiler gerektirecek şekilde zor olmalıdır.</a:t>
            </a:r>
            <a:endParaRPr lang="tr-TR" sz="2100" dirty="0"/>
          </a:p>
        </p:txBody>
      </p:sp>
    </p:spTree>
    <p:extLst>
      <p:ext uri="{BB962C8B-B14F-4D97-AF65-F5344CB8AC3E}">
        <p14:creationId xmlns:p14="http://schemas.microsoft.com/office/powerpoint/2010/main" val="3649158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4268" y="395926"/>
            <a:ext cx="9184653" cy="1325563"/>
          </a:xfrm>
        </p:spPr>
        <p:txBody>
          <a:bodyPr>
            <a:normAutofit/>
          </a:bodyPr>
          <a:lstStyle/>
          <a:p>
            <a:r>
              <a:rPr lang="tr-TR" sz="2400" b="1" dirty="0">
                <a:latin typeface="+mn-lt"/>
              </a:rPr>
              <a:t>W. A. </a:t>
            </a:r>
            <a:r>
              <a:rPr lang="tr-TR" sz="2400" b="1" dirty="0" err="1">
                <a:latin typeface="+mn-lt"/>
              </a:rPr>
              <a:t>Shewhart</a:t>
            </a:r>
            <a:r>
              <a:rPr lang="tr-TR" sz="2400" b="1" dirty="0">
                <a:latin typeface="+mn-lt"/>
              </a:rPr>
              <a:t> ve Felsefesi (1891-1967)</a:t>
            </a:r>
          </a:p>
        </p:txBody>
      </p:sp>
      <p:sp>
        <p:nvSpPr>
          <p:cNvPr id="3" name="İçerik Yer Tutucusu 2"/>
          <p:cNvSpPr>
            <a:spLocks noGrp="1"/>
          </p:cNvSpPr>
          <p:nvPr>
            <p:ph idx="1"/>
          </p:nvPr>
        </p:nvSpPr>
        <p:spPr>
          <a:xfrm>
            <a:off x="628650" y="1589955"/>
            <a:ext cx="7886700" cy="4351338"/>
          </a:xfrm>
        </p:spPr>
        <p:txBody>
          <a:bodyPr>
            <a:normAutofit/>
          </a:bodyPr>
          <a:lstStyle/>
          <a:p>
            <a:r>
              <a:rPr lang="tr-TR" sz="2000" dirty="0" err="1"/>
              <a:t>Walter</a:t>
            </a:r>
            <a:r>
              <a:rPr lang="tr-TR" sz="2000" dirty="0"/>
              <a:t> A. </a:t>
            </a:r>
            <a:r>
              <a:rPr lang="tr-TR" sz="2000" dirty="0" err="1"/>
              <a:t>Shewhart</a:t>
            </a:r>
            <a:r>
              <a:rPr lang="tr-TR" sz="2000" dirty="0"/>
              <a:t> 1920 ve 1930’lu yıllarda </a:t>
            </a:r>
            <a:r>
              <a:rPr lang="tr-TR" sz="2000" dirty="0" err="1"/>
              <a:t>Bell</a:t>
            </a:r>
            <a:r>
              <a:rPr lang="tr-TR" sz="2000" dirty="0"/>
              <a:t> Laboratuvarları’nda çalışan bir istatistikçi idi. Onun “</a:t>
            </a:r>
            <a:r>
              <a:rPr lang="tr-TR" sz="2000" u="sng" dirty="0"/>
              <a:t>Sanayi Ürünlerinin Kalitesinin Ekonomik Kontrolü</a:t>
            </a:r>
            <a:r>
              <a:rPr lang="tr-TR" sz="2000" dirty="0"/>
              <a:t>” adlı kitabı, </a:t>
            </a:r>
            <a:r>
              <a:rPr lang="tr-TR" sz="2000" u="sng" dirty="0"/>
              <a:t>istatistikçiler tarafından fabrikasyon imalatı kalitesinin geliştirilmesi çabalarında dönüm noktası olan bir katkı olarak kabul edilmektedir.</a:t>
            </a:r>
          </a:p>
          <a:p>
            <a:r>
              <a:rPr lang="tr-TR" sz="2000" dirty="0" err="1"/>
              <a:t>Shewhart</a:t>
            </a:r>
            <a:r>
              <a:rPr lang="tr-TR" sz="2000" dirty="0"/>
              <a:t>, </a:t>
            </a:r>
            <a:r>
              <a:rPr lang="tr-TR" sz="2000" u="sng" dirty="0"/>
              <a:t>imalatın her aşamasında değişimlerin var olduğunu</a:t>
            </a:r>
            <a:r>
              <a:rPr lang="tr-TR" sz="2000" dirty="0"/>
              <a:t>, fakat numune alma, olasılık analizleri gibi bazı basit </a:t>
            </a:r>
            <a:r>
              <a:rPr lang="tr-TR" sz="2000" u="sng" dirty="0"/>
              <a:t>istatistiksel tekniklerin uygulanması ile bu değişikliklerin yapısının ve nedenlerinin anlaşılabileceğini göstermiştir.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chemeClr val="tx1"/>
                </a:solidFill>
              </a:rPr>
              <a:pPr defTabSz="685800" fontAlgn="base">
                <a:spcBef>
                  <a:spcPct val="0"/>
                </a:spcBef>
                <a:spcAft>
                  <a:spcPct val="0"/>
                </a:spcAft>
              </a:pPr>
              <a:t>6</a:t>
            </a:fld>
            <a:endParaRPr lang="tr-TR">
              <a:solidFill>
                <a:schemeClr val="tx1"/>
              </a:solidFill>
            </a:endParaRPr>
          </a:p>
        </p:txBody>
      </p:sp>
    </p:spTree>
    <p:extLst>
      <p:ext uri="{BB962C8B-B14F-4D97-AF65-F5344CB8AC3E}">
        <p14:creationId xmlns:p14="http://schemas.microsoft.com/office/powerpoint/2010/main" val="2111936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5016" y="169353"/>
            <a:ext cx="7534963" cy="1325563"/>
          </a:xfrm>
        </p:spPr>
        <p:txBody>
          <a:bodyPr>
            <a:normAutofit/>
          </a:bodyPr>
          <a:lstStyle/>
          <a:p>
            <a:r>
              <a:rPr lang="tr-TR" sz="2400" b="1" dirty="0">
                <a:latin typeface="+mn-lt"/>
              </a:rPr>
              <a:t>W. </a:t>
            </a:r>
            <a:r>
              <a:rPr lang="tr-TR" sz="2400" b="1" dirty="0" err="1">
                <a:latin typeface="+mn-lt"/>
              </a:rPr>
              <a:t>Edwards</a:t>
            </a:r>
            <a:r>
              <a:rPr lang="tr-TR" sz="2400" b="1" dirty="0">
                <a:latin typeface="+mn-lt"/>
              </a:rPr>
              <a:t> </a:t>
            </a:r>
            <a:r>
              <a:rPr lang="tr-TR" sz="2400" b="1" dirty="0" err="1">
                <a:latin typeface="+mn-lt"/>
              </a:rPr>
              <a:t>Deming</a:t>
            </a:r>
            <a:r>
              <a:rPr lang="tr-TR" sz="2400" b="1" dirty="0">
                <a:latin typeface="+mn-lt"/>
              </a:rPr>
              <a:t> ve Felsefesi (1900-1993)</a:t>
            </a:r>
          </a:p>
        </p:txBody>
      </p:sp>
      <p:sp>
        <p:nvSpPr>
          <p:cNvPr id="3" name="İçerik Yer Tutucusu 2"/>
          <p:cNvSpPr>
            <a:spLocks noGrp="1"/>
          </p:cNvSpPr>
          <p:nvPr>
            <p:ph idx="1"/>
          </p:nvPr>
        </p:nvSpPr>
        <p:spPr>
          <a:xfrm>
            <a:off x="195015" y="1627662"/>
            <a:ext cx="8864143" cy="4351338"/>
          </a:xfrm>
        </p:spPr>
        <p:txBody>
          <a:bodyPr>
            <a:normAutofit/>
          </a:bodyPr>
          <a:lstStyle/>
          <a:p>
            <a:r>
              <a:rPr lang="tr-TR" sz="2000" dirty="0"/>
              <a:t>Kendisini basit bir istatistikçi kabul eden Dr. </a:t>
            </a:r>
            <a:r>
              <a:rPr lang="tr-TR" sz="2000" dirty="0" err="1"/>
              <a:t>W.Edwards</a:t>
            </a:r>
            <a:r>
              <a:rPr lang="tr-TR" sz="2000" dirty="0"/>
              <a:t> </a:t>
            </a:r>
            <a:r>
              <a:rPr lang="tr-TR" sz="2000" dirty="0" err="1"/>
              <a:t>Deming</a:t>
            </a:r>
            <a:r>
              <a:rPr lang="tr-TR" sz="2000" dirty="0"/>
              <a:t>, 1950’lerde Japon mühendisleri eğitmiştir ve Japonlar tarafından </a:t>
            </a:r>
            <a:r>
              <a:rPr lang="tr-TR" sz="2000" u="sng" dirty="0"/>
              <a:t>II. Dünya Savaşı’nın neden olduğu tahribattan sonraki hızlı kalkınma başarılarına çok büyük katkıda bulunan kişi olarak kabul edilmektedir.</a:t>
            </a:r>
          </a:p>
          <a:p>
            <a:r>
              <a:rPr lang="tr-TR" sz="2000" dirty="0"/>
              <a:t>Savaş sonrasında </a:t>
            </a:r>
            <a:r>
              <a:rPr lang="tr-TR" sz="2000" dirty="0" err="1"/>
              <a:t>Deming</a:t>
            </a:r>
            <a:r>
              <a:rPr lang="tr-TR" sz="2000" dirty="0"/>
              <a:t>, çok iyi öğretmiş olduğu kalite derslerinin giderek unutulmaya başladığını görmüştür. Bu yıllarda kalite, üretimin gerilerinde kalmaya başlamıştır. </a:t>
            </a:r>
            <a:r>
              <a:rPr lang="tr-TR" sz="2000" dirty="0" err="1"/>
              <a:t>Deming</a:t>
            </a:r>
            <a:r>
              <a:rPr lang="tr-TR" sz="2000" dirty="0"/>
              <a:t>, o ana dek hep mühendisleri eğittiğinin, fakat sorunlu üst yöneticilere hiçbir şey öğretmediğinin farkına varmıştır. </a:t>
            </a:r>
            <a:r>
              <a:rPr lang="tr-TR" sz="2000" u="sng" dirty="0"/>
              <a:t>Kalitenin, işletmenin tabanında değil, üst yetkililerin ofislerinde kararlaştırıldığını öğrenmiştir.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chemeClr val="tx1"/>
                </a:solidFill>
              </a:rPr>
              <a:pPr defTabSz="685800" fontAlgn="base">
                <a:spcBef>
                  <a:spcPct val="0"/>
                </a:spcBef>
                <a:spcAft>
                  <a:spcPct val="0"/>
                </a:spcAft>
              </a:pPr>
              <a:t>7</a:t>
            </a:fld>
            <a:endParaRPr lang="tr-TR">
              <a:solidFill>
                <a:schemeClr val="tx1"/>
              </a:solidFill>
            </a:endParaRPr>
          </a:p>
        </p:txBody>
      </p:sp>
      <p:sp>
        <p:nvSpPr>
          <p:cNvPr id="5" name="İçerik Yer Tutucusu 2">
            <a:extLst>
              <a:ext uri="{FF2B5EF4-FFF2-40B4-BE49-F238E27FC236}">
                <a16:creationId xmlns:a16="http://schemas.microsoft.com/office/drawing/2014/main" id="{DF3A8F38-0222-4413-BEF9-B40F94F8970B}"/>
              </a:ext>
            </a:extLst>
          </p:cNvPr>
          <p:cNvSpPr txBox="1">
            <a:spLocks/>
          </p:cNvSpPr>
          <p:nvPr/>
        </p:nvSpPr>
        <p:spPr>
          <a:xfrm>
            <a:off x="195016" y="4361575"/>
            <a:ext cx="8753970" cy="20957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dirty="0" err="1">
                <a:latin typeface="TimesNewRomanPSMT"/>
              </a:rPr>
              <a:t>Deming’in</a:t>
            </a:r>
            <a:r>
              <a:rPr lang="tr-TR" sz="2000" dirty="0">
                <a:latin typeface="TimesNewRomanPSMT"/>
              </a:rPr>
              <a:t> görüş ve prensipleri “</a:t>
            </a:r>
            <a:r>
              <a:rPr lang="tr-TR" sz="2000" u="sng" dirty="0">
                <a:latin typeface="TimesNewRomanPSMT"/>
              </a:rPr>
              <a:t>14 ilke</a:t>
            </a:r>
            <a:r>
              <a:rPr lang="tr-TR" sz="2000" dirty="0">
                <a:latin typeface="TimesNewRomanPSMT"/>
              </a:rPr>
              <a:t>” ve “</a:t>
            </a:r>
            <a:r>
              <a:rPr lang="tr-TR" sz="2000" u="sng" dirty="0">
                <a:latin typeface="TimesNewRomanPSMT"/>
              </a:rPr>
              <a:t>7 Ölümcül Hastalık</a:t>
            </a:r>
            <a:r>
              <a:rPr lang="tr-TR" sz="2000" dirty="0">
                <a:latin typeface="TimesNewRomanPSMT"/>
              </a:rPr>
              <a:t>” başlıkları ile özetlenmiştir. Bununla beraber onun genel yaklaşımı şöyle açıklanabilir:</a:t>
            </a:r>
          </a:p>
          <a:p>
            <a:r>
              <a:rPr lang="tr-TR" sz="2000" u="sng" dirty="0">
                <a:latin typeface="TimesNewRomanPSMT"/>
              </a:rPr>
              <a:t>Kalite esas olarak işçilerin yaptıklarının değil, üst düzey yönetimin yaptıklarının ve kararlarının bir sonucudur.</a:t>
            </a:r>
            <a:r>
              <a:rPr lang="tr-TR" sz="2000" dirty="0">
                <a:latin typeface="TimesNewRomanPSMT"/>
              </a:rPr>
              <a:t> Bir işin nasıl yapılacağını belirleyen çalışma sistemidir ve sadece yöneticiler o sistemi meydana getirebilir.</a:t>
            </a:r>
          </a:p>
        </p:txBody>
      </p:sp>
    </p:spTree>
    <p:extLst>
      <p:ext uri="{BB962C8B-B14F-4D97-AF65-F5344CB8AC3E}">
        <p14:creationId xmlns:p14="http://schemas.microsoft.com/office/powerpoint/2010/main" val="2829835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176" y="136524"/>
            <a:ext cx="9033824" cy="1626288"/>
          </a:xfrm>
        </p:spPr>
        <p:txBody>
          <a:bodyPr>
            <a:normAutofit/>
          </a:bodyPr>
          <a:lstStyle/>
          <a:p>
            <a:r>
              <a:rPr lang="tr-TR" sz="2000" dirty="0" err="1"/>
              <a:t>Deming</a:t>
            </a:r>
            <a:r>
              <a:rPr lang="tr-TR" sz="2000" dirty="0"/>
              <a:t> mamul ve servis kalitesindeki varyasyona katkısı olan </a:t>
            </a:r>
            <a:r>
              <a:rPr lang="tr-TR" sz="2000" u="sng" dirty="0"/>
              <a:t>“genel” ve “özel” nedenleri birbirinden ayırmayı </a:t>
            </a:r>
            <a:r>
              <a:rPr lang="tr-TR" sz="2000" dirty="0"/>
              <a:t>ve böylece kalite geliştirme </a:t>
            </a:r>
            <a:r>
              <a:rPr lang="tr-TR" sz="2000" u="sng" dirty="0"/>
              <a:t>görevini yönetici ve işçi arasında doğru şekilde paylaştırmayı hedeflemiş </a:t>
            </a:r>
            <a:r>
              <a:rPr lang="tr-TR" sz="2000" dirty="0"/>
              <a:t>ve problemlerin kesin teşhis ve tedavisinin, sistemin istatistiksel olarak iyi anlaşılması ile mümkün olduğuna inanarak </a:t>
            </a:r>
            <a:r>
              <a:rPr lang="tr-TR" sz="2000" u="sng" dirty="0"/>
              <a:t>istatistiksel kalite kontrolünü şiddetle savunmuştur.</a:t>
            </a:r>
          </a:p>
          <a:p>
            <a:endParaRPr lang="tr-TR" sz="2000" dirty="0"/>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chemeClr val="tx1"/>
                </a:solidFill>
              </a:rPr>
              <a:pPr defTabSz="685800" fontAlgn="base">
                <a:spcBef>
                  <a:spcPct val="0"/>
                </a:spcBef>
                <a:spcAft>
                  <a:spcPct val="0"/>
                </a:spcAft>
              </a:pPr>
              <a:t>8</a:t>
            </a:fld>
            <a:endParaRPr lang="tr-TR">
              <a:solidFill>
                <a:schemeClr val="tx1"/>
              </a:solidFill>
            </a:endParaRPr>
          </a:p>
        </p:txBody>
      </p:sp>
      <p:sp>
        <p:nvSpPr>
          <p:cNvPr id="5" name="İçerik Yer Tutucusu 2">
            <a:extLst>
              <a:ext uri="{FF2B5EF4-FFF2-40B4-BE49-F238E27FC236}">
                <a16:creationId xmlns:a16="http://schemas.microsoft.com/office/drawing/2014/main" id="{32144CC4-9436-424E-AD20-019F151070A9}"/>
              </a:ext>
            </a:extLst>
          </p:cNvPr>
          <p:cNvSpPr txBox="1">
            <a:spLocks/>
          </p:cNvSpPr>
          <p:nvPr/>
        </p:nvSpPr>
        <p:spPr>
          <a:xfrm>
            <a:off x="261005" y="1638815"/>
            <a:ext cx="8619043" cy="1245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dirty="0">
                <a:latin typeface="TimesNewRomanPSMT"/>
              </a:rPr>
              <a:t>Ayrıca </a:t>
            </a:r>
            <a:r>
              <a:rPr lang="tr-TR" sz="2000" dirty="0" err="1">
                <a:latin typeface="TimesNewRomanPSMT"/>
              </a:rPr>
              <a:t>Deming</a:t>
            </a:r>
            <a:r>
              <a:rPr lang="tr-TR" sz="2000" dirty="0">
                <a:latin typeface="TimesNewRomanPSMT"/>
              </a:rPr>
              <a:t>, kalite yönetimini bir süreç olarak görmüş ve </a:t>
            </a:r>
            <a:r>
              <a:rPr lang="tr-TR" sz="2000" u="sng" dirty="0">
                <a:latin typeface="TimesNewRomanPSMT"/>
              </a:rPr>
              <a:t>PUKÖ döngüsü </a:t>
            </a:r>
            <a:r>
              <a:rPr lang="tr-TR" sz="2000" dirty="0">
                <a:latin typeface="TimesNewRomanPSMT"/>
              </a:rPr>
              <a:t>kavramını kalite felsefesine kazandırmıştır. Diğer bir değişle</a:t>
            </a:r>
            <a:r>
              <a:rPr lang="tr-TR" sz="2000" u="sng" dirty="0">
                <a:latin typeface="TimesNewRomanPSMT"/>
              </a:rPr>
              <a:t>, </a:t>
            </a:r>
            <a:r>
              <a:rPr lang="tr-TR" sz="2000" u="sng" dirty="0" err="1">
                <a:latin typeface="TimesNewRomanPSMT"/>
              </a:rPr>
              <a:t>Deming</a:t>
            </a:r>
            <a:r>
              <a:rPr lang="tr-TR" sz="2000" u="sng" dirty="0">
                <a:latin typeface="TimesNewRomanPSMT"/>
              </a:rPr>
              <a:t> kalitenin ve süreçlerin planla-uygula-kontrol et önlem al döngüsü ile gerçekleştirilebileceğini savunmuştur.</a:t>
            </a:r>
            <a:endParaRPr lang="tr-TR" sz="2000" u="sng" dirty="0"/>
          </a:p>
        </p:txBody>
      </p:sp>
      <p:pic>
        <p:nvPicPr>
          <p:cNvPr id="6" name="Resim 5">
            <a:extLst>
              <a:ext uri="{FF2B5EF4-FFF2-40B4-BE49-F238E27FC236}">
                <a16:creationId xmlns:a16="http://schemas.microsoft.com/office/drawing/2014/main" id="{DC52FF49-AB74-46D8-A0E7-2C5950C45CC6}"/>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451825" y="2884602"/>
            <a:ext cx="6237401" cy="3742441"/>
          </a:xfrm>
          <a:prstGeom prst="rect">
            <a:avLst/>
          </a:prstGeom>
        </p:spPr>
      </p:pic>
    </p:spTree>
    <p:extLst>
      <p:ext uri="{BB962C8B-B14F-4D97-AF65-F5344CB8AC3E}">
        <p14:creationId xmlns:p14="http://schemas.microsoft.com/office/powerpoint/2010/main" val="362615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0176" y="103366"/>
            <a:ext cx="10231028" cy="810543"/>
          </a:xfrm>
        </p:spPr>
        <p:txBody>
          <a:bodyPr>
            <a:normAutofit/>
          </a:bodyPr>
          <a:lstStyle/>
          <a:p>
            <a:r>
              <a:rPr lang="es-ES" sz="2400" b="1" dirty="0">
                <a:latin typeface="+mn-lt"/>
              </a:rPr>
              <a:t>J. M. Juran ve Felsefesi (1904-2008)</a:t>
            </a:r>
            <a:endParaRPr lang="tr-TR" sz="2400" dirty="0">
              <a:latin typeface="+mn-lt"/>
            </a:endParaRPr>
          </a:p>
        </p:txBody>
      </p:sp>
      <p:sp>
        <p:nvSpPr>
          <p:cNvPr id="3" name="İçerik Yer Tutucusu 2"/>
          <p:cNvSpPr>
            <a:spLocks noGrp="1"/>
          </p:cNvSpPr>
          <p:nvPr>
            <p:ph idx="1"/>
          </p:nvPr>
        </p:nvSpPr>
        <p:spPr>
          <a:xfrm>
            <a:off x="0" y="805450"/>
            <a:ext cx="9033824" cy="4351338"/>
          </a:xfrm>
        </p:spPr>
        <p:txBody>
          <a:bodyPr>
            <a:normAutofit/>
          </a:bodyPr>
          <a:lstStyle/>
          <a:p>
            <a:r>
              <a:rPr lang="tr-TR" sz="2000" dirty="0"/>
              <a:t>1904’te şimdiki Romanya’nın bir parçası olan bir bölgede doğan Dr. Joseph M. </a:t>
            </a:r>
            <a:r>
              <a:rPr lang="tr-TR" sz="2000" dirty="0" err="1"/>
              <a:t>Juran</a:t>
            </a:r>
            <a:r>
              <a:rPr lang="tr-TR" sz="2000" dirty="0"/>
              <a:t>, 1912’de ABD’ye gelmiş ve Minnesota’ya yerleşmiştir. 1924’de Minnesota  </a:t>
            </a:r>
            <a:r>
              <a:rPr lang="tr-TR" sz="2000" dirty="0" err="1"/>
              <a:t>üniversitesi’nden</a:t>
            </a:r>
            <a:r>
              <a:rPr lang="tr-TR" sz="2000" dirty="0"/>
              <a:t> mezun olduktan sonra </a:t>
            </a:r>
            <a:r>
              <a:rPr lang="tr-TR" sz="2000" dirty="0" err="1"/>
              <a:t>Bell</a:t>
            </a:r>
            <a:r>
              <a:rPr lang="tr-TR" sz="2000" dirty="0"/>
              <a:t> Telefon Şirketi’nin </a:t>
            </a:r>
            <a:r>
              <a:rPr lang="tr-TR" sz="2000" dirty="0" err="1"/>
              <a:t>Hawthorne</a:t>
            </a:r>
            <a:r>
              <a:rPr lang="tr-TR" sz="2000" dirty="0"/>
              <a:t> tesislerinde muayene bölümünde çalışmaya başlamıştır. II. Dünya Savaşı’nın başlamasına kadar burada çalışan </a:t>
            </a:r>
            <a:r>
              <a:rPr lang="tr-TR" sz="2000" dirty="0" err="1"/>
              <a:t>Juran</a:t>
            </a:r>
            <a:r>
              <a:rPr lang="tr-TR" sz="2000" dirty="0"/>
              <a:t> da </a:t>
            </a:r>
            <a:r>
              <a:rPr lang="tr-TR" sz="2000" dirty="0" err="1"/>
              <a:t>Shewhart’ın</a:t>
            </a:r>
            <a:r>
              <a:rPr lang="tr-TR" sz="2000" dirty="0"/>
              <a:t> çalışmalarını yakından takip etmiş ve diğer </a:t>
            </a:r>
            <a:r>
              <a:rPr lang="tr-TR" sz="2000" u="sng" dirty="0"/>
              <a:t>istatistiksel yaklaşımların telefon ekipmanları üretimine uygulanması çabalarına şahsen katılmıştır.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chemeClr val="tx1"/>
                </a:solidFill>
              </a:rPr>
              <a:pPr defTabSz="685800" fontAlgn="base">
                <a:spcBef>
                  <a:spcPct val="0"/>
                </a:spcBef>
                <a:spcAft>
                  <a:spcPct val="0"/>
                </a:spcAft>
              </a:pPr>
              <a:t>9</a:t>
            </a:fld>
            <a:endParaRPr lang="tr-TR">
              <a:solidFill>
                <a:schemeClr val="tx1"/>
              </a:solidFill>
            </a:endParaRPr>
          </a:p>
        </p:txBody>
      </p:sp>
      <p:sp>
        <p:nvSpPr>
          <p:cNvPr id="5" name="İçerik Yer Tutucusu 2">
            <a:extLst>
              <a:ext uri="{FF2B5EF4-FFF2-40B4-BE49-F238E27FC236}">
                <a16:creationId xmlns:a16="http://schemas.microsoft.com/office/drawing/2014/main" id="{83B0AD59-4899-4F8B-AF8D-4C9EDD5665CB}"/>
              </a:ext>
            </a:extLst>
          </p:cNvPr>
          <p:cNvSpPr txBox="1">
            <a:spLocks/>
          </p:cNvSpPr>
          <p:nvPr/>
        </p:nvSpPr>
        <p:spPr>
          <a:xfrm>
            <a:off x="110176" y="2981119"/>
            <a:ext cx="8741592" cy="21037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dirty="0" err="1">
                <a:latin typeface="TimesNewRomanPSMT"/>
              </a:rPr>
              <a:t>Juran</a:t>
            </a:r>
            <a:r>
              <a:rPr lang="tr-TR" sz="2000" dirty="0">
                <a:latin typeface="TimesNewRomanPSMT"/>
              </a:rPr>
              <a:t>, 1954 yılında Japonya’yı ziyaret etmiş ve </a:t>
            </a:r>
            <a:r>
              <a:rPr lang="tr-TR" sz="2000" dirty="0" err="1">
                <a:latin typeface="TimesNewRomanPSMT"/>
              </a:rPr>
              <a:t>Deming</a:t>
            </a:r>
            <a:r>
              <a:rPr lang="tr-TR" sz="2000" dirty="0">
                <a:latin typeface="TimesNewRomanPSMT"/>
              </a:rPr>
              <a:t> gibi o da ürünlerini dünya pazarlarına ihraç edebilmelerini sağlamak için endüstrilerinin tekrar yapılanması görevini üstlenen Japon liderine yardımcı olmuştur. </a:t>
            </a:r>
            <a:r>
              <a:rPr lang="tr-TR" sz="2000" dirty="0" err="1">
                <a:latin typeface="TimesNewRomanPSMT"/>
              </a:rPr>
              <a:t>Juran</a:t>
            </a:r>
            <a:r>
              <a:rPr lang="tr-TR" sz="2000" dirty="0">
                <a:latin typeface="TimesNewRomanPSMT"/>
              </a:rPr>
              <a:t>, Japonya’da kalite kontrolün ve </a:t>
            </a:r>
            <a:r>
              <a:rPr lang="tr-TR" sz="2000" u="sng" dirty="0">
                <a:latin typeface="TimesNewRomanPSMT"/>
              </a:rPr>
              <a:t>ABD–Japon </a:t>
            </a:r>
            <a:r>
              <a:rPr lang="tr-TR" sz="2000" u="sng" dirty="0" err="1">
                <a:latin typeface="TimesNewRomanPSMT"/>
              </a:rPr>
              <a:t>dostluğununun</a:t>
            </a:r>
            <a:r>
              <a:rPr lang="tr-TR" sz="2000" u="sng" dirty="0">
                <a:latin typeface="TimesNewRomanPSMT"/>
              </a:rPr>
              <a:t> geliştirilmesine katkılarından dolayı</a:t>
            </a:r>
            <a:r>
              <a:rPr lang="tr-TR" sz="2000" dirty="0">
                <a:latin typeface="TimesNewRomanPSMT"/>
              </a:rPr>
              <a:t> Japon imparatoru tarafından Japon olmayan kişilere verilen en büyük ödül olan “</a:t>
            </a:r>
            <a:r>
              <a:rPr lang="tr-TR" sz="2000" u="sng" dirty="0">
                <a:latin typeface="TimesNewRomanPSMT"/>
              </a:rPr>
              <a:t>Kutsal Hazine Nişanı</a:t>
            </a:r>
            <a:r>
              <a:rPr lang="tr-TR" sz="2000" dirty="0">
                <a:latin typeface="TimesNewRomanPSMT"/>
              </a:rPr>
              <a:t>” ile ödüllendirilmiştir. </a:t>
            </a:r>
          </a:p>
        </p:txBody>
      </p:sp>
      <p:sp>
        <p:nvSpPr>
          <p:cNvPr id="6" name="İçerik Yer Tutucusu 2">
            <a:extLst>
              <a:ext uri="{FF2B5EF4-FFF2-40B4-BE49-F238E27FC236}">
                <a16:creationId xmlns:a16="http://schemas.microsoft.com/office/drawing/2014/main" id="{27B77F63-4B54-473A-A55F-F7EDDC062C30}"/>
              </a:ext>
            </a:extLst>
          </p:cNvPr>
          <p:cNvSpPr txBox="1">
            <a:spLocks/>
          </p:cNvSpPr>
          <p:nvPr/>
        </p:nvSpPr>
        <p:spPr>
          <a:xfrm>
            <a:off x="110176" y="4871610"/>
            <a:ext cx="8851768" cy="1271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tr-TR" sz="2000" u="sng" dirty="0" err="1">
                <a:latin typeface="TimesNewRomanPSMT"/>
              </a:rPr>
              <a:t>Juran</a:t>
            </a:r>
            <a:r>
              <a:rPr lang="tr-TR" sz="2000" u="sng" dirty="0">
                <a:latin typeface="TimesNewRomanPSMT"/>
              </a:rPr>
              <a:t> o zamana kadar organizasyonların finans yönetiminde kullanmakta olan üç ana esas yönetim sürecini ele alarak (Finansal Planlama, Finansal Kontrol, Finansal Geliştirme) bunları kalite yönetimine uygulamıştır.</a:t>
            </a:r>
            <a:endParaRPr lang="tr-TR" sz="2000" u="sng" dirty="0"/>
          </a:p>
          <a:p>
            <a:endParaRPr lang="tr-TR" sz="2000" dirty="0"/>
          </a:p>
        </p:txBody>
      </p:sp>
    </p:spTree>
    <p:extLst>
      <p:ext uri="{BB962C8B-B14F-4D97-AF65-F5344CB8AC3E}">
        <p14:creationId xmlns:p14="http://schemas.microsoft.com/office/powerpoint/2010/main" val="929302812"/>
      </p:ext>
    </p:extLst>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TotalTime>
  <Words>1564</Words>
  <Application>Microsoft Office PowerPoint</Application>
  <PresentationFormat>Ekran Gösterisi (4:3)</PresentationFormat>
  <Paragraphs>62</Paragraphs>
  <Slides>15</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15</vt:i4>
      </vt:variant>
    </vt:vector>
  </HeadingPairs>
  <TitlesOfParts>
    <vt:vector size="22" baseType="lpstr">
      <vt:lpstr>Arial</vt:lpstr>
      <vt:lpstr>Arial-BoldMT</vt:lpstr>
      <vt:lpstr>Calibri</vt:lpstr>
      <vt:lpstr>Calibri Light</vt:lpstr>
      <vt:lpstr>TimesNewRomanPS-BoldMT</vt:lpstr>
      <vt:lpstr>TimesNewRomanPSMT</vt:lpstr>
      <vt:lpstr>Office Teması</vt:lpstr>
      <vt:lpstr>PowerPoint Sunusu</vt:lpstr>
      <vt:lpstr>PowerPoint Sunusu</vt:lpstr>
      <vt:lpstr>Frederic Taylor</vt:lpstr>
      <vt:lpstr>PowerPoint Sunusu</vt:lpstr>
      <vt:lpstr>PowerPoint Sunusu</vt:lpstr>
      <vt:lpstr>W. A. Shewhart ve Felsefesi (1891-1967)</vt:lpstr>
      <vt:lpstr>W. Edwards Deming ve Felsefesi (1900-1993)</vt:lpstr>
      <vt:lpstr>PowerPoint Sunusu</vt:lpstr>
      <vt:lpstr>J. M. Juran ve Felsefesi (1904-2008)</vt:lpstr>
      <vt:lpstr>P. B. Crosby ve Felsefesi (1926-2001)</vt:lpstr>
      <vt:lpstr>PowerPoint Sunusu</vt:lpstr>
      <vt:lpstr>PowerPoint Sunusu</vt:lpstr>
      <vt:lpstr>A. V. Feigenbaum ve Felsefesi</vt:lpstr>
      <vt:lpstr>K. Ishikawa ve Felsefesi (1915-1989)</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Cengizhan Topcu</dc:creator>
  <cp:lastModifiedBy>Cengizhan Topcu</cp:lastModifiedBy>
  <cp:revision>12</cp:revision>
  <dcterms:created xsi:type="dcterms:W3CDTF">2020-11-10T21:41:26Z</dcterms:created>
  <dcterms:modified xsi:type="dcterms:W3CDTF">2020-12-11T18:15:53Z</dcterms:modified>
</cp:coreProperties>
</file>