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4"/>
  </p:sldMasterIdLst>
  <p:notesMasterIdLst>
    <p:notesMasterId r:id="rId25"/>
  </p:notesMasterIdLst>
  <p:sldIdLst>
    <p:sldId id="349" r:id="rId5"/>
    <p:sldId id="302" r:id="rId6"/>
    <p:sldId id="333" r:id="rId7"/>
    <p:sldId id="334" r:id="rId8"/>
    <p:sldId id="322" r:id="rId9"/>
    <p:sldId id="324" r:id="rId10"/>
    <p:sldId id="325" r:id="rId11"/>
    <p:sldId id="328" r:id="rId12"/>
    <p:sldId id="329" r:id="rId13"/>
    <p:sldId id="331" r:id="rId14"/>
    <p:sldId id="326" r:id="rId15"/>
    <p:sldId id="336" r:id="rId16"/>
    <p:sldId id="344" r:id="rId17"/>
    <p:sldId id="345" r:id="rId18"/>
    <p:sldId id="338" r:id="rId19"/>
    <p:sldId id="346" r:id="rId20"/>
    <p:sldId id="339" r:id="rId21"/>
    <p:sldId id="348" r:id="rId22"/>
    <p:sldId id="340" r:id="rId23"/>
    <p:sldId id="347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D85C3"/>
    <a:srgbClr val="CC6600"/>
    <a:srgbClr val="CC9900"/>
    <a:srgbClr val="A03E20"/>
    <a:srgbClr val="08DBD6"/>
    <a:srgbClr val="07C1C1"/>
    <a:srgbClr val="9900FF"/>
    <a:srgbClr val="6E03FD"/>
    <a:srgbClr val="002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4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787D5-1975-45DE-8686-6AD902AD6442}" type="datetimeFigureOut">
              <a:rPr lang="tr-TR" smtClean="0"/>
              <a:t>11.12.2020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E73B-6EEA-4D5D-80EA-59208AF2DB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5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36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20091-7D5A-4DA8-AB0B-72DD35E4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820611-57E7-4962-ADC1-CFADC285B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596A8F-68FD-45A0-8684-4C5BAFDF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981E7A-DC53-4C3D-8329-96A7732E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3FFC45-05DF-4FB5-81A0-3C8216A1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F15476AB-0A92-4902-ADA1-3103927415BB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5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D8F57-E929-4CBC-B23E-D6ADF9D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0A23C7-5B6A-4351-A559-2D932007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C9C938-B9D3-4807-B912-E0DE7880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92BE4B-878F-4B37-B734-F75A03E9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B16CC2-119D-4BA4-9B2E-4B5A6C0B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6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53EE6D-5910-4274-BBBF-32DF56E3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53F6D3-2E57-4281-89E6-7E0C47E6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BD6720-FF4D-40A6-81ED-1B580E9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E33757-7162-4EBE-8DF7-7B041C5D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BAE872-3481-4A7E-A667-E9CF4176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E8B59211-256F-41C9-A042-FA7A88E2D031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5B6903-B91D-493F-9EDA-BC53EC57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8C5195-EEED-41A2-B167-10C01DEE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892FD5-5553-4C88-A70C-A8200C19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27CA29-9AB3-4207-B8F8-92A86AB5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F54ED1-D907-4A0D-A722-FA52DE87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69A715-29B9-4312-8AAA-3BFCE341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31A3A6-6E4E-4684-A667-64AE8BA02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274D5D-EAFE-4B33-B857-157FDA48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E2952D-5635-4317-BF5E-6D244E16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891EF7-550E-41E0-9AEC-7A6B144B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BFA2E-DD50-4169-8DF9-4F3B3E77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B9C3D-9B57-4241-B839-D00D626B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193999-C43D-4440-A6B0-4765A4E1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29C13-9CC6-46AE-9F4B-F0CA13EB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095873-2B8A-44FE-9D46-7F62AE1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98A966-FC01-402D-A812-F2C3F1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2B9C4A38-B1E1-4665-AF50-7E111FA4AAC4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97F628-9978-48A2-A0D1-361BA63E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4B1FC8-B992-4A1B-9B18-64D462C1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A29348-F047-4F23-9F3B-DC0EBCBF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DC19B7-68B4-4143-A863-23D974A3C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714263-25A9-4068-8736-AA31B18EC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ABF9829-5184-48E7-9E34-49BCC218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4B16D42-41AA-407B-973A-CB28B768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C84B1C-A49B-43E4-9D5E-9B411C81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50F623F-6CC9-42EA-BCDF-C7D453963845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8DBED1-EBE8-4346-8693-3A08CB3A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56C1E20-F296-4160-BDC1-243934DD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A55D831-FE92-4F88-ACF8-E580F40A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618BEDC-B7CD-451E-9149-8AAB6CD0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0204DECA-E3C5-4728-9304-D3FAEEA507DA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0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B98F8DD-2E3F-43DF-BDFD-D3144E2C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A7DE3A5-8003-459F-867C-E4E3281E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189C6F-35F7-4176-BBD6-4AE5B7F4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561C3BCA-749F-4A04-9503-DA194A78366C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9DEE2-B97D-4779-A756-85CE2F97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706036-54E4-4A62-8698-DCF8BF03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2663E0-62FB-44FA-B632-544458121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1854AE-BFA4-45F3-8E58-276D35D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847DB4-7E33-4DA2-B674-5A4C2D3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C96C89-B4FD-40C2-B403-EF48F479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30947EC0-ED3B-4737-AEA1-899D5C316600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7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78B3CB-7A7D-41F8-A92A-2916F186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699381-C94D-45CC-B007-F040703A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9946D4-6781-47C6-8C4E-71CBE754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9B8F01-B367-4365-A2BA-0DC2C848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EE573B-F24D-4594-A398-947D03C7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2A396F-1767-434A-9F80-4549D163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174FE965-AF5D-4754-B720-50278FA07C65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8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DFFFC05-334B-495B-80CE-A4F9BD9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7A66D5-9FCB-400F-89F5-3DD539F3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5B7F28-77AA-441F-8584-11A05FC8A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5BBC19-DB4D-46BF-8339-BB26F8427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srgbClr val="FFFFFF"/>
                </a:solidFill>
              </a:rPr>
              <a:t>ÖĞR.GÖR HAYRETTİN TELLİ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0D97EE-6D07-4313-B4D0-F1E6BC5D9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4B61F151-41C7-48DB-B3C5-073B956B2281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61984" y="3694932"/>
            <a:ext cx="7420032" cy="1801202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nn-NO" b="1" dirty="0"/>
              <a:t>5.Toplam Kalite Evrimi ve Toplam Kalite Yönetiminde Temel Kavramlar</a:t>
            </a:r>
            <a:endParaRPr lang="tr-TR" b="1" dirty="0"/>
          </a:p>
        </p:txBody>
      </p:sp>
      <p:sp>
        <p:nvSpPr>
          <p:cNvPr id="3" name="Unvan 1">
            <a:extLst>
              <a:ext uri="{FF2B5EF4-FFF2-40B4-BE49-F238E27FC236}">
                <a16:creationId xmlns:a16="http://schemas.microsoft.com/office/drawing/2014/main" id="{86612283-E6F8-497C-BC6F-8C4B14F56AE5}"/>
              </a:ext>
            </a:extLst>
          </p:cNvPr>
          <p:cNvSpPr txBox="1">
            <a:spLocks/>
          </p:cNvSpPr>
          <p:nvPr/>
        </p:nvSpPr>
        <p:spPr>
          <a:xfrm>
            <a:off x="-1359109" y="2281561"/>
            <a:ext cx="9082005" cy="881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b="1" dirty="0">
                <a:solidFill>
                  <a:schemeClr val="tx1"/>
                </a:solidFill>
              </a:rPr>
              <a:t>Toplam Kalite Yönetimi</a:t>
            </a:r>
          </a:p>
        </p:txBody>
      </p:sp>
    </p:spTree>
    <p:extLst>
      <p:ext uri="{BB962C8B-B14F-4D97-AF65-F5344CB8AC3E}">
        <p14:creationId xmlns:p14="http://schemas.microsoft.com/office/powerpoint/2010/main" val="104575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2748" y="1211773"/>
            <a:ext cx="7886700" cy="478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+mn-lt"/>
              </a:rPr>
              <a:t>TKY’ NİN İLKELERİ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2748" y="1744487"/>
            <a:ext cx="7161509" cy="3369025"/>
          </a:xfr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Müşteri Odaklılık,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Karşılıklı Faydaya Dayalı Tedarikçi İlişkileri,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Çalışanların Katılımı,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Liderlik 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Proses Yaklaşımı,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Sürekli İyileştirme,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Karar Vermede Gerçekçi Yaklaşım,</a:t>
            </a:r>
          </a:p>
          <a:p>
            <a:pPr>
              <a:lnSpc>
                <a:spcPct val="90000"/>
              </a:lnSpc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Yönetimde Sistem Yaklaşımı,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63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3074" y="46914"/>
            <a:ext cx="7886700" cy="54091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TKY’nin</a:t>
            </a:r>
            <a:r>
              <a:rPr lang="tr-TR" dirty="0"/>
              <a:t> AMACI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3074" y="589675"/>
            <a:ext cx="8960926" cy="341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Toplam Kalite Yönetimi, kuruluşlara şu hususları amaç edindirir;</a:t>
            </a:r>
          </a:p>
          <a:p>
            <a:r>
              <a:rPr lang="tr-TR" sz="2000" dirty="0"/>
              <a:t>Kendi </a:t>
            </a:r>
            <a:r>
              <a:rPr lang="tr-TR" sz="2000" u="sng" dirty="0"/>
              <a:t>pazarlarının ihtiyaçlarına daha etkin ve sağlıklı bir biçimde yönelebilmek</a:t>
            </a:r>
            <a:r>
              <a:rPr lang="tr-TR" sz="2000" dirty="0"/>
              <a:t>,</a:t>
            </a:r>
          </a:p>
          <a:p>
            <a:r>
              <a:rPr lang="tr-TR" sz="2000" dirty="0"/>
              <a:t>Ürün ve hizmet kalitesinin de ötesinde bütün alanlarda </a:t>
            </a:r>
            <a:r>
              <a:rPr lang="tr-TR" sz="2000" u="sng" dirty="0"/>
              <a:t>en yüksek kalite performansına erişmek</a:t>
            </a:r>
            <a:r>
              <a:rPr lang="tr-TR" sz="2000" dirty="0"/>
              <a:t>,</a:t>
            </a:r>
          </a:p>
          <a:p>
            <a:r>
              <a:rPr lang="tr-TR" sz="2000" dirty="0"/>
              <a:t>Kalite performansına erişilmede gerekli </a:t>
            </a:r>
            <a:r>
              <a:rPr lang="tr-TR" sz="2000" u="sng" dirty="0"/>
              <a:t>basit yaklaşımları kullanabilmek</a:t>
            </a:r>
            <a:r>
              <a:rPr lang="tr-TR" sz="2000" dirty="0"/>
              <a:t>,</a:t>
            </a:r>
          </a:p>
          <a:p>
            <a:r>
              <a:rPr lang="tr-TR" sz="2000" dirty="0"/>
              <a:t>Üretici olmayan faaliyetleri ve bozuk ürün oranını azaltmak için </a:t>
            </a:r>
            <a:r>
              <a:rPr lang="tr-TR" sz="2000" u="sng" dirty="0"/>
              <a:t>bütün süreçleri sürekli olarak incelemek </a:t>
            </a:r>
            <a:r>
              <a:rPr lang="tr-TR" sz="2000" dirty="0"/>
              <a:t>,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33AAB7F-6304-48D8-AC29-B2AA7C05B481}"/>
              </a:ext>
            </a:extLst>
          </p:cNvPr>
          <p:cNvSpPr txBox="1">
            <a:spLocks/>
          </p:cNvSpPr>
          <p:nvPr/>
        </p:nvSpPr>
        <p:spPr>
          <a:xfrm>
            <a:off x="183074" y="2971443"/>
            <a:ext cx="8960926" cy="233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Gerekli gelişmeleri saptamak ve </a:t>
            </a:r>
            <a:r>
              <a:rPr lang="tr-TR" sz="2000" u="sng" dirty="0"/>
              <a:t>performans kriterleri getirmek</a:t>
            </a:r>
            <a:r>
              <a:rPr lang="tr-TR" sz="2000" dirty="0"/>
              <a:t>,</a:t>
            </a:r>
          </a:p>
          <a:p>
            <a:r>
              <a:rPr lang="tr-TR" sz="2000" dirty="0"/>
              <a:t>Rakipleri tam ve detaylı olarak anlamak suretiyle </a:t>
            </a:r>
            <a:r>
              <a:rPr lang="tr-TR" sz="2000" u="sng" dirty="0"/>
              <a:t>etkili bir rekabet stratejisi oluşturmak</a:t>
            </a:r>
            <a:r>
              <a:rPr lang="tr-TR" sz="2000" dirty="0"/>
              <a:t>,</a:t>
            </a:r>
          </a:p>
          <a:p>
            <a:r>
              <a:rPr lang="tr-TR" sz="2000" u="sng" dirty="0"/>
              <a:t>Problem çözmede bir ekip yaklaşımı belirlemek</a:t>
            </a:r>
            <a:r>
              <a:rPr lang="tr-TR" sz="2000" dirty="0"/>
              <a:t>,</a:t>
            </a:r>
          </a:p>
          <a:p>
            <a:r>
              <a:rPr lang="tr-TR" sz="2000" dirty="0"/>
              <a:t>Hiç sona ermeyen bir ürün geliştirme stratejisi kapsamında </a:t>
            </a:r>
            <a:r>
              <a:rPr lang="tr-TR" sz="2000" u="sng" dirty="0"/>
              <a:t>üretim süreçlerini devamlı olarak gözden geçirmek,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759ECC29-9BC8-405B-961B-8A61983E2892}"/>
              </a:ext>
            </a:extLst>
          </p:cNvPr>
          <p:cNvSpPr txBox="1">
            <a:spLocks/>
          </p:cNvSpPr>
          <p:nvPr/>
        </p:nvSpPr>
        <p:spPr>
          <a:xfrm>
            <a:off x="183074" y="5072679"/>
            <a:ext cx="8777852" cy="157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tr-TR" sz="2000" dirty="0"/>
              <a:t>Ürün </a:t>
            </a:r>
            <a:r>
              <a:rPr lang="tr-TR" sz="2000" u="sng" dirty="0"/>
              <a:t>işlem zamanlarını kısaltmak ve teslimat hızını yükseltmek</a:t>
            </a:r>
            <a:r>
              <a:rPr lang="tr-TR" sz="2000" dirty="0"/>
              <a:t>.</a:t>
            </a:r>
          </a:p>
          <a:p>
            <a:pPr>
              <a:buClr>
                <a:schemeClr val="tx1"/>
              </a:buClr>
            </a:pPr>
            <a:r>
              <a:rPr lang="tr-TR" sz="2000" u="sng" dirty="0"/>
              <a:t>Haberleşme alanında ve başarılı işin takdiri hususunda etkin yollar belirlemek</a:t>
            </a:r>
            <a:r>
              <a:rPr lang="tr-TR" sz="2000" dirty="0"/>
              <a:t>,</a:t>
            </a:r>
          </a:p>
          <a:p>
            <a:pPr>
              <a:buClr>
                <a:schemeClr val="tx1"/>
              </a:buClr>
            </a:pPr>
            <a:r>
              <a:rPr lang="tr-TR" sz="2000" u="sng" dirty="0"/>
              <a:t>Maliyetleri düşürerek kaliteli mamulü ucuza satmak ve yüksek rekabet gücü elde etmek,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34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3840" y="1205690"/>
            <a:ext cx="8516319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4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VİZYON</a:t>
            </a:r>
            <a:r>
              <a:rPr lang="tr-TR" sz="2400" b="1" dirty="0"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  <a:solidFill>
                  <a:schemeClr val="accent2"/>
                </a:solidFill>
              </a:rPr>
              <a:t>  </a:t>
            </a:r>
          </a:p>
          <a:p>
            <a:pPr defTabSz="685800" eaLnBrk="0" fontAlgn="base" hangingPunct="0">
              <a:spcAft>
                <a:spcPct val="0"/>
              </a:spcAft>
            </a:pPr>
            <a:r>
              <a:rPr lang="tr-T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Uzun vadede ulaşılmak istenen yer ve durumu, ilerlenecek yönü gösterir. </a:t>
            </a:r>
          </a:p>
          <a:p>
            <a:pPr marL="534591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Örgüte ilişkin düşlenen bir geleceği tasarlayabilme, geliştirebilme ve paylaşabilmedir. </a:t>
            </a:r>
          </a:p>
          <a:p>
            <a:pPr marL="1685925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Gerçekleri, rüyaları, fırsatları  kurgulayarak gelecek yaratabilmek, riske girebilmektir.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C5AF7DC-4146-41D2-8D07-257DA6B15954}"/>
              </a:ext>
            </a:extLst>
          </p:cNvPr>
          <p:cNvSpPr txBox="1"/>
          <p:nvPr/>
        </p:nvSpPr>
        <p:spPr>
          <a:xfrm>
            <a:off x="1171572" y="15687"/>
            <a:ext cx="70875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3200" b="1" dirty="0">
                <a:solidFill>
                  <a:schemeClr val="tx1"/>
                </a:solidFill>
              </a:rPr>
              <a:t>TOPLAM KALİTE YÖNETİMİNDE TEMEL KAVRAMLAR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F98540-404F-4F18-90D9-5D7E000E0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2" t="2604" r="15154" b="19618"/>
          <a:stretch/>
        </p:blipFill>
        <p:spPr>
          <a:xfrm>
            <a:off x="2240726" y="3626799"/>
            <a:ext cx="4949259" cy="302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6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1409" y="239421"/>
            <a:ext cx="7886700" cy="3511485"/>
          </a:xfrm>
        </p:spPr>
        <p:txBody>
          <a:bodyPr/>
          <a:lstStyle/>
          <a:p>
            <a:r>
              <a:rPr lang="tr-TR" dirty="0"/>
              <a:t>Vizyonun özellikleri;</a:t>
            </a:r>
          </a:p>
          <a:p>
            <a:pPr marL="133350" indent="0">
              <a:buNone/>
            </a:pPr>
            <a:r>
              <a:rPr lang="tr-TR" sz="2100" dirty="0"/>
              <a:t>- Vizyon </a:t>
            </a:r>
            <a:r>
              <a:rPr lang="tr-TR" sz="2100" u="sng" dirty="0"/>
              <a:t>gelecekle ilgilidir</a:t>
            </a:r>
            <a:r>
              <a:rPr lang="tr-TR" sz="2100" dirty="0"/>
              <a:t>, kehanet değildir,</a:t>
            </a:r>
          </a:p>
          <a:p>
            <a:pPr marL="133350" indent="0">
              <a:buNone/>
            </a:pPr>
            <a:r>
              <a:rPr lang="tr-TR" sz="2100" dirty="0"/>
              <a:t>- Vizyon </a:t>
            </a:r>
            <a:r>
              <a:rPr lang="tr-TR" sz="2100" u="sng" dirty="0"/>
              <a:t>doğru ya da yanlış olamaz</a:t>
            </a:r>
            <a:r>
              <a:rPr lang="tr-TR" sz="2100" dirty="0"/>
              <a:t>,</a:t>
            </a:r>
          </a:p>
          <a:p>
            <a:pPr marL="133350" indent="0">
              <a:buNone/>
            </a:pPr>
            <a:r>
              <a:rPr lang="tr-TR" sz="2100" dirty="0"/>
              <a:t>- Vizyon, </a:t>
            </a:r>
            <a:r>
              <a:rPr lang="tr-TR" sz="2100" u="sng" dirty="0"/>
              <a:t>misyon değildir</a:t>
            </a:r>
            <a:r>
              <a:rPr lang="tr-TR" sz="2100" dirty="0"/>
              <a:t>,</a:t>
            </a:r>
          </a:p>
          <a:p>
            <a:pPr marL="133350" indent="0">
              <a:buNone/>
            </a:pPr>
            <a:r>
              <a:rPr lang="tr-TR" sz="2100" dirty="0"/>
              <a:t>- Vizyon </a:t>
            </a:r>
            <a:r>
              <a:rPr lang="tr-TR" sz="2100" u="sng" dirty="0"/>
              <a:t>gerçek değildir, var değildir, belki de asla gerçekleşemeyecektir,</a:t>
            </a:r>
          </a:p>
          <a:p>
            <a:pPr marL="133350" indent="0">
              <a:buNone/>
            </a:pPr>
            <a:r>
              <a:rPr lang="tr-TR" sz="2100" dirty="0"/>
              <a:t>- Vizyon, </a:t>
            </a:r>
            <a:r>
              <a:rPr lang="tr-TR" sz="2100" u="sng" dirty="0"/>
              <a:t>her şey değildir, en azından almamalıdır,</a:t>
            </a:r>
          </a:p>
          <a:p>
            <a:pPr marL="133350" indent="0">
              <a:buNone/>
            </a:pPr>
            <a:r>
              <a:rPr lang="tr-TR" sz="2100" dirty="0"/>
              <a:t>- Vizyon </a:t>
            </a:r>
            <a:r>
              <a:rPr lang="tr-TR" sz="2100" u="sng" dirty="0"/>
              <a:t>kendisiyle uyuşmayan faaliyetler hariç diğerlerini hiçbir zaman sınırlamaz.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0198ED4E-61F6-46D5-B930-C24450CE996A}"/>
              </a:ext>
            </a:extLst>
          </p:cNvPr>
          <p:cNvSpPr txBox="1">
            <a:spLocks/>
          </p:cNvSpPr>
          <p:nvPr/>
        </p:nvSpPr>
        <p:spPr>
          <a:xfrm>
            <a:off x="311409" y="4024404"/>
            <a:ext cx="8229600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Vizyon yapısının şu özelliklere sahip olması gerekir;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18A2FB6-2EA6-4F15-B5AB-9A72997F3025}"/>
              </a:ext>
            </a:extLst>
          </p:cNvPr>
          <p:cNvSpPr/>
          <p:nvPr/>
        </p:nvSpPr>
        <p:spPr>
          <a:xfrm>
            <a:off x="644784" y="4389659"/>
            <a:ext cx="6105525" cy="19666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Rekabetçi,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Açık,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Hatırlanmaya değer,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Katılımcı,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Değer merkezli,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Görülebilir, 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Hareketli,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Müşteri ihtiyaçlarıyla bütünleşmiş,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tr-TR" sz="21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 Rehber.</a:t>
            </a:r>
          </a:p>
        </p:txBody>
      </p:sp>
    </p:spTree>
    <p:extLst>
      <p:ext uri="{BB962C8B-B14F-4D97-AF65-F5344CB8AC3E}">
        <p14:creationId xmlns:p14="http://schemas.microsoft.com/office/powerpoint/2010/main" val="227854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3375" y="1909601"/>
            <a:ext cx="8431375" cy="243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b="1" dirty="0"/>
              <a:t>Ortak Vizyon</a:t>
            </a:r>
            <a:endParaRPr lang="tr-TR" sz="2400" dirty="0"/>
          </a:p>
          <a:p>
            <a:r>
              <a:rPr lang="tr-TR" dirty="0"/>
              <a:t>özellikle örgütteki bireyleri ortak noktada birleştirmede çok etkili olmaktadır. İnsan ilişkilerinde paylaşılan vizyonun gücü inkar edilemez. 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u="sng" dirty="0" err="1"/>
              <a:t>Senge</a:t>
            </a:r>
            <a:r>
              <a:rPr lang="tr-TR" dirty="0"/>
              <a:t>; bir </a:t>
            </a:r>
            <a:r>
              <a:rPr lang="tr-TR" u="sng" dirty="0"/>
              <a:t>fikrin</a:t>
            </a:r>
            <a:r>
              <a:rPr lang="tr-TR" dirty="0"/>
              <a:t> birden fazla kişi tarafından </a:t>
            </a:r>
            <a:r>
              <a:rPr lang="tr-TR" u="sng" dirty="0"/>
              <a:t>destek görmesi </a:t>
            </a:r>
            <a:r>
              <a:rPr lang="tr-TR" dirty="0"/>
              <a:t>ve </a:t>
            </a:r>
            <a:r>
              <a:rPr lang="tr-TR" u="sng" dirty="0"/>
              <a:t>benimsenmesinin</a:t>
            </a:r>
            <a:r>
              <a:rPr lang="tr-TR" dirty="0"/>
              <a:t> ardından </a:t>
            </a:r>
            <a:r>
              <a:rPr lang="tr-TR" u="sng" dirty="0"/>
              <a:t>o fikrin artık soyut değil elle tutulabilen somut bir şey olabileceğini ifade etmektedir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4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3376" y="472686"/>
            <a:ext cx="7886700" cy="2130555"/>
          </a:xfrm>
        </p:spPr>
        <p:txBody>
          <a:bodyPr/>
          <a:lstStyle/>
          <a:p>
            <a:r>
              <a:rPr lang="tr-T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MİSYON: Örgütün varoluş amacı doğrultusunda üslendiği rol. Misyon “Bu organizasyon neden var?” sorusunun cevabıdır.</a:t>
            </a:r>
          </a:p>
          <a:p>
            <a:pPr marL="534591"/>
            <a:r>
              <a:rPr lang="tr-T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Amaç: Bir organizasyonun gerçekleştirmeye çalıştığı nihai sonuçtur. </a:t>
            </a:r>
          </a:p>
          <a:p>
            <a:pPr marL="1010841"/>
            <a:r>
              <a:rPr lang="tr-T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HEDEF: Amacımıza ulaşmak için yapmak istediğimiz ölçülebilir faaliyetler.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EF137B1-CFC0-4BE6-839E-E375D5735AE7}"/>
              </a:ext>
            </a:extLst>
          </p:cNvPr>
          <p:cNvSpPr txBox="1">
            <a:spLocks/>
          </p:cNvSpPr>
          <p:nvPr/>
        </p:nvSpPr>
        <p:spPr>
          <a:xfrm>
            <a:off x="507353" y="2954628"/>
            <a:ext cx="7886700" cy="323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Misyon hazırlanırken şunlara dikkat etmek gerekir:</a:t>
            </a:r>
          </a:p>
          <a:p>
            <a:pPr marL="133350" indent="0">
              <a:buFont typeface="Arial" panose="020B0604020202020204" pitchFamily="34" charset="0"/>
              <a:buNone/>
            </a:pPr>
            <a:r>
              <a:rPr lang="tr-TR" sz="2250" dirty="0"/>
              <a:t>- Örgütün </a:t>
            </a:r>
            <a:r>
              <a:rPr lang="tr-TR" sz="2250" u="sng" dirty="0"/>
              <a:t>misyonunun açık olarak belirlenmesi</a:t>
            </a:r>
            <a:r>
              <a:rPr lang="tr-TR" sz="2250" dirty="0"/>
              <a:t>,</a:t>
            </a:r>
          </a:p>
          <a:p>
            <a:pPr marL="133350" indent="0">
              <a:buFont typeface="Arial" panose="020B0604020202020204" pitchFamily="34" charset="0"/>
              <a:buNone/>
            </a:pPr>
            <a:r>
              <a:rPr lang="tr-TR" sz="2250" dirty="0"/>
              <a:t>- Bu misyonu örgütteki tüm </a:t>
            </a:r>
            <a:r>
              <a:rPr lang="tr-TR" sz="2250" u="sng" dirty="0"/>
              <a:t>çalışanlar tarafından paylaşılması</a:t>
            </a:r>
            <a:r>
              <a:rPr lang="tr-TR" sz="2250" dirty="0"/>
              <a:t>,</a:t>
            </a:r>
          </a:p>
          <a:p>
            <a:pPr marL="133350" indent="0">
              <a:buFont typeface="Arial" panose="020B0604020202020204" pitchFamily="34" charset="0"/>
              <a:buNone/>
            </a:pPr>
            <a:r>
              <a:rPr lang="tr-TR" sz="2250" dirty="0"/>
              <a:t>- Örgütün </a:t>
            </a:r>
            <a:r>
              <a:rPr lang="tr-TR" sz="2250" u="sng" dirty="0"/>
              <a:t>üyelerinin misyonun yapısını bilmeleri</a:t>
            </a:r>
            <a:r>
              <a:rPr lang="tr-TR" sz="2250" dirty="0"/>
              <a:t>,</a:t>
            </a:r>
          </a:p>
          <a:p>
            <a:pPr marL="133350" indent="0">
              <a:buFont typeface="Arial" panose="020B0604020202020204" pitchFamily="34" charset="0"/>
              <a:buNone/>
            </a:pPr>
            <a:r>
              <a:rPr lang="tr-TR" sz="2250" dirty="0"/>
              <a:t>- Örgütsel </a:t>
            </a:r>
            <a:r>
              <a:rPr lang="tr-TR" sz="2250" u="sng" dirty="0"/>
              <a:t>misyon üzerinde anlaşmaya varılması</a:t>
            </a:r>
            <a:r>
              <a:rPr lang="tr-TR" sz="2250" dirty="0"/>
              <a:t>,</a:t>
            </a:r>
          </a:p>
          <a:p>
            <a:pPr marL="133350" indent="0">
              <a:buFont typeface="Arial" panose="020B0604020202020204" pitchFamily="34" charset="0"/>
              <a:buNone/>
            </a:pPr>
            <a:r>
              <a:rPr lang="tr-TR" sz="2250" dirty="0"/>
              <a:t>- Misyonun </a:t>
            </a:r>
            <a:r>
              <a:rPr lang="tr-TR" sz="2250" u="sng" dirty="0"/>
              <a:t>örgüt üyelerinin davranışlarını etkilemesine dikkat edilir.</a:t>
            </a:r>
          </a:p>
        </p:txBody>
      </p:sp>
    </p:spTree>
    <p:extLst>
      <p:ext uri="{BB962C8B-B14F-4D97-AF65-F5344CB8AC3E}">
        <p14:creationId xmlns:p14="http://schemas.microsoft.com/office/powerpoint/2010/main" val="8348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Tam Katılım</a:t>
            </a:r>
          </a:p>
          <a:p>
            <a:r>
              <a:rPr lang="tr-TR" u="sng" dirty="0"/>
              <a:t>Yönetiminde, çalışanları ortak amaç ve çabada birleştirebilecek güveni ve şeffaflığı sağlamalıdır</a:t>
            </a:r>
            <a:r>
              <a:rPr lang="tr-TR" dirty="0"/>
              <a:t>. Çalışanları devreye sokmak için insan kaynağının yaratıcılığını, yenilikçiliğini ve katılımcılığını güçlendirmek gerekir.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2000" y="1781985"/>
            <a:ext cx="4573292" cy="27084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0000"/>
                </a:highlight>
                <a:latin typeface="Arial" charset="0"/>
              </a:rPr>
              <a:t>SİNERJİ: 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</a:rPr>
              <a:t>Her bireyin harcadığı enerjinin toplamından daha büyük olarak ortaya çıkan enerjiye sinerji denir.  Takım çalışması sinerjiyi ortaya çıkarır.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tr-TR" sz="24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3006" y="1841520"/>
            <a:ext cx="3033794" cy="29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Önce İnsan Anlayışı</a:t>
            </a:r>
          </a:p>
          <a:p>
            <a:r>
              <a:rPr lang="tr-TR" dirty="0"/>
              <a:t>TKY çerçevesinde iç başarı, takım çalışması, sorumluluk paylaşımı ve tam katılım, sürekli eğitim, sürekli iyileştirme kavramları bu yönetim anlayışının önce insan yani birey kalitesinde düğümlendiğini göstermektedir.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6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tr-TR">
              <a:solidFill>
                <a:schemeClr val="tx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30" y="1158805"/>
            <a:ext cx="4814733" cy="45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2184" y="1981375"/>
            <a:ext cx="3886200" cy="371962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ctr" defTabSz="685800">
              <a:lnSpc>
                <a:spcPct val="120000"/>
              </a:lnSpc>
              <a:buNone/>
            </a:pPr>
            <a:r>
              <a:rPr lang="tr-TR" sz="2250" b="1" i="1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Toplam Kalite Yönetimi müşterinin </a:t>
            </a:r>
            <a:r>
              <a:rPr lang="tr-TR" sz="2250" b="1" i="1" u="sng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beklentisinin aşılmasını</a:t>
            </a:r>
            <a:r>
              <a:rPr lang="tr-TR" sz="2250" b="1" i="1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hedefleyen, </a:t>
            </a:r>
            <a:r>
              <a:rPr lang="tr-TR" sz="2250" b="1" i="1" u="sng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ekip çalışmasını</a:t>
            </a:r>
            <a:r>
              <a:rPr lang="tr-TR" sz="2250" b="1" i="1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destekleyen, </a:t>
            </a:r>
          </a:p>
          <a:p>
            <a:pPr marL="0" indent="0" algn="ctr" defTabSz="685800">
              <a:lnSpc>
                <a:spcPct val="120000"/>
              </a:lnSpc>
              <a:buNone/>
            </a:pPr>
            <a:r>
              <a:rPr lang="tr-TR" sz="2250" b="1" i="1" u="sng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tüm süreçlerin gözden geçirilmesini</a:t>
            </a:r>
            <a:r>
              <a:rPr lang="tr-TR" sz="2250" b="1" i="1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ve </a:t>
            </a:r>
            <a:r>
              <a:rPr lang="tr-TR" sz="2250" b="1" i="1" u="sng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iyileştirilmesini</a:t>
            </a:r>
            <a:r>
              <a:rPr lang="tr-TR" sz="2250" b="1" i="1" kern="0" dirty="0">
                <a:ln w="1016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sağlayan bir yönetim felsefesidir.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2953" y="2251963"/>
            <a:ext cx="4688863" cy="265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82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4715" y="538000"/>
            <a:ext cx="7886700" cy="1533396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0000"/>
                </a:highlight>
              </a:rPr>
              <a:t>Sıfır Hata</a:t>
            </a:r>
            <a:endParaRPr lang="tr-T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highlight>
                <a:srgbClr val="000000"/>
              </a:highlight>
            </a:endParaRPr>
          </a:p>
          <a:p>
            <a:r>
              <a:rPr lang="tr-TR" dirty="0"/>
              <a:t>Tanımlanabilen hatanın kaynağının bulunup,  bertaraf edilerek bir daha aynı hatanın olmamasını sağlamak ve “işi ilk seferde doğru olarak yapma” düşüncesine dayanır.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rgbClr val="FFFFFF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8D55AB-D5F3-42DC-B32B-3F3BB050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15" y="2652067"/>
            <a:ext cx="8193116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0000"/>
                </a:highlight>
              </a:rPr>
              <a:t>Topluma Etki</a:t>
            </a:r>
            <a:endParaRPr lang="tr-TR" sz="2000" b="1" dirty="0">
              <a:ln w="9525">
                <a:solidFill>
                  <a:srgbClr val="CC99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000000"/>
              </a:highlight>
            </a:endParaRPr>
          </a:p>
          <a:p>
            <a:pPr defTabSz="68580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0000"/>
                </a:highlight>
              </a:rPr>
              <a:t>Ürün ve hizmet kalitesiyle yaşam kalitesi arasında kurulan ilişkidir.</a:t>
            </a:r>
          </a:p>
          <a:p>
            <a:pPr defTabSz="685800" eaLnBrk="0" fontAlgn="base" hangingPunct="0">
              <a:spcBef>
                <a:spcPts val="2250"/>
              </a:spcBef>
              <a:spcAft>
                <a:spcPct val="0"/>
              </a:spcAft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0000"/>
                </a:highlight>
              </a:rPr>
              <a:t>Verilerle Yönetim</a:t>
            </a:r>
            <a:endParaRPr lang="tr-TR" sz="2000" b="1" dirty="0">
              <a:ln w="9525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000000"/>
              </a:highlight>
            </a:endParaRPr>
          </a:p>
          <a:p>
            <a:pPr defTabSz="68580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tr-T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0000"/>
                </a:highlight>
              </a:rPr>
              <a:t>Doğru kararlar almanın, doğru ve etkin işler yapmanın birinci şartı gerçek bilgiye sahip olmaktır. Gerçek bilginin sistematik olarak kullanılması çalışmaların etkinliğini arttırır.</a:t>
            </a:r>
          </a:p>
        </p:txBody>
      </p:sp>
    </p:spTree>
    <p:extLst>
      <p:ext uri="{BB962C8B-B14F-4D97-AF65-F5344CB8AC3E}">
        <p14:creationId xmlns:p14="http://schemas.microsoft.com/office/powerpoint/2010/main" val="34615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11724" y="2112295"/>
            <a:ext cx="1439112" cy="34394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Muayene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Düzeltme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210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120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210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Verimlilik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210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100" dirty="0">
              <a:latin typeface="Times New Roman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76364" y="2112295"/>
            <a:ext cx="2912673" cy="33355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tr-TR" sz="2100" b="1" dirty="0">
                <a:latin typeface="Times New Roman" charset="0"/>
              </a:rPr>
              <a:t>1900  </a:t>
            </a:r>
            <a:r>
              <a:rPr lang="tr-TR" sz="2100" dirty="0" err="1">
                <a:latin typeface="Times New Roman" charset="0"/>
              </a:rPr>
              <a:t>F.W.Taylor</a:t>
            </a:r>
            <a:r>
              <a:rPr lang="tr-TR" sz="2100" dirty="0">
                <a:latin typeface="Times New Roman" charset="0"/>
              </a:rPr>
              <a:t> </a:t>
            </a:r>
          </a:p>
          <a:p>
            <a:pPr marL="342900" indent="-342900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tr-TR" sz="2100" dirty="0">
              <a:latin typeface="Times New Roman" charset="0"/>
            </a:endParaRPr>
          </a:p>
          <a:p>
            <a:pPr marL="285750" indent="-285750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tr-TR" sz="1500" b="1" dirty="0">
              <a:latin typeface="Times New Roman" charset="0"/>
            </a:endParaRPr>
          </a:p>
          <a:p>
            <a:pPr marL="285750" indent="-285750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tr-TR" sz="1350" b="1" dirty="0">
              <a:latin typeface="Times New Roman" charset="0"/>
            </a:endParaRPr>
          </a:p>
          <a:p>
            <a:pPr marL="342900" indent="-342900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tr-TR" sz="2100" b="1" dirty="0">
                <a:latin typeface="Times New Roman" charset="0"/>
              </a:rPr>
              <a:t>1930</a:t>
            </a:r>
            <a:r>
              <a:rPr lang="tr-TR" sz="2100" dirty="0">
                <a:latin typeface="Times New Roman" charset="0"/>
              </a:rPr>
              <a:t>   W.A. </a:t>
            </a:r>
            <a:r>
              <a:rPr lang="en-AU" sz="2100" dirty="0" err="1">
                <a:latin typeface="Times New Roman" charset="0"/>
              </a:rPr>
              <a:t>Shewhant</a:t>
            </a:r>
            <a:r>
              <a:rPr lang="en-AU" sz="2100" dirty="0">
                <a:latin typeface="Times New Roman" charset="0"/>
              </a:rPr>
              <a:t>  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endParaRPr lang="en-AU" sz="2100" dirty="0">
              <a:latin typeface="Times New Roman" charset="0"/>
            </a:endParaRPr>
          </a:p>
          <a:p>
            <a:pPr marL="342900" indent="-342900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AU" sz="2100" dirty="0">
                <a:latin typeface="Times New Roman" charset="0"/>
              </a:rPr>
              <a:t> </a:t>
            </a:r>
            <a:r>
              <a:rPr lang="en-AU" sz="2100" b="1" dirty="0">
                <a:latin typeface="Times New Roman" charset="0"/>
              </a:rPr>
              <a:t>1950  </a:t>
            </a:r>
            <a:r>
              <a:rPr lang="en-AU" sz="2100" dirty="0">
                <a:latin typeface="Times New Roman" charset="0"/>
              </a:rPr>
              <a:t>W.E. Deming</a:t>
            </a:r>
            <a:r>
              <a:rPr lang="tr-TR" sz="2100" dirty="0">
                <a:latin typeface="Times New Roman" charset="0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81736" y="2112295"/>
            <a:ext cx="2653137" cy="400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tr-TR" sz="1950" dirty="0">
                <a:latin typeface="Times New Roman" charset="0"/>
              </a:rPr>
              <a:t>- </a:t>
            </a:r>
            <a:r>
              <a:rPr lang="tr-TR" sz="1950" b="1" dirty="0">
                <a:latin typeface="Times New Roman" charset="0"/>
              </a:rPr>
              <a:t>Bilimsel Yönetim</a:t>
            </a:r>
          </a:p>
          <a:p>
            <a:pPr defTabSz="68580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tr-TR" sz="1950" b="1" dirty="0">
                <a:latin typeface="Times New Roman" charset="0"/>
              </a:rPr>
              <a:t>- Uzmanlaşma </a:t>
            </a:r>
          </a:p>
          <a:p>
            <a:pPr defTabSz="685800" eaLnBrk="0" fontAlgn="base" hangingPunct="0">
              <a:spcBef>
                <a:spcPts val="450"/>
              </a:spcBef>
              <a:spcAft>
                <a:spcPct val="0"/>
              </a:spcAft>
            </a:pPr>
            <a:r>
              <a:rPr lang="tr-TR" sz="1950" b="1" dirty="0">
                <a:latin typeface="Times New Roman" charset="0"/>
              </a:rPr>
              <a:t>- İşçi = Makine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tr-TR" sz="210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1950" b="1" dirty="0">
                <a:latin typeface="Times New Roman" charset="0"/>
              </a:rPr>
              <a:t>-İstatistiksel Kalite                    Kontrol  (İ.K.K.)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tr-TR" sz="195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1950" b="1" dirty="0">
                <a:latin typeface="Times New Roman" charset="0"/>
              </a:rPr>
              <a:t>-Sürekli İyileştirme                              (P-U-K-Ö) 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1950" b="1" dirty="0">
                <a:latin typeface="Times New Roman" charset="0"/>
              </a:rPr>
              <a:t>-Kalite Yönetimi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915A7D1-D011-4A76-86B0-8533C7F9A3D0}"/>
              </a:ext>
            </a:extLst>
          </p:cNvPr>
          <p:cNvSpPr txBox="1"/>
          <p:nvPr/>
        </p:nvSpPr>
        <p:spPr>
          <a:xfrm>
            <a:off x="2037572" y="136524"/>
            <a:ext cx="5449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71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3200" b="1" dirty="0"/>
              <a:t>TOPLAM KALİTE EVRİMİ</a:t>
            </a:r>
          </a:p>
        </p:txBody>
      </p:sp>
    </p:spTree>
    <p:extLst>
      <p:ext uri="{BB962C8B-B14F-4D97-AF65-F5344CB8AC3E}">
        <p14:creationId xmlns:p14="http://schemas.microsoft.com/office/powerpoint/2010/main" val="19902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8631" y="1500576"/>
            <a:ext cx="2390775" cy="40857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Kalite Planlama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1350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ÖNLEME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135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İnsana Yatırım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Katılımcı Yönetim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135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endParaRPr lang="tr-TR" sz="1350" b="1" dirty="0">
              <a:latin typeface="Times New Roman" charset="0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Müşteri Odaklılık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Font typeface="Arial" charset="0"/>
              <a:buChar char="•"/>
            </a:pPr>
            <a:r>
              <a:rPr lang="tr-TR" sz="2100" b="1" dirty="0">
                <a:latin typeface="Times New Roman" charset="0"/>
              </a:rPr>
              <a:t>Liderlik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79406" y="1487834"/>
            <a:ext cx="2628900" cy="36471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tr-TR" sz="2100" b="1" dirty="0">
                <a:latin typeface="Times New Roman" charset="0"/>
              </a:rPr>
              <a:t>1950 </a:t>
            </a:r>
            <a:r>
              <a:rPr lang="tr-TR" sz="2100" dirty="0">
                <a:latin typeface="Times New Roman" charset="0"/>
              </a:rPr>
              <a:t> W.E.</a:t>
            </a:r>
            <a:r>
              <a:rPr lang="en-AU" sz="2100" dirty="0">
                <a:latin typeface="Times New Roman" charset="0"/>
              </a:rPr>
              <a:t>Deming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100" dirty="0">
                <a:latin typeface="Times New Roman" charset="0"/>
              </a:rPr>
              <a:t>      	 J.M. </a:t>
            </a:r>
            <a:r>
              <a:rPr lang="en-AU" sz="2100" dirty="0" err="1">
                <a:latin typeface="Times New Roman" charset="0"/>
              </a:rPr>
              <a:t>Juran</a:t>
            </a:r>
            <a:r>
              <a:rPr lang="en-AU" sz="2100" dirty="0">
                <a:latin typeface="Times New Roman" charset="0"/>
              </a:rPr>
              <a:t> 	</a:t>
            </a:r>
            <a:r>
              <a:rPr lang="en-AU" sz="1500" dirty="0">
                <a:latin typeface="Times New Roman" charset="0"/>
              </a:rPr>
              <a:t>		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500" b="1" dirty="0">
                <a:latin typeface="Times New Roman" charset="0"/>
              </a:rPr>
              <a:t>                                                                                     </a:t>
            </a:r>
            <a:r>
              <a:rPr lang="en-AU" sz="2100" b="1" dirty="0">
                <a:latin typeface="Times New Roman" charset="0"/>
              </a:rPr>
              <a:t>	    </a:t>
            </a:r>
            <a:r>
              <a:rPr lang="en-AU" sz="2100" dirty="0">
                <a:latin typeface="Times New Roman" charset="0"/>
              </a:rPr>
              <a:t>Crosby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latin typeface="Times New Roman" charset="0"/>
              </a:rPr>
              <a:t>            </a:t>
            </a:r>
            <a:r>
              <a:rPr lang="en-AU" sz="1500" dirty="0">
                <a:latin typeface="Times New Roman" charset="0"/>
              </a:rPr>
              <a:t>       </a:t>
            </a:r>
            <a:r>
              <a:rPr lang="en-AU" dirty="0">
                <a:latin typeface="Times New Roman" charset="0"/>
              </a:rPr>
              <a:t>                              </a:t>
            </a:r>
            <a:r>
              <a:rPr lang="en-AU" sz="2100" dirty="0">
                <a:latin typeface="Times New Roman" charset="0"/>
              </a:rPr>
              <a:t>	    </a:t>
            </a:r>
            <a:r>
              <a:rPr lang="en-AU" sz="2100" dirty="0" err="1">
                <a:latin typeface="Times New Roman" charset="0"/>
              </a:rPr>
              <a:t>Feigenbaum</a:t>
            </a:r>
            <a:r>
              <a:rPr lang="en-AU" sz="2100" dirty="0">
                <a:latin typeface="Times New Roman" charset="0"/>
              </a:rPr>
              <a:t>                                            	    Ishikawa                                                      	    Shingo                                                          	    </a:t>
            </a:r>
            <a:r>
              <a:rPr lang="en-AU" sz="2100" dirty="0" err="1">
                <a:latin typeface="Times New Roman" charset="0"/>
              </a:rPr>
              <a:t>Akao</a:t>
            </a:r>
            <a:r>
              <a:rPr lang="en-AU" sz="2100" dirty="0">
                <a:latin typeface="Times New Roman" charset="0"/>
              </a:rPr>
              <a:t> 	</a:t>
            </a:r>
            <a:r>
              <a:rPr lang="en-AU" sz="1500" dirty="0">
                <a:latin typeface="Times New Roman" charset="0"/>
              </a:rPr>
              <a:t>			</a:t>
            </a:r>
            <a:r>
              <a:rPr lang="en-AU" sz="2100" dirty="0">
                <a:latin typeface="Times New Roman" charset="0"/>
              </a:rPr>
              <a:t>	    Taguchi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61910" y="1487834"/>
            <a:ext cx="1654506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dirty="0">
                <a:latin typeface="Times New Roman" charset="0"/>
              </a:rPr>
              <a:t>Japonya’da 	  Toplam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dirty="0">
                <a:latin typeface="Times New Roman" charset="0"/>
              </a:rPr>
              <a:t>Kalite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dirty="0">
                <a:latin typeface="Times New Roman" charset="0"/>
              </a:rPr>
              <a:t>Bilinci </a:t>
            </a:r>
            <a:r>
              <a:rPr lang="tr-TR" sz="2400" b="1" dirty="0">
                <a:latin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07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3459" y="136524"/>
            <a:ext cx="7886700" cy="827604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+mn-lt"/>
              </a:rPr>
              <a:t>Toplam Kalite Yönetimi ' </a:t>
            </a:r>
            <a:r>
              <a:rPr lang="tr-TR" sz="2400" b="1" dirty="0" err="1">
                <a:latin typeface="+mn-lt"/>
              </a:rPr>
              <a:t>nin</a:t>
            </a:r>
            <a:endParaRPr lang="tr-TR" sz="2400" b="1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3460" y="827085"/>
            <a:ext cx="9000540" cy="245729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Clr>
                <a:schemeClr val="tx1"/>
              </a:buClr>
            </a:pPr>
            <a:r>
              <a:rPr lang="tr-TR" sz="2000" b="1" dirty="0"/>
              <a:t>T</a:t>
            </a:r>
            <a:r>
              <a:rPr lang="tr-TR" sz="2000" dirty="0"/>
              <a:t>'si, toplamı; </a:t>
            </a:r>
            <a:r>
              <a:rPr lang="tr-TR" sz="2000" u="sng" dirty="0"/>
              <a:t>tüm çalışanların katılımını</a:t>
            </a:r>
            <a:r>
              <a:rPr lang="tr-TR" sz="2000" dirty="0"/>
              <a:t>, yapılan işlerin tüm yönlerini, müşterilerin ve üretilen ürün ile hizmetlerin tümünü kapsıyor.</a:t>
            </a:r>
          </a:p>
          <a:p>
            <a:pPr lvl="0">
              <a:lnSpc>
                <a:spcPct val="90000"/>
              </a:lnSpc>
              <a:buClr>
                <a:schemeClr val="tx1"/>
              </a:buClr>
            </a:pPr>
            <a:r>
              <a:rPr lang="tr-TR" sz="2000" b="1" dirty="0" err="1"/>
              <a:t>K</a:t>
            </a:r>
            <a:r>
              <a:rPr lang="tr-TR" sz="2000" dirty="0" err="1"/>
              <a:t>'sı</a:t>
            </a:r>
            <a:r>
              <a:rPr lang="tr-TR" sz="2000" dirty="0"/>
              <a:t> kaliteyi ; </a:t>
            </a:r>
            <a:r>
              <a:rPr lang="tr-TR" sz="2000" u="sng" dirty="0"/>
              <a:t>yani müşterinin bugünkü beklenti ve ihtiyaçlarını tam ve zamanında karşılayıp</a:t>
            </a:r>
            <a:r>
              <a:rPr lang="tr-TR" sz="2000" dirty="0"/>
              <a:t> onlara gelecekteki beklentilerini aşan ürün ve hizmetler sunmayı ifade ediyor.</a:t>
            </a:r>
          </a:p>
          <a:p>
            <a:pPr lvl="0">
              <a:buClr>
                <a:schemeClr val="tx1"/>
              </a:buClr>
            </a:pPr>
            <a:r>
              <a:rPr lang="tr-TR" sz="2000" b="1" dirty="0"/>
              <a:t>Y</a:t>
            </a:r>
            <a:r>
              <a:rPr lang="tr-TR" sz="2000" dirty="0"/>
              <a:t>'si ise; </a:t>
            </a:r>
            <a:r>
              <a:rPr lang="tr-TR" sz="2000" u="sng" dirty="0"/>
              <a:t>yönetimin her konuda çalışanlara liderlik yapması</a:t>
            </a:r>
            <a:r>
              <a:rPr lang="tr-TR" sz="2000" dirty="0"/>
              <a:t>, çalışanlara örnek model oluşturması ve şirket çapında katılımcı yönetimin sağlanması anlamına geliyor.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0B259E4-E7B9-4F34-AB0A-88F4C357743A}"/>
              </a:ext>
            </a:extLst>
          </p:cNvPr>
          <p:cNvSpPr txBox="1">
            <a:spLocks/>
          </p:cNvSpPr>
          <p:nvPr/>
        </p:nvSpPr>
        <p:spPr>
          <a:xfrm>
            <a:off x="246095" y="3674054"/>
            <a:ext cx="9000541" cy="1318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/>
              <a:t>Toplam Kalite Yönetimi (TKY); </a:t>
            </a:r>
          </a:p>
          <a:p>
            <a:r>
              <a:rPr lang="tr-TR" sz="2000" dirty="0"/>
              <a:t>uzun vadede müşterinin tatmin olmasını başarmayı, </a:t>
            </a:r>
          </a:p>
          <a:p>
            <a:r>
              <a:rPr lang="tr-TR" sz="2000" dirty="0"/>
              <a:t>kendi personeli ve toplum için avantajlar elde etmeyi amaçlayan, </a:t>
            </a:r>
          </a:p>
          <a:p>
            <a:r>
              <a:rPr lang="tr-TR" sz="2000" dirty="0"/>
              <a:t>kalite düzeyine yoğunlaşmış ve </a:t>
            </a:r>
          </a:p>
          <a:p>
            <a:r>
              <a:rPr lang="tr-TR" sz="2000" dirty="0"/>
              <a:t>tüm personelin katılımına dayanan </a:t>
            </a:r>
          </a:p>
          <a:p>
            <a:r>
              <a:rPr lang="tr-TR" sz="2000" dirty="0"/>
              <a:t>bir kuruluş yönetim modelidir.</a:t>
            </a:r>
          </a:p>
        </p:txBody>
      </p:sp>
    </p:spTree>
    <p:extLst>
      <p:ext uri="{BB962C8B-B14F-4D97-AF65-F5344CB8AC3E}">
        <p14:creationId xmlns:p14="http://schemas.microsoft.com/office/powerpoint/2010/main" val="148971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9758" y="935544"/>
            <a:ext cx="7239000" cy="1201166"/>
          </a:xfrm>
        </p:spPr>
        <p:txBody>
          <a:bodyPr/>
          <a:lstStyle/>
          <a:p>
            <a:r>
              <a:rPr lang="tr-TR" dirty="0"/>
              <a:t>TKY, bir </a:t>
            </a:r>
            <a:r>
              <a:rPr lang="tr-TR" u="sng" dirty="0"/>
              <a:t>kuruluşun</a:t>
            </a:r>
            <a:r>
              <a:rPr lang="tr-TR" dirty="0"/>
              <a:t> tüm </a:t>
            </a:r>
            <a:r>
              <a:rPr lang="tr-TR" u="sng" dirty="0"/>
              <a:t>çalışanlarının</a:t>
            </a:r>
            <a:r>
              <a:rPr lang="tr-TR" dirty="0"/>
              <a:t> </a:t>
            </a:r>
            <a:r>
              <a:rPr lang="tr-TR" u="sng" dirty="0"/>
              <a:t>ortak bir temel amaç </a:t>
            </a:r>
            <a:r>
              <a:rPr lang="tr-TR" dirty="0"/>
              <a:t>ve </a:t>
            </a:r>
            <a:r>
              <a:rPr lang="tr-TR" u="sng" dirty="0"/>
              <a:t>hedefe</a:t>
            </a:r>
            <a:r>
              <a:rPr lang="tr-TR" dirty="0"/>
              <a:t> yönelmesi ve bu hedefe </a:t>
            </a:r>
            <a:r>
              <a:rPr lang="tr-TR" u="sng" dirty="0"/>
              <a:t>nasıl ulaşabileceklerinin de bilincinde olmalıdır.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>
              <a:solidFill>
                <a:schemeClr val="tx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2175" y="2551922"/>
            <a:ext cx="4819650" cy="2655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2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3861" y="1491103"/>
            <a:ext cx="7857641" cy="3301139"/>
          </a:xfrm>
        </p:spPr>
        <p:txBody>
          <a:bodyPr/>
          <a:lstStyle/>
          <a:p>
            <a:pPr algn="r"/>
            <a:r>
              <a:rPr lang="tr-TR" dirty="0"/>
              <a:t>TKY, </a:t>
            </a:r>
            <a:r>
              <a:rPr lang="tr-TR" u="sng" dirty="0"/>
              <a:t>müşteri beklentilerini her şeyin üzerinde tutan </a:t>
            </a:r>
            <a:r>
              <a:rPr lang="tr-TR" dirty="0"/>
              <a:t>ve müşteri tarafından tanımlanan kaliteyi, tüm faaliyetlerin yürütülmesi sırasında ürün ve hizmet bünyesinde oluşturan yönetim biçimidir.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>
              <a:solidFill>
                <a:schemeClr val="tx1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clrChange>
              <a:clrFrom>
                <a:srgbClr val="0B3194"/>
              </a:clrFrom>
              <a:clrTo>
                <a:srgbClr val="0B319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364"/>
                    </a14:imgEffect>
                    <a14:imgEffect>
                      <a14:saturation sat="62000"/>
                    </a14:imgEffect>
                    <a14:imgEffect>
                      <a14:brightnessContrast bright="11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9957" y="2849403"/>
            <a:ext cx="4264086" cy="2132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11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940" y="258672"/>
            <a:ext cx="8895746" cy="1029303"/>
          </a:xfrm>
        </p:spPr>
        <p:txBody>
          <a:bodyPr/>
          <a:lstStyle/>
          <a:p>
            <a:pPr marL="0" indent="0">
              <a:buNone/>
            </a:pPr>
            <a:r>
              <a:rPr lang="tr-TR" sz="2250" u="sng" dirty="0" err="1"/>
              <a:t>Kane</a:t>
            </a:r>
            <a:r>
              <a:rPr lang="tr-TR" sz="2250" dirty="0"/>
              <a:t>, </a:t>
            </a:r>
            <a:r>
              <a:rPr lang="tr-TR" sz="2250" u="sng" dirty="0" err="1"/>
              <a:t>TKY’nin</a:t>
            </a:r>
            <a:r>
              <a:rPr lang="tr-TR" sz="2250" u="sng" dirty="0"/>
              <a:t> beş basamaktan oluşan bir süreç </a:t>
            </a:r>
            <a:r>
              <a:rPr lang="tr-TR" sz="2250" dirty="0"/>
              <a:t>olduğunu belirterek bu basamakların geçirilmesinin sürekli gelişmeyi sağlayacağını ifade etmektedir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tr-TR">
              <a:solidFill>
                <a:schemeClr val="tx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6852" t="23040" r="14424" b="5985"/>
          <a:stretch/>
        </p:blipFill>
        <p:spPr>
          <a:xfrm>
            <a:off x="1307342" y="1563821"/>
            <a:ext cx="6646942" cy="4516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65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714" y="382433"/>
            <a:ext cx="8444678" cy="1091803"/>
          </a:xfrm>
        </p:spPr>
        <p:txBody>
          <a:bodyPr/>
          <a:lstStyle/>
          <a:p>
            <a:pPr marL="0" indent="0"/>
            <a:r>
              <a:rPr lang="tr-TR" dirty="0"/>
              <a:t> </a:t>
            </a:r>
            <a:r>
              <a:rPr lang="tr-TR" u="sng" dirty="0" err="1"/>
              <a:t>Godfrey</a:t>
            </a:r>
            <a:r>
              <a:rPr lang="tr-TR" u="sng" dirty="0"/>
              <a:t> ve </a:t>
            </a:r>
            <a:r>
              <a:rPr lang="tr-TR" u="sng" dirty="0" err="1"/>
              <a:t>Kammerer</a:t>
            </a:r>
            <a:r>
              <a:rPr lang="tr-TR" u="sng" dirty="0"/>
              <a:t> </a:t>
            </a:r>
            <a:r>
              <a:rPr lang="tr-TR" dirty="0"/>
              <a:t>toplam kalite yönetimini bir bina yapısına benzeterek, bu yapı ile ilgili </a:t>
            </a:r>
            <a:r>
              <a:rPr lang="tr-TR" u="sng" dirty="0"/>
              <a:t>katların her birinin bir temel süreci ifade ettiğini belirtmektedirler.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fld id="{B3ABB21D-7B2C-485E-B554-7B947905CACF}" type="slidenum">
              <a:rPr lang="tr-TR" smtClean="0">
                <a:solidFill>
                  <a:schemeClr val="tx1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tr-TR">
              <a:solidFill>
                <a:schemeClr val="tx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l="27090" t="17532" r="22524" b="4078"/>
          <a:stretch/>
        </p:blipFill>
        <p:spPr>
          <a:xfrm>
            <a:off x="1866122" y="1530169"/>
            <a:ext cx="5411755" cy="4826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69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A9E553F70E7B140B020DC563CB77D25" ma:contentTypeVersion="2" ma:contentTypeDescription="Yeni belge oluşturun." ma:contentTypeScope="" ma:versionID="3a461517eca60ed00139a765f89d6a92">
  <xsd:schema xmlns:xsd="http://www.w3.org/2001/XMLSchema" xmlns:xs="http://www.w3.org/2001/XMLSchema" xmlns:p="http://schemas.microsoft.com/office/2006/metadata/properties" xmlns:ns2="d2ef57f4-bfde-4f44-ab37-e60fdbd0509c" targetNamespace="http://schemas.microsoft.com/office/2006/metadata/properties" ma:root="true" ma:fieldsID="0372ac603b73bba1a60ceb9e4a5aab02" ns2:_="">
    <xsd:import namespace="d2ef57f4-bfde-4f44-ab37-e60fdbd05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f57f4-bfde-4f44-ab37-e60fdbd05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E3C498-5BFD-4DE8-9A9D-A340F64FF0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D7D580-91C7-4CDA-91DE-C35C562CF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f57f4-bfde-4f44-ab37-e60fdbd05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C49253-38C4-4BFE-9777-21601B9B7A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962</Words>
  <Application>Microsoft Office PowerPoint</Application>
  <PresentationFormat>Ekran Gösterisi 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Teması</vt:lpstr>
      <vt:lpstr>5.Toplam Kalite Evrimi ve Toplam Kalite Yönetiminde Temel Kavramlar</vt:lpstr>
      <vt:lpstr>PowerPoint Sunusu</vt:lpstr>
      <vt:lpstr>PowerPoint Sunusu</vt:lpstr>
      <vt:lpstr>PowerPoint Sunusu</vt:lpstr>
      <vt:lpstr>Toplam Kalite Yönetimi ' nin</vt:lpstr>
      <vt:lpstr>PowerPoint Sunusu</vt:lpstr>
      <vt:lpstr>PowerPoint Sunusu</vt:lpstr>
      <vt:lpstr>PowerPoint Sunusu</vt:lpstr>
      <vt:lpstr>PowerPoint Sunusu</vt:lpstr>
      <vt:lpstr>TKY’ NİN İLKELERİ</vt:lpstr>
      <vt:lpstr>TKY’nin AMACI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Toplam Kalite Yönetimi</dc:title>
  <dc:creator>mustafa girgin</dc:creator>
  <cp:lastModifiedBy>Cengizhan Topcu</cp:lastModifiedBy>
  <cp:revision>72</cp:revision>
  <dcterms:created xsi:type="dcterms:W3CDTF">2020-10-05T12:10:44Z</dcterms:created>
  <dcterms:modified xsi:type="dcterms:W3CDTF">2020-12-11T18:18:05Z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0x0101006A9E553F70E7B140B020DC563CB77D25</vt:lpwstr>
  </property>
</Properties>
</file>