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3" r:id="rId5"/>
  </p:sldMasterIdLst>
  <p:notesMasterIdLst>
    <p:notesMasterId r:id="rId24"/>
  </p:notesMasterIdLst>
  <p:sldIdLst>
    <p:sldId id="349" r:id="rId6"/>
    <p:sldId id="319" r:id="rId7"/>
    <p:sldId id="318" r:id="rId8"/>
    <p:sldId id="331" r:id="rId9"/>
    <p:sldId id="320" r:id="rId10"/>
    <p:sldId id="332" r:id="rId11"/>
    <p:sldId id="322" r:id="rId12"/>
    <p:sldId id="325" r:id="rId13"/>
    <p:sldId id="326" r:id="rId14"/>
    <p:sldId id="334" r:id="rId15"/>
    <p:sldId id="336" r:id="rId16"/>
    <p:sldId id="339" r:id="rId17"/>
    <p:sldId id="340" r:id="rId18"/>
    <p:sldId id="342" r:id="rId19"/>
    <p:sldId id="343" r:id="rId20"/>
    <p:sldId id="345" r:id="rId21"/>
    <p:sldId id="346" r:id="rId22"/>
    <p:sldId id="32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BFFFF"/>
    <a:srgbClr val="4D85C3"/>
    <a:srgbClr val="CC6600"/>
    <a:srgbClr val="CC9900"/>
    <a:srgbClr val="A03E20"/>
    <a:srgbClr val="08DBD6"/>
    <a:srgbClr val="07C1C1"/>
    <a:srgbClr val="9900FF"/>
    <a:srgbClr val="6E0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0C4E-B08B-499E-80A6-FC35EA1F311D}" type="datetimeFigureOut">
              <a:rPr lang="tr-TR" smtClean="0"/>
              <a:t>11.12.2020</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1C1F9-C84E-47E8-94DA-9E66494854F5}" type="slidenum">
              <a:rPr lang="tr-TR" smtClean="0"/>
              <a:t>‹#›</a:t>
            </a:fld>
            <a:endParaRPr lang="tr-TR"/>
          </a:p>
        </p:txBody>
      </p:sp>
    </p:spTree>
    <p:extLst>
      <p:ext uri="{BB962C8B-B14F-4D97-AF65-F5344CB8AC3E}">
        <p14:creationId xmlns:p14="http://schemas.microsoft.com/office/powerpoint/2010/main" val="141576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4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9002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2013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438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7936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02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06772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910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21879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756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056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944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8896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A54C80-263E-416B-A8E0-580EDEADCBDC}"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49854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257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822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0834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989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0930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339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968062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358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89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00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665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83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54697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1469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r>
              <a:rPr lang="tr-TR">
                <a:solidFill>
                  <a:srgbClr val="FFFFFF"/>
                </a:solidFill>
              </a:rPr>
              <a:t>ÖĞR.GÖR HAYRETTİN TELLİ</a:t>
            </a: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2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r>
              <a:rPr lang="tr-TR">
                <a:solidFill>
                  <a:srgbClr val="FFFFFF"/>
                </a:solidFill>
              </a:rPr>
              <a:t>ÖĞR.GÖR HAYRETTİN TELLİ</a:t>
            </a: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61976959"/>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12/11/2020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01889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7043" y="3949049"/>
            <a:ext cx="7871636" cy="1350902"/>
          </a:xfrm>
        </p:spPr>
        <p:txBody>
          <a:bodyPr>
            <a:normAutofit fontScale="90000"/>
          </a:bodyPr>
          <a:lstStyle/>
          <a:p>
            <a:pPr algn="ctr">
              <a:spcAft>
                <a:spcPts val="900"/>
              </a:spcAft>
            </a:pPr>
            <a:r>
              <a:rPr lang="nn-NO" b="1" dirty="0"/>
              <a:t>6.Müşteri Odaklılık</a:t>
            </a:r>
            <a:r>
              <a:rPr lang="tr-TR" b="1" dirty="0"/>
              <a:t>,</a:t>
            </a:r>
            <a:r>
              <a:rPr lang="nn-NO" b="1" dirty="0"/>
              <a:t> Müşteri Bilinci Kavramı</a:t>
            </a:r>
            <a:r>
              <a:rPr lang="tr-TR" b="1" dirty="0"/>
              <a:t> ve Tedarikçi İlişkileri</a:t>
            </a:r>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668682" y="1572370"/>
            <a:ext cx="6811504" cy="661131"/>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50" b="1" dirty="0">
                <a:solidFill>
                  <a:schemeClr val="tx1"/>
                </a:solidFill>
              </a:rPr>
              <a:t>Toplam Kalite Yönetimi</a:t>
            </a:r>
          </a:p>
        </p:txBody>
      </p:sp>
    </p:spTree>
    <p:extLst>
      <p:ext uri="{BB962C8B-B14F-4D97-AF65-F5344CB8AC3E}">
        <p14:creationId xmlns:p14="http://schemas.microsoft.com/office/powerpoint/2010/main" val="104575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655" y="247650"/>
            <a:ext cx="3233784" cy="1028700"/>
          </a:xfrm>
        </p:spPr>
        <p:txBody>
          <a:bodyPr/>
          <a:lstStyle/>
          <a:p>
            <a:r>
              <a:rPr lang="tr-TR" sz="2400" dirty="0"/>
              <a:t>Kano Modeli </a:t>
            </a:r>
          </a:p>
        </p:txBody>
      </p:sp>
      <p:sp>
        <p:nvSpPr>
          <p:cNvPr id="3" name="İçerik Yer Tutucusu 2"/>
          <p:cNvSpPr>
            <a:spLocks noGrp="1"/>
          </p:cNvSpPr>
          <p:nvPr>
            <p:ph idx="1"/>
          </p:nvPr>
        </p:nvSpPr>
        <p:spPr>
          <a:xfrm>
            <a:off x="306280" y="1093433"/>
            <a:ext cx="8229600" cy="1836198"/>
          </a:xfrm>
        </p:spPr>
        <p:txBody>
          <a:bodyPr/>
          <a:lstStyle/>
          <a:p>
            <a:pPr marL="0" indent="0">
              <a:buNone/>
            </a:pPr>
            <a:r>
              <a:rPr lang="tr-TR" sz="2100" dirty="0"/>
              <a:t>Kano Modeli </a:t>
            </a:r>
            <a:r>
              <a:rPr lang="tr-TR" sz="2100" u="sng" dirty="0"/>
              <a:t>müşterilerin ihtiyaçlarını belirli sınıflara ayırarak analiz eden bir yöntemdir.</a:t>
            </a:r>
            <a:r>
              <a:rPr lang="tr-TR" sz="2100" dirty="0"/>
              <a:t> Bu model kullanılarak </a:t>
            </a:r>
            <a:r>
              <a:rPr lang="tr-TR" sz="2100" u="sng" dirty="0"/>
              <a:t>müşteri memnuniyeti </a:t>
            </a:r>
            <a:r>
              <a:rPr lang="tr-TR" sz="2100" dirty="0"/>
              <a:t>ile ürün ya da </a:t>
            </a:r>
            <a:r>
              <a:rPr lang="tr-TR" sz="2100" u="sng" dirty="0"/>
              <a:t>hizmetin performansı</a:t>
            </a:r>
            <a:r>
              <a:rPr lang="tr-TR" sz="2100" dirty="0"/>
              <a:t> arasındaki ilişki incelenmektedir.</a:t>
            </a:r>
          </a:p>
          <a:p>
            <a:pPr marL="0" indent="0">
              <a:buNone/>
            </a:pPr>
            <a:r>
              <a:rPr lang="tr-TR" sz="2100" dirty="0"/>
              <a:t>kano modeli, işletmelerin </a:t>
            </a:r>
            <a:r>
              <a:rPr lang="tr-TR" sz="2100" u="sng" dirty="0"/>
              <a:t>müşteri beklentilerini </a:t>
            </a:r>
            <a:r>
              <a:rPr lang="tr-TR" sz="2100" dirty="0"/>
              <a:t>karşılayabilme derecesi ile </a:t>
            </a:r>
            <a:r>
              <a:rPr lang="tr-TR" sz="2100" u="sng" dirty="0"/>
              <a:t>tüketici tatmini </a:t>
            </a:r>
            <a:r>
              <a:rPr lang="tr-TR" sz="2100" dirty="0"/>
              <a:t>arasındaki ilişkiyi ortaya çıkarır.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10</a:t>
            </a:fld>
            <a:endParaRPr lang="tr-TR">
              <a:solidFill>
                <a:srgbClr val="FFFFFF"/>
              </a:solidFill>
            </a:endParaRPr>
          </a:p>
        </p:txBody>
      </p:sp>
      <p:sp>
        <p:nvSpPr>
          <p:cNvPr id="5" name="İçerik Yer Tutucusu 2">
            <a:extLst>
              <a:ext uri="{FF2B5EF4-FFF2-40B4-BE49-F238E27FC236}">
                <a16:creationId xmlns:a16="http://schemas.microsoft.com/office/drawing/2014/main" id="{DE63E177-4D12-47CA-99CE-C3B8A7A1EC3F}"/>
              </a:ext>
            </a:extLst>
          </p:cNvPr>
          <p:cNvSpPr txBox="1">
            <a:spLocks/>
          </p:cNvSpPr>
          <p:nvPr/>
        </p:nvSpPr>
        <p:spPr bwMode="auto">
          <a:xfrm>
            <a:off x="306280" y="3518116"/>
            <a:ext cx="8229600" cy="32033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kern="0" dirty="0"/>
              <a:t>İlginçtir ki bazı müşteri gereksinimlerinde küçük bir gelişme sağlandığında müşteri memnuniyeti son derece artabilirken, bunun aksine bazı büyük yenilikler ya da gelişmeler müşteri memnuniyet derecesinin aynı oranda artırmayabilmektedir. </a:t>
            </a:r>
          </a:p>
          <a:p>
            <a:pPr defTabSz="914400"/>
            <a:r>
              <a:rPr lang="tr-TR" sz="2100" kern="0" dirty="0"/>
              <a:t>Yani ürün üzerindeki bazen küçük değişiklikler müşteri tatmininde büyük etkiler oluşturabilmekte fakat bazen üründeki büyük değişiklikler müşteri nezdinde pek bir işe yaramayabilmektedir.</a:t>
            </a:r>
          </a:p>
          <a:p>
            <a:pPr defTabSz="914400"/>
            <a:endParaRPr lang="tr-TR" kern="0" dirty="0"/>
          </a:p>
        </p:txBody>
      </p:sp>
    </p:spTree>
    <p:extLst>
      <p:ext uri="{BB962C8B-B14F-4D97-AF65-F5344CB8AC3E}">
        <p14:creationId xmlns:p14="http://schemas.microsoft.com/office/powerpoint/2010/main" val="425383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200" y="334022"/>
            <a:ext cx="9067799" cy="3086100"/>
          </a:xfrm>
        </p:spPr>
        <p:txBody>
          <a:bodyPr/>
          <a:lstStyle/>
          <a:p>
            <a:r>
              <a:rPr lang="tr-TR" sz="1800" dirty="0"/>
              <a:t>Kano modelinde müşterinin beklediği </a:t>
            </a:r>
            <a:r>
              <a:rPr lang="tr-TR" sz="1800" u="sng" dirty="0"/>
              <a:t>3 temel özellik </a:t>
            </a:r>
            <a:r>
              <a:rPr lang="tr-TR" sz="1800" dirty="0"/>
              <a:t>bulunmaktadır;</a:t>
            </a:r>
          </a:p>
          <a:p>
            <a:r>
              <a:rPr lang="tr-TR" sz="1800" b="1" dirty="0"/>
              <a:t>Temel Özellikler (M)</a:t>
            </a:r>
            <a:r>
              <a:rPr lang="tr-TR" sz="1800" dirty="0"/>
              <a:t>: Müşterinin aldığı ürün veya hizmette olması gereken temel özellikleri belirtir. </a:t>
            </a:r>
            <a:r>
              <a:rPr lang="tr-TR" sz="1800" u="sng" dirty="0"/>
              <a:t>Müşteri bu özelliklerin zaten olması gerektiğini düşünmektedir</a:t>
            </a:r>
            <a:r>
              <a:rPr lang="tr-TR" sz="1800" dirty="0"/>
              <a:t>. </a:t>
            </a:r>
            <a:r>
              <a:rPr lang="tr-TR" sz="1800" u="sng" dirty="0"/>
              <a:t>Bu özelliklerin olması durumunda müşteriyi memnuniyete götürmeyeceği gibi olmaması durumunda memnuniyetsizliğe götürmektedir. </a:t>
            </a:r>
          </a:p>
          <a:p>
            <a:r>
              <a:rPr lang="tr-TR" sz="1800" dirty="0"/>
              <a:t>Örnek verecek olursak, satın aldığımız bir evde oda kapılarının olması bizi  memnuniyete götürmeyeceği gibi olmaması durumunda memnuniyetsizliğe itmektedir.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11</a:t>
            </a:fld>
            <a:endParaRPr lang="tr-TR">
              <a:solidFill>
                <a:srgbClr val="FFFFFF"/>
              </a:solidFill>
            </a:endParaRPr>
          </a:p>
        </p:txBody>
      </p:sp>
      <p:sp>
        <p:nvSpPr>
          <p:cNvPr id="5" name="İçerik Yer Tutucusu 2">
            <a:extLst>
              <a:ext uri="{FF2B5EF4-FFF2-40B4-BE49-F238E27FC236}">
                <a16:creationId xmlns:a16="http://schemas.microsoft.com/office/drawing/2014/main" id="{03966DE3-13EA-407C-9745-6E3C855C8C37}"/>
              </a:ext>
            </a:extLst>
          </p:cNvPr>
          <p:cNvSpPr txBox="1">
            <a:spLocks/>
          </p:cNvSpPr>
          <p:nvPr/>
        </p:nvSpPr>
        <p:spPr bwMode="auto">
          <a:xfrm>
            <a:off x="76200" y="266105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1800" b="1" kern="0" dirty="0"/>
              <a:t>Beklenen Özellikler (O): </a:t>
            </a:r>
            <a:r>
              <a:rPr lang="tr-TR" sz="1800" u="sng" kern="0" dirty="0"/>
              <a:t>Müşterinin aldığı ürün veya hizmetten ne beklediğine cevap veren özelliktir.</a:t>
            </a:r>
            <a:r>
              <a:rPr lang="tr-TR" sz="1800" kern="0" dirty="0"/>
              <a:t> Müşterinin beklentisi karşılandığı zaman müşteriyi memnun ederken karşılanmaması durumunda memnuniyetsizliğe götürmektedir. </a:t>
            </a:r>
          </a:p>
          <a:p>
            <a:pPr defTabSz="914400"/>
            <a:r>
              <a:rPr lang="tr-TR" sz="1800" u="sng" kern="0" dirty="0"/>
              <a:t>Müşterinin beklentisi ile ihtiyaçların karşılanması durumunda görülen oran doğru orantılıdır.</a:t>
            </a:r>
          </a:p>
        </p:txBody>
      </p:sp>
      <p:sp>
        <p:nvSpPr>
          <p:cNvPr id="6" name="İçerik Yer Tutucusu 2">
            <a:extLst>
              <a:ext uri="{FF2B5EF4-FFF2-40B4-BE49-F238E27FC236}">
                <a16:creationId xmlns:a16="http://schemas.microsoft.com/office/drawing/2014/main" id="{A3B1A9FD-F619-4AFB-995D-4FA2764CA05F}"/>
              </a:ext>
            </a:extLst>
          </p:cNvPr>
          <p:cNvSpPr txBox="1">
            <a:spLocks/>
          </p:cNvSpPr>
          <p:nvPr/>
        </p:nvSpPr>
        <p:spPr bwMode="auto">
          <a:xfrm>
            <a:off x="76200" y="4433287"/>
            <a:ext cx="9067800" cy="2198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1800" b="1" kern="0" dirty="0"/>
              <a:t>Heyecan verici özellikler (A): </a:t>
            </a:r>
            <a:r>
              <a:rPr lang="tr-TR" sz="1800" kern="0" dirty="0"/>
              <a:t>Heyecan verici özelikler, </a:t>
            </a:r>
            <a:r>
              <a:rPr lang="tr-TR" sz="1800" u="sng" kern="0" dirty="0"/>
              <a:t>müşterinin aldığı ürün veya hizmette görmesi durumunda memnuniyetini yüksek seviyede artırmaktadır</a:t>
            </a:r>
            <a:r>
              <a:rPr lang="tr-TR" sz="1800" kern="0" dirty="0"/>
              <a:t>. Müşteri bu durumda bir beklenti içerisinde değildir. </a:t>
            </a:r>
          </a:p>
          <a:p>
            <a:pPr defTabSz="914400"/>
            <a:r>
              <a:rPr lang="tr-TR" sz="1800" kern="0" dirty="0"/>
              <a:t>Bununla birlikte heyecan verici özelliklerin olması müşteriyi oldukça memnun eder. </a:t>
            </a:r>
            <a:r>
              <a:rPr lang="tr-TR" sz="1800" u="sng" kern="0" dirty="0"/>
              <a:t>Heyecan verici özelliğin olmaması durumunda ise bir memnuniyetsizliğe itmemektedir.</a:t>
            </a:r>
            <a:r>
              <a:rPr lang="tr-TR" sz="1800" kern="0" dirty="0"/>
              <a:t> Bu özellik rekabet ortamında ürünü ön plana çıkararak işletmenin farklı olmasının sağlar.</a:t>
            </a:r>
          </a:p>
        </p:txBody>
      </p:sp>
    </p:spTree>
    <p:extLst>
      <p:ext uri="{BB962C8B-B14F-4D97-AF65-F5344CB8AC3E}">
        <p14:creationId xmlns:p14="http://schemas.microsoft.com/office/powerpoint/2010/main" val="70867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1143000"/>
            <a:ext cx="7248525" cy="533400"/>
          </a:xfrm>
        </p:spPr>
        <p:txBody>
          <a:bodyPr/>
          <a:lstStyle/>
          <a:p>
            <a:r>
              <a:rPr lang="tr-TR" dirty="0"/>
              <a:t>Kano Modeli</a:t>
            </a:r>
          </a:p>
        </p:txBody>
      </p:sp>
      <p:pic>
        <p:nvPicPr>
          <p:cNvPr id="5" name="İçerik Yer Tutucusu 4"/>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l="14080" t="21605" r="18418" b="926"/>
          <a:stretch/>
        </p:blipFill>
        <p:spPr>
          <a:xfrm>
            <a:off x="1104900" y="1676400"/>
            <a:ext cx="6467475" cy="4173101"/>
          </a:xfrm>
          <a:prstGeom prst="rect">
            <a:avLst/>
          </a:prstGeom>
          <a:ln>
            <a:noFill/>
          </a:ln>
          <a:effectLst>
            <a:outerShdw blurRad="292100" dist="139700" dir="2700000" algn="tl" rotWithShape="0">
              <a:srgbClr val="333333">
                <a:alpha val="65000"/>
              </a:srgbClr>
            </a:outerShdw>
          </a:effectLst>
        </p:spPr>
      </p:pic>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12</a:t>
            </a:fld>
            <a:endParaRPr lang="tr-TR">
              <a:solidFill>
                <a:srgbClr val="FFFFFF"/>
              </a:solidFill>
            </a:endParaRPr>
          </a:p>
        </p:txBody>
      </p:sp>
    </p:spTree>
    <p:extLst>
      <p:ext uri="{BB962C8B-B14F-4D97-AF65-F5344CB8AC3E}">
        <p14:creationId xmlns:p14="http://schemas.microsoft.com/office/powerpoint/2010/main" val="214216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4035" y="882249"/>
            <a:ext cx="8229600" cy="2198302"/>
          </a:xfrm>
        </p:spPr>
        <p:txBody>
          <a:bodyPr/>
          <a:lstStyle/>
          <a:p>
            <a:r>
              <a:rPr lang="tr-TR" sz="2100" dirty="0"/>
              <a:t>Kano modelinde yukarıda sayılan üç özellik dışında farklı üç özellik daha tanımlanmıştır. Bunların isimleri ve kısa açıklamaları ise şu şekildedir;</a:t>
            </a:r>
          </a:p>
          <a:p>
            <a:r>
              <a:rPr lang="tr-TR" sz="2100" b="1" dirty="0"/>
              <a:t>Sıradan özellikler (I):</a:t>
            </a:r>
            <a:r>
              <a:rPr lang="tr-TR" sz="2100" dirty="0"/>
              <a:t> </a:t>
            </a:r>
            <a:r>
              <a:rPr lang="tr-TR" sz="2100" u="sng" dirty="0"/>
              <a:t>Ürün veya hizmetin üzerinde bulunan özelliğin olup olmaması müşteri tarafından önemli değildir</a:t>
            </a:r>
            <a:r>
              <a:rPr lang="tr-TR" sz="2100" dirty="0"/>
              <a:t>. Bu özellikler kullanıcı açısından çok da bir anlam ifade etmemektedir.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13</a:t>
            </a:fld>
            <a:endParaRPr lang="tr-TR">
              <a:solidFill>
                <a:srgbClr val="FFFFFF"/>
              </a:solidFill>
            </a:endParaRPr>
          </a:p>
        </p:txBody>
      </p:sp>
      <p:sp>
        <p:nvSpPr>
          <p:cNvPr id="5" name="İçerik Yer Tutucusu 2">
            <a:extLst>
              <a:ext uri="{FF2B5EF4-FFF2-40B4-BE49-F238E27FC236}">
                <a16:creationId xmlns:a16="http://schemas.microsoft.com/office/drawing/2014/main" id="{9A155744-C5A1-4072-B529-757D2EC89508}"/>
              </a:ext>
            </a:extLst>
          </p:cNvPr>
          <p:cNvSpPr txBox="1">
            <a:spLocks/>
          </p:cNvSpPr>
          <p:nvPr/>
        </p:nvSpPr>
        <p:spPr bwMode="auto">
          <a:xfrm>
            <a:off x="324035" y="2984377"/>
            <a:ext cx="8229600" cy="25730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b="1" kern="0" dirty="0"/>
              <a:t>Zıt özellikler (R): </a:t>
            </a:r>
            <a:r>
              <a:rPr lang="tr-TR" sz="2100" u="sng" kern="0" dirty="0"/>
              <a:t>Zıt özelliklerde müşterinin istediği özelliklerin olmasına karşın müşteri o ürünün zıt özelliklerini de beklemektedir.</a:t>
            </a:r>
            <a:r>
              <a:rPr lang="tr-TR" sz="2100" kern="0" dirty="0"/>
              <a:t> Örneğin, normal şartlarda, büyük pencereleri olan ev istenirken enerji tasarrufu için küçük pencereli ev tercih edilir.</a:t>
            </a:r>
          </a:p>
          <a:p>
            <a:pPr defTabSz="914400"/>
            <a:r>
              <a:rPr lang="tr-TR" sz="2100" b="1" kern="0" dirty="0"/>
              <a:t>Şüpheli Özellikler (Q): </a:t>
            </a:r>
            <a:r>
              <a:rPr lang="tr-TR" sz="2100" u="sng" kern="0" dirty="0"/>
              <a:t>Şüpheli özellikte müşteriye sorulan soru ya yanlış ifade </a:t>
            </a:r>
            <a:r>
              <a:rPr lang="tr-TR" sz="2100" u="sng" kern="0" dirty="0" err="1"/>
              <a:t>edilimiş</a:t>
            </a:r>
            <a:r>
              <a:rPr lang="tr-TR" sz="2100" u="sng" kern="0" dirty="0"/>
              <a:t> yada müşterinin soruyu doğru anlamadığını gösteren özelliklerdir.</a:t>
            </a:r>
          </a:p>
        </p:txBody>
      </p:sp>
    </p:spTree>
    <p:extLst>
      <p:ext uri="{BB962C8B-B14F-4D97-AF65-F5344CB8AC3E}">
        <p14:creationId xmlns:p14="http://schemas.microsoft.com/office/powerpoint/2010/main" val="180525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14</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5739" t="19444" r="15544" b="4688"/>
          <a:stretch/>
        </p:blipFill>
        <p:spPr>
          <a:xfrm>
            <a:off x="1733920" y="1694089"/>
            <a:ext cx="6174163" cy="3832541"/>
          </a:xfrm>
          <a:prstGeom prst="rect">
            <a:avLst/>
          </a:prstGeom>
          <a:ln w="38100">
            <a:solidFill>
              <a:schemeClr val="accent2">
                <a:lumMod val="75000"/>
              </a:schemeClr>
            </a:solidFill>
          </a:ln>
        </p:spPr>
      </p:pic>
      <p:sp>
        <p:nvSpPr>
          <p:cNvPr id="6" name="Dikdörtgen 5"/>
          <p:cNvSpPr/>
          <p:nvPr/>
        </p:nvSpPr>
        <p:spPr>
          <a:xfrm>
            <a:off x="110971" y="-8878"/>
            <a:ext cx="8922058" cy="1532727"/>
          </a:xfrm>
          <a:prstGeom prst="rect">
            <a:avLst/>
          </a:prstGeom>
        </p:spPr>
        <p:txBody>
          <a:bodyPr wrap="square">
            <a:spAutoFit/>
          </a:bodyPr>
          <a:lstStyle/>
          <a:p>
            <a:pPr defTabSz="685800" fontAlgn="base">
              <a:spcBef>
                <a:spcPct val="20000"/>
              </a:spcBef>
              <a:spcAft>
                <a:spcPct val="0"/>
              </a:spcAft>
              <a:buClr>
                <a:srgbClr val="00CCFF"/>
              </a:buClr>
              <a:buSzPct val="65000"/>
            </a:pPr>
            <a:r>
              <a:rPr lang="tr-TR" kern="0" dirty="0">
                <a:solidFill>
                  <a:srgbClr val="FFFFFF"/>
                </a:solidFill>
                <a:effectLst>
                  <a:outerShdw blurRad="38100" dist="38100" dir="2700000" algn="tl">
                    <a:srgbClr val="000000"/>
                  </a:outerShdw>
                </a:effectLst>
              </a:rPr>
              <a:t>Kano modelinde gereksinimlerin tanımlanmasından sonra her bir özellik için kano kategorileri tanımlanmaktadır. </a:t>
            </a:r>
          </a:p>
          <a:p>
            <a:pPr defTabSz="685800" fontAlgn="base">
              <a:spcBef>
                <a:spcPct val="20000"/>
              </a:spcBef>
              <a:spcAft>
                <a:spcPct val="0"/>
              </a:spcAft>
              <a:buClr>
                <a:srgbClr val="00CCFF"/>
              </a:buClr>
              <a:buSzPct val="65000"/>
            </a:pPr>
            <a:r>
              <a:rPr lang="tr-TR" kern="0" dirty="0">
                <a:solidFill>
                  <a:srgbClr val="FFFFFF"/>
                </a:solidFill>
                <a:effectLst>
                  <a:outerShdw blurRad="38100" dist="38100" dir="2700000" algn="tl">
                    <a:srgbClr val="000000"/>
                  </a:outerShdw>
                </a:effectLst>
              </a:rPr>
              <a:t>Bunun için olumlu ve olumsuz olmak üzere iki farklı soru sorulur. </a:t>
            </a:r>
          </a:p>
          <a:p>
            <a:r>
              <a:rPr lang="tr-TR" kern="0" dirty="0">
                <a:solidFill>
                  <a:srgbClr val="FFFFFF"/>
                </a:solidFill>
                <a:effectLst>
                  <a:outerShdw blurRad="38100" dist="38100" dir="2700000" algn="tl">
                    <a:srgbClr val="000000"/>
                  </a:outerShdw>
                </a:effectLst>
              </a:rPr>
              <a:t>Tablo kano modeli değerlendirme tablosunda verilen cevaplara göre özellik kategorize edilebilmektedir.</a:t>
            </a:r>
            <a:endParaRPr lang="tr-TR" dirty="0"/>
          </a:p>
        </p:txBody>
      </p:sp>
      <p:sp>
        <p:nvSpPr>
          <p:cNvPr id="7" name="Dikdörtgen 6"/>
          <p:cNvSpPr/>
          <p:nvPr/>
        </p:nvSpPr>
        <p:spPr>
          <a:xfrm>
            <a:off x="1787186" y="5698198"/>
            <a:ext cx="6174163" cy="1000338"/>
          </a:xfrm>
          <a:prstGeom prst="rect">
            <a:avLst/>
          </a:prstGeom>
          <a:solidFill>
            <a:srgbClr val="EBFFFF"/>
          </a:solidFill>
          <a:ln w="38100">
            <a:solidFill>
              <a:schemeClr val="accent2">
                <a:lumMod val="75000"/>
              </a:schemeClr>
            </a:solidFill>
          </a:ln>
        </p:spPr>
        <p:txBody>
          <a:bodyPr wrap="square">
            <a:spAutoFit/>
          </a:bodyPr>
          <a:lstStyle/>
          <a:p>
            <a:pPr>
              <a:lnSpc>
                <a:spcPct val="130000"/>
              </a:lnSpc>
            </a:pPr>
            <a:r>
              <a:rPr lang="tr-TR" sz="1575" kern="0" dirty="0">
                <a:solidFill>
                  <a:srgbClr val="0070C0"/>
                </a:solidFill>
                <a:effectLst>
                  <a:outerShdw blurRad="38100" dist="38100" dir="2700000" algn="tl">
                    <a:srgbClr val="000000"/>
                  </a:outerShdw>
                </a:effectLst>
              </a:rPr>
              <a:t>A:Heyecan verici Özellik (</a:t>
            </a:r>
            <a:r>
              <a:rPr lang="tr-TR" sz="1575" kern="0" dirty="0" err="1">
                <a:solidFill>
                  <a:srgbClr val="0070C0"/>
                </a:solidFill>
                <a:effectLst>
                  <a:outerShdw blurRad="38100" dist="38100" dir="2700000" algn="tl">
                    <a:srgbClr val="000000"/>
                  </a:outerShdw>
                </a:effectLst>
              </a:rPr>
              <a:t>Attractive</a:t>
            </a:r>
            <a:r>
              <a:rPr lang="tr-TR" sz="1575" kern="0" dirty="0">
                <a:solidFill>
                  <a:srgbClr val="0070C0"/>
                </a:solidFill>
                <a:effectLst>
                  <a:outerShdw blurRad="38100" dist="38100" dir="2700000" algn="tl">
                    <a:srgbClr val="000000"/>
                  </a:outerShdw>
                </a:effectLst>
              </a:rPr>
              <a:t>)  	 I:Sıradan Özellik </a:t>
            </a:r>
          </a:p>
          <a:p>
            <a:pPr>
              <a:lnSpc>
                <a:spcPct val="130000"/>
              </a:lnSpc>
            </a:pPr>
            <a:r>
              <a:rPr lang="tr-TR" sz="1575" kern="0" dirty="0">
                <a:solidFill>
                  <a:srgbClr val="0070C0"/>
                </a:solidFill>
                <a:effectLst>
                  <a:outerShdw blurRad="38100" dist="38100" dir="2700000" algn="tl">
                    <a:srgbClr val="000000"/>
                  </a:outerShdw>
                </a:effectLst>
              </a:rPr>
              <a:t>O:Beklenen Özellik (</a:t>
            </a:r>
            <a:r>
              <a:rPr lang="tr-TR" sz="1575" kern="0" dirty="0" err="1">
                <a:solidFill>
                  <a:srgbClr val="0070C0"/>
                </a:solidFill>
                <a:effectLst>
                  <a:outerShdw blurRad="38100" dist="38100" dir="2700000" algn="tl">
                    <a:srgbClr val="000000"/>
                  </a:outerShdw>
                </a:effectLst>
              </a:rPr>
              <a:t>One</a:t>
            </a:r>
            <a:r>
              <a:rPr lang="tr-TR" sz="1575" kern="0" dirty="0">
                <a:solidFill>
                  <a:srgbClr val="0070C0"/>
                </a:solidFill>
                <a:effectLst>
                  <a:outerShdw blurRad="38100" dist="38100" dir="2700000" algn="tl">
                    <a:srgbClr val="000000"/>
                  </a:outerShdw>
                </a:effectLst>
              </a:rPr>
              <a:t> </a:t>
            </a:r>
            <a:r>
              <a:rPr lang="tr-TR" sz="1575" kern="0" dirty="0" err="1">
                <a:solidFill>
                  <a:srgbClr val="0070C0"/>
                </a:solidFill>
                <a:effectLst>
                  <a:outerShdw blurRad="38100" dist="38100" dir="2700000" algn="tl">
                    <a:srgbClr val="000000"/>
                  </a:outerShdw>
                </a:effectLst>
              </a:rPr>
              <a:t>dimensional</a:t>
            </a:r>
            <a:r>
              <a:rPr lang="tr-TR" sz="1575" kern="0" dirty="0">
                <a:solidFill>
                  <a:srgbClr val="0070C0"/>
                </a:solidFill>
                <a:effectLst>
                  <a:outerShdw blurRad="38100" dist="38100" dir="2700000" algn="tl">
                    <a:srgbClr val="000000"/>
                  </a:outerShdw>
                </a:effectLst>
              </a:rPr>
              <a:t>) 	 R:Zıt Özellik (</a:t>
            </a:r>
            <a:r>
              <a:rPr lang="tr-TR" sz="1575" kern="0" dirty="0" err="1">
                <a:solidFill>
                  <a:srgbClr val="0070C0"/>
                </a:solidFill>
                <a:effectLst>
                  <a:outerShdw blurRad="38100" dist="38100" dir="2700000" algn="tl">
                    <a:srgbClr val="000000"/>
                  </a:outerShdw>
                </a:effectLst>
              </a:rPr>
              <a:t>Indifirent</a:t>
            </a:r>
            <a:r>
              <a:rPr lang="tr-TR" sz="1575" kern="0" dirty="0">
                <a:solidFill>
                  <a:srgbClr val="0070C0"/>
                </a:solidFill>
                <a:effectLst>
                  <a:outerShdw blurRad="38100" dist="38100" dir="2700000" algn="tl">
                    <a:srgbClr val="000000"/>
                  </a:outerShdw>
                </a:effectLst>
              </a:rPr>
              <a:t>)</a:t>
            </a:r>
          </a:p>
          <a:p>
            <a:pPr>
              <a:lnSpc>
                <a:spcPct val="130000"/>
              </a:lnSpc>
            </a:pPr>
            <a:r>
              <a:rPr lang="tr-TR" sz="1575" kern="0" dirty="0">
                <a:solidFill>
                  <a:srgbClr val="0070C0"/>
                </a:solidFill>
                <a:effectLst>
                  <a:outerShdw blurRad="38100" dist="38100" dir="2700000" algn="tl">
                    <a:srgbClr val="000000"/>
                  </a:outerShdw>
                </a:effectLst>
              </a:rPr>
              <a:t> M:Temel Özellik (</a:t>
            </a:r>
            <a:r>
              <a:rPr lang="tr-TR" sz="1575" kern="0" dirty="0" err="1">
                <a:solidFill>
                  <a:srgbClr val="0070C0"/>
                </a:solidFill>
                <a:effectLst>
                  <a:outerShdw blurRad="38100" dist="38100" dir="2700000" algn="tl">
                    <a:srgbClr val="000000"/>
                  </a:outerShdw>
                </a:effectLst>
              </a:rPr>
              <a:t>Must</a:t>
            </a:r>
            <a:r>
              <a:rPr lang="tr-TR" sz="1575" kern="0" dirty="0">
                <a:solidFill>
                  <a:srgbClr val="0070C0"/>
                </a:solidFill>
                <a:effectLst>
                  <a:outerShdw blurRad="38100" dist="38100" dir="2700000" algn="tl">
                    <a:srgbClr val="000000"/>
                  </a:outerShdw>
                </a:effectLst>
              </a:rPr>
              <a:t> be)                      Q:Şüpheli Özellik		</a:t>
            </a:r>
          </a:p>
        </p:txBody>
      </p:sp>
    </p:spTree>
    <p:extLst>
      <p:ext uri="{BB962C8B-B14F-4D97-AF65-F5344CB8AC3E}">
        <p14:creationId xmlns:p14="http://schemas.microsoft.com/office/powerpoint/2010/main" val="163396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4287" y="133011"/>
            <a:ext cx="5868140" cy="370273"/>
          </a:xfrm>
        </p:spPr>
        <p:txBody>
          <a:bodyPr/>
          <a:lstStyle/>
          <a:p>
            <a:r>
              <a:rPr lang="tr-TR" sz="2400" b="1" dirty="0"/>
              <a:t>Kalite Fonksiyon Göçerimi (Yayılımı)</a:t>
            </a:r>
          </a:p>
        </p:txBody>
      </p:sp>
      <p:sp>
        <p:nvSpPr>
          <p:cNvPr id="3" name="İçerik Yer Tutucusu 2"/>
          <p:cNvSpPr>
            <a:spLocks noGrp="1"/>
          </p:cNvSpPr>
          <p:nvPr>
            <p:ph idx="1"/>
          </p:nvPr>
        </p:nvSpPr>
        <p:spPr>
          <a:xfrm>
            <a:off x="306279" y="642891"/>
            <a:ext cx="8766700" cy="2786109"/>
          </a:xfrm>
        </p:spPr>
        <p:txBody>
          <a:bodyPr/>
          <a:lstStyle/>
          <a:p>
            <a:r>
              <a:rPr lang="tr-TR" sz="2100" b="1" dirty="0"/>
              <a:t>Kalite Fonksiyon Göçerimi</a:t>
            </a:r>
            <a:r>
              <a:rPr lang="tr-TR" sz="2100" dirty="0"/>
              <a:t>, Toplam Kalite Yönetimi içinde </a:t>
            </a:r>
            <a:r>
              <a:rPr lang="tr-TR" sz="2100" u="sng" dirty="0"/>
              <a:t>müşteri memnuniyetini güvence altına almaya yarayan </a:t>
            </a:r>
            <a:r>
              <a:rPr lang="tr-TR" sz="2100" dirty="0"/>
              <a:t>bir kalite sistemi olarak tanımlanmaktadır. Müşteri istek ve ihtiyaçlarının doğru bir şekilde anlaşılarak </a:t>
            </a:r>
            <a:r>
              <a:rPr lang="tr-TR" sz="2100" u="sng" dirty="0"/>
              <a:t>pozitif kalitenin ortaya çıkarılması</a:t>
            </a:r>
            <a:r>
              <a:rPr lang="tr-TR" sz="2100" dirty="0"/>
              <a:t>, pozitif ve yeni değerler yaratılması ve böylece </a:t>
            </a:r>
            <a:r>
              <a:rPr lang="tr-TR" sz="2100" u="sng" dirty="0"/>
              <a:t>müşterilerin daha fazla memnun edilmesi</a:t>
            </a:r>
            <a:r>
              <a:rPr lang="tr-TR" sz="2100" dirty="0"/>
              <a:t> için kullanılabilecek en iyi sistem olarak yorumlanmaktadır.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15</a:t>
            </a:fld>
            <a:endParaRPr lang="tr-TR">
              <a:solidFill>
                <a:srgbClr val="FFFFFF"/>
              </a:solidFill>
            </a:endParaRPr>
          </a:p>
        </p:txBody>
      </p:sp>
      <p:sp>
        <p:nvSpPr>
          <p:cNvPr id="5" name="İçerik Yer Tutucusu 2">
            <a:extLst>
              <a:ext uri="{FF2B5EF4-FFF2-40B4-BE49-F238E27FC236}">
                <a16:creationId xmlns:a16="http://schemas.microsoft.com/office/drawing/2014/main" id="{4D05FF51-871A-4881-B923-16528F964634}"/>
              </a:ext>
            </a:extLst>
          </p:cNvPr>
          <p:cNvSpPr txBox="1">
            <a:spLocks/>
          </p:cNvSpPr>
          <p:nvPr/>
        </p:nvSpPr>
        <p:spPr bwMode="auto">
          <a:xfrm>
            <a:off x="209549" y="3092387"/>
            <a:ext cx="8863429" cy="3314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000" kern="0"/>
              <a:t>KFG; “</a:t>
            </a:r>
            <a:r>
              <a:rPr lang="tr-TR" sz="2000" u="sng" kern="0"/>
              <a:t>kalite evi</a:t>
            </a:r>
            <a:r>
              <a:rPr lang="tr-TR" sz="2000" kern="0"/>
              <a:t>” adı verilen bir </a:t>
            </a:r>
            <a:r>
              <a:rPr lang="tr-TR" sz="2000" u="sng" kern="0"/>
              <a:t>matris yardımıyla </a:t>
            </a:r>
            <a:r>
              <a:rPr lang="tr-TR" sz="2000" kern="0"/>
              <a:t>müşteri isteklerini bunlara en iyi şekilde karşılık veren teknik karakteristiklere dönüştürmeye yarar. Bu metot sayesinde müşterilerin istekleri kendileriyle ilgili olan parçalardan süreçlere ve üretim planlarına kadar detaylandırılmış ve en </a:t>
            </a:r>
            <a:r>
              <a:rPr lang="tr-TR" sz="2000" u="sng" kern="0"/>
              <a:t>genelden en özele kadar aktarılmış </a:t>
            </a:r>
            <a:r>
              <a:rPr lang="tr-TR" sz="2000" kern="0"/>
              <a:t>(yayılmış) olmaktadır. </a:t>
            </a:r>
          </a:p>
          <a:p>
            <a:pPr defTabSz="914400"/>
            <a:r>
              <a:rPr lang="tr-TR" sz="2000" kern="0"/>
              <a:t>Bu sistem diğer kalite metotlarından farklıdır. Çünkü KFG müşteri </a:t>
            </a:r>
            <a:r>
              <a:rPr lang="tr-TR" sz="2000" u="sng" kern="0"/>
              <a:t>memnuniyetini maksimum seviyeye çıkartırken, memnuniyetsizlik-leri ortadan kaldırmaktadır. </a:t>
            </a:r>
            <a:r>
              <a:rPr lang="tr-TR" sz="2000" kern="0"/>
              <a:t>Bu metotta </a:t>
            </a:r>
            <a:r>
              <a:rPr lang="tr-TR" sz="2000" u="sng" kern="0"/>
              <a:t>amaç sıfır hataya ulaşmaktır.</a:t>
            </a:r>
            <a:endParaRPr lang="tr-TR" sz="2000" u="sng" kern="0" dirty="0"/>
          </a:p>
        </p:txBody>
      </p:sp>
    </p:spTree>
    <p:extLst>
      <p:ext uri="{BB962C8B-B14F-4D97-AF65-F5344CB8AC3E}">
        <p14:creationId xmlns:p14="http://schemas.microsoft.com/office/powerpoint/2010/main" val="152594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71462" y="1259520"/>
            <a:ext cx="8601075" cy="3086100"/>
          </a:xfrm>
        </p:spPr>
        <p:txBody>
          <a:bodyPr/>
          <a:lstStyle/>
          <a:p>
            <a:r>
              <a:rPr lang="tr-TR" sz="2000" dirty="0"/>
              <a:t>KFG, kalite araçlarından sadece bir tanesidir. KFG’ </a:t>
            </a:r>
            <a:r>
              <a:rPr lang="tr-TR" sz="2000" dirty="0" err="1"/>
              <a:t>nin</a:t>
            </a:r>
            <a:r>
              <a:rPr lang="tr-TR" sz="2000" dirty="0"/>
              <a:t> kullanılması gerektiği durumlar şu şekilde sıralanabilir </a:t>
            </a:r>
          </a:p>
          <a:p>
            <a:pPr marL="457200" indent="-457200">
              <a:buFont typeface="+mj-lt"/>
              <a:buAutoNum type="arabicPeriod"/>
            </a:pPr>
            <a:r>
              <a:rPr lang="tr-TR" sz="2000" u="sng" dirty="0"/>
              <a:t>Ürün, hizmet ve yazılımdan müşteri memnun değil ya da şikayet ediyorsa,</a:t>
            </a:r>
          </a:p>
          <a:p>
            <a:pPr marL="457200" indent="-457200">
              <a:buFont typeface="+mj-lt"/>
              <a:buAutoNum type="arabicPeriod"/>
            </a:pPr>
            <a:r>
              <a:rPr lang="tr-TR" sz="2000" u="sng" dirty="0"/>
              <a:t>Pazar payı sürekli azalıyor ve pazar büyümüyorsa,</a:t>
            </a:r>
          </a:p>
          <a:p>
            <a:pPr marL="457200" indent="-457200">
              <a:buFont typeface="+mj-lt"/>
              <a:buAutoNum type="arabicPeriod"/>
            </a:pPr>
            <a:r>
              <a:rPr lang="tr-TR" sz="2000" u="sng" dirty="0"/>
              <a:t>Aşırı tasarım tekrarı ürün geliştirme zamanının çok uzamasına neden oluyorsa,</a:t>
            </a:r>
          </a:p>
          <a:p>
            <a:pPr marL="457200" indent="-457200">
              <a:buFont typeface="+mj-lt"/>
              <a:buAutoNum type="arabicPeriod"/>
            </a:pPr>
            <a:r>
              <a:rPr lang="tr-TR" sz="2000" u="sng" dirty="0"/>
              <a:t>İşletme fonksiyonları arasında kötü iletişim varsa,</a:t>
            </a:r>
          </a:p>
          <a:p>
            <a:pPr marL="457200" indent="-457200">
              <a:buFont typeface="+mj-lt"/>
              <a:buAutoNum type="arabicPeriod"/>
            </a:pPr>
            <a:r>
              <a:rPr lang="tr-TR" sz="2000" u="sng" dirty="0"/>
              <a:t>Ürün geliştirme kaynaklarında eksiklik söz konusu ise,</a:t>
            </a:r>
          </a:p>
          <a:p>
            <a:pPr marL="457200" indent="-457200">
              <a:buFont typeface="+mj-lt"/>
              <a:buAutoNum type="arabicPeriod"/>
            </a:pPr>
            <a:r>
              <a:rPr lang="tr-TR" sz="2000" u="sng" dirty="0"/>
              <a:t>Ürün geliştirmede takım çalışmalarının verimliliği azalıyorsa,</a:t>
            </a:r>
          </a:p>
          <a:p>
            <a:pPr marL="457200" indent="-457200">
              <a:buFont typeface="+mj-lt"/>
              <a:buAutoNum type="arabicPeriod"/>
            </a:pPr>
            <a:r>
              <a:rPr lang="tr-TR" sz="2000" u="sng" dirty="0"/>
              <a:t>İşletme fonksiyonları arasında yorum farklılıkları bulunuyorsa,</a:t>
            </a:r>
          </a:p>
          <a:p>
            <a:pPr marL="457200" indent="-457200">
              <a:buFont typeface="+mj-lt"/>
              <a:buAutoNum type="arabicPeriod"/>
            </a:pPr>
            <a:r>
              <a:rPr lang="tr-TR" sz="2000" u="sng" dirty="0"/>
              <a:t>Ürün geliştirme devri uzun ise,</a:t>
            </a:r>
          </a:p>
          <a:p>
            <a:pPr marL="457200" indent="-457200">
              <a:buFont typeface="+mj-lt"/>
              <a:buAutoNum type="arabicPeriod"/>
            </a:pPr>
            <a:r>
              <a:rPr lang="tr-TR" sz="2000" u="sng" dirty="0"/>
              <a:t>Üretimin her aşamasında en uygun üretim sağlanamıyorsa,</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16</a:t>
            </a:fld>
            <a:endParaRPr lang="tr-TR">
              <a:solidFill>
                <a:srgbClr val="FFFFFF"/>
              </a:solidFill>
            </a:endParaRPr>
          </a:p>
        </p:txBody>
      </p:sp>
    </p:spTree>
    <p:extLst>
      <p:ext uri="{BB962C8B-B14F-4D97-AF65-F5344CB8AC3E}">
        <p14:creationId xmlns:p14="http://schemas.microsoft.com/office/powerpoint/2010/main" val="98706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6268" y="136525"/>
            <a:ext cx="7991475" cy="838200"/>
          </a:xfrm>
        </p:spPr>
        <p:txBody>
          <a:bodyPr/>
          <a:lstStyle/>
          <a:p>
            <a:r>
              <a:rPr lang="tr-TR" dirty="0"/>
              <a:t>Kalite Evi:</a:t>
            </a:r>
          </a:p>
          <a:p>
            <a:pPr marL="0" indent="0">
              <a:buNone/>
            </a:pPr>
            <a:r>
              <a:rPr lang="tr-TR" sz="2100" dirty="0"/>
              <a:t>Kalite evinin </a:t>
            </a:r>
            <a:r>
              <a:rPr lang="tr-TR" sz="2100" u="sng" dirty="0"/>
              <a:t>ilk aşaması müşteri beklentilerini belirlemektir</a:t>
            </a:r>
            <a:r>
              <a:rPr lang="tr-TR" sz="2100" dirty="0"/>
              <a:t>.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17</a:t>
            </a:fld>
            <a:endParaRPr lang="tr-TR">
              <a:solidFill>
                <a:srgbClr val="FFFFFF"/>
              </a:solidFill>
            </a:endParaRPr>
          </a:p>
        </p:txBody>
      </p:sp>
      <p:pic>
        <p:nvPicPr>
          <p:cNvPr id="5" name="Resim 4"/>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Lst>
          </a:blip>
          <a:srcRect l="21888" t="21701" r="25013" b="35764"/>
          <a:stretch/>
        </p:blipFill>
        <p:spPr>
          <a:xfrm>
            <a:off x="2098367" y="1175136"/>
            <a:ext cx="5230080" cy="2624138"/>
          </a:xfrm>
          <a:prstGeom prst="rect">
            <a:avLst/>
          </a:prstGeom>
          <a:ln w="38100">
            <a:solidFill>
              <a:srgbClr val="0070C0"/>
            </a:solidFill>
          </a:ln>
        </p:spPr>
      </p:pic>
      <p:sp>
        <p:nvSpPr>
          <p:cNvPr id="6" name="Dikdörtgen 5"/>
          <p:cNvSpPr/>
          <p:nvPr/>
        </p:nvSpPr>
        <p:spPr>
          <a:xfrm>
            <a:off x="291854" y="4329752"/>
            <a:ext cx="8692348" cy="1837426"/>
          </a:xfrm>
          <a:prstGeom prst="rect">
            <a:avLst/>
          </a:prstGeom>
        </p:spPr>
        <p:txBody>
          <a:bodyPr wrap="square">
            <a:spAutoFit/>
          </a:bodyPr>
          <a:lstStyle/>
          <a:p>
            <a:pPr defTabSz="685800" fontAlgn="base">
              <a:spcBef>
                <a:spcPct val="20000"/>
              </a:spcBef>
              <a:spcAft>
                <a:spcPct val="0"/>
              </a:spcAft>
              <a:buClr>
                <a:srgbClr val="00CCFF"/>
              </a:buClr>
              <a:buSzPct val="65000"/>
            </a:pPr>
            <a:r>
              <a:rPr lang="tr-TR" sz="2100" u="sng" kern="0" dirty="0">
                <a:solidFill>
                  <a:srgbClr val="FFFFFF"/>
                </a:solidFill>
                <a:effectLst>
                  <a:outerShdw blurRad="38100" dist="38100" dir="2700000" algn="tl">
                    <a:srgbClr val="000000"/>
                  </a:outerShdw>
                </a:effectLst>
              </a:rPr>
              <a:t>Müşterinin beklentileri, aldığı ürün ya da hizmette olmasını istediği özelliklerdir. </a:t>
            </a:r>
          </a:p>
          <a:p>
            <a:pPr defTabSz="685800" fontAlgn="base">
              <a:spcBef>
                <a:spcPct val="20000"/>
              </a:spcBef>
              <a:spcAft>
                <a:spcPct val="0"/>
              </a:spcAft>
              <a:buClr>
                <a:srgbClr val="00CCFF"/>
              </a:buClr>
              <a:buSzPct val="65000"/>
            </a:pPr>
            <a:r>
              <a:rPr lang="tr-TR" sz="2100" u="sng" kern="0" dirty="0">
                <a:solidFill>
                  <a:srgbClr val="FFFFFF"/>
                </a:solidFill>
                <a:effectLst>
                  <a:outerShdw blurRad="38100" dist="38100" dir="2700000" algn="tl">
                    <a:srgbClr val="000000"/>
                  </a:outerShdw>
                </a:effectLst>
              </a:rPr>
              <a:t>Müşteriye üründen ne beklediği üründe hangi özelliklere sahip olmak istediği sorulur. </a:t>
            </a:r>
          </a:p>
          <a:p>
            <a:pPr defTabSz="685800" fontAlgn="base">
              <a:spcBef>
                <a:spcPct val="20000"/>
              </a:spcBef>
              <a:spcAft>
                <a:spcPct val="0"/>
              </a:spcAft>
              <a:buClr>
                <a:srgbClr val="00CCFF"/>
              </a:buClr>
              <a:buSzPct val="65000"/>
            </a:pPr>
            <a:r>
              <a:rPr lang="tr-TR" sz="2100" u="sng" kern="0" dirty="0">
                <a:solidFill>
                  <a:srgbClr val="FFFFFF"/>
                </a:solidFill>
                <a:effectLst>
                  <a:outerShdw blurRad="38100" dist="38100" dir="2700000" algn="tl">
                    <a:srgbClr val="000000"/>
                  </a:outerShdw>
                </a:effectLst>
              </a:rPr>
              <a:t>Alacağımız cevaplar ise müşterinin sesini oluşturur.</a:t>
            </a:r>
          </a:p>
        </p:txBody>
      </p:sp>
    </p:spTree>
    <p:extLst>
      <p:ext uri="{BB962C8B-B14F-4D97-AF65-F5344CB8AC3E}">
        <p14:creationId xmlns:p14="http://schemas.microsoft.com/office/powerpoint/2010/main" val="362296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18</a:t>
            </a:fld>
            <a:endParaRPr lang="tr-TR">
              <a:solidFill>
                <a:srgbClr val="FFFFFF"/>
              </a:solidFill>
            </a:endParaRPr>
          </a:p>
        </p:txBody>
      </p:sp>
      <p:sp>
        <p:nvSpPr>
          <p:cNvPr id="5" name="Rectangle 3"/>
          <p:cNvSpPr txBox="1">
            <a:spLocks noChangeArrowheads="1"/>
          </p:cNvSpPr>
          <p:nvPr/>
        </p:nvSpPr>
        <p:spPr bwMode="auto">
          <a:xfrm>
            <a:off x="96543" y="3196670"/>
            <a:ext cx="8914292" cy="233133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defTabSz="685800">
              <a:lnSpc>
                <a:spcPct val="90000"/>
              </a:lnSpc>
            </a:pPr>
            <a:r>
              <a:rPr lang="tr-TR" sz="2000" kern="0" dirty="0"/>
              <a:t>Tedarikçilerle </a:t>
            </a:r>
            <a:r>
              <a:rPr lang="tr-TR" sz="2000" u="sng" kern="0" dirty="0"/>
              <a:t>güvene dayalı </a:t>
            </a:r>
            <a:r>
              <a:rPr lang="tr-TR" sz="2000" kern="0" dirty="0"/>
              <a:t>bir işbirliği içinde, </a:t>
            </a:r>
            <a:r>
              <a:rPr lang="tr-TR" sz="2000" u="sng" kern="0" dirty="0"/>
              <a:t>rekabet</a:t>
            </a:r>
            <a:r>
              <a:rPr lang="tr-TR" sz="2000" kern="0" dirty="0"/>
              <a:t> gücünü artıracak girdileri </a:t>
            </a:r>
            <a:r>
              <a:rPr lang="tr-TR" sz="2000" u="sng" kern="0" dirty="0"/>
              <a:t>en kaliteli en ekonomik </a:t>
            </a:r>
            <a:r>
              <a:rPr lang="tr-TR" sz="2000" kern="0" dirty="0"/>
              <a:t>ve </a:t>
            </a:r>
            <a:r>
              <a:rPr lang="tr-TR" sz="2000" u="sng" kern="0" dirty="0"/>
              <a:t>en hızlı şekilde </a:t>
            </a:r>
            <a:r>
              <a:rPr lang="tr-TR" sz="2000" kern="0" dirty="0"/>
              <a:t>temin etmek amaç olmalıdır.</a:t>
            </a:r>
          </a:p>
          <a:p>
            <a:pPr defTabSz="685800">
              <a:lnSpc>
                <a:spcPct val="90000"/>
              </a:lnSpc>
            </a:pPr>
            <a:r>
              <a:rPr lang="tr-TR" sz="2000" kern="0" dirty="0"/>
              <a:t>Kuruluş ile tedarikçisi arasındaki ilişkilerin arttırılması ve geliştirilmesi , müşterinin </a:t>
            </a:r>
            <a:r>
              <a:rPr lang="tr-TR" sz="2000" u="sng" kern="0" dirty="0"/>
              <a:t>kalite</a:t>
            </a:r>
            <a:r>
              <a:rPr lang="tr-TR" sz="2000" kern="0" dirty="0"/>
              <a:t> , </a:t>
            </a:r>
            <a:r>
              <a:rPr lang="tr-TR" sz="2000" u="sng" kern="0" dirty="0"/>
              <a:t>güvenilirlik </a:t>
            </a:r>
            <a:r>
              <a:rPr lang="tr-TR" sz="2000" kern="0" dirty="0"/>
              <a:t>ve </a:t>
            </a:r>
            <a:r>
              <a:rPr lang="tr-TR" sz="2000" u="sng" kern="0" dirty="0"/>
              <a:t>kalıcılık</a:t>
            </a:r>
            <a:r>
              <a:rPr lang="tr-TR" sz="2000" kern="0" dirty="0"/>
              <a:t> açısından çıkarınadır.</a:t>
            </a:r>
          </a:p>
        </p:txBody>
      </p:sp>
      <p:sp>
        <p:nvSpPr>
          <p:cNvPr id="7" name="Rectangle 3">
            <a:extLst>
              <a:ext uri="{FF2B5EF4-FFF2-40B4-BE49-F238E27FC236}">
                <a16:creationId xmlns:a16="http://schemas.microsoft.com/office/drawing/2014/main" id="{AA16F29D-5272-49A2-B066-55E8D3436059}"/>
              </a:ext>
            </a:extLst>
          </p:cNvPr>
          <p:cNvSpPr txBox="1">
            <a:spLocks noChangeArrowheads="1"/>
          </p:cNvSpPr>
          <p:nvPr/>
        </p:nvSpPr>
        <p:spPr bwMode="auto">
          <a:xfrm>
            <a:off x="297956" y="1478132"/>
            <a:ext cx="8548088" cy="111858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gn="ctr" defTabSz="685800">
              <a:buNone/>
            </a:pPr>
            <a:endParaRPr lang="tr-TR" sz="2000" b="1" i="1" kern="0" dirty="0"/>
          </a:p>
          <a:p>
            <a:pPr defTabSz="685800">
              <a:buNone/>
            </a:pPr>
            <a:r>
              <a:rPr lang="tr-TR" sz="2000" b="1" i="1" kern="0" dirty="0"/>
              <a:t>Tedarikçi</a:t>
            </a:r>
            <a:endParaRPr lang="tr-TR" sz="2000" kern="0" dirty="0"/>
          </a:p>
          <a:p>
            <a:pPr defTabSz="685800">
              <a:buNone/>
            </a:pPr>
            <a:r>
              <a:rPr lang="tr-TR" sz="2000" u="sng" kern="0" dirty="0"/>
              <a:t>Mal ve hizmet sunan herhangi bir kişi, bölüm veya kurumdur.</a:t>
            </a:r>
          </a:p>
        </p:txBody>
      </p:sp>
      <p:sp>
        <p:nvSpPr>
          <p:cNvPr id="8" name="Metin kutusu 7">
            <a:extLst>
              <a:ext uri="{FF2B5EF4-FFF2-40B4-BE49-F238E27FC236}">
                <a16:creationId xmlns:a16="http://schemas.microsoft.com/office/drawing/2014/main" id="{35E408ED-69B4-4BC5-85AB-12DE550453D1}"/>
              </a:ext>
            </a:extLst>
          </p:cNvPr>
          <p:cNvSpPr txBox="1"/>
          <p:nvPr/>
        </p:nvSpPr>
        <p:spPr>
          <a:xfrm>
            <a:off x="1177124" y="129058"/>
            <a:ext cx="6789752" cy="584775"/>
          </a:xfrm>
          <a:prstGeom prst="rect">
            <a:avLst/>
          </a:prstGeom>
          <a:noFill/>
        </p:spPr>
        <p:txBody>
          <a:bodyPr wrap="square">
            <a:spAutoFit/>
          </a:bodyPr>
          <a:lstStyle/>
          <a:p>
            <a:pPr algn="ctr" defTabSz="685800"/>
            <a:r>
              <a:rPr lang="tr-TR" sz="3200" b="1" kern="0" dirty="0">
                <a:solidFill>
                  <a:schemeClr val="accent4">
                    <a:lumMod val="10000"/>
                  </a:schemeClr>
                </a:solidFill>
                <a:latin typeface="Calibri" panose="020F0502020204030204" pitchFamily="34" charset="0"/>
                <a:cs typeface="Calibri" panose="020F0502020204030204" pitchFamily="34" charset="0"/>
              </a:rPr>
              <a:t>TEDARİKÇİ  İLİŞKİLERİ</a:t>
            </a:r>
          </a:p>
        </p:txBody>
      </p:sp>
    </p:spTree>
    <p:extLst>
      <p:ext uri="{BB962C8B-B14F-4D97-AF65-F5344CB8AC3E}">
        <p14:creationId xmlns:p14="http://schemas.microsoft.com/office/powerpoint/2010/main" val="21804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a:t>
            </a:fld>
            <a:endParaRPr lang="tr-TR">
              <a:solidFill>
                <a:srgbClr val="FFFFFF"/>
              </a:solidFill>
            </a:endParaRPr>
          </a:p>
        </p:txBody>
      </p:sp>
      <p:sp>
        <p:nvSpPr>
          <p:cNvPr id="6" name="Rectangle 3"/>
          <p:cNvSpPr txBox="1">
            <a:spLocks noChangeArrowheads="1"/>
          </p:cNvSpPr>
          <p:nvPr/>
        </p:nvSpPr>
        <p:spPr bwMode="auto">
          <a:xfrm>
            <a:off x="350043" y="3202781"/>
            <a:ext cx="4533901" cy="2338388"/>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defTabSz="685800">
              <a:buNone/>
            </a:pPr>
            <a:r>
              <a:rPr lang="tr-TR" sz="1950" kern="0" dirty="0"/>
              <a:t>Müşteri: </a:t>
            </a:r>
          </a:p>
          <a:p>
            <a:pPr defTabSz="685800">
              <a:buClr>
                <a:schemeClr val="tx2">
                  <a:lumMod val="90000"/>
                </a:schemeClr>
              </a:buClr>
              <a:buFont typeface="Wingdings" panose="05000000000000000000" pitchFamily="2" charset="2"/>
              <a:buChar char="ü"/>
            </a:pPr>
            <a:r>
              <a:rPr lang="tr-TR" sz="1950" kern="0" dirty="0"/>
              <a:t>Hızla değişendir. </a:t>
            </a:r>
            <a:r>
              <a:rPr lang="tr-TR" sz="1950" i="1" kern="0" dirty="0"/>
              <a:t> </a:t>
            </a:r>
          </a:p>
          <a:p>
            <a:pPr defTabSz="685800">
              <a:buClr>
                <a:schemeClr val="tx2">
                  <a:lumMod val="90000"/>
                </a:schemeClr>
              </a:buClr>
              <a:buFont typeface="Wingdings" panose="05000000000000000000" pitchFamily="2" charset="2"/>
              <a:buChar char="ü"/>
            </a:pPr>
            <a:r>
              <a:rPr lang="tr-TR" sz="1950" kern="0" dirty="0"/>
              <a:t>Daha fazla istekte bulunandır.</a:t>
            </a:r>
          </a:p>
          <a:p>
            <a:pPr defTabSz="685800">
              <a:buClr>
                <a:schemeClr val="tx2">
                  <a:lumMod val="90000"/>
                </a:schemeClr>
              </a:buClr>
              <a:buFont typeface="Wingdings" panose="05000000000000000000" pitchFamily="2" charset="2"/>
              <a:buChar char="ü"/>
            </a:pPr>
            <a:r>
              <a:rPr lang="tr-TR" sz="1950" kern="0" dirty="0"/>
              <a:t>Nazlıdır. </a:t>
            </a:r>
            <a:endParaRPr lang="tr-TR" sz="1950" i="1" kern="0" dirty="0"/>
          </a:p>
          <a:p>
            <a:pPr defTabSz="685800">
              <a:buClr>
                <a:schemeClr val="tx2">
                  <a:lumMod val="90000"/>
                </a:schemeClr>
              </a:buClr>
              <a:buFont typeface="Wingdings" panose="05000000000000000000" pitchFamily="2" charset="2"/>
              <a:buChar char="ü"/>
            </a:pPr>
            <a:r>
              <a:rPr lang="tr-TR" sz="1950" kern="0" dirty="0"/>
              <a:t>Eleştirendir. </a:t>
            </a:r>
            <a:endParaRPr lang="tr-TR" sz="1950" i="1" kern="0" dirty="0"/>
          </a:p>
          <a:p>
            <a:pPr defTabSz="685800">
              <a:buClr>
                <a:schemeClr val="tx2">
                  <a:lumMod val="90000"/>
                </a:schemeClr>
              </a:buClr>
              <a:buFont typeface="Wingdings" panose="05000000000000000000" pitchFamily="2" charset="2"/>
              <a:buChar char="ü"/>
            </a:pPr>
            <a:r>
              <a:rPr lang="tr-TR" sz="1950" kern="0" dirty="0"/>
              <a:t>Memnun edilmesi gereken tek unsur.</a:t>
            </a:r>
          </a:p>
        </p:txBody>
      </p:sp>
      <p:pic>
        <p:nvPicPr>
          <p:cNvPr id="7" name="Picture 5"/>
          <p:cNvPicPr>
            <a:picLocks noChangeAspect="1" noChangeArrowheads="1"/>
          </p:cNvPicPr>
          <p:nvPr/>
        </p:nvPicPr>
        <p:blipFill>
          <a:blip r:embed="rId2"/>
          <a:srcRect/>
          <a:stretch>
            <a:fillRect/>
          </a:stretch>
        </p:blipFill>
        <p:spPr bwMode="auto">
          <a:xfrm>
            <a:off x="5307210" y="3501597"/>
            <a:ext cx="3379590" cy="1740757"/>
          </a:xfrm>
          <a:prstGeom prst="rect">
            <a:avLst/>
          </a:prstGeom>
          <a:noFill/>
          <a:ln w="9525">
            <a:noFill/>
            <a:miter lim="800000"/>
            <a:headEnd/>
            <a:tailEnd/>
          </a:ln>
        </p:spPr>
      </p:pic>
      <p:sp>
        <p:nvSpPr>
          <p:cNvPr id="9" name="Dikdörtgen 8"/>
          <p:cNvSpPr/>
          <p:nvPr/>
        </p:nvSpPr>
        <p:spPr>
          <a:xfrm>
            <a:off x="513425" y="1693012"/>
            <a:ext cx="7294960" cy="784830"/>
          </a:xfrm>
          <a:prstGeom prst="rect">
            <a:avLst/>
          </a:prstGeom>
        </p:spPr>
        <p:txBody>
          <a:bodyPr wrap="square">
            <a:spAutoFit/>
          </a:bodyPr>
          <a:lstStyle/>
          <a:p>
            <a:pPr defTabSz="685800" fontAlgn="base">
              <a:spcBef>
                <a:spcPct val="20000"/>
              </a:spcBef>
              <a:spcAft>
                <a:spcPct val="0"/>
              </a:spcAft>
              <a:buClr>
                <a:srgbClr val="00CCFF"/>
              </a:buClr>
              <a:buSzPct val="65000"/>
            </a:pPr>
            <a:r>
              <a:rPr lang="tr-TR" sz="2100" kern="0" dirty="0">
                <a:effectLst>
                  <a:outerShdw blurRad="38100" dist="38100" dir="2700000" algn="tl">
                    <a:srgbClr val="000000"/>
                  </a:outerShdw>
                </a:effectLst>
              </a:rPr>
              <a:t>Toplam</a:t>
            </a:r>
            <a:r>
              <a:rPr lang="tr-TR" sz="2400" kern="0" dirty="0">
                <a:solidFill>
                  <a:srgbClr val="FFFFFF"/>
                </a:solidFill>
                <a:effectLst>
                  <a:outerShdw blurRad="38100" dist="38100" dir="2700000" algn="tl">
                    <a:srgbClr val="000000"/>
                  </a:outerShdw>
                </a:effectLst>
                <a:latin typeface="Times New Roman" panose="02020603050405020304" pitchFamily="18" charset="0"/>
              </a:rPr>
              <a:t> </a:t>
            </a:r>
            <a:r>
              <a:rPr lang="tr-TR" sz="2100" kern="0" dirty="0">
                <a:effectLst>
                  <a:outerShdw blurRad="38100" dist="38100" dir="2700000" algn="tl">
                    <a:srgbClr val="000000"/>
                  </a:outerShdw>
                </a:effectLst>
              </a:rPr>
              <a:t>Kalite Yönetiminin odağında müşterilerin ihtiyaç ve beklentileri yer almaktadır. </a:t>
            </a:r>
          </a:p>
        </p:txBody>
      </p:sp>
      <p:sp>
        <p:nvSpPr>
          <p:cNvPr id="10" name="Rectangle 3">
            <a:extLst>
              <a:ext uri="{FF2B5EF4-FFF2-40B4-BE49-F238E27FC236}">
                <a16:creationId xmlns:a16="http://schemas.microsoft.com/office/drawing/2014/main" id="{CB0219E0-48DB-452E-857B-9354B0ECE6DD}"/>
              </a:ext>
            </a:extLst>
          </p:cNvPr>
          <p:cNvSpPr txBox="1">
            <a:spLocks noChangeArrowheads="1"/>
          </p:cNvSpPr>
          <p:nvPr/>
        </p:nvSpPr>
        <p:spPr>
          <a:xfrm>
            <a:off x="1887102" y="136525"/>
            <a:ext cx="5369796" cy="420395"/>
          </a:xfrm>
          <a:prstGeom prst="rect">
            <a:avLst/>
          </a:prstGeom>
        </p:spPr>
        <p:txBody>
          <a:bodyPr anchor="ct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lgn="ctr" defTabSz="685800">
              <a:lnSpc>
                <a:spcPct val="120000"/>
              </a:lnSpc>
              <a:buNone/>
            </a:pPr>
            <a:r>
              <a:rPr lang="tr-TR" b="1" dirty="0">
                <a:ln w="9525">
                  <a:solidFill>
                    <a:schemeClr val="bg1"/>
                  </a:solidFill>
                  <a:prstDash val="solid"/>
                </a:ln>
                <a:solidFill>
                  <a:schemeClr val="accent4">
                    <a:lumMod val="10000"/>
                  </a:schemeClr>
                </a:solidFill>
                <a:effectLst/>
                <a:latin typeface="Calibri" panose="020F0502020204030204" pitchFamily="34" charset="0"/>
                <a:cs typeface="Calibri" panose="020F0502020204030204" pitchFamily="34" charset="0"/>
              </a:rPr>
              <a:t>MÜŞTERİ ODAKLILIK</a:t>
            </a:r>
          </a:p>
        </p:txBody>
      </p:sp>
    </p:spTree>
    <p:extLst>
      <p:ext uri="{BB962C8B-B14F-4D97-AF65-F5344CB8AC3E}">
        <p14:creationId xmlns:p14="http://schemas.microsoft.com/office/powerpoint/2010/main" val="269059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a:latin typeface="Bookman Old Style" panose="02050604050505020204" pitchFamily="18" charset="0"/>
              </a:rPr>
              <a:t>Müşteri Kimdir?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3</a:t>
            </a:fld>
            <a:endParaRPr lang="tr-TR">
              <a:solidFill>
                <a:srgbClr val="FFFFFF"/>
              </a:solidFill>
            </a:endParaRPr>
          </a:p>
        </p:txBody>
      </p:sp>
      <p:pic>
        <p:nvPicPr>
          <p:cNvPr id="5" name="Resim 4"/>
          <p:cNvPicPr>
            <a:picLocks noChangeAspect="1"/>
          </p:cNvPicPr>
          <p:nvPr/>
        </p:nvPicPr>
        <p:blipFill>
          <a:blip r:embed="rId2"/>
          <a:stretch>
            <a:fillRect/>
          </a:stretch>
        </p:blipFill>
        <p:spPr>
          <a:xfrm>
            <a:off x="4113777" y="2442782"/>
            <a:ext cx="2224627" cy="1160675"/>
          </a:xfrm>
          <a:prstGeom prst="rect">
            <a:avLst/>
          </a:prstGeom>
        </p:spPr>
      </p:pic>
      <p:grpSp>
        <p:nvGrpSpPr>
          <p:cNvPr id="6" name="Group 23"/>
          <p:cNvGrpSpPr>
            <a:grpSpLocks/>
          </p:cNvGrpSpPr>
          <p:nvPr/>
        </p:nvGrpSpPr>
        <p:grpSpPr bwMode="auto">
          <a:xfrm>
            <a:off x="4233356" y="4069607"/>
            <a:ext cx="2230152" cy="1525004"/>
            <a:chOff x="8026" y="3648"/>
            <a:chExt cx="5654" cy="3706"/>
          </a:xfrm>
        </p:grpSpPr>
        <p:pic>
          <p:nvPicPr>
            <p:cNvPr id="7" name="Picture 25"/>
            <p:cNvPicPr>
              <a:picLocks noChangeAspect="1" noChangeArrowheads="1"/>
            </p:cNvPicPr>
            <p:nvPr/>
          </p:nvPicPr>
          <p:blipFill>
            <a:blip r:embed="rId3"/>
            <a:srcRect/>
            <a:stretch>
              <a:fillRect/>
            </a:stretch>
          </p:blipFill>
          <p:spPr bwMode="auto">
            <a:xfrm>
              <a:off x="8026" y="3648"/>
              <a:ext cx="5654" cy="3706"/>
            </a:xfrm>
            <a:prstGeom prst="rect">
              <a:avLst/>
            </a:prstGeom>
            <a:noFill/>
          </p:spPr>
        </p:pic>
        <p:sp>
          <p:nvSpPr>
            <p:cNvPr id="8" name="Text Box 24"/>
            <p:cNvSpPr txBox="1">
              <a:spLocks noChangeArrowheads="1"/>
            </p:cNvSpPr>
            <p:nvPr/>
          </p:nvSpPr>
          <p:spPr bwMode="auto">
            <a:xfrm>
              <a:off x="9895" y="3841"/>
              <a:ext cx="2659" cy="731"/>
            </a:xfrm>
            <a:prstGeom prst="rect">
              <a:avLst/>
            </a:prstGeom>
            <a:noFill/>
            <a:ln w="0">
              <a:solidFill>
                <a:srgbClr val="FFFFFF"/>
              </a:solidFill>
              <a:miter lim="800000"/>
              <a:headEnd/>
              <a:tailEnd/>
            </a:ln>
          </p:spPr>
          <p:txBody>
            <a:bodyPr lIns="0" tIns="0" rIns="0" bIns="0"/>
            <a:lstStyle/>
            <a:p>
              <a:pPr algn="just" defTabSz="685800" fontAlgn="base">
                <a:spcBef>
                  <a:spcPct val="0"/>
                </a:spcBef>
                <a:spcAft>
                  <a:spcPct val="0"/>
                </a:spcAft>
              </a:pPr>
              <a:r>
                <a:rPr lang="tr-TR" sz="1500" b="1" dirty="0">
                  <a:solidFill>
                    <a:srgbClr val="003366"/>
                  </a:solidFill>
                  <a:latin typeface="Times New Roman" charset="0"/>
                  <a:cs typeface="Times New Roman" charset="0"/>
                </a:rPr>
                <a:t>İç Müşteri</a:t>
              </a:r>
              <a:endParaRPr lang="tr-TR" sz="1200" dirty="0">
                <a:solidFill>
                  <a:srgbClr val="003366"/>
                </a:solidFill>
                <a:latin typeface="Arial" charset="0"/>
              </a:endParaRPr>
            </a:p>
          </p:txBody>
        </p:sp>
      </p:grpSp>
      <p:sp>
        <p:nvSpPr>
          <p:cNvPr id="10" name="Rectangle 9"/>
          <p:cNvSpPr>
            <a:spLocks noChangeArrowheads="1"/>
          </p:cNvSpPr>
          <p:nvPr/>
        </p:nvSpPr>
        <p:spPr bwMode="auto">
          <a:xfrm>
            <a:off x="6662003" y="2515287"/>
            <a:ext cx="2299066" cy="1015663"/>
          </a:xfrm>
          <a:prstGeom prst="rect">
            <a:avLst/>
          </a:prstGeom>
          <a:noFill/>
          <a:ln w="9525">
            <a:noFill/>
            <a:miter lim="800000"/>
            <a:headEnd/>
            <a:tailEnd/>
          </a:ln>
          <a:effectLst/>
        </p:spPr>
        <p:txBody>
          <a:bodyPr wrap="square" anchor="ctr">
            <a:spAutoFit/>
          </a:bodyPr>
          <a:lstStyle/>
          <a:p>
            <a:pPr algn="ctr" defTabSz="685800" fontAlgn="base">
              <a:spcBef>
                <a:spcPct val="0"/>
              </a:spcBef>
              <a:spcAft>
                <a:spcPct val="0"/>
              </a:spcAft>
            </a:pPr>
            <a:r>
              <a:rPr lang="tr-TR" sz="1500" dirty="0">
                <a:solidFill>
                  <a:schemeClr val="bg2">
                    <a:lumMod val="50000"/>
                  </a:schemeClr>
                </a:solidFill>
                <a:latin typeface="Arial" charset="0"/>
                <a:ea typeface="Times New Roman" charset="0"/>
                <a:cs typeface="Arial" charset="0"/>
              </a:rPr>
              <a:t>Kurum veya kuruluşların ürettiği mal ve hizmetleri kullanan veya tüketen </a:t>
            </a:r>
            <a:r>
              <a:rPr lang="tr-TR" sz="1500" dirty="0">
                <a:solidFill>
                  <a:schemeClr val="bg2">
                    <a:lumMod val="50000"/>
                  </a:schemeClr>
                </a:solidFill>
                <a:latin typeface="Arial" panose="020B0604020202020204" pitchFamily="34" charset="0"/>
                <a:ea typeface="Times New Roman" charset="0"/>
                <a:cs typeface="Arial" panose="020B0604020202020204" pitchFamily="34" charset="0"/>
              </a:rPr>
              <a:t>kişilerdir</a:t>
            </a:r>
          </a:p>
        </p:txBody>
      </p:sp>
      <p:sp>
        <p:nvSpPr>
          <p:cNvPr id="11" name="Rectangle 29"/>
          <p:cNvSpPr>
            <a:spLocks noChangeArrowheads="1"/>
          </p:cNvSpPr>
          <p:nvPr/>
        </p:nvSpPr>
        <p:spPr bwMode="auto">
          <a:xfrm>
            <a:off x="6851313" y="4208862"/>
            <a:ext cx="2292688" cy="1246495"/>
          </a:xfrm>
          <a:prstGeom prst="rect">
            <a:avLst/>
          </a:prstGeom>
          <a:noFill/>
          <a:ln w="9525">
            <a:noFill/>
            <a:miter lim="800000"/>
            <a:headEnd/>
            <a:tailEnd/>
          </a:ln>
          <a:effectLst/>
        </p:spPr>
        <p:txBody>
          <a:bodyPr wrap="square" anchor="ctr">
            <a:spAutoFit/>
          </a:bodyPr>
          <a:lstStyle/>
          <a:p>
            <a:pPr algn="ctr" defTabSz="685800" eaLnBrk="0" fontAlgn="base" hangingPunct="0">
              <a:spcBef>
                <a:spcPct val="0"/>
              </a:spcBef>
              <a:spcAft>
                <a:spcPct val="0"/>
              </a:spcAft>
            </a:pPr>
            <a:r>
              <a:rPr lang="tr-TR" sz="1500" dirty="0">
                <a:solidFill>
                  <a:schemeClr val="bg2">
                    <a:lumMod val="50000"/>
                  </a:schemeClr>
                </a:solidFill>
                <a:latin typeface="Arial" charset="0"/>
                <a:ea typeface="Times New Roman" charset="0"/>
                <a:cs typeface="Arial" charset="0"/>
              </a:rPr>
              <a:t>Firmada çalışan bir kişi/bölümün </a:t>
            </a:r>
          </a:p>
          <a:p>
            <a:pPr algn="ctr" defTabSz="685800" eaLnBrk="0" fontAlgn="base" hangingPunct="0">
              <a:spcBef>
                <a:spcPct val="0"/>
              </a:spcBef>
              <a:spcAft>
                <a:spcPct val="0"/>
              </a:spcAft>
            </a:pPr>
            <a:r>
              <a:rPr lang="tr-TR" sz="1500" dirty="0">
                <a:solidFill>
                  <a:schemeClr val="bg2">
                    <a:lumMod val="50000"/>
                  </a:schemeClr>
                </a:solidFill>
                <a:latin typeface="Arial" charset="0"/>
                <a:ea typeface="Times New Roman" charset="0"/>
                <a:cs typeface="Arial" charset="0"/>
              </a:rPr>
              <a:t>ürettiği ürün veya hizmetten </a:t>
            </a:r>
          </a:p>
          <a:p>
            <a:pPr algn="ctr" defTabSz="685800" eaLnBrk="0" fontAlgn="base" hangingPunct="0">
              <a:spcBef>
                <a:spcPct val="0"/>
              </a:spcBef>
              <a:spcAft>
                <a:spcPct val="0"/>
              </a:spcAft>
            </a:pPr>
            <a:r>
              <a:rPr lang="tr-TR" sz="1500" dirty="0">
                <a:solidFill>
                  <a:schemeClr val="bg2">
                    <a:lumMod val="50000"/>
                  </a:schemeClr>
                </a:solidFill>
                <a:latin typeface="Arial" charset="0"/>
                <a:ea typeface="Times New Roman" charset="0"/>
                <a:cs typeface="Arial" charset="0"/>
              </a:rPr>
              <a:t>etkilenen kişi.</a:t>
            </a:r>
          </a:p>
        </p:txBody>
      </p:sp>
      <p:sp>
        <p:nvSpPr>
          <p:cNvPr id="12" name="AutoShape 33"/>
          <p:cNvSpPr>
            <a:spLocks noChangeArrowheads="1"/>
          </p:cNvSpPr>
          <p:nvPr/>
        </p:nvSpPr>
        <p:spPr bwMode="auto">
          <a:xfrm rot="16200000">
            <a:off x="6197718" y="2820809"/>
            <a:ext cx="647700" cy="290128"/>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13" name="AutoShape 34"/>
          <p:cNvSpPr>
            <a:spLocks noChangeArrowheads="1"/>
          </p:cNvSpPr>
          <p:nvPr/>
        </p:nvSpPr>
        <p:spPr bwMode="auto">
          <a:xfrm rot="16200000">
            <a:off x="6432725" y="4584370"/>
            <a:ext cx="647700" cy="378619"/>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 name="Dikdörtgen 2"/>
          <p:cNvSpPr/>
          <p:nvPr/>
        </p:nvSpPr>
        <p:spPr>
          <a:xfrm>
            <a:off x="551096" y="2680390"/>
            <a:ext cx="3492950" cy="3000821"/>
          </a:xfrm>
          <a:prstGeom prst="rect">
            <a:avLst/>
          </a:prstGeom>
        </p:spPr>
        <p:txBody>
          <a:bodyPr wrap="square">
            <a:spAutoFit/>
          </a:bodyPr>
          <a:lstStyle/>
          <a:p>
            <a:pPr defTabSz="685800" fontAlgn="base">
              <a:spcBef>
                <a:spcPct val="20000"/>
              </a:spcBef>
              <a:spcAft>
                <a:spcPct val="0"/>
              </a:spcAft>
              <a:buClr>
                <a:srgbClr val="00CCFF"/>
              </a:buClr>
              <a:buSzPct val="65000"/>
            </a:pPr>
            <a:r>
              <a:rPr lang="tr-TR" sz="2100" kern="0" dirty="0">
                <a:effectLst>
                  <a:outerShdw blurRad="38100" dist="38100" dir="2700000" algn="tl">
                    <a:srgbClr val="000000"/>
                  </a:outerShdw>
                </a:effectLst>
              </a:rPr>
              <a:t>Üretim süreci içerisinde çalışanların (iç müşteri), sonrasında ise, ürünü (mal veya hizmet) tüketecek kişilerin (dış müşteri) memnuniyetlerini kazanmayı ve artırmayı amaçlayan bir anlayış söz konusudur.</a:t>
            </a:r>
          </a:p>
        </p:txBody>
      </p:sp>
    </p:spTree>
    <p:extLst>
      <p:ext uri="{BB962C8B-B14F-4D97-AF65-F5344CB8AC3E}">
        <p14:creationId xmlns:p14="http://schemas.microsoft.com/office/powerpoint/2010/main" val="6622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Bir işletmede üretilen ürün ya da hizmeti satın alarak, işletmenin varlığını sürdürmesine yardım eden kişi ya da kurumlar ise </a:t>
            </a:r>
            <a:r>
              <a:rPr lang="tr-TR" sz="2100" u="sng" dirty="0"/>
              <a:t>dış müşterilerdir. </a:t>
            </a:r>
            <a:r>
              <a:rPr lang="tr-TR" sz="2100" dirty="0"/>
              <a:t>Asıl önemli olan dış müşterilerin memnuniyeti olsa da bu yeterli olmayacaktır.</a:t>
            </a:r>
          </a:p>
          <a:p>
            <a:r>
              <a:rPr lang="tr-TR" sz="2100" dirty="0"/>
              <a:t>Aynı zamanda bir işletmece çok sayıda </a:t>
            </a:r>
            <a:r>
              <a:rPr lang="tr-TR" sz="2100" u="sng" dirty="0"/>
              <a:t>iç müşteriden </a:t>
            </a:r>
            <a:r>
              <a:rPr lang="tr-TR" sz="2100" dirty="0"/>
              <a:t>bahsedilebilir. </a:t>
            </a:r>
            <a:r>
              <a:rPr lang="tr-TR" sz="2100" u="sng" dirty="0"/>
              <a:t>Dış müşterinin memnuniyetini kazanmak için sağlanması gereken en önemli şartlardan biri iç müşterilerin memnuniyetlerini kazanmaktır.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4</a:t>
            </a:fld>
            <a:endParaRPr lang="tr-TR">
              <a:solidFill>
                <a:srgbClr val="FFFFFF"/>
              </a:solidFill>
            </a:endParaRPr>
          </a:p>
        </p:txBody>
      </p:sp>
    </p:spTree>
    <p:extLst>
      <p:ext uri="{BB962C8B-B14F-4D97-AF65-F5344CB8AC3E}">
        <p14:creationId xmlns:p14="http://schemas.microsoft.com/office/powerpoint/2010/main" val="167488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5</a:t>
            </a:fld>
            <a:endParaRPr lang="tr-TR">
              <a:solidFill>
                <a:srgbClr val="FFFFFF"/>
              </a:solidFill>
            </a:endParaRPr>
          </a:p>
        </p:txBody>
      </p:sp>
      <p:sp>
        <p:nvSpPr>
          <p:cNvPr id="5" name="Rectangle 5"/>
          <p:cNvSpPr>
            <a:spLocks noChangeArrowheads="1"/>
          </p:cNvSpPr>
          <p:nvPr/>
        </p:nvSpPr>
        <p:spPr bwMode="auto">
          <a:xfrm>
            <a:off x="381000" y="1764263"/>
            <a:ext cx="6508072" cy="415498"/>
          </a:xfrm>
          <a:prstGeom prst="rect">
            <a:avLst/>
          </a:prstGeom>
          <a:noFill/>
          <a:ln w="9525">
            <a:noFill/>
            <a:miter lim="800000"/>
            <a:headEnd/>
            <a:tailEnd/>
          </a:ln>
          <a:effectLst/>
        </p:spPr>
        <p:txBody>
          <a:bodyPr wrap="square" anchor="ctr">
            <a:spAutoFit/>
          </a:bodyPr>
          <a:lstStyle/>
          <a:p>
            <a:pPr defTabSz="685800" fontAlgn="base">
              <a:spcBef>
                <a:spcPct val="0"/>
              </a:spcBef>
              <a:spcAft>
                <a:spcPct val="0"/>
              </a:spcAft>
            </a:pPr>
            <a:r>
              <a:rPr lang="tr-TR" sz="2100" u="sng" kern="0" dirty="0">
                <a:ln w="9525">
                  <a:solidFill>
                    <a:schemeClr val="bg1"/>
                  </a:solidFill>
                  <a:prstDash val="solid"/>
                </a:ln>
                <a:effectLst>
                  <a:outerShdw blurRad="12700" dist="38100" dir="2700000" algn="tl" rotWithShape="0">
                    <a:schemeClr val="bg1">
                      <a:lumMod val="50000"/>
                    </a:schemeClr>
                  </a:outerShdw>
                </a:effectLst>
              </a:rPr>
              <a:t>Müşteri memnuniyetinde iki unsur bulunmaktadır: </a:t>
            </a:r>
          </a:p>
        </p:txBody>
      </p:sp>
      <p:sp>
        <p:nvSpPr>
          <p:cNvPr id="6" name="Rectangle 3"/>
          <p:cNvSpPr txBox="1">
            <a:spLocks noChangeArrowheads="1"/>
          </p:cNvSpPr>
          <p:nvPr/>
        </p:nvSpPr>
        <p:spPr bwMode="auto">
          <a:xfrm>
            <a:off x="2331172" y="3750078"/>
            <a:ext cx="3903636" cy="2165891"/>
          </a:xfrm>
          <a:prstGeom prst="rect">
            <a:avLst/>
          </a:prstGeom>
          <a:noFill/>
          <a:ln w="76200">
            <a:solidFill>
              <a:schemeClr val="accent5">
                <a:lumMod val="60000"/>
                <a:lumOff val="40000"/>
              </a:schemeClr>
            </a:solidFill>
            <a:prstDash val="lgDash"/>
            <a:miter lim="800000"/>
            <a:headEnd/>
            <a:tailEnd/>
          </a:ln>
          <a:effectLst/>
        </p:spPr>
        <p:txBody>
          <a:bodyPr vert="horz" wrap="square" lIns="68580" tIns="34290" rIns="68580" bIns="34290" numCol="1" anchor="ctr"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defTabSz="685800">
              <a:buNone/>
            </a:pPr>
            <a:r>
              <a:rPr lang="tr-TR" sz="3000" kern="0" dirty="0"/>
              <a:t>mm=</a:t>
            </a:r>
            <a:r>
              <a:rPr lang="tr-TR" sz="3000" kern="0" dirty="0" err="1"/>
              <a:t>a.k</a:t>
            </a:r>
            <a:r>
              <a:rPr lang="tr-TR" sz="3000" kern="0" dirty="0"/>
              <a:t>. &gt; </a:t>
            </a:r>
            <a:r>
              <a:rPr lang="tr-TR" sz="3000" kern="0" dirty="0" err="1"/>
              <a:t>b.k</a:t>
            </a:r>
            <a:r>
              <a:rPr lang="tr-TR" sz="3000" kern="0" dirty="0"/>
              <a:t>. </a:t>
            </a:r>
          </a:p>
          <a:p>
            <a:pPr marL="0" indent="0" defTabSz="685800">
              <a:buNone/>
            </a:pPr>
            <a:endParaRPr lang="tr-TR" sz="900" kern="0" dirty="0"/>
          </a:p>
          <a:p>
            <a:pPr marL="0" indent="0" defTabSz="685800">
              <a:buNone/>
            </a:pPr>
            <a:r>
              <a:rPr lang="tr-TR" sz="3000" kern="0" dirty="0"/>
              <a:t>mm=</a:t>
            </a:r>
            <a:r>
              <a:rPr lang="tr-TR" sz="3000" kern="0" dirty="0" err="1"/>
              <a:t>a.k</a:t>
            </a:r>
            <a:r>
              <a:rPr lang="tr-TR" sz="3000" kern="0" dirty="0"/>
              <a:t>. = </a:t>
            </a:r>
            <a:r>
              <a:rPr lang="tr-TR" sz="3000" kern="0" dirty="0" err="1"/>
              <a:t>b.k</a:t>
            </a:r>
            <a:r>
              <a:rPr lang="tr-TR" sz="3000" kern="0" dirty="0"/>
              <a:t>.</a:t>
            </a:r>
          </a:p>
          <a:p>
            <a:pPr marL="0" indent="0" defTabSz="685800">
              <a:spcBef>
                <a:spcPts val="0"/>
              </a:spcBef>
              <a:buNone/>
            </a:pPr>
            <a:endParaRPr lang="tr-TR" sz="1050" kern="0" dirty="0"/>
          </a:p>
          <a:p>
            <a:pPr marL="0" indent="0" defTabSz="685800">
              <a:buNone/>
            </a:pPr>
            <a:r>
              <a:rPr lang="tr-TR" sz="3000" kern="0" dirty="0"/>
              <a:t>mm=</a:t>
            </a:r>
            <a:r>
              <a:rPr lang="tr-TR" sz="3000" kern="0" dirty="0" err="1"/>
              <a:t>a.k</a:t>
            </a:r>
            <a:r>
              <a:rPr lang="tr-TR" sz="3000" kern="0" dirty="0"/>
              <a:t>. &lt; </a:t>
            </a:r>
            <a:r>
              <a:rPr lang="tr-TR" sz="3000" kern="0" dirty="0" err="1"/>
              <a:t>b.k</a:t>
            </a:r>
            <a:r>
              <a:rPr lang="tr-TR" sz="3000" kern="0" dirty="0"/>
              <a:t>.</a:t>
            </a:r>
          </a:p>
        </p:txBody>
      </p:sp>
      <p:sp>
        <p:nvSpPr>
          <p:cNvPr id="7" name="Dikdörtgen 6"/>
          <p:cNvSpPr/>
          <p:nvPr/>
        </p:nvSpPr>
        <p:spPr>
          <a:xfrm>
            <a:off x="381000" y="2360257"/>
            <a:ext cx="3505200" cy="878733"/>
          </a:xfrm>
          <a:prstGeom prst="rect">
            <a:avLst/>
          </a:prstGeom>
        </p:spPr>
        <p:txBody>
          <a:bodyPr wrap="square" numCol="1">
            <a:noAutofit/>
          </a:bodyPr>
          <a:lstStyle/>
          <a:p>
            <a:pPr defTabSz="685800" fontAlgn="base">
              <a:spcBef>
                <a:spcPct val="0"/>
              </a:spcBef>
              <a:spcAft>
                <a:spcPts val="900"/>
              </a:spcAft>
              <a:buFont typeface="Wingdings" pitchFamily="2" charset="2"/>
              <a:buChar char="ü"/>
            </a:pPr>
            <a:r>
              <a:rPr lang="tr-TR" sz="2250" b="1" dirty="0">
                <a:ln w="9525">
                  <a:solidFill>
                    <a:schemeClr val="bg1"/>
                  </a:solidFill>
                  <a:prstDash val="solid"/>
                </a:ln>
                <a:effectLst>
                  <a:outerShdw blurRad="12700" dist="38100" dir="2700000" algn="tl" rotWithShape="0">
                    <a:schemeClr val="bg1">
                      <a:lumMod val="50000"/>
                    </a:schemeClr>
                  </a:outerShdw>
                </a:effectLst>
                <a:latin typeface="Verdana" pitchFamily="34" charset="0"/>
              </a:rPr>
              <a:t> Beklenen Kalite </a:t>
            </a:r>
          </a:p>
          <a:p>
            <a:pPr defTabSz="685800" fontAlgn="base">
              <a:spcBef>
                <a:spcPct val="0"/>
              </a:spcBef>
              <a:spcAft>
                <a:spcPct val="0"/>
              </a:spcAft>
              <a:buFont typeface="Wingdings" pitchFamily="2" charset="2"/>
              <a:buChar char="ü"/>
            </a:pPr>
            <a:r>
              <a:rPr lang="tr-TR" sz="2250" b="1" dirty="0">
                <a:ln w="9525">
                  <a:solidFill>
                    <a:schemeClr val="bg1"/>
                  </a:solidFill>
                  <a:prstDash val="solid"/>
                </a:ln>
                <a:effectLst>
                  <a:outerShdw blurRad="12700" dist="38100" dir="2700000" algn="tl" rotWithShape="0">
                    <a:schemeClr val="bg1">
                      <a:lumMod val="50000"/>
                    </a:schemeClr>
                  </a:outerShdw>
                </a:effectLst>
                <a:latin typeface="Verdana" pitchFamily="34" charset="0"/>
              </a:rPr>
              <a:t> Algılanan kalite</a:t>
            </a:r>
          </a:p>
        </p:txBody>
      </p:sp>
      <p:pic>
        <p:nvPicPr>
          <p:cNvPr id="8" name="Picture 6"/>
          <p:cNvPicPr>
            <a:picLocks noChangeAspect="1" noChangeArrowheads="1"/>
          </p:cNvPicPr>
          <p:nvPr/>
        </p:nvPicPr>
        <p:blipFill>
          <a:blip r:embed="rId2"/>
          <a:srcRect/>
          <a:stretch>
            <a:fillRect/>
          </a:stretch>
        </p:blipFill>
        <p:spPr bwMode="auto">
          <a:xfrm>
            <a:off x="5400583" y="3886890"/>
            <a:ext cx="578644" cy="1892266"/>
          </a:xfrm>
          <a:prstGeom prst="rect">
            <a:avLst/>
          </a:prstGeom>
          <a:noFill/>
          <a:ln w="9525">
            <a:noFill/>
            <a:miter lim="800000"/>
            <a:headEnd/>
            <a:tailEnd/>
          </a:ln>
        </p:spPr>
      </p:pic>
      <p:sp>
        <p:nvSpPr>
          <p:cNvPr id="9" name="Dikdörtgen 8"/>
          <p:cNvSpPr/>
          <p:nvPr/>
        </p:nvSpPr>
        <p:spPr>
          <a:xfrm>
            <a:off x="492939" y="372824"/>
            <a:ext cx="8115300" cy="738664"/>
          </a:xfrm>
          <a:prstGeom prst="rect">
            <a:avLst/>
          </a:prstGeom>
        </p:spPr>
        <p:txBody>
          <a:bodyPr wrap="square">
            <a:spAutoFit/>
          </a:bodyPr>
          <a:lstStyle/>
          <a:p>
            <a:r>
              <a:rPr lang="tr-TR" sz="2100" u="sng" kern="0" dirty="0">
                <a:effectLst>
                  <a:outerShdw blurRad="38100" dist="38100" dir="2700000" algn="tl">
                    <a:srgbClr val="000000"/>
                  </a:outerShdw>
                </a:effectLst>
              </a:rPr>
              <a:t>Müşteri memnuniyeti </a:t>
            </a:r>
            <a:r>
              <a:rPr lang="tr-TR" sz="2100" kern="0" dirty="0">
                <a:effectLst>
                  <a:outerShdw blurRad="38100" dist="38100" dir="2700000" algn="tl">
                    <a:srgbClr val="000000"/>
                  </a:outerShdw>
                </a:effectLst>
              </a:rPr>
              <a:t>ya da müşteri tatmini, </a:t>
            </a:r>
            <a:r>
              <a:rPr lang="tr-TR" sz="2100" u="sng" kern="0" dirty="0">
                <a:effectLst>
                  <a:outerShdw blurRad="38100" dist="38100" dir="2700000" algn="tl">
                    <a:srgbClr val="000000"/>
                  </a:outerShdw>
                </a:effectLst>
              </a:rPr>
              <a:t>müşterinin satın aldığı ürün </a:t>
            </a:r>
            <a:r>
              <a:rPr lang="tr-TR" sz="2100" kern="0" dirty="0">
                <a:effectLst>
                  <a:outerShdw blurRad="38100" dist="38100" dir="2700000" algn="tl">
                    <a:srgbClr val="000000"/>
                  </a:outerShdw>
                </a:effectLst>
              </a:rPr>
              <a:t>ya da hizmetin müşterinin </a:t>
            </a:r>
            <a:r>
              <a:rPr lang="tr-TR" sz="2100" u="sng" kern="0" dirty="0">
                <a:effectLst>
                  <a:outerShdw blurRad="38100" dist="38100" dir="2700000" algn="tl">
                    <a:srgbClr val="000000"/>
                  </a:outerShdw>
                </a:effectLst>
              </a:rPr>
              <a:t>isteklerini karşılamadaki başarısıdır</a:t>
            </a:r>
            <a:r>
              <a:rPr lang="tr-TR" sz="2100" kern="0" dirty="0">
                <a:effectLst>
                  <a:outerShdw blurRad="38100" dist="38100" dir="2700000" algn="tl">
                    <a:srgbClr val="000000"/>
                  </a:outerShdw>
                </a:effectLst>
              </a:rPr>
              <a:t>.</a:t>
            </a:r>
          </a:p>
        </p:txBody>
      </p:sp>
    </p:spTree>
    <p:extLst>
      <p:ext uri="{BB962C8B-B14F-4D97-AF65-F5344CB8AC3E}">
        <p14:creationId xmlns:p14="http://schemas.microsoft.com/office/powerpoint/2010/main" val="233215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0870" y="136525"/>
            <a:ext cx="8953130" cy="2766473"/>
          </a:xfrm>
        </p:spPr>
        <p:txBody>
          <a:bodyPr/>
          <a:lstStyle/>
          <a:p>
            <a:r>
              <a:rPr lang="tr-TR" sz="2100" dirty="0"/>
              <a:t>Bu kapsamda müşteri pazarda istediği özelliklerde sadece X firmasının ürününü bulsa ve X ürünü tam olarak istediklerine cevap verebilecek teknik özelliklerde olsa bile müşterinin zihnindeki ederden (maliyetten) çok yüksek olması önemli bir memnuniyetsizliğe neden olabilmektedir. Bir ürün için binlerce hatta milyonlarca farklı tatmin düzeyinde müşteri olabilir. Burada önemli olan tatmin düzeyini artırıcı faaliyetleri ağırlıklarına göre doğru sırayla tespit edip bu kapsamda yapılacak değişimleri en hızlı şekilde ürüne-hizmete yansıtmaktır.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6</a:t>
            </a:fld>
            <a:endParaRPr lang="tr-TR">
              <a:solidFill>
                <a:srgbClr val="FFFFFF"/>
              </a:solidFill>
            </a:endParaRPr>
          </a:p>
        </p:txBody>
      </p:sp>
      <p:sp>
        <p:nvSpPr>
          <p:cNvPr id="5" name="İçerik Yer Tutucusu 2">
            <a:extLst>
              <a:ext uri="{FF2B5EF4-FFF2-40B4-BE49-F238E27FC236}">
                <a16:creationId xmlns:a16="http://schemas.microsoft.com/office/drawing/2014/main" id="{1790CAC8-33D4-46F3-942D-DF65ED61FD43}"/>
              </a:ext>
            </a:extLst>
          </p:cNvPr>
          <p:cNvSpPr txBox="1">
            <a:spLocks/>
          </p:cNvSpPr>
          <p:nvPr/>
        </p:nvSpPr>
        <p:spPr bwMode="auto">
          <a:xfrm>
            <a:off x="190870" y="3331346"/>
            <a:ext cx="8811087" cy="29138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u="sng" kern="0" dirty="0"/>
              <a:t>Müşteri tatminini ve tatminsizliğe neden olan problemleri tespit etmenin dışında her işletme müşteri beklentilerini de analiz etmelidir.</a:t>
            </a:r>
            <a:r>
              <a:rPr lang="tr-TR" kern="0" dirty="0"/>
              <a:t> Müşteri beklentisi, müşterinin üründe-hizmette görmek istediği özelliklerdir.</a:t>
            </a:r>
          </a:p>
          <a:p>
            <a:pPr defTabSz="914400"/>
            <a:r>
              <a:rPr lang="tr-TR" u="sng" kern="0" dirty="0"/>
              <a:t>Müşteri beklentisini hızla ve en doğru şekilde analiz edebilen firmalar Pazar paylarını artırabilmektedirler.</a:t>
            </a:r>
          </a:p>
        </p:txBody>
      </p:sp>
    </p:spTree>
    <p:extLst>
      <p:ext uri="{BB962C8B-B14F-4D97-AF65-F5344CB8AC3E}">
        <p14:creationId xmlns:p14="http://schemas.microsoft.com/office/powerpoint/2010/main" val="341128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7</a:t>
            </a:fld>
            <a:endParaRPr lang="tr-TR">
              <a:solidFill>
                <a:srgbClr val="FFFFFF"/>
              </a:solidFill>
            </a:endParaRPr>
          </a:p>
        </p:txBody>
      </p:sp>
      <p:sp>
        <p:nvSpPr>
          <p:cNvPr id="5" name="Rectangle 4"/>
          <p:cNvSpPr txBox="1">
            <a:spLocks noChangeArrowheads="1"/>
          </p:cNvSpPr>
          <p:nvPr/>
        </p:nvSpPr>
        <p:spPr bwMode="auto">
          <a:xfrm>
            <a:off x="933451" y="2619375"/>
            <a:ext cx="6343649" cy="2600325"/>
          </a:xfrm>
          <a:prstGeom prst="rect">
            <a:avLst/>
          </a:prstGeom>
          <a:noFill/>
          <a:ln w="9525">
            <a:noFill/>
            <a:miter lim="800000"/>
            <a:headEnd/>
            <a:tailEnd/>
          </a:ln>
          <a:effectLst/>
        </p:spPr>
        <p:txBody>
          <a:bodyPr vert="horz" wrap="square" lIns="67866" tIns="33338" rIns="67866" bIns="33338" numCol="2"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defTabSz="685800">
              <a:spcBef>
                <a:spcPct val="30000"/>
              </a:spcBef>
            </a:pPr>
            <a:r>
              <a:rPr lang="tr-TR" sz="2100" kern="0" dirty="0"/>
              <a:t>Özel İlgi</a:t>
            </a:r>
          </a:p>
          <a:p>
            <a:pPr defTabSz="685800">
              <a:spcBef>
                <a:spcPct val="30000"/>
              </a:spcBef>
            </a:pPr>
            <a:r>
              <a:rPr lang="tr-TR" sz="2100" kern="0" dirty="0"/>
              <a:t>Üretim ve Hizmette Güvenirlilik</a:t>
            </a:r>
          </a:p>
          <a:p>
            <a:pPr defTabSz="685800">
              <a:spcBef>
                <a:spcPct val="30000"/>
              </a:spcBef>
            </a:pPr>
            <a:r>
              <a:rPr lang="tr-TR" sz="2100" kern="0" dirty="0"/>
              <a:t>Hizmet ve Üretimde Çeşit Zenginliği</a:t>
            </a:r>
          </a:p>
          <a:p>
            <a:pPr defTabSz="685800">
              <a:spcBef>
                <a:spcPct val="30000"/>
              </a:spcBef>
            </a:pPr>
            <a:r>
              <a:rPr lang="tr-TR" sz="2100" kern="0" dirty="0"/>
              <a:t>Satış Sonrası İyi Servis</a:t>
            </a:r>
          </a:p>
          <a:p>
            <a:pPr marL="542925" defTabSz="685800">
              <a:spcBef>
                <a:spcPct val="30000"/>
              </a:spcBef>
            </a:pPr>
            <a:r>
              <a:rPr lang="tr-TR" sz="2100" kern="0" dirty="0"/>
              <a:t>Makul Fiyat</a:t>
            </a:r>
          </a:p>
          <a:p>
            <a:pPr marL="542925" defTabSz="685800">
              <a:spcBef>
                <a:spcPct val="30000"/>
              </a:spcBef>
            </a:pPr>
            <a:r>
              <a:rPr lang="tr-TR" sz="2100" kern="0" dirty="0"/>
              <a:t>Üstün Kalite</a:t>
            </a:r>
          </a:p>
          <a:p>
            <a:pPr marL="542925" defTabSz="685800">
              <a:spcBef>
                <a:spcPct val="30000"/>
              </a:spcBef>
            </a:pPr>
            <a:r>
              <a:rPr lang="tr-TR" sz="2100" kern="0" dirty="0"/>
              <a:t>Kolaylık</a:t>
            </a:r>
          </a:p>
          <a:p>
            <a:pPr marL="542925" defTabSz="685800">
              <a:spcBef>
                <a:spcPct val="30000"/>
              </a:spcBef>
            </a:pPr>
            <a:r>
              <a:rPr lang="tr-TR" sz="2100" kern="0" dirty="0"/>
              <a:t>Yenilik</a:t>
            </a:r>
          </a:p>
          <a:p>
            <a:pPr marL="542925" defTabSz="685800">
              <a:spcBef>
                <a:spcPct val="30000"/>
              </a:spcBef>
            </a:pPr>
            <a:r>
              <a:rPr lang="tr-TR" sz="2100" kern="0" dirty="0"/>
              <a:t>Konfor</a:t>
            </a:r>
          </a:p>
        </p:txBody>
      </p:sp>
      <p:sp>
        <p:nvSpPr>
          <p:cNvPr id="6" name="Rectangle 3"/>
          <p:cNvSpPr>
            <a:spLocks noGrp="1" noChangeArrowheads="1"/>
          </p:cNvSpPr>
          <p:nvPr>
            <p:ph type="title"/>
          </p:nvPr>
        </p:nvSpPr>
        <p:spPr>
          <a:xfrm>
            <a:off x="933451" y="1432322"/>
            <a:ext cx="5719763" cy="865585"/>
          </a:xfrm>
          <a:noFill/>
          <a:ln w="50800" cap="flat">
            <a:noFill/>
          </a:ln>
        </p:spPr>
        <p:txBody>
          <a:bodyPr vert="horz" wrap="square" lIns="67866" tIns="33338" rIns="67866" bIns="33338" numCol="1" anchor="ctr" anchorCtr="0" compatLnSpc="1">
            <a:prstTxWarp prst="textNoShape">
              <a:avLst/>
            </a:prstTxWarp>
          </a:bodyPr>
          <a:lstStyle/>
          <a:p>
            <a:r>
              <a:rPr lang="tr-TR" dirty="0">
                <a:solidFill>
                  <a:schemeClr val="tx1"/>
                </a:solidFill>
              </a:rPr>
              <a:t>Müşteri  Beklentileri Nelerdir ?</a:t>
            </a:r>
            <a:endParaRPr lang="en-AU" dirty="0">
              <a:solidFill>
                <a:schemeClr val="tx1"/>
              </a:solidFill>
            </a:endParaRPr>
          </a:p>
        </p:txBody>
      </p:sp>
    </p:spTree>
    <p:extLst>
      <p:ext uri="{BB962C8B-B14F-4D97-AF65-F5344CB8AC3E}">
        <p14:creationId xmlns:p14="http://schemas.microsoft.com/office/powerpoint/2010/main" val="11559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8</a:t>
            </a:fld>
            <a:endParaRPr lang="tr-TR">
              <a:solidFill>
                <a:srgbClr val="FFFFFF"/>
              </a:solidFill>
            </a:endParaRPr>
          </a:p>
        </p:txBody>
      </p:sp>
      <p:sp>
        <p:nvSpPr>
          <p:cNvPr id="5" name="Rectangle 3"/>
          <p:cNvSpPr txBox="1">
            <a:spLocks noChangeArrowheads="1"/>
          </p:cNvSpPr>
          <p:nvPr/>
        </p:nvSpPr>
        <p:spPr bwMode="auto">
          <a:xfrm>
            <a:off x="457200" y="1990725"/>
            <a:ext cx="8229600" cy="308610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defTabSz="685800"/>
            <a:r>
              <a:rPr lang="tr-TR" sz="2400" kern="0" dirty="0"/>
              <a:t>Günümüzdeki anlayış "Müşteri velinimetimizdir. Müşteri kraldır. Müşteri haklıdır." şeklindedir.</a:t>
            </a:r>
          </a:p>
          <a:p>
            <a:pPr defTabSz="685800"/>
            <a:r>
              <a:rPr lang="tr-TR" sz="2400" u="sng" kern="0" dirty="0"/>
              <a:t>Bir işyeri yöneticisinin ve çalışanlarının müşterinin istekleri ve arzuları konusunda duyarlı olmaları gerekir</a:t>
            </a:r>
            <a:r>
              <a:rPr lang="tr-TR" sz="2400" kern="0" dirty="0"/>
              <a:t>.</a:t>
            </a:r>
          </a:p>
          <a:p>
            <a:pPr defTabSz="685800"/>
            <a:endParaRPr lang="tr-TR" sz="2400" kern="0" dirty="0"/>
          </a:p>
        </p:txBody>
      </p:sp>
      <p:sp>
        <p:nvSpPr>
          <p:cNvPr id="6" name="Text Box 3"/>
          <p:cNvSpPr txBox="1">
            <a:spLocks noChangeArrowheads="1"/>
          </p:cNvSpPr>
          <p:nvPr/>
        </p:nvSpPr>
        <p:spPr bwMode="auto">
          <a:xfrm>
            <a:off x="571500" y="3982447"/>
            <a:ext cx="8229600" cy="1131079"/>
          </a:xfrm>
          <a:prstGeom prst="rect">
            <a:avLst/>
          </a:prstGeom>
          <a:noFill/>
          <a:ln w="12700" cap="sq">
            <a:noFill/>
            <a:miter lim="800000"/>
            <a:headEnd type="none" w="sm" len="sm"/>
            <a:tailEnd type="none" w="sm" len="sm"/>
          </a:ln>
          <a:effectLst/>
        </p:spPr>
        <p:txBody>
          <a:bodyPr wrap="square">
            <a:spAutoFit/>
          </a:bodyPr>
          <a:lstStyle/>
          <a:p>
            <a:pPr defTabSz="685800" eaLnBrk="0" fontAlgn="base" hangingPunct="0">
              <a:spcBef>
                <a:spcPct val="50000"/>
              </a:spcBef>
              <a:spcAft>
                <a:spcPct val="0"/>
              </a:spcAft>
              <a:defRPr/>
            </a:pPr>
            <a:r>
              <a:rPr lang="tr-TR" sz="2250" b="1" dirty="0">
                <a:solidFill>
                  <a:srgbClr val="FFFF66"/>
                </a:solidFill>
                <a:latin typeface="Arial" charset="0"/>
              </a:rPr>
              <a:t>EMPATİ:</a:t>
            </a:r>
            <a:r>
              <a:rPr lang="tr-TR" sz="2250" b="1" dirty="0">
                <a:solidFill>
                  <a:srgbClr val="FFFFFF"/>
                </a:solidFill>
                <a:latin typeface="Arial" charset="0"/>
              </a:rPr>
              <a:t> </a:t>
            </a:r>
            <a:r>
              <a:rPr lang="tr-TR" sz="2250" kern="0" dirty="0">
                <a:effectLst>
                  <a:outerShdw blurRad="38100" dist="38100" dir="2700000" algn="tl">
                    <a:srgbClr val="000000"/>
                  </a:outerShdw>
                </a:effectLst>
              </a:rPr>
              <a:t>Kendini karşıdaki kişinin yerine koyabilmek, onların istek,  beklenti, duygu ve düşüncelerini anlayabilmek, karşıdaki insanın gözüyle olaylara bakabilmek.</a:t>
            </a:r>
          </a:p>
        </p:txBody>
      </p:sp>
      <p:sp>
        <p:nvSpPr>
          <p:cNvPr id="7" name="Metin kutusu 6">
            <a:extLst>
              <a:ext uri="{FF2B5EF4-FFF2-40B4-BE49-F238E27FC236}">
                <a16:creationId xmlns:a16="http://schemas.microsoft.com/office/drawing/2014/main" id="{A0BF6383-4967-4FF5-81B9-A7076922339B}"/>
              </a:ext>
            </a:extLst>
          </p:cNvPr>
          <p:cNvSpPr txBox="1"/>
          <p:nvPr/>
        </p:nvSpPr>
        <p:spPr>
          <a:xfrm>
            <a:off x="1949481" y="157640"/>
            <a:ext cx="5473638" cy="584775"/>
          </a:xfrm>
          <a:prstGeom prst="rect">
            <a:avLst/>
          </a:prstGeom>
          <a:noFill/>
        </p:spPr>
        <p:txBody>
          <a:bodyPr wrap="square">
            <a:spAutoFit/>
          </a:bodyPr>
          <a:lstStyle/>
          <a:p>
            <a:pPr algn="ctr" defTabSz="685800"/>
            <a:r>
              <a:rPr lang="tr-TR" sz="3200" b="1" kern="0" dirty="0">
                <a:ln w="9525">
                  <a:solidFill>
                    <a:schemeClr val="bg1"/>
                  </a:solidFill>
                  <a:prstDash val="solid"/>
                </a:ln>
                <a:solidFill>
                  <a:schemeClr val="accent4">
                    <a:lumMod val="10000"/>
                  </a:schemeClr>
                </a:solidFill>
                <a:latin typeface="Calibri" panose="020F0502020204030204" pitchFamily="34" charset="0"/>
                <a:cs typeface="Calibri" panose="020F0502020204030204" pitchFamily="34" charset="0"/>
              </a:rPr>
              <a:t>MÜŞTERİ BİLİNCİ KAVRAMI</a:t>
            </a:r>
          </a:p>
        </p:txBody>
      </p:sp>
    </p:spTree>
    <p:extLst>
      <p:ext uri="{BB962C8B-B14F-4D97-AF65-F5344CB8AC3E}">
        <p14:creationId xmlns:p14="http://schemas.microsoft.com/office/powerpoint/2010/main" val="34344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9</a:t>
            </a:fld>
            <a:endParaRPr lang="tr-TR">
              <a:solidFill>
                <a:srgbClr val="FFFFFF"/>
              </a:solidFill>
            </a:endParaRPr>
          </a:p>
        </p:txBody>
      </p:sp>
      <p:grpSp>
        <p:nvGrpSpPr>
          <p:cNvPr id="5" name="Group 2"/>
          <p:cNvGrpSpPr>
            <a:grpSpLocks/>
          </p:cNvGrpSpPr>
          <p:nvPr/>
        </p:nvGrpSpPr>
        <p:grpSpPr bwMode="auto">
          <a:xfrm>
            <a:off x="1295400" y="1689831"/>
            <a:ext cx="6335968" cy="3993356"/>
            <a:chOff x="278" y="384"/>
            <a:chExt cx="5487" cy="2928"/>
          </a:xfrm>
        </p:grpSpPr>
        <p:sp>
          <p:nvSpPr>
            <p:cNvPr id="6" name="Text Box 3"/>
            <p:cNvSpPr txBox="1">
              <a:spLocks noChangeArrowheads="1"/>
            </p:cNvSpPr>
            <p:nvPr/>
          </p:nvSpPr>
          <p:spPr bwMode="auto">
            <a:xfrm>
              <a:off x="481" y="415"/>
              <a:ext cx="2727" cy="2755"/>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defRPr/>
              </a:pPr>
              <a:r>
                <a:rPr lang="tr-TR" b="1" dirty="0">
                  <a:solidFill>
                    <a:srgbClr val="2B5481"/>
                  </a:solidFill>
                  <a:latin typeface="Times New Roman" charset="0"/>
                </a:rPr>
                <a:t>BAŞKASI</a:t>
              </a:r>
            </a:p>
            <a:p>
              <a:pPr defTabSz="685800" eaLnBrk="0" fontAlgn="base" hangingPunct="0">
                <a:spcBef>
                  <a:spcPct val="50000"/>
                </a:spcBef>
                <a:spcAft>
                  <a:spcPct val="0"/>
                </a:spcAft>
                <a:buFontTx/>
                <a:buChar char="•"/>
                <a:defRPr/>
              </a:pPr>
              <a:r>
                <a:rPr lang="tr-TR" b="1" dirty="0">
                  <a:solidFill>
                    <a:srgbClr val="2B5481"/>
                  </a:solidFill>
                  <a:latin typeface="Times New Roman" charset="0"/>
                </a:rPr>
                <a:t>Bir işi uzun sürede yapıyorsa, yavaştır.</a:t>
              </a:r>
            </a:p>
            <a:p>
              <a:pPr defTabSz="685800" eaLnBrk="0" fontAlgn="base" hangingPunct="0">
                <a:spcBef>
                  <a:spcPct val="50000"/>
                </a:spcBef>
                <a:spcAft>
                  <a:spcPct val="0"/>
                </a:spcAft>
                <a:buFontTx/>
                <a:buChar char="•"/>
                <a:defRPr/>
              </a:pPr>
              <a:r>
                <a:rPr lang="tr-TR" b="1" dirty="0">
                  <a:solidFill>
                    <a:srgbClr val="2B5481"/>
                  </a:solidFill>
                  <a:latin typeface="Times New Roman" charset="0"/>
                </a:rPr>
                <a:t>Bir işi yapmıyorsa, tembeldir.</a:t>
              </a:r>
            </a:p>
            <a:p>
              <a:pPr defTabSz="685800" eaLnBrk="0" fontAlgn="base" hangingPunct="0">
                <a:spcAft>
                  <a:spcPct val="0"/>
                </a:spcAft>
                <a:buFontTx/>
                <a:buChar char="•"/>
                <a:defRPr/>
              </a:pPr>
              <a:r>
                <a:rPr lang="tr-TR" b="1" dirty="0">
                  <a:solidFill>
                    <a:srgbClr val="2B5481"/>
                  </a:solidFill>
                  <a:latin typeface="Times New Roman" charset="0"/>
                </a:rPr>
                <a:t>Bir şeyi söylenmeden yapıyorsa, sınırlarını aşmıştır.</a:t>
              </a:r>
            </a:p>
            <a:p>
              <a:pPr defTabSz="685800" eaLnBrk="0" fontAlgn="base" hangingPunct="0">
                <a:spcBef>
                  <a:spcPct val="50000"/>
                </a:spcBef>
                <a:spcAft>
                  <a:spcPts val="450"/>
                </a:spcAft>
                <a:buFontTx/>
                <a:buChar char="•"/>
                <a:defRPr/>
              </a:pPr>
              <a:r>
                <a:rPr lang="tr-TR" b="1" dirty="0">
                  <a:solidFill>
                    <a:srgbClr val="2B5481"/>
                  </a:solidFill>
                  <a:latin typeface="Times New Roman" charset="0"/>
                </a:rPr>
                <a:t>Bir görgü kuralını çiğniyorsa, kabadır.</a:t>
              </a:r>
            </a:p>
            <a:p>
              <a:pPr defTabSz="685800" eaLnBrk="0" fontAlgn="base" hangingPunct="0">
                <a:spcBef>
                  <a:spcPct val="50000"/>
                </a:spcBef>
                <a:spcAft>
                  <a:spcPct val="0"/>
                </a:spcAft>
                <a:buFontTx/>
                <a:buChar char="•"/>
                <a:defRPr/>
              </a:pPr>
              <a:r>
                <a:rPr lang="tr-TR" b="1" dirty="0">
                  <a:solidFill>
                    <a:srgbClr val="2B5481"/>
                  </a:solidFill>
                  <a:latin typeface="Times New Roman" charset="0"/>
                </a:rPr>
                <a:t>Öne geçerse, bu kuralları ihlal etmektir.</a:t>
              </a:r>
              <a:endParaRPr lang="tr-TR" b="1" dirty="0">
                <a:solidFill>
                  <a:srgbClr val="FFFFFF"/>
                </a:solidFill>
                <a:latin typeface="Times New Roman" charset="0"/>
              </a:endParaRPr>
            </a:p>
          </p:txBody>
        </p:sp>
        <p:sp>
          <p:nvSpPr>
            <p:cNvPr id="7" name="Text Box 4"/>
            <p:cNvSpPr txBox="1">
              <a:spLocks noChangeArrowheads="1"/>
            </p:cNvSpPr>
            <p:nvPr/>
          </p:nvSpPr>
          <p:spPr bwMode="auto">
            <a:xfrm>
              <a:off x="3177" y="415"/>
              <a:ext cx="2544" cy="2810"/>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defRPr/>
              </a:pPr>
              <a:r>
                <a:rPr lang="tr-TR" b="1" dirty="0">
                  <a:solidFill>
                    <a:srgbClr val="FFFF66"/>
                  </a:solidFill>
                  <a:latin typeface="Times New Roman" charset="0"/>
                </a:rPr>
                <a:t>BEN</a:t>
              </a:r>
            </a:p>
            <a:p>
              <a:pPr defTabSz="685800" eaLnBrk="0" fontAlgn="base" hangingPunct="0">
                <a:spcBef>
                  <a:spcPct val="50000"/>
                </a:spcBef>
                <a:spcAft>
                  <a:spcPct val="0"/>
                </a:spcAft>
                <a:buFontTx/>
                <a:buChar char="•"/>
                <a:defRPr/>
              </a:pPr>
              <a:r>
                <a:rPr lang="tr-TR" b="1" dirty="0">
                  <a:solidFill>
                    <a:srgbClr val="FFFF66"/>
                  </a:solidFill>
                  <a:latin typeface="Times New Roman" charset="0"/>
                </a:rPr>
                <a:t>Uzun sürede yapıyorsam, titizimdir.</a:t>
              </a:r>
            </a:p>
            <a:p>
              <a:pPr defTabSz="685800" eaLnBrk="0" fontAlgn="base" hangingPunct="0">
                <a:spcBef>
                  <a:spcPct val="50000"/>
                </a:spcBef>
                <a:spcAft>
                  <a:spcPct val="0"/>
                </a:spcAft>
                <a:buFontTx/>
                <a:buChar char="•"/>
                <a:defRPr/>
              </a:pPr>
              <a:r>
                <a:rPr lang="tr-TR" b="1" dirty="0">
                  <a:solidFill>
                    <a:srgbClr val="FFFF66"/>
                  </a:solidFill>
                  <a:latin typeface="Times New Roman" charset="0"/>
                </a:rPr>
                <a:t>Yapmıyorsam, meşgulümdür.</a:t>
              </a:r>
            </a:p>
            <a:p>
              <a:pPr defTabSz="685800" eaLnBrk="0" fontAlgn="base" hangingPunct="0">
                <a:spcBef>
                  <a:spcPct val="50000"/>
                </a:spcBef>
                <a:spcAft>
                  <a:spcPct val="0"/>
                </a:spcAft>
                <a:buFontTx/>
                <a:buChar char="•"/>
                <a:defRPr/>
              </a:pPr>
              <a:r>
                <a:rPr lang="tr-TR" b="1" dirty="0">
                  <a:solidFill>
                    <a:srgbClr val="FFFF66"/>
                  </a:solidFill>
                  <a:latin typeface="Times New Roman" charset="0"/>
                </a:rPr>
                <a:t>Yapıyorsam, bu inisiyatif kullanmaktır.</a:t>
              </a:r>
            </a:p>
            <a:p>
              <a:pPr defTabSz="685800" eaLnBrk="0" fontAlgn="base" hangingPunct="0">
                <a:spcBef>
                  <a:spcPct val="50000"/>
                </a:spcBef>
                <a:spcAft>
                  <a:spcPct val="0"/>
                </a:spcAft>
                <a:buFontTx/>
                <a:buChar char="•"/>
                <a:defRPr/>
              </a:pPr>
              <a:r>
                <a:rPr lang="tr-TR" b="1" dirty="0">
                  <a:solidFill>
                    <a:srgbClr val="FFFF66"/>
                  </a:solidFill>
                  <a:latin typeface="Times New Roman" charset="0"/>
                </a:rPr>
                <a:t>Çiğniyorsam, kendime özgü biriyimdir.</a:t>
              </a:r>
            </a:p>
            <a:p>
              <a:pPr defTabSz="685800" eaLnBrk="0" fontAlgn="base" hangingPunct="0">
                <a:spcBef>
                  <a:spcPct val="50000"/>
                </a:spcBef>
                <a:spcAft>
                  <a:spcPct val="0"/>
                </a:spcAft>
                <a:buFontTx/>
                <a:buChar char="•"/>
                <a:defRPr/>
              </a:pPr>
              <a:r>
                <a:rPr lang="tr-TR" b="1" dirty="0">
                  <a:solidFill>
                    <a:srgbClr val="FFFF66"/>
                  </a:solidFill>
                  <a:latin typeface="Times New Roman" charset="0"/>
                </a:rPr>
                <a:t>Başarırsam, bu sıkı çalışmanın ürünüdür.</a:t>
              </a:r>
              <a:endParaRPr lang="tr-TR" b="1" dirty="0">
                <a:solidFill>
                  <a:srgbClr val="FFFFFF"/>
                </a:solidFill>
                <a:latin typeface="Times New Roman" charset="0"/>
              </a:endParaRPr>
            </a:p>
          </p:txBody>
        </p:sp>
        <p:sp>
          <p:nvSpPr>
            <p:cNvPr id="8" name="Line 5"/>
            <p:cNvSpPr>
              <a:spLocks noChangeShapeType="1"/>
            </p:cNvSpPr>
            <p:nvPr/>
          </p:nvSpPr>
          <p:spPr bwMode="auto">
            <a:xfrm>
              <a:off x="298" y="1220"/>
              <a:ext cx="5462" cy="28"/>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9" name="Line 6"/>
            <p:cNvSpPr>
              <a:spLocks noChangeShapeType="1"/>
            </p:cNvSpPr>
            <p:nvPr/>
          </p:nvSpPr>
          <p:spPr bwMode="auto">
            <a:xfrm flipV="1">
              <a:off x="283" y="1645"/>
              <a:ext cx="5482" cy="22"/>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0" name="Line 7"/>
            <p:cNvSpPr>
              <a:spLocks noChangeShapeType="1"/>
            </p:cNvSpPr>
            <p:nvPr/>
          </p:nvSpPr>
          <p:spPr bwMode="auto">
            <a:xfrm>
              <a:off x="278" y="2160"/>
              <a:ext cx="5482" cy="0"/>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1" name="Line 8"/>
            <p:cNvSpPr>
              <a:spLocks noChangeShapeType="1"/>
            </p:cNvSpPr>
            <p:nvPr/>
          </p:nvSpPr>
          <p:spPr bwMode="auto">
            <a:xfrm>
              <a:off x="278" y="2690"/>
              <a:ext cx="5472" cy="0"/>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2" name="Line 9"/>
            <p:cNvSpPr>
              <a:spLocks noChangeShapeType="1"/>
            </p:cNvSpPr>
            <p:nvPr/>
          </p:nvSpPr>
          <p:spPr bwMode="auto">
            <a:xfrm>
              <a:off x="288" y="3312"/>
              <a:ext cx="5472" cy="0"/>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3" name="Line 10"/>
            <p:cNvSpPr>
              <a:spLocks noChangeShapeType="1"/>
            </p:cNvSpPr>
            <p:nvPr/>
          </p:nvSpPr>
          <p:spPr bwMode="auto">
            <a:xfrm>
              <a:off x="288" y="706"/>
              <a:ext cx="5472" cy="14"/>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4" name="Line 11"/>
            <p:cNvSpPr>
              <a:spLocks noChangeShapeType="1"/>
            </p:cNvSpPr>
            <p:nvPr/>
          </p:nvSpPr>
          <p:spPr bwMode="auto">
            <a:xfrm>
              <a:off x="288" y="384"/>
              <a:ext cx="5472" cy="0"/>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5" name="Line 12"/>
            <p:cNvSpPr>
              <a:spLocks noChangeShapeType="1"/>
            </p:cNvSpPr>
            <p:nvPr/>
          </p:nvSpPr>
          <p:spPr bwMode="auto">
            <a:xfrm flipH="1">
              <a:off x="288" y="384"/>
              <a:ext cx="0" cy="2928"/>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6" name="Line 13"/>
            <p:cNvSpPr>
              <a:spLocks noChangeShapeType="1"/>
            </p:cNvSpPr>
            <p:nvPr/>
          </p:nvSpPr>
          <p:spPr bwMode="auto">
            <a:xfrm flipH="1">
              <a:off x="3072" y="384"/>
              <a:ext cx="0" cy="2928"/>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sp>
          <p:nvSpPr>
            <p:cNvPr id="17" name="Line 14"/>
            <p:cNvSpPr>
              <a:spLocks noChangeShapeType="1"/>
            </p:cNvSpPr>
            <p:nvPr/>
          </p:nvSpPr>
          <p:spPr bwMode="auto">
            <a:xfrm flipH="1">
              <a:off x="5760" y="384"/>
              <a:ext cx="0" cy="2928"/>
            </a:xfrm>
            <a:prstGeom prst="line">
              <a:avLst/>
            </a:prstGeom>
            <a:noFill/>
            <a:ln w="38100">
              <a:solidFill>
                <a:srgbClr val="FFFF66"/>
              </a:solidFill>
              <a:round/>
              <a:headEnd type="none" w="sm" len="sm"/>
              <a:tailEnd type="none" w="sm" len="sm"/>
            </a:ln>
            <a:effectLst/>
          </p:spPr>
          <p:txBody>
            <a:bodyPr wrap="none" anchor="ctr"/>
            <a:lstStyle/>
            <a:p>
              <a:pPr algn="ctr" defTabSz="685800" fontAlgn="base">
                <a:spcBef>
                  <a:spcPct val="0"/>
                </a:spcBef>
                <a:spcAft>
                  <a:spcPct val="0"/>
                </a:spcAft>
                <a:defRPr/>
              </a:pPr>
              <a:endParaRPr lang="tr-TR" sz="1350">
                <a:solidFill>
                  <a:srgbClr val="FFFFFF"/>
                </a:solidFill>
                <a:latin typeface="Verdana" pitchFamily="34" charset="0"/>
              </a:endParaRPr>
            </a:p>
          </p:txBody>
        </p:sp>
      </p:grpSp>
      <p:sp>
        <p:nvSpPr>
          <p:cNvPr id="18" name="Text Box 15"/>
          <p:cNvSpPr txBox="1">
            <a:spLocks noChangeArrowheads="1"/>
          </p:cNvSpPr>
          <p:nvPr/>
        </p:nvSpPr>
        <p:spPr bwMode="auto">
          <a:xfrm>
            <a:off x="1250366" y="1030069"/>
            <a:ext cx="63246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defRPr/>
            </a:pPr>
            <a:r>
              <a:rPr lang="tr-TR" sz="2100" b="1" dirty="0">
                <a:solidFill>
                  <a:srgbClr val="2B5481"/>
                </a:solidFill>
                <a:latin typeface="Times New Roman" charset="0"/>
              </a:rPr>
              <a:t>EMPATİK OLMAYAN DAVRANIŞ VE ANLAYIŞ</a:t>
            </a:r>
            <a:endParaRPr lang="tr-TR" sz="2100" dirty="0">
              <a:solidFill>
                <a:srgbClr val="FFFFFF"/>
              </a:solidFill>
              <a:latin typeface="Times New Roman" charset="0"/>
            </a:endParaRPr>
          </a:p>
        </p:txBody>
      </p:sp>
    </p:spTree>
    <p:extLst>
      <p:ext uri="{BB962C8B-B14F-4D97-AF65-F5344CB8AC3E}">
        <p14:creationId xmlns:p14="http://schemas.microsoft.com/office/powerpoint/2010/main" val="4209024803"/>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B3938-7DE5-4341-86CD-BA283337F44F}">
  <ds:schemaRefs>
    <ds:schemaRef ds:uri="http://schemas.microsoft.com/sharepoint/v3/contenttype/forms"/>
  </ds:schemaRefs>
</ds:datastoreItem>
</file>

<file path=customXml/itemProps2.xml><?xml version="1.0" encoding="utf-8"?>
<ds:datastoreItem xmlns:ds="http://schemas.openxmlformats.org/officeDocument/2006/customXml" ds:itemID="{95D7B2A0-05A0-4142-80FA-B527DFD3514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320BB4B-8D69-4D0E-B830-CABE2940D6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821</TotalTime>
  <Words>1310</Words>
  <Application>Microsoft Office PowerPoint</Application>
  <PresentationFormat>Ekran Gösterisi (4:3)</PresentationFormat>
  <Paragraphs>123</Paragraphs>
  <Slides>18</Slides>
  <Notes>1</Notes>
  <HiddenSlides>0</HiddenSlides>
  <MMClips>0</MMClips>
  <ScaleCrop>false</ScaleCrop>
  <HeadingPairs>
    <vt:vector size="6" baseType="variant">
      <vt:variant>
        <vt:lpstr>Kullanılan Yazı Tipleri</vt:lpstr>
      </vt:variant>
      <vt:variant>
        <vt:i4>9</vt:i4>
      </vt:variant>
      <vt:variant>
        <vt:lpstr>Tema</vt:lpstr>
      </vt:variant>
      <vt:variant>
        <vt:i4>2</vt:i4>
      </vt:variant>
      <vt:variant>
        <vt:lpstr>Slayt Başlıkları</vt:lpstr>
      </vt:variant>
      <vt:variant>
        <vt:i4>18</vt:i4>
      </vt:variant>
    </vt:vector>
  </HeadingPairs>
  <TitlesOfParts>
    <vt:vector size="29" baseType="lpstr">
      <vt:lpstr>Arial</vt:lpstr>
      <vt:lpstr>Bookman Old Style</vt:lpstr>
      <vt:lpstr>Calibri</vt:lpstr>
      <vt:lpstr>Tahoma</vt:lpstr>
      <vt:lpstr>Times New Roman</vt:lpstr>
      <vt:lpstr>Trebuchet MS</vt:lpstr>
      <vt:lpstr>Verdana</vt:lpstr>
      <vt:lpstr>Wingdings</vt:lpstr>
      <vt:lpstr>Wingdings 3</vt:lpstr>
      <vt:lpstr>Doku</vt:lpstr>
      <vt:lpstr>Yüzeyler</vt:lpstr>
      <vt:lpstr>6.Müşteri Odaklılık, Müşteri Bilinci Kavramı ve Tedarikçi İlişkileri</vt:lpstr>
      <vt:lpstr>PowerPoint Sunusu</vt:lpstr>
      <vt:lpstr>Müşteri Kimdir?</vt:lpstr>
      <vt:lpstr>PowerPoint Sunusu</vt:lpstr>
      <vt:lpstr>PowerPoint Sunusu</vt:lpstr>
      <vt:lpstr>PowerPoint Sunusu</vt:lpstr>
      <vt:lpstr>Müşteri  Beklentileri Nelerdir ?</vt:lpstr>
      <vt:lpstr>PowerPoint Sunusu</vt:lpstr>
      <vt:lpstr>PowerPoint Sunusu</vt:lpstr>
      <vt:lpstr>Kano Modeli </vt:lpstr>
      <vt:lpstr>PowerPoint Sunusu</vt:lpstr>
      <vt:lpstr>Kano Modeli</vt:lpstr>
      <vt:lpstr>PowerPoint Sunusu</vt:lpstr>
      <vt:lpstr>PowerPoint Sunusu</vt:lpstr>
      <vt:lpstr>Kalite Fonksiyon Göçerimi (Yayılımı)</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83</cp:revision>
  <dcterms:created xsi:type="dcterms:W3CDTF">2020-10-05T12:10:44Z</dcterms:created>
  <dcterms:modified xsi:type="dcterms:W3CDTF">2020-12-11T18:20:06Z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