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83" r:id="rId5"/>
  </p:sldMasterIdLst>
  <p:notesMasterIdLst>
    <p:notesMasterId r:id="rId21"/>
  </p:notesMasterIdLst>
  <p:sldIdLst>
    <p:sldId id="349" r:id="rId6"/>
    <p:sldId id="400" r:id="rId7"/>
    <p:sldId id="399" r:id="rId8"/>
    <p:sldId id="359" r:id="rId9"/>
    <p:sldId id="360" r:id="rId10"/>
    <p:sldId id="401" r:id="rId11"/>
    <p:sldId id="362" r:id="rId12"/>
    <p:sldId id="366" r:id="rId13"/>
    <p:sldId id="395" r:id="rId14"/>
    <p:sldId id="397" r:id="rId15"/>
    <p:sldId id="405" r:id="rId16"/>
    <p:sldId id="382" r:id="rId17"/>
    <p:sldId id="377" r:id="rId18"/>
    <p:sldId id="378" r:id="rId19"/>
    <p:sldId id="37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03FD"/>
    <a:srgbClr val="0000CC"/>
    <a:srgbClr val="EBFFFF"/>
    <a:srgbClr val="4D85C3"/>
    <a:srgbClr val="CC6600"/>
    <a:srgbClr val="CC9900"/>
    <a:srgbClr val="A03E20"/>
    <a:srgbClr val="08DBD6"/>
    <a:srgbClr val="07C1C1"/>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8E012-1D81-4A40-88AE-9A7D1645491B}" type="datetimeFigureOut">
              <a:rPr lang="tr-TR" smtClean="0"/>
              <a:pPr/>
              <a:t>21.01.2021</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CD3BA-39DC-4A3B-BDB8-B0CE96BC6A1A}" type="slidenum">
              <a:rPr lang="tr-TR" smtClean="0"/>
              <a:pPr/>
              <a:t>‹#›</a:t>
            </a:fld>
            <a:endParaRPr lang="tr-TR"/>
          </a:p>
        </p:txBody>
      </p:sp>
    </p:spTree>
    <p:extLst>
      <p:ext uri="{BB962C8B-B14F-4D97-AF65-F5344CB8AC3E}">
        <p14:creationId xmlns:p14="http://schemas.microsoft.com/office/powerpoint/2010/main" val="10596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13136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4130" name="Rectangle 2"/>
          <p:cNvSpPr>
            <a:spLocks noGrp="1" noChangeArrowheads="1"/>
          </p:cNvSpPr>
          <p:nvPr>
            <p:ph type="ctrTitle" sz="quarter"/>
          </p:nvPr>
        </p:nvSpPr>
        <p:spPr>
          <a:xfrm>
            <a:off x="685800" y="1676400"/>
            <a:ext cx="7772400" cy="1828800"/>
          </a:xfrm>
        </p:spPr>
        <p:txBody>
          <a:bodyPr/>
          <a:lstStyle>
            <a:lvl1pPr>
              <a:defRPr/>
            </a:lvl1pPr>
          </a:lstStyle>
          <a:p>
            <a:r>
              <a:rPr lang="tr-TR"/>
              <a:t>Asıl başlık stili için tıklatın</a:t>
            </a:r>
          </a:p>
        </p:txBody>
      </p:sp>
      <p:sp>
        <p:nvSpPr>
          <p:cNvPr id="304131"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tr-TR"/>
              <a:t>Asıl alt başlık stilini düzenlemek için tıklatın</a:t>
            </a:r>
          </a:p>
        </p:txBody>
      </p:sp>
      <p:sp>
        <p:nvSpPr>
          <p:cNvPr id="304132" name="Rectangle 4"/>
          <p:cNvSpPr>
            <a:spLocks noGrp="1" noChangeArrowheads="1"/>
          </p:cNvSpPr>
          <p:nvPr>
            <p:ph type="dt" sz="quarter" idx="2"/>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304133" name="Rectangle 5"/>
          <p:cNvSpPr>
            <a:spLocks noGrp="1" noChangeArrowheads="1"/>
          </p:cNvSpPr>
          <p:nvPr>
            <p:ph type="ftr" sz="quarter" idx="3"/>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304134" name="Rectangle 6"/>
          <p:cNvSpPr>
            <a:spLocks noGrp="1" noChangeArrowheads="1"/>
          </p:cNvSpPr>
          <p:nvPr>
            <p:ph type="sldNum" sz="quarter" idx="4"/>
          </p:nvPr>
        </p:nvSpPr>
        <p:spPr/>
        <p:txBody>
          <a:bodyPr/>
          <a:lstStyle>
            <a:lvl1pPr>
              <a:defRPr/>
            </a:lvl1pPr>
          </a:lstStyle>
          <a:p>
            <a:pPr defTabSz="685800" fontAlgn="base">
              <a:spcBef>
                <a:spcPct val="0"/>
              </a:spcBef>
              <a:spcAft>
                <a:spcPct val="0"/>
              </a:spcAft>
            </a:pPr>
            <a:fld id="{F15476AB-0A92-4902-ADA1-3103927415BB}"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98834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2DC35C4A-3F43-41DA-AE69-B56501DD514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490026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381000"/>
            <a:ext cx="2057400" cy="5715000"/>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381000"/>
            <a:ext cx="6019800" cy="57150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E8B59211-256F-41C9-A042-FA7A88E2D03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620137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648200" y="1981200"/>
            <a:ext cx="40386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pPr>
            <a:fld id="{90BF83D4-B431-4267-B94B-43B452B52552}"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843892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81000"/>
            <a:ext cx="8229600" cy="1371600"/>
          </a:xfrm>
        </p:spPr>
        <p:txBody>
          <a:bodyPr/>
          <a:lstStyle/>
          <a:p>
            <a:r>
              <a:rPr lang="tr-TR"/>
              <a:t>Asıl başlık stili için tıklatın</a:t>
            </a:r>
          </a:p>
        </p:txBody>
      </p:sp>
      <p:sp>
        <p:nvSpPr>
          <p:cNvPr id="3" name="2 Tablo Yer Tutucusu"/>
          <p:cNvSpPr>
            <a:spLocks noGrp="1"/>
          </p:cNvSpPr>
          <p:nvPr>
            <p:ph type="tbl" idx="1"/>
          </p:nvPr>
        </p:nvSpPr>
        <p:spPr>
          <a:xfrm>
            <a:off x="457200" y="1981200"/>
            <a:ext cx="8229600" cy="4114800"/>
          </a:xfrm>
        </p:spPr>
        <p:txBody>
          <a:bodyPr/>
          <a:lstStyle/>
          <a:p>
            <a:endParaRPr lang="tr-TR"/>
          </a:p>
        </p:txBody>
      </p:sp>
      <p:sp>
        <p:nvSpPr>
          <p:cNvPr id="4" name="3 Veri Yer Tutucusu"/>
          <p:cNvSpPr>
            <a:spLocks noGrp="1"/>
          </p:cNvSpPr>
          <p:nvPr>
            <p:ph type="dt" sz="half" idx="10"/>
          </p:nvPr>
        </p:nvSpPr>
        <p:spPr>
          <a:xfrm>
            <a:off x="457200" y="6245225"/>
            <a:ext cx="2133600" cy="476250"/>
          </a:xfrm>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a:xfrm>
            <a:off x="3124200" y="6245225"/>
            <a:ext cx="2895600" cy="476250"/>
          </a:xfrm>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a:xfrm>
            <a:off x="6553200" y="6245225"/>
            <a:ext cx="2133600" cy="476250"/>
          </a:xfrm>
        </p:spPr>
        <p:txBody>
          <a:bodyPr/>
          <a:lstStyle>
            <a:lvl1pPr>
              <a:defRPr/>
            </a:lvl1pPr>
          </a:lstStyle>
          <a:p>
            <a:pPr defTabSz="685800" fontAlgn="base">
              <a:spcBef>
                <a:spcPct val="0"/>
              </a:spcBef>
              <a:spcAft>
                <a:spcPct val="0"/>
              </a:spcAft>
            </a:pPr>
            <a:fld id="{9F88880C-E91C-4A32-A773-3B833168F639}"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4279361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369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2946983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637980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1666480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0617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12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939446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6384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4266097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1744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34232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30376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47725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3137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46819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39499507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549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2"/>
            <a:ext cx="7772400" cy="1362075"/>
          </a:xfrm>
        </p:spPr>
        <p:txBody>
          <a:bodyPr anchor="t"/>
          <a:lstStyle>
            <a:lvl1pPr algn="l">
              <a:defRPr sz="3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5" name="4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6" name="5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1F1AA1F6-859B-41FE-A339-B0E4A52988B7}"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12892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981200"/>
            <a:ext cx="40386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2B9C4A38-B1E1-4665-AF50-7E111FA4AAC4}"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93007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tıklatın</a:t>
            </a:r>
          </a:p>
        </p:txBody>
      </p:sp>
      <p:sp>
        <p:nvSpPr>
          <p:cNvPr id="6" name="5 İçerik Yer Tutucusu"/>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8" name="7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9" name="8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450F623F-6CC9-42EA-BCDF-C7D453963845}"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6655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4" name="3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5" name="4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0204DECA-E3C5-4728-9304-D3FAEEA507DA}"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09837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3" name="2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4" name="3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561C3BCA-749F-4A04-9503-DA194A78366C}"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54697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1" y="273050"/>
            <a:ext cx="3008313" cy="1162050"/>
          </a:xfrm>
        </p:spPr>
        <p:txBody>
          <a:bodyPr anchor="b"/>
          <a:lstStyle>
            <a:lvl1pPr algn="l">
              <a:defRPr sz="1500" b="1"/>
            </a:lvl1pPr>
          </a:lstStyle>
          <a:p>
            <a:r>
              <a:rPr lang="tr-TR"/>
              <a:t>Asıl başlık stili için tıklatın</a:t>
            </a:r>
          </a:p>
        </p:txBody>
      </p:sp>
      <p:sp>
        <p:nvSpPr>
          <p:cNvPr id="3" name="2 İçerik Yer Tutucusu"/>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30947EC0-ED3B-4737-AEA1-899D5C316600}"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61469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15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pPr defTabSz="685800" fontAlgn="base">
              <a:spcBef>
                <a:spcPct val="0"/>
              </a:spcBef>
              <a:spcAft>
                <a:spcPct val="0"/>
              </a:spcAft>
            </a:pPr>
            <a:endParaRPr lang="tr-TR">
              <a:solidFill>
                <a:srgbClr val="FFFFFF"/>
              </a:solidFill>
            </a:endParaRPr>
          </a:p>
        </p:txBody>
      </p:sp>
      <p:sp>
        <p:nvSpPr>
          <p:cNvPr id="6" name="5 Altbilgi Yer Tutucusu"/>
          <p:cNvSpPr>
            <a:spLocks noGrp="1"/>
          </p:cNvSpPr>
          <p:nvPr>
            <p:ph type="ftr" sz="quarter" idx="11"/>
          </p:nvPr>
        </p:nvSpPr>
        <p:spPr/>
        <p:txBody>
          <a:bodyPr/>
          <a:lstStyle>
            <a:lvl1pPr>
              <a:defRPr/>
            </a:lvl1pPr>
          </a:lstStyle>
          <a:p>
            <a:pPr algn="ctr" defTabSz="685800" fontAlgn="base">
              <a:spcBef>
                <a:spcPct val="0"/>
              </a:spcBef>
              <a:spcAft>
                <a:spcPct val="0"/>
              </a:spcAft>
            </a:pPr>
            <a:endParaRPr lang="tr-TR">
              <a:solidFill>
                <a:srgbClr val="FFFFFF"/>
              </a:solidFill>
            </a:endParaRPr>
          </a:p>
        </p:txBody>
      </p:sp>
      <p:sp>
        <p:nvSpPr>
          <p:cNvPr id="7" name="6 Slayt Numarası Yer Tutucusu"/>
          <p:cNvSpPr>
            <a:spLocks noGrp="1"/>
          </p:cNvSpPr>
          <p:nvPr>
            <p:ph type="sldNum" sz="quarter" idx="12"/>
          </p:nvPr>
        </p:nvSpPr>
        <p:spPr/>
        <p:txBody>
          <a:bodyPr/>
          <a:lstStyle>
            <a:lvl1pPr>
              <a:defRPr/>
            </a:lvl1pPr>
          </a:lstStyle>
          <a:p>
            <a:pPr defTabSz="685800" fontAlgn="base">
              <a:spcBef>
                <a:spcPct val="0"/>
              </a:spcBef>
              <a:spcAft>
                <a:spcPct val="0"/>
              </a:spcAft>
            </a:pPr>
            <a:fld id="{174FE965-AF5D-4754-B720-50278FA07C65}"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98832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31000">
              <a:schemeClr val="bg1">
                <a:lumMod val="60000"/>
                <a:lumOff val="40000"/>
              </a:schemeClr>
            </a:gs>
            <a:gs pos="52824">
              <a:schemeClr val="accent6">
                <a:lumMod val="60000"/>
                <a:lumOff val="40000"/>
              </a:schemeClr>
            </a:gs>
            <a:gs pos="75000">
              <a:schemeClr val="bg1">
                <a:lumMod val="60000"/>
                <a:lumOff val="40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303107"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3031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050">
                <a:effectLst>
                  <a:outerShdw blurRad="38100" dist="38100" dir="2700000" algn="tl">
                    <a:srgbClr val="000000"/>
                  </a:outerShdw>
                </a:effectLst>
                <a:latin typeface="Arial" charset="0"/>
              </a:defRPr>
            </a:lvl1pPr>
          </a:lstStyle>
          <a:p>
            <a:pPr defTabSz="685800" fontAlgn="base">
              <a:spcBef>
                <a:spcPct val="0"/>
              </a:spcBef>
              <a:spcAft>
                <a:spcPct val="0"/>
              </a:spcAft>
            </a:pPr>
            <a:endParaRPr lang="tr-TR">
              <a:solidFill>
                <a:srgbClr val="FFFFFF"/>
              </a:solidFill>
            </a:endParaRPr>
          </a:p>
        </p:txBody>
      </p:sp>
      <p:sp>
        <p:nvSpPr>
          <p:cNvPr id="3031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50">
                <a:effectLst>
                  <a:outerShdw blurRad="38100" dist="38100" dir="2700000" algn="tl">
                    <a:srgbClr val="000000"/>
                  </a:outerShdw>
                </a:effectLst>
                <a:latin typeface="Arial" charset="0"/>
              </a:defRPr>
            </a:lvl1pPr>
          </a:lstStyle>
          <a:p>
            <a:pPr algn="ctr" defTabSz="685800" fontAlgn="base">
              <a:spcBef>
                <a:spcPct val="0"/>
              </a:spcBef>
              <a:spcAft>
                <a:spcPct val="0"/>
              </a:spcAft>
            </a:pPr>
            <a:endParaRPr lang="tr-TR">
              <a:solidFill>
                <a:srgbClr val="FFFFFF"/>
              </a:solidFill>
            </a:endParaRPr>
          </a:p>
        </p:txBody>
      </p:sp>
      <p:sp>
        <p:nvSpPr>
          <p:cNvPr id="3031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50">
                <a:effectLst>
                  <a:outerShdw blurRad="38100" dist="38100" dir="2700000" algn="tl">
                    <a:srgbClr val="000000"/>
                  </a:outerShdw>
                </a:effectLst>
                <a:latin typeface="Arial" charset="0"/>
              </a:defRPr>
            </a:lvl1pPr>
          </a:lstStyle>
          <a:p>
            <a:pPr defTabSz="685800" fontAlgn="base">
              <a:spcBef>
                <a:spcPct val="0"/>
              </a:spcBef>
              <a:spcAft>
                <a:spcPct val="0"/>
              </a:spcAft>
            </a:pPr>
            <a:fld id="{4B61F151-41C7-48DB-B3C5-073B956B2281}" type="slidenum">
              <a:rPr lang="tr-TR" smtClean="0">
                <a:solidFill>
                  <a:srgbClr val="FFFFFF"/>
                </a:solidFill>
              </a:rPr>
              <a:pPr defTabSz="6858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761976959"/>
      </p:ext>
    </p:extLst>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hdr="0" ftr="0" dt="0"/>
  <p:txStyles>
    <p:titleStyle>
      <a:lvl1pPr algn="ctr" rtl="0" fontAlgn="base">
        <a:spcBef>
          <a:spcPct val="0"/>
        </a:spcBef>
        <a:spcAft>
          <a:spcPct val="0"/>
        </a:spcAft>
        <a:defRPr sz="33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2pPr>
      <a:lvl3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3pPr>
      <a:lvl4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4pPr>
      <a:lvl5pPr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5pPr>
      <a:lvl6pPr marL="3429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6pPr>
      <a:lvl7pPr marL="6858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7pPr>
      <a:lvl8pPr marL="10287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8pPr>
      <a:lvl9pPr marL="1371600" algn="ctr" rtl="0" fontAlgn="base">
        <a:spcBef>
          <a:spcPct val="0"/>
        </a:spcBef>
        <a:spcAft>
          <a:spcPct val="0"/>
        </a:spcAft>
        <a:defRPr sz="3300">
          <a:solidFill>
            <a:schemeClr val="tx2"/>
          </a:solidFill>
          <a:effectLst>
            <a:outerShdw blurRad="38100" dist="38100" dir="2700000" algn="tl">
              <a:srgbClr val="000000"/>
            </a:outerShdw>
          </a:effectLst>
          <a:latin typeface="Tahoma" pitchFamily="34" charset="0"/>
        </a:defRPr>
      </a:lvl9pPr>
    </p:titleStyle>
    <p:body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519073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861984" y="2700633"/>
            <a:ext cx="7420032" cy="1801202"/>
          </a:xfrm>
        </p:spPr>
        <p:txBody>
          <a:bodyPr>
            <a:normAutofit/>
          </a:bodyPr>
          <a:lstStyle/>
          <a:p>
            <a:pPr algn="ctr">
              <a:spcAft>
                <a:spcPts val="1200"/>
              </a:spcAft>
            </a:pPr>
            <a:r>
              <a:rPr lang="nn-NO" b="1" dirty="0"/>
              <a:t>7.Çalışanların Katılımı ve Liderlik</a:t>
            </a:r>
            <a:endParaRPr lang="tr-TR" b="1" dirty="0"/>
          </a:p>
        </p:txBody>
      </p:sp>
      <p:sp>
        <p:nvSpPr>
          <p:cNvPr id="3" name="Unvan 1">
            <a:extLst>
              <a:ext uri="{FF2B5EF4-FFF2-40B4-BE49-F238E27FC236}">
                <a16:creationId xmlns:a16="http://schemas.microsoft.com/office/drawing/2014/main" id="{86612283-E6F8-497C-BC6F-8C4B14F56AE5}"/>
              </a:ext>
            </a:extLst>
          </p:cNvPr>
          <p:cNvSpPr txBox="1">
            <a:spLocks/>
          </p:cNvSpPr>
          <p:nvPr/>
        </p:nvSpPr>
        <p:spPr>
          <a:xfrm>
            <a:off x="-799989" y="1198485"/>
            <a:ext cx="9082005" cy="88150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solidFill>
                  <a:schemeClr val="tx1"/>
                </a:solidFill>
              </a:rPr>
              <a:t>Toplam Kalite Yönetimi</a:t>
            </a:r>
          </a:p>
        </p:txBody>
      </p:sp>
    </p:spTree>
    <p:extLst>
      <p:ext uri="{BB962C8B-B14F-4D97-AF65-F5344CB8AC3E}">
        <p14:creationId xmlns:p14="http://schemas.microsoft.com/office/powerpoint/2010/main" val="104575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45976" y="720571"/>
            <a:ext cx="8229600" cy="4114800"/>
          </a:xfrm>
        </p:spPr>
        <p:txBody>
          <a:bodyPr/>
          <a:lstStyle/>
          <a:p>
            <a:r>
              <a:rPr lang="tr-TR" sz="2100" dirty="0" err="1"/>
              <a:t>TKY’de</a:t>
            </a:r>
            <a:r>
              <a:rPr lang="tr-TR" sz="2100" dirty="0"/>
              <a:t> tam katılım olarak açıkladığımız anlayışta iki önemli unsur söz konusudur. Bu unsurlardan biri tüm TKY çalışmalarında üst yönetimin liderliği, diğeri de takım çalışması ve ruhunun oluşturulmasıdır.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10</a:t>
            </a:fld>
            <a:endParaRPr lang="tr-TR">
              <a:solidFill>
                <a:srgbClr val="FFFFFF"/>
              </a:solidFill>
            </a:endParaRPr>
          </a:p>
        </p:txBody>
      </p:sp>
      <p:sp>
        <p:nvSpPr>
          <p:cNvPr id="5" name="Rectangle 3">
            <a:extLst>
              <a:ext uri="{FF2B5EF4-FFF2-40B4-BE49-F238E27FC236}">
                <a16:creationId xmlns:a16="http://schemas.microsoft.com/office/drawing/2014/main" id="{029009D4-84CC-4F37-8966-F433A2F928E3}"/>
              </a:ext>
            </a:extLst>
          </p:cNvPr>
          <p:cNvSpPr txBox="1">
            <a:spLocks noChangeArrowheads="1"/>
          </p:cNvSpPr>
          <p:nvPr/>
        </p:nvSpPr>
        <p:spPr bwMode="auto">
          <a:xfrm>
            <a:off x="-244136" y="2869431"/>
            <a:ext cx="4167826" cy="143479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algn="ctr" defTabSz="914400">
              <a:buFont typeface="Wingdings" pitchFamily="2" charset="2"/>
              <a:buNone/>
            </a:pPr>
            <a:r>
              <a:rPr lang="tr-TR" kern="200" spc="308" dirty="0"/>
              <a:t>BİREYSEL ÖNERİ</a:t>
            </a:r>
            <a:endParaRPr lang="tr-TR" kern="0" dirty="0"/>
          </a:p>
        </p:txBody>
      </p:sp>
      <p:sp>
        <p:nvSpPr>
          <p:cNvPr id="6" name="Dikdörtgen 5">
            <a:extLst>
              <a:ext uri="{FF2B5EF4-FFF2-40B4-BE49-F238E27FC236}">
                <a16:creationId xmlns:a16="http://schemas.microsoft.com/office/drawing/2014/main" id="{391AE8AB-FB05-46BD-9B93-8D68A84529AB}"/>
              </a:ext>
            </a:extLst>
          </p:cNvPr>
          <p:cNvSpPr/>
          <p:nvPr/>
        </p:nvSpPr>
        <p:spPr>
          <a:xfrm>
            <a:off x="368424" y="3450376"/>
            <a:ext cx="5238750" cy="1384995"/>
          </a:xfrm>
          <a:prstGeom prst="rect">
            <a:avLst/>
          </a:prstGeom>
          <a:ln w="57150">
            <a:solidFill>
              <a:schemeClr val="bg1">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marL="257175" indent="-257175" algn="ctr" defTabSz="685800" fontAlgn="base">
              <a:spcBef>
                <a:spcPct val="20000"/>
              </a:spcBef>
              <a:spcAft>
                <a:spcPct val="0"/>
              </a:spcAft>
              <a:buClr>
                <a:srgbClr val="00CCFF"/>
              </a:buClr>
              <a:buSzPct val="65000"/>
              <a:defRPr/>
            </a:pPr>
            <a:r>
              <a:rPr lang="tr-TR" sz="2400" b="1" kern="0" dirty="0">
                <a:solidFill>
                  <a:srgbClr val="FFFFFF"/>
                </a:solidFill>
                <a:effectLst>
                  <a:outerShdw blurRad="38100" dist="38100" dir="2700000" algn="tl">
                    <a:srgbClr val="000000"/>
                  </a:outerShdw>
                </a:effectLst>
                <a:latin typeface="Tahoma"/>
              </a:rPr>
              <a:t>“ Bir işin yapısını o işi yapandan daha iyi kim tanıyabilir ki ?”</a:t>
            </a:r>
          </a:p>
          <a:p>
            <a:pPr marL="257175" indent="-257175" algn="r" defTabSz="685800" fontAlgn="base">
              <a:spcBef>
                <a:spcPct val="20000"/>
              </a:spcBef>
              <a:spcAft>
                <a:spcPct val="0"/>
              </a:spcAft>
              <a:buClr>
                <a:srgbClr val="00CCFF"/>
              </a:buClr>
              <a:buSzPct val="65000"/>
              <a:defRPr/>
            </a:pPr>
            <a:endParaRPr lang="tr-TR" sz="1500" b="1" kern="0" dirty="0">
              <a:solidFill>
                <a:srgbClr val="FFFFFF"/>
              </a:solidFill>
              <a:effectLst>
                <a:outerShdw blurRad="38100" dist="38100" dir="2700000" algn="tl">
                  <a:srgbClr val="000000"/>
                </a:outerShdw>
              </a:effectLst>
              <a:latin typeface="Tahoma"/>
            </a:endParaRPr>
          </a:p>
          <a:p>
            <a:pPr marL="257175" indent="-257175" algn="r" defTabSz="685800" fontAlgn="base">
              <a:spcBef>
                <a:spcPct val="20000"/>
              </a:spcBef>
              <a:spcAft>
                <a:spcPct val="0"/>
              </a:spcAft>
              <a:buClr>
                <a:srgbClr val="00CCFF"/>
              </a:buClr>
              <a:buSzPct val="65000"/>
              <a:defRPr/>
            </a:pPr>
            <a:r>
              <a:rPr lang="tr-TR" sz="1500" b="1" kern="0" dirty="0" err="1">
                <a:solidFill>
                  <a:srgbClr val="FFFFFF"/>
                </a:solidFill>
                <a:effectLst>
                  <a:outerShdw blurRad="38100" dist="38100" dir="2700000" algn="tl">
                    <a:srgbClr val="000000"/>
                  </a:outerShdw>
                </a:effectLst>
                <a:latin typeface="Tahoma"/>
              </a:rPr>
              <a:t>Akio</a:t>
            </a:r>
            <a:r>
              <a:rPr lang="tr-TR" sz="1500" b="1" kern="0" dirty="0">
                <a:solidFill>
                  <a:srgbClr val="FFFFFF"/>
                </a:solidFill>
                <a:effectLst>
                  <a:outerShdw blurRad="38100" dist="38100" dir="2700000" algn="tl">
                    <a:srgbClr val="000000"/>
                  </a:outerShdw>
                </a:effectLst>
                <a:latin typeface="Tahoma"/>
              </a:rPr>
              <a:t> MORITA (Sony’nin kurucusu )</a:t>
            </a:r>
            <a:endParaRPr lang="tr-TR" sz="2400" b="1" kern="0" dirty="0">
              <a:solidFill>
                <a:srgbClr val="FFFFFF"/>
              </a:solidFill>
              <a:effectLst>
                <a:outerShdw blurRad="38100" dist="38100" dir="2700000" algn="tl">
                  <a:srgbClr val="000000"/>
                </a:outerShdw>
              </a:effectLst>
              <a:latin typeface="Tahoma"/>
            </a:endParaRPr>
          </a:p>
        </p:txBody>
      </p:sp>
    </p:spTree>
    <p:extLst>
      <p:ext uri="{BB962C8B-B14F-4D97-AF65-F5344CB8AC3E}">
        <p14:creationId xmlns:p14="http://schemas.microsoft.com/office/powerpoint/2010/main" val="426514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41791" y="534140"/>
            <a:ext cx="8229600" cy="3549588"/>
          </a:xfrm>
        </p:spPr>
        <p:txBody>
          <a:bodyPr/>
          <a:lstStyle/>
          <a:p>
            <a:r>
              <a:rPr lang="tr-TR" sz="2100" dirty="0"/>
              <a:t>Kurulacak bir </a:t>
            </a:r>
            <a:r>
              <a:rPr lang="tr-TR" sz="2100" b="1" dirty="0"/>
              <a:t>öneri sisteminin </a:t>
            </a:r>
            <a:r>
              <a:rPr lang="tr-TR" sz="2100" dirty="0"/>
              <a:t>sağlayacağı yararları söyle özetleyebiliriz : </a:t>
            </a:r>
          </a:p>
          <a:p>
            <a:pPr marL="542925">
              <a:spcBef>
                <a:spcPts val="0"/>
              </a:spcBef>
            </a:pPr>
            <a:r>
              <a:rPr lang="tr-TR" sz="1950" dirty="0"/>
              <a:t>Ürün ve hizmet kalitesinde </a:t>
            </a:r>
            <a:r>
              <a:rPr lang="tr-TR" sz="1950" u="sng" dirty="0"/>
              <a:t>iyileşme</a:t>
            </a:r>
            <a:r>
              <a:rPr lang="tr-TR" sz="1950" dirty="0"/>
              <a:t>,</a:t>
            </a:r>
          </a:p>
          <a:p>
            <a:pPr marL="542925">
              <a:spcBef>
                <a:spcPts val="0"/>
              </a:spcBef>
            </a:pPr>
            <a:r>
              <a:rPr lang="tr-TR" sz="1950" u="sng" dirty="0"/>
              <a:t>Maliyetlerin düşmesi</a:t>
            </a:r>
            <a:r>
              <a:rPr lang="tr-TR" sz="1950" dirty="0"/>
              <a:t>,</a:t>
            </a:r>
          </a:p>
          <a:p>
            <a:pPr marL="542925">
              <a:spcBef>
                <a:spcPts val="0"/>
              </a:spcBef>
            </a:pPr>
            <a:r>
              <a:rPr lang="tr-TR" sz="1950" u="sng" dirty="0"/>
              <a:t>Rekabet gücünün artması</a:t>
            </a:r>
            <a:r>
              <a:rPr lang="tr-TR" sz="1950" dirty="0"/>
              <a:t>, </a:t>
            </a:r>
          </a:p>
          <a:p>
            <a:pPr marL="542925">
              <a:spcBef>
                <a:spcPts val="0"/>
              </a:spcBef>
            </a:pPr>
            <a:r>
              <a:rPr lang="tr-TR" sz="1950" u="sng" dirty="0"/>
              <a:t>Çalışanların katilimi</a:t>
            </a:r>
            <a:r>
              <a:rPr lang="tr-TR" sz="1950" dirty="0"/>
              <a:t>, </a:t>
            </a:r>
          </a:p>
          <a:p>
            <a:pPr marL="542925">
              <a:spcBef>
                <a:spcPts val="0"/>
              </a:spcBef>
            </a:pPr>
            <a:r>
              <a:rPr lang="tr-TR" sz="1950" u="sng" dirty="0"/>
              <a:t>Ortak geleceği paylaşma bilinci</a:t>
            </a:r>
            <a:r>
              <a:rPr lang="tr-TR" sz="1950" dirty="0"/>
              <a:t>, </a:t>
            </a:r>
          </a:p>
          <a:p>
            <a:pPr marL="542925">
              <a:spcBef>
                <a:spcPts val="0"/>
              </a:spcBef>
            </a:pPr>
            <a:r>
              <a:rPr lang="tr-TR" sz="1950" u="sng" dirty="0"/>
              <a:t>Görüşlerine değer verilen </a:t>
            </a:r>
            <a:r>
              <a:rPr lang="tr-TR" sz="1950" dirty="0"/>
              <a:t>çalışanlar, </a:t>
            </a:r>
          </a:p>
          <a:p>
            <a:pPr marL="542925">
              <a:spcBef>
                <a:spcPts val="0"/>
              </a:spcBef>
            </a:pPr>
            <a:r>
              <a:rPr lang="tr-TR" sz="1950" u="sng" dirty="0"/>
              <a:t>Motivasyon ve verimlilik artışı</a:t>
            </a:r>
            <a:r>
              <a:rPr lang="tr-TR" sz="1950" dirty="0"/>
              <a:t>, </a:t>
            </a:r>
          </a:p>
          <a:p>
            <a:pPr marL="542925">
              <a:spcBef>
                <a:spcPts val="0"/>
              </a:spcBef>
            </a:pPr>
            <a:r>
              <a:rPr lang="tr-TR" sz="1950" dirty="0"/>
              <a:t>Bir </a:t>
            </a:r>
            <a:r>
              <a:rPr lang="tr-TR" sz="1950" u="sng" dirty="0"/>
              <a:t>ailenin bireyi olma bilinci</a:t>
            </a:r>
            <a:r>
              <a:rPr lang="tr-TR" sz="1950" dirty="0"/>
              <a:t>, </a:t>
            </a:r>
          </a:p>
          <a:p>
            <a:pPr marL="542925">
              <a:spcBef>
                <a:spcPts val="0"/>
              </a:spcBef>
            </a:pPr>
            <a:r>
              <a:rPr lang="tr-TR" sz="1950" dirty="0"/>
              <a:t>Sürekli gelişimin bir </a:t>
            </a:r>
            <a:r>
              <a:rPr lang="tr-TR" sz="1950" u="sng" dirty="0"/>
              <a:t>yasam biçimi haline gelmesi</a:t>
            </a:r>
            <a:r>
              <a:rPr lang="tr-TR" sz="1950" dirty="0"/>
              <a:t>. </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11</a:t>
            </a:fld>
            <a:endParaRPr lang="tr-TR">
              <a:solidFill>
                <a:srgbClr val="FFFFFF"/>
              </a:solidFill>
            </a:endParaRPr>
          </a:p>
        </p:txBody>
      </p:sp>
      <p:sp>
        <p:nvSpPr>
          <p:cNvPr id="5" name="Rectangle 3">
            <a:extLst>
              <a:ext uri="{FF2B5EF4-FFF2-40B4-BE49-F238E27FC236}">
                <a16:creationId xmlns:a16="http://schemas.microsoft.com/office/drawing/2014/main" id="{25E25FD4-EB01-45B1-A951-7AF653C50B7A}"/>
              </a:ext>
            </a:extLst>
          </p:cNvPr>
          <p:cNvSpPr txBox="1">
            <a:spLocks noChangeArrowheads="1"/>
          </p:cNvSpPr>
          <p:nvPr/>
        </p:nvSpPr>
        <p:spPr bwMode="auto">
          <a:xfrm>
            <a:off x="592492" y="4559300"/>
            <a:ext cx="7553325" cy="1924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algn="ctr" defTabSz="914400">
              <a:buFont typeface="Wingdings" pitchFamily="2" charset="2"/>
              <a:buNone/>
            </a:pPr>
            <a:r>
              <a:rPr lang="tr-TR" kern="0" dirty="0"/>
              <a:t>	</a:t>
            </a:r>
            <a:r>
              <a:rPr lang="tr-TR" sz="2100" kern="0" dirty="0"/>
              <a:t>Beyinlerini, yüreklerini ve çıkarlarını kuruluşun gelişmesi için bir araya getiren çalışanların iş başarma düzeylerini </a:t>
            </a:r>
            <a:r>
              <a:rPr lang="tr-TR" sz="2100" b="1" kern="0" dirty="0"/>
              <a:t>performansa göre ödüllendiren </a:t>
            </a:r>
            <a:r>
              <a:rPr lang="tr-TR" sz="2100" kern="0" dirty="0"/>
              <a:t>sistem işletilmelidir.</a:t>
            </a:r>
            <a:endParaRPr lang="tr-TR" kern="0" dirty="0"/>
          </a:p>
        </p:txBody>
      </p:sp>
    </p:spTree>
    <p:extLst>
      <p:ext uri="{BB962C8B-B14F-4D97-AF65-F5344CB8AC3E}">
        <p14:creationId xmlns:p14="http://schemas.microsoft.com/office/powerpoint/2010/main" val="1512093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838918"/>
            <a:ext cx="8897645" cy="3476625"/>
          </a:xfrm>
        </p:spPr>
        <p:txBody>
          <a:bodyPr/>
          <a:lstStyle/>
          <a:p>
            <a:r>
              <a:rPr lang="tr-TR" sz="2000" dirty="0"/>
              <a:t>Üst Yönetimin Liderliği ve Sorumluluğu </a:t>
            </a:r>
          </a:p>
          <a:p>
            <a:r>
              <a:rPr lang="tr-TR" sz="2000" dirty="0" err="1"/>
              <a:t>TKY’nin</a:t>
            </a:r>
            <a:r>
              <a:rPr lang="tr-TR" sz="2000" dirty="0"/>
              <a:t> uygulamaya konması işletmenin tepe yönetimine düşen stratejik bir karardır. Çünkü TKY işletme bünyesinde gerçek ve köklü bir değişimi içermektedir. TKY uygulamasına geçiş kararı verildikten sonra, gerçekleştirilmesi gereken sorumluluklardan en başta geleni, çalışanların psikolojik olarak bu değişikliğe hazır olmalarını sağlayan bir ortam oluşturulmasıdır. </a:t>
            </a:r>
          </a:p>
          <a:p>
            <a:r>
              <a:rPr lang="tr-TR" sz="2000" dirty="0"/>
              <a:t>Eğer kalite şirkette yer alan herkesin görevi olacaksa, bu öncelikle üst yönetimin görevi olmalı ve bunu herkese göstermelidir.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12</a:t>
            </a:fld>
            <a:endParaRPr lang="tr-TR">
              <a:solidFill>
                <a:srgbClr val="FFFFFF"/>
              </a:solidFill>
            </a:endParaRPr>
          </a:p>
        </p:txBody>
      </p:sp>
      <p:sp>
        <p:nvSpPr>
          <p:cNvPr id="6" name="Metin kutusu 5">
            <a:extLst>
              <a:ext uri="{FF2B5EF4-FFF2-40B4-BE49-F238E27FC236}">
                <a16:creationId xmlns:a16="http://schemas.microsoft.com/office/drawing/2014/main" id="{F920EC22-A0F4-4573-A24D-9708B6DDE5F7}"/>
              </a:ext>
            </a:extLst>
          </p:cNvPr>
          <p:cNvSpPr txBox="1"/>
          <p:nvPr/>
        </p:nvSpPr>
        <p:spPr>
          <a:xfrm>
            <a:off x="3626527" y="0"/>
            <a:ext cx="4572000" cy="584775"/>
          </a:xfrm>
          <a:prstGeom prst="rect">
            <a:avLst/>
          </a:prstGeom>
          <a:noFill/>
        </p:spPr>
        <p:txBody>
          <a:bodyPr wrap="square">
            <a:spAutoFit/>
          </a:bodyPr>
          <a:lstStyle/>
          <a:p>
            <a:r>
              <a:rPr lang="tr-TR" sz="3200" b="1" dirty="0">
                <a:solidFill>
                  <a:schemeClr val="accent4">
                    <a:lumMod val="10000"/>
                  </a:schemeClr>
                </a:solidFill>
                <a:latin typeface="Calibri" panose="020F0502020204030204" pitchFamily="34" charset="0"/>
                <a:cs typeface="Calibri" panose="020F0502020204030204" pitchFamily="34" charset="0"/>
              </a:rPr>
              <a:t>LİDERLİK</a:t>
            </a:r>
          </a:p>
        </p:txBody>
      </p:sp>
      <p:sp>
        <p:nvSpPr>
          <p:cNvPr id="5" name="Rectangle 3">
            <a:extLst>
              <a:ext uri="{FF2B5EF4-FFF2-40B4-BE49-F238E27FC236}">
                <a16:creationId xmlns:a16="http://schemas.microsoft.com/office/drawing/2014/main" id="{FB49780C-A96E-4860-A5AF-67D7D9D9A7DE}"/>
              </a:ext>
            </a:extLst>
          </p:cNvPr>
          <p:cNvSpPr txBox="1">
            <a:spLocks noChangeArrowheads="1"/>
          </p:cNvSpPr>
          <p:nvPr/>
        </p:nvSpPr>
        <p:spPr bwMode="auto">
          <a:xfrm>
            <a:off x="0" y="4315543"/>
            <a:ext cx="9064101" cy="192968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lnSpc>
                <a:spcPct val="90000"/>
              </a:lnSpc>
            </a:pPr>
            <a:r>
              <a:rPr lang="tr-TR" sz="2000" u="sng" kern="0" dirty="0">
                <a:solidFill>
                  <a:schemeClr val="folHlink"/>
                </a:solidFill>
              </a:rPr>
              <a:t>Yönetici</a:t>
            </a:r>
            <a:r>
              <a:rPr lang="tr-TR" sz="2000" kern="0" dirty="0">
                <a:solidFill>
                  <a:schemeClr val="folHlink"/>
                </a:solidFill>
              </a:rPr>
              <a:t>,</a:t>
            </a:r>
            <a:r>
              <a:rPr lang="tr-TR" sz="2000" kern="0" dirty="0"/>
              <a:t> bir zaman dilimi içinde ve değişen çevre koşulları altında birtakım amaçları gerçekleştirmek üzere, insan, para, araç, gereç, makine, vb. üretim araçlarını uyumlu bir şekilde bir araya getiren ve çalıştıran kişidir.</a:t>
            </a:r>
            <a:endParaRPr lang="tr-TR" sz="2000" u="sng" kern="0" dirty="0"/>
          </a:p>
          <a:p>
            <a:pPr defTabSz="914400">
              <a:lnSpc>
                <a:spcPct val="90000"/>
              </a:lnSpc>
            </a:pPr>
            <a:r>
              <a:rPr lang="tr-TR" sz="2000" u="sng" kern="0" dirty="0">
                <a:solidFill>
                  <a:schemeClr val="folHlink"/>
                </a:solidFill>
              </a:rPr>
              <a:t>Lider</a:t>
            </a:r>
            <a:r>
              <a:rPr lang="tr-TR" sz="2000" kern="0" dirty="0">
                <a:solidFill>
                  <a:schemeClr val="folHlink"/>
                </a:solidFill>
              </a:rPr>
              <a:t>,</a:t>
            </a:r>
            <a:r>
              <a:rPr lang="tr-TR" sz="2000" kern="0" dirty="0"/>
              <a:t> bir kuruluşun amaçlarını gerçekleştirme ya da bu amaçları değiştirmek için yeni bir yapı ve yöntem başlatandır.</a:t>
            </a:r>
          </a:p>
        </p:txBody>
      </p:sp>
    </p:spTree>
    <p:extLst>
      <p:ext uri="{BB962C8B-B14F-4D97-AF65-F5344CB8AC3E}">
        <p14:creationId xmlns:p14="http://schemas.microsoft.com/office/powerpoint/2010/main" val="183413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5 Slayt Numarası Yer Tutucusu"/>
          <p:cNvSpPr>
            <a:spLocks noGrp="1"/>
          </p:cNvSpPr>
          <p:nvPr>
            <p:ph type="sldNum" sz="quarter" idx="12"/>
          </p:nvPr>
        </p:nvSpPr>
        <p:spPr/>
        <p:txBody>
          <a:bodyPr/>
          <a:lstStyle/>
          <a:p>
            <a:fld id="{9BCB7A02-7889-41B1-866D-158560773A7C}" type="slidenum">
              <a:rPr lang="tr-TR">
                <a:solidFill>
                  <a:srgbClr val="FFFFFF"/>
                </a:solidFill>
              </a:rPr>
              <a:pPr/>
              <a:t>13</a:t>
            </a:fld>
            <a:endParaRPr lang="tr-TR">
              <a:solidFill>
                <a:srgbClr val="FFFFFF"/>
              </a:solidFill>
            </a:endParaRPr>
          </a:p>
        </p:txBody>
      </p:sp>
      <p:sp>
        <p:nvSpPr>
          <p:cNvPr id="82946" name="Rectangle 2"/>
          <p:cNvSpPr>
            <a:spLocks noGrp="1" noChangeArrowheads="1"/>
          </p:cNvSpPr>
          <p:nvPr>
            <p:ph type="title"/>
          </p:nvPr>
        </p:nvSpPr>
        <p:spPr>
          <a:xfrm>
            <a:off x="416379" y="944162"/>
            <a:ext cx="8229600" cy="1371600"/>
          </a:xfrm>
        </p:spPr>
        <p:txBody>
          <a:bodyPr/>
          <a:lstStyle/>
          <a:p>
            <a:r>
              <a:rPr lang="tr-TR" sz="1800" b="1" dirty="0"/>
              <a:t>KARŞILAŞTIRMALI YÖNETİCİLİK VE LİDERLİK ÖZELLİKLERİ</a:t>
            </a:r>
          </a:p>
        </p:txBody>
      </p:sp>
      <p:graphicFrame>
        <p:nvGraphicFramePr>
          <p:cNvPr id="83039" name="Group 95"/>
          <p:cNvGraphicFramePr>
            <a:graphicFrameLocks noGrp="1"/>
          </p:cNvGraphicFramePr>
          <p:nvPr>
            <p:ph idx="1"/>
            <p:extLst>
              <p:ext uri="{D42A27DB-BD31-4B8C-83A1-F6EECF244321}">
                <p14:modId xmlns:p14="http://schemas.microsoft.com/office/powerpoint/2010/main" val="3331122040"/>
              </p:ext>
            </p:extLst>
          </p:nvPr>
        </p:nvGraphicFramePr>
        <p:xfrm>
          <a:off x="705394" y="1970486"/>
          <a:ext cx="7651570" cy="3746732"/>
        </p:xfrm>
        <a:graphic>
          <a:graphicData uri="http://schemas.openxmlformats.org/drawingml/2006/table">
            <a:tbl>
              <a:tblPr/>
              <a:tblGrid>
                <a:gridCol w="3825785">
                  <a:extLst>
                    <a:ext uri="{9D8B030D-6E8A-4147-A177-3AD203B41FA5}">
                      <a16:colId xmlns:a16="http://schemas.microsoft.com/office/drawing/2014/main" val="20000"/>
                    </a:ext>
                  </a:extLst>
                </a:gridCol>
                <a:gridCol w="3825785">
                  <a:extLst>
                    <a:ext uri="{9D8B030D-6E8A-4147-A177-3AD203B41FA5}">
                      <a16:colId xmlns:a16="http://schemas.microsoft.com/office/drawing/2014/main" val="20001"/>
                    </a:ext>
                  </a:extLst>
                </a:gridCol>
              </a:tblGrid>
              <a:tr h="45253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2100" b="1" i="0" u="none" strike="noStrike" cap="none" normalizeH="0" baseline="0" dirty="0">
                          <a:ln>
                            <a:noFill/>
                          </a:ln>
                          <a:solidFill>
                            <a:srgbClr val="FF0000"/>
                          </a:solidFill>
                          <a:effectLst>
                            <a:outerShdw blurRad="38100" dist="38100" dir="2700000" algn="tl">
                              <a:srgbClr val="000000"/>
                            </a:outerShdw>
                          </a:effectLst>
                          <a:latin typeface="Tahoma" pitchFamily="34" charset="0"/>
                        </a:rPr>
                        <a:t>YÖNETİCİ</a:t>
                      </a:r>
                      <a:r>
                        <a:rPr kumimoji="0" lang="tr-TR" sz="2100" b="0" i="0" u="none" strike="noStrike" cap="none" normalizeH="0" baseline="0" dirty="0">
                          <a:ln>
                            <a:noFill/>
                          </a:ln>
                          <a:solidFill>
                            <a:srgbClr val="FF0000"/>
                          </a:solidFill>
                          <a:effectLst>
                            <a:outerShdw blurRad="38100" dist="38100" dir="2700000" algn="tl">
                              <a:srgbClr val="000000"/>
                            </a:outerShdw>
                          </a:effectLst>
                          <a:latin typeface="Tahoma" pitchFamily="34" charset="0"/>
                        </a:rPr>
                        <a:t> </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2100" b="1" i="0" u="none" strike="noStrike" cap="none" normalizeH="0" baseline="0" dirty="0">
                          <a:ln>
                            <a:noFill/>
                          </a:ln>
                          <a:solidFill>
                            <a:srgbClr val="FF0000"/>
                          </a:solidFill>
                          <a:effectLst>
                            <a:outerShdw blurRad="38100" dist="38100" dir="2700000" algn="tl">
                              <a:srgbClr val="000000"/>
                            </a:outerShdw>
                          </a:effectLst>
                          <a:latin typeface="Tahoma" pitchFamily="34" charset="0"/>
                        </a:rPr>
                        <a:t>LİDER</a:t>
                      </a:r>
                      <a:r>
                        <a:rPr kumimoji="0" lang="tr-TR" sz="2100" b="0" i="0" u="none" strike="noStrike" cap="none" normalizeH="0" baseline="0" dirty="0">
                          <a:ln>
                            <a:noFill/>
                          </a:ln>
                          <a:solidFill>
                            <a:schemeClr val="tx1"/>
                          </a:solidFill>
                          <a:effectLst>
                            <a:outerShdw blurRad="38100" dist="38100" dir="2700000" algn="tl">
                              <a:srgbClr val="000000"/>
                            </a:outerShdw>
                          </a:effectLst>
                          <a:latin typeface="Tahoma" pitchFamily="34" charset="0"/>
                        </a:rPr>
                        <a:t>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33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Yönetir. </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a:ln>
                            <a:noFill/>
                          </a:ln>
                          <a:solidFill>
                            <a:schemeClr val="accent4">
                              <a:lumMod val="10000"/>
                            </a:schemeClr>
                          </a:solidFill>
                          <a:effectLst>
                            <a:outerShdw blurRad="38100" dist="38100" dir="2700000" algn="tl">
                              <a:srgbClr val="000000"/>
                            </a:outerShdw>
                          </a:effectLst>
                          <a:latin typeface="Tahoma" pitchFamily="34" charset="0"/>
                        </a:rPr>
                        <a:t>Yönlendiricidir.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10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Mevcut düzeni sürdürür.</a:t>
                      </a: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a:ln>
                            <a:noFill/>
                          </a:ln>
                          <a:solidFill>
                            <a:schemeClr val="accent4">
                              <a:lumMod val="10000"/>
                            </a:schemeClr>
                          </a:solidFill>
                          <a:effectLst>
                            <a:outerShdw blurRad="38100" dist="38100" dir="2700000" algn="tl">
                              <a:srgbClr val="000000"/>
                            </a:outerShdw>
                          </a:effectLst>
                          <a:latin typeface="Tahoma" pitchFamily="34" charset="0"/>
                        </a:rPr>
                        <a:t>Yenilik peşindedir. </a:t>
                      </a:r>
                      <a:endParaRPr kumimoji="0" lang="tr-TR" sz="1200" b="0" i="0" u="none" strike="noStrike" cap="none" normalizeH="0" baseline="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33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Otoritesi statüsünden kaynaklanır. </a:t>
                      </a: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Otoritesi kendisindendir. </a:t>
                      </a: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33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Yetkileri kendisinde toplar. </a:t>
                      </a: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Astlarını yetkilendirir. </a:t>
                      </a: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210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İtaati vurgular. </a:t>
                      </a: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Katılımı vurgular. </a:t>
                      </a: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33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Planlara aşırı bağlıdır. </a:t>
                      </a: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Alternatif yaklaşımlara açıktır. </a:t>
                      </a: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07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Belirlenmiş amaçlara hizmet eder.</a:t>
                      </a: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Yeni amaçlar ortaya atar.</a:t>
                      </a: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210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İşi doğru yapar. </a:t>
                      </a: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Doğru işi yapar. </a:t>
                      </a: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5054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Kontrolü vurgular.</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tr-TR" sz="1200" b="1"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Güveni esas alır.</a:t>
                      </a:r>
                      <a:r>
                        <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tr-TR" sz="1200" b="0" i="0" u="none" strike="noStrike" cap="none" normalizeH="0" baseline="0" dirty="0">
                        <a:ln>
                          <a:noFill/>
                        </a:ln>
                        <a:solidFill>
                          <a:schemeClr val="accent4">
                            <a:lumMod val="10000"/>
                          </a:schemeClr>
                        </a:solidFill>
                        <a:effectLst>
                          <a:outerShdw blurRad="38100" dist="38100" dir="2700000" algn="tl">
                            <a:srgbClr val="000000"/>
                          </a:outerShdw>
                        </a:effectLst>
                        <a:latin typeface="Tahom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91181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3 Slayt Numarası Yer Tutucusu"/>
          <p:cNvSpPr>
            <a:spLocks noGrp="1"/>
          </p:cNvSpPr>
          <p:nvPr>
            <p:ph type="sldNum" sz="quarter" idx="12"/>
          </p:nvPr>
        </p:nvSpPr>
        <p:spPr/>
        <p:txBody>
          <a:bodyPr/>
          <a:lstStyle/>
          <a:p>
            <a:fld id="{6E28A375-3D6A-4517-A2A6-4A45CD9C43DB}" type="slidenum">
              <a:rPr lang="tr-TR">
                <a:solidFill>
                  <a:srgbClr val="FFFFFF"/>
                </a:solidFill>
              </a:rPr>
              <a:pPr/>
              <a:t>14</a:t>
            </a:fld>
            <a:endParaRPr lang="tr-TR">
              <a:solidFill>
                <a:srgbClr val="FFFFFF"/>
              </a:solidFill>
            </a:endParaRPr>
          </a:p>
        </p:txBody>
      </p:sp>
      <p:sp>
        <p:nvSpPr>
          <p:cNvPr id="335874" name="Line 2"/>
          <p:cNvSpPr>
            <a:spLocks noChangeShapeType="1"/>
          </p:cNvSpPr>
          <p:nvPr/>
        </p:nvSpPr>
        <p:spPr bwMode="auto">
          <a:xfrm rot="16200000">
            <a:off x="5543550" y="3714750"/>
            <a:ext cx="4572000" cy="0"/>
          </a:xfrm>
          <a:prstGeom prst="line">
            <a:avLst/>
          </a:prstGeom>
          <a:noFill/>
          <a:ln w="38100">
            <a:solidFill>
              <a:srgbClr val="00FF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875" name="Line 3"/>
          <p:cNvSpPr>
            <a:spLocks noChangeShapeType="1"/>
          </p:cNvSpPr>
          <p:nvPr/>
        </p:nvSpPr>
        <p:spPr bwMode="auto">
          <a:xfrm>
            <a:off x="1314450" y="1428750"/>
            <a:ext cx="6515100" cy="0"/>
          </a:xfrm>
          <a:prstGeom prst="line">
            <a:avLst/>
          </a:prstGeom>
          <a:noFill/>
          <a:ln w="38100">
            <a:solidFill>
              <a:srgbClr val="00FF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876" name="Line 4"/>
          <p:cNvSpPr>
            <a:spLocks noChangeShapeType="1"/>
          </p:cNvSpPr>
          <p:nvPr/>
        </p:nvSpPr>
        <p:spPr bwMode="auto">
          <a:xfrm>
            <a:off x="4514850" y="1428750"/>
            <a:ext cx="0" cy="4572000"/>
          </a:xfrm>
          <a:prstGeom prst="line">
            <a:avLst/>
          </a:prstGeom>
          <a:noFill/>
          <a:ln w="38100">
            <a:solidFill>
              <a:srgbClr val="00FF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877" name="Line 5"/>
          <p:cNvSpPr>
            <a:spLocks noChangeShapeType="1"/>
          </p:cNvSpPr>
          <p:nvPr/>
        </p:nvSpPr>
        <p:spPr bwMode="auto">
          <a:xfrm>
            <a:off x="1314450" y="1714500"/>
            <a:ext cx="6515100" cy="0"/>
          </a:xfrm>
          <a:prstGeom prst="line">
            <a:avLst/>
          </a:prstGeom>
          <a:noFill/>
          <a:ln w="38100">
            <a:solidFill>
              <a:srgbClr val="00FF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878" name="Line 6"/>
          <p:cNvSpPr>
            <a:spLocks noChangeShapeType="1"/>
          </p:cNvSpPr>
          <p:nvPr/>
        </p:nvSpPr>
        <p:spPr bwMode="auto">
          <a:xfrm>
            <a:off x="1314450" y="297180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879" name="Line 7"/>
          <p:cNvSpPr>
            <a:spLocks noChangeShapeType="1"/>
          </p:cNvSpPr>
          <p:nvPr/>
        </p:nvSpPr>
        <p:spPr bwMode="auto">
          <a:xfrm>
            <a:off x="1314450" y="337185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880" name="Line 8"/>
          <p:cNvSpPr>
            <a:spLocks noChangeShapeType="1"/>
          </p:cNvSpPr>
          <p:nvPr/>
        </p:nvSpPr>
        <p:spPr bwMode="auto">
          <a:xfrm>
            <a:off x="1314450" y="388620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881" name="Line 9"/>
          <p:cNvSpPr>
            <a:spLocks noChangeShapeType="1"/>
          </p:cNvSpPr>
          <p:nvPr/>
        </p:nvSpPr>
        <p:spPr bwMode="auto">
          <a:xfrm>
            <a:off x="1314450" y="445770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882" name="Line 10"/>
          <p:cNvSpPr>
            <a:spLocks noChangeShapeType="1"/>
          </p:cNvSpPr>
          <p:nvPr/>
        </p:nvSpPr>
        <p:spPr bwMode="auto">
          <a:xfrm>
            <a:off x="1314450" y="502920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883" name="Text Box 11"/>
          <p:cNvSpPr txBox="1">
            <a:spLocks noChangeArrowheads="1"/>
          </p:cNvSpPr>
          <p:nvPr/>
        </p:nvSpPr>
        <p:spPr bwMode="auto">
          <a:xfrm>
            <a:off x="4629150" y="2343151"/>
            <a:ext cx="3371850" cy="646331"/>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b="1">
                <a:solidFill>
                  <a:srgbClr val="FFFF00"/>
                </a:solidFill>
                <a:latin typeface="Times New Roman" charset="0"/>
              </a:rPr>
              <a:t>Hatasını kabul etmez, hata yapanı da affetmez.</a:t>
            </a:r>
          </a:p>
        </p:txBody>
      </p:sp>
      <p:sp>
        <p:nvSpPr>
          <p:cNvPr id="335884" name="Text Box 12"/>
          <p:cNvSpPr txBox="1">
            <a:spLocks noChangeArrowheads="1"/>
          </p:cNvSpPr>
          <p:nvPr/>
        </p:nvSpPr>
        <p:spPr bwMode="auto">
          <a:xfrm>
            <a:off x="1371600" y="2343151"/>
            <a:ext cx="3086100" cy="646331"/>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b="1">
                <a:solidFill>
                  <a:srgbClr val="FFFFFF"/>
                </a:solidFill>
                <a:latin typeface="Times New Roman" charset="0"/>
              </a:rPr>
              <a:t>Hatasını itiraf eder, hata     yapanı affeder.</a:t>
            </a:r>
          </a:p>
        </p:txBody>
      </p:sp>
      <p:sp>
        <p:nvSpPr>
          <p:cNvPr id="335885" name="Text Box 13"/>
          <p:cNvSpPr txBox="1">
            <a:spLocks noChangeArrowheads="1"/>
          </p:cNvSpPr>
          <p:nvPr/>
        </p:nvSpPr>
        <p:spPr bwMode="auto">
          <a:xfrm>
            <a:off x="1143000" y="2971800"/>
            <a:ext cx="3257550" cy="369332"/>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b="1">
                <a:solidFill>
                  <a:srgbClr val="FFFFFF"/>
                </a:solidFill>
                <a:latin typeface="Times New Roman" charset="0"/>
              </a:rPr>
              <a:t>Ekibini korur.</a:t>
            </a:r>
            <a:endParaRPr lang="tr-TR">
              <a:solidFill>
                <a:srgbClr val="FFFFFF"/>
              </a:solidFill>
              <a:latin typeface="Times New Roman" charset="0"/>
            </a:endParaRPr>
          </a:p>
        </p:txBody>
      </p:sp>
      <p:sp>
        <p:nvSpPr>
          <p:cNvPr id="335886" name="Text Box 14"/>
          <p:cNvSpPr txBox="1">
            <a:spLocks noChangeArrowheads="1"/>
          </p:cNvSpPr>
          <p:nvPr/>
        </p:nvSpPr>
        <p:spPr bwMode="auto">
          <a:xfrm>
            <a:off x="4514850" y="2971800"/>
            <a:ext cx="3486150" cy="369332"/>
          </a:xfrm>
          <a:prstGeom prst="rect">
            <a:avLst/>
          </a:prstGeom>
          <a:noFill/>
          <a:ln w="12700">
            <a:noFill/>
            <a:miter lim="800000"/>
            <a:headEnd type="none" w="sm" len="sm"/>
            <a:tailEnd type="none" w="sm" len="sm"/>
          </a:ln>
          <a:effectLst/>
        </p:spPr>
        <p:txBody>
          <a:bodyPr>
            <a:spAutoFit/>
          </a:bodyPr>
          <a:lstStyle/>
          <a:p>
            <a:pPr defTabSz="685800" eaLnBrk="0" fontAlgn="base" hangingPunct="0">
              <a:spcBef>
                <a:spcPct val="50000"/>
              </a:spcBef>
              <a:spcAft>
                <a:spcPct val="0"/>
              </a:spcAft>
            </a:pPr>
            <a:r>
              <a:rPr lang="tr-TR" b="1">
                <a:solidFill>
                  <a:srgbClr val="FFFF00"/>
                </a:solidFill>
                <a:latin typeface="Times New Roman" charset="0"/>
              </a:rPr>
              <a:t>Kendinden başkasını düşünmez.</a:t>
            </a:r>
            <a:endParaRPr lang="tr-TR">
              <a:solidFill>
                <a:srgbClr val="FFFFFF"/>
              </a:solidFill>
              <a:latin typeface="Times New Roman" charset="0"/>
            </a:endParaRPr>
          </a:p>
        </p:txBody>
      </p:sp>
      <p:sp>
        <p:nvSpPr>
          <p:cNvPr id="335887" name="Text Box 15"/>
          <p:cNvSpPr txBox="1">
            <a:spLocks noChangeArrowheads="1"/>
          </p:cNvSpPr>
          <p:nvPr/>
        </p:nvSpPr>
        <p:spPr bwMode="auto">
          <a:xfrm>
            <a:off x="1143000" y="3314701"/>
            <a:ext cx="3371850" cy="646331"/>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b="1" dirty="0">
                <a:solidFill>
                  <a:srgbClr val="FFFFFF"/>
                </a:solidFill>
                <a:latin typeface="Times New Roman" charset="0"/>
              </a:rPr>
              <a:t>Herkesin potansiyelinin ortaya çıkmasına rehberlik eder.</a:t>
            </a:r>
          </a:p>
        </p:txBody>
      </p:sp>
      <p:sp>
        <p:nvSpPr>
          <p:cNvPr id="335888" name="Text Box 16"/>
          <p:cNvSpPr txBox="1">
            <a:spLocks noChangeArrowheads="1"/>
          </p:cNvSpPr>
          <p:nvPr/>
        </p:nvSpPr>
        <p:spPr bwMode="auto">
          <a:xfrm>
            <a:off x="4572000" y="3314701"/>
            <a:ext cx="3429000" cy="646331"/>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b="1">
                <a:solidFill>
                  <a:srgbClr val="FFFF00"/>
                </a:solidFill>
                <a:latin typeface="Times New Roman" charset="0"/>
              </a:rPr>
              <a:t>Herkesin kendisi gibi davranmasını ister.</a:t>
            </a:r>
            <a:endParaRPr lang="tr-TR" b="1">
              <a:solidFill>
                <a:srgbClr val="FFFFFF"/>
              </a:solidFill>
              <a:latin typeface="Times New Roman" charset="0"/>
            </a:endParaRPr>
          </a:p>
        </p:txBody>
      </p:sp>
      <p:sp>
        <p:nvSpPr>
          <p:cNvPr id="335889" name="Text Box 17"/>
          <p:cNvSpPr txBox="1">
            <a:spLocks noChangeArrowheads="1"/>
          </p:cNvSpPr>
          <p:nvPr/>
        </p:nvSpPr>
        <p:spPr bwMode="auto">
          <a:xfrm>
            <a:off x="1143000" y="4000501"/>
            <a:ext cx="3314700" cy="415498"/>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sz="2100">
                <a:solidFill>
                  <a:srgbClr val="FFFFFF"/>
                </a:solidFill>
                <a:latin typeface="Times New Roman" charset="0"/>
              </a:rPr>
              <a:t>Sorunları basite indirger</a:t>
            </a:r>
            <a:r>
              <a:rPr lang="tr-TR" sz="2100">
                <a:solidFill>
                  <a:srgbClr val="2B5481"/>
                </a:solidFill>
                <a:latin typeface="Times New Roman" charset="0"/>
              </a:rPr>
              <a:t>.</a:t>
            </a:r>
            <a:endParaRPr lang="tr-TR">
              <a:solidFill>
                <a:srgbClr val="2B5481"/>
              </a:solidFill>
              <a:latin typeface="Times New Roman" charset="0"/>
            </a:endParaRPr>
          </a:p>
        </p:txBody>
      </p:sp>
      <p:sp>
        <p:nvSpPr>
          <p:cNvPr id="335890" name="Text Box 18"/>
          <p:cNvSpPr txBox="1">
            <a:spLocks noChangeArrowheads="1"/>
          </p:cNvSpPr>
          <p:nvPr/>
        </p:nvSpPr>
        <p:spPr bwMode="auto">
          <a:xfrm>
            <a:off x="4572000" y="3886201"/>
            <a:ext cx="3429000" cy="646331"/>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b="1">
                <a:solidFill>
                  <a:srgbClr val="FFFF00"/>
                </a:solidFill>
                <a:latin typeface="Times New Roman" charset="0"/>
              </a:rPr>
              <a:t>En basit sorunu bile karmaşık hale getirir.</a:t>
            </a:r>
          </a:p>
        </p:txBody>
      </p:sp>
      <p:sp>
        <p:nvSpPr>
          <p:cNvPr id="335891" name="Text Box 19"/>
          <p:cNvSpPr txBox="1">
            <a:spLocks noChangeArrowheads="1"/>
          </p:cNvSpPr>
          <p:nvPr/>
        </p:nvSpPr>
        <p:spPr bwMode="auto">
          <a:xfrm>
            <a:off x="1143000" y="4457701"/>
            <a:ext cx="3314700" cy="646331"/>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b="1">
                <a:solidFill>
                  <a:srgbClr val="FFFFFF"/>
                </a:solidFill>
                <a:latin typeface="Times New Roman" charset="0"/>
              </a:rPr>
              <a:t>Sevincini ve kederini personeliyle paylaşır.</a:t>
            </a:r>
            <a:endParaRPr lang="tr-TR">
              <a:solidFill>
                <a:srgbClr val="FFFFFF"/>
              </a:solidFill>
              <a:latin typeface="Times New Roman" charset="0"/>
            </a:endParaRPr>
          </a:p>
        </p:txBody>
      </p:sp>
      <p:sp>
        <p:nvSpPr>
          <p:cNvPr id="335892" name="Text Box 20"/>
          <p:cNvSpPr txBox="1">
            <a:spLocks noChangeArrowheads="1"/>
          </p:cNvSpPr>
          <p:nvPr/>
        </p:nvSpPr>
        <p:spPr bwMode="auto">
          <a:xfrm>
            <a:off x="4457700" y="4400551"/>
            <a:ext cx="3543300" cy="646331"/>
          </a:xfrm>
          <a:prstGeom prst="rect">
            <a:avLst/>
          </a:prstGeom>
          <a:noFill/>
          <a:ln w="12700">
            <a:noFill/>
            <a:miter lim="800000"/>
            <a:headEnd type="none" w="sm" len="sm"/>
            <a:tailEnd type="none" w="sm" len="sm"/>
          </a:ln>
          <a:effectLst/>
        </p:spPr>
        <p:txBody>
          <a:bodyPr>
            <a:spAutoFit/>
          </a:bodyPr>
          <a:lstStyle/>
          <a:p>
            <a:pPr defTabSz="685800" eaLnBrk="0" fontAlgn="base" hangingPunct="0">
              <a:spcBef>
                <a:spcPct val="50000"/>
              </a:spcBef>
              <a:spcAft>
                <a:spcPct val="0"/>
              </a:spcAft>
            </a:pPr>
            <a:r>
              <a:rPr lang="tr-TR" b="1">
                <a:solidFill>
                  <a:srgbClr val="FFFF00"/>
                </a:solidFill>
                <a:latin typeface="Times New Roman" charset="0"/>
              </a:rPr>
              <a:t>Sevincinde neşesinden, kederinde gazabından yanına yaklaşılmaz.</a:t>
            </a:r>
            <a:endParaRPr lang="tr-TR">
              <a:solidFill>
                <a:srgbClr val="FFFF00"/>
              </a:solidFill>
              <a:latin typeface="Times New Roman" charset="0"/>
            </a:endParaRPr>
          </a:p>
        </p:txBody>
      </p:sp>
      <p:sp>
        <p:nvSpPr>
          <p:cNvPr id="335893" name="Text Box 21"/>
          <p:cNvSpPr txBox="1">
            <a:spLocks noChangeArrowheads="1"/>
          </p:cNvSpPr>
          <p:nvPr/>
        </p:nvSpPr>
        <p:spPr bwMode="auto">
          <a:xfrm>
            <a:off x="4629150" y="4972050"/>
            <a:ext cx="3200400" cy="738664"/>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sz="2100">
                <a:solidFill>
                  <a:srgbClr val="FFFF00"/>
                </a:solidFill>
                <a:latin typeface="Times New Roman" charset="0"/>
              </a:rPr>
              <a:t>Personeliyle beraber olmaktan rahatsızlık duyar.</a:t>
            </a:r>
            <a:endParaRPr lang="tr-TR">
              <a:solidFill>
                <a:srgbClr val="FFFF00"/>
              </a:solidFill>
              <a:latin typeface="Times New Roman" charset="0"/>
            </a:endParaRPr>
          </a:p>
        </p:txBody>
      </p:sp>
      <p:sp>
        <p:nvSpPr>
          <p:cNvPr id="335894" name="Text Box 22"/>
          <p:cNvSpPr txBox="1">
            <a:spLocks noChangeArrowheads="1"/>
          </p:cNvSpPr>
          <p:nvPr/>
        </p:nvSpPr>
        <p:spPr bwMode="auto">
          <a:xfrm>
            <a:off x="4514850" y="5611416"/>
            <a:ext cx="3314700" cy="415498"/>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sz="2100">
                <a:solidFill>
                  <a:srgbClr val="FFFF00"/>
                </a:solidFill>
                <a:latin typeface="Times New Roman" charset="0"/>
              </a:rPr>
              <a:t>     Konuşmaya bayılır.</a:t>
            </a:r>
            <a:endParaRPr lang="tr-TR">
              <a:solidFill>
                <a:srgbClr val="FFFF00"/>
              </a:solidFill>
              <a:latin typeface="Times New Roman" charset="0"/>
            </a:endParaRPr>
          </a:p>
        </p:txBody>
      </p:sp>
      <p:sp>
        <p:nvSpPr>
          <p:cNvPr id="335895" name="Line 23"/>
          <p:cNvSpPr>
            <a:spLocks noChangeShapeType="1"/>
          </p:cNvSpPr>
          <p:nvPr/>
        </p:nvSpPr>
        <p:spPr bwMode="auto">
          <a:xfrm>
            <a:off x="1314450" y="205740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896" name="Text Box 24"/>
          <p:cNvSpPr txBox="1">
            <a:spLocks noChangeArrowheads="1"/>
          </p:cNvSpPr>
          <p:nvPr/>
        </p:nvSpPr>
        <p:spPr bwMode="auto">
          <a:xfrm>
            <a:off x="1143000" y="2000251"/>
            <a:ext cx="3371850" cy="415498"/>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sz="2100" dirty="0">
                <a:solidFill>
                  <a:srgbClr val="FFFFFF"/>
                </a:solidFill>
                <a:latin typeface="Times New Roman" charset="0"/>
              </a:rPr>
              <a:t>Bilgiyi yayar.</a:t>
            </a:r>
            <a:endParaRPr lang="tr-TR" dirty="0">
              <a:solidFill>
                <a:srgbClr val="FFFFFF"/>
              </a:solidFill>
              <a:latin typeface="Times New Roman" charset="0"/>
            </a:endParaRPr>
          </a:p>
        </p:txBody>
      </p:sp>
      <p:sp>
        <p:nvSpPr>
          <p:cNvPr id="335897" name="Text Box 25"/>
          <p:cNvSpPr txBox="1">
            <a:spLocks noChangeArrowheads="1"/>
          </p:cNvSpPr>
          <p:nvPr/>
        </p:nvSpPr>
        <p:spPr bwMode="auto">
          <a:xfrm>
            <a:off x="4629150" y="2057401"/>
            <a:ext cx="3371850" cy="415498"/>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sz="2100">
                <a:solidFill>
                  <a:srgbClr val="FFFF00"/>
                </a:solidFill>
                <a:latin typeface="Times New Roman" charset="0"/>
              </a:rPr>
              <a:t>Bilgiyi saklar.</a:t>
            </a:r>
            <a:endParaRPr lang="tr-TR">
              <a:solidFill>
                <a:srgbClr val="FFFF00"/>
              </a:solidFill>
              <a:latin typeface="Times New Roman" charset="0"/>
            </a:endParaRPr>
          </a:p>
        </p:txBody>
      </p:sp>
      <p:sp>
        <p:nvSpPr>
          <p:cNvPr id="335898" name="Line 26"/>
          <p:cNvSpPr>
            <a:spLocks noChangeShapeType="1"/>
          </p:cNvSpPr>
          <p:nvPr/>
        </p:nvSpPr>
        <p:spPr bwMode="auto">
          <a:xfrm>
            <a:off x="1314450" y="240030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899" name="Text Box 27"/>
          <p:cNvSpPr txBox="1">
            <a:spLocks noChangeArrowheads="1"/>
          </p:cNvSpPr>
          <p:nvPr/>
        </p:nvSpPr>
        <p:spPr bwMode="auto">
          <a:xfrm>
            <a:off x="1143000" y="1714501"/>
            <a:ext cx="3314700" cy="415498"/>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sz="2100" dirty="0">
                <a:solidFill>
                  <a:srgbClr val="FFFFFF"/>
                </a:solidFill>
                <a:latin typeface="Times New Roman" charset="0"/>
              </a:rPr>
              <a:t>Ekibini başarıya götürür.</a:t>
            </a:r>
            <a:endParaRPr lang="tr-TR" dirty="0">
              <a:solidFill>
                <a:srgbClr val="FFFFFF"/>
              </a:solidFill>
              <a:latin typeface="Times New Roman" charset="0"/>
            </a:endParaRPr>
          </a:p>
        </p:txBody>
      </p:sp>
      <p:sp>
        <p:nvSpPr>
          <p:cNvPr id="335900" name="Text Box 28"/>
          <p:cNvSpPr txBox="1">
            <a:spLocks noChangeArrowheads="1"/>
          </p:cNvSpPr>
          <p:nvPr/>
        </p:nvSpPr>
        <p:spPr bwMode="auto">
          <a:xfrm>
            <a:off x="4629150" y="1714501"/>
            <a:ext cx="3143250" cy="738664"/>
          </a:xfrm>
          <a:prstGeom prst="rect">
            <a:avLst/>
          </a:prstGeom>
          <a:noFill/>
          <a:ln w="12700">
            <a:noFill/>
            <a:miter lim="800000"/>
            <a:headEnd type="none" w="sm" len="sm"/>
            <a:tailEnd type="none" w="sm" len="sm"/>
          </a:ln>
          <a:effectLst/>
        </p:spPr>
        <p:txBody>
          <a:bodyPr>
            <a:spAutoFit/>
          </a:bodyPr>
          <a:lstStyle/>
          <a:p>
            <a:pPr defTabSz="685800" eaLnBrk="0" fontAlgn="base" hangingPunct="0">
              <a:spcBef>
                <a:spcPct val="50000"/>
              </a:spcBef>
              <a:spcAft>
                <a:spcPct val="0"/>
              </a:spcAft>
            </a:pPr>
            <a:r>
              <a:rPr lang="tr-TR" sz="2100" dirty="0">
                <a:solidFill>
                  <a:srgbClr val="FFFF00"/>
                </a:solidFill>
                <a:latin typeface="Times New Roman" charset="0"/>
              </a:rPr>
              <a:t>Başarıları kendine mal eder.</a:t>
            </a:r>
            <a:endParaRPr lang="tr-TR" dirty="0">
              <a:solidFill>
                <a:srgbClr val="FFFFFF"/>
              </a:solidFill>
              <a:latin typeface="Times New Roman" charset="0"/>
            </a:endParaRPr>
          </a:p>
        </p:txBody>
      </p:sp>
      <p:sp>
        <p:nvSpPr>
          <p:cNvPr id="335901" name="Line 29"/>
          <p:cNvSpPr>
            <a:spLocks noChangeShapeType="1"/>
          </p:cNvSpPr>
          <p:nvPr/>
        </p:nvSpPr>
        <p:spPr bwMode="auto">
          <a:xfrm>
            <a:off x="1314450" y="565785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902" name="Text Box 30"/>
          <p:cNvSpPr txBox="1">
            <a:spLocks noChangeArrowheads="1"/>
          </p:cNvSpPr>
          <p:nvPr/>
        </p:nvSpPr>
        <p:spPr bwMode="auto">
          <a:xfrm>
            <a:off x="1143000" y="5611416"/>
            <a:ext cx="3314700" cy="415498"/>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sz="2100">
                <a:solidFill>
                  <a:srgbClr val="FFFFFF"/>
                </a:solidFill>
                <a:latin typeface="Times New Roman" charset="0"/>
              </a:rPr>
              <a:t>Dinlemesini bilir.</a:t>
            </a:r>
            <a:endParaRPr lang="tr-TR">
              <a:solidFill>
                <a:srgbClr val="FFFFFF"/>
              </a:solidFill>
              <a:latin typeface="Times New Roman" charset="0"/>
            </a:endParaRPr>
          </a:p>
        </p:txBody>
      </p:sp>
      <p:sp>
        <p:nvSpPr>
          <p:cNvPr id="335903" name="Text Box 31"/>
          <p:cNvSpPr txBox="1">
            <a:spLocks noChangeArrowheads="1"/>
          </p:cNvSpPr>
          <p:nvPr/>
        </p:nvSpPr>
        <p:spPr bwMode="auto">
          <a:xfrm>
            <a:off x="1143000" y="4972050"/>
            <a:ext cx="3200400" cy="738664"/>
          </a:xfrm>
          <a:prstGeom prst="rect">
            <a:avLst/>
          </a:prstGeom>
          <a:noFill/>
          <a:ln w="12700">
            <a:noFill/>
            <a:miter lim="800000"/>
            <a:headEnd type="none" w="sm" len="sm"/>
            <a:tailEnd type="none" w="sm" len="sm"/>
          </a:ln>
          <a:effectLst/>
        </p:spPr>
        <p:txBody>
          <a:bodyPr>
            <a:spAutoFit/>
          </a:bodyPr>
          <a:lstStyle/>
          <a:p>
            <a:pPr algn="ctr" defTabSz="685800" eaLnBrk="0" fontAlgn="base" hangingPunct="0">
              <a:spcBef>
                <a:spcPct val="50000"/>
              </a:spcBef>
              <a:spcAft>
                <a:spcPct val="0"/>
              </a:spcAft>
            </a:pPr>
            <a:r>
              <a:rPr lang="tr-TR" sz="2100">
                <a:solidFill>
                  <a:srgbClr val="FFFFFF"/>
                </a:solidFill>
                <a:latin typeface="Times New Roman" charset="0"/>
              </a:rPr>
              <a:t>Personeliyle beraber olmaktan mutluluk duyar.</a:t>
            </a:r>
            <a:endParaRPr lang="tr-TR">
              <a:solidFill>
                <a:srgbClr val="FFFF00"/>
              </a:solidFill>
              <a:latin typeface="Times New Roman" charset="0"/>
            </a:endParaRPr>
          </a:p>
        </p:txBody>
      </p:sp>
      <p:sp>
        <p:nvSpPr>
          <p:cNvPr id="335905" name="Line 33"/>
          <p:cNvSpPr>
            <a:spLocks noChangeShapeType="1"/>
          </p:cNvSpPr>
          <p:nvPr/>
        </p:nvSpPr>
        <p:spPr bwMode="auto">
          <a:xfrm>
            <a:off x="1314450" y="6000750"/>
            <a:ext cx="6515100" cy="0"/>
          </a:xfrm>
          <a:prstGeom prst="line">
            <a:avLst/>
          </a:prstGeom>
          <a:noFill/>
          <a:ln w="38100">
            <a:solidFill>
              <a:srgbClr val="00FF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906" name="Line 34"/>
          <p:cNvSpPr>
            <a:spLocks noChangeShapeType="1"/>
          </p:cNvSpPr>
          <p:nvPr/>
        </p:nvSpPr>
        <p:spPr bwMode="auto">
          <a:xfrm rot="16200000">
            <a:off x="-962025" y="3707607"/>
            <a:ext cx="4569619" cy="16669"/>
          </a:xfrm>
          <a:prstGeom prst="line">
            <a:avLst/>
          </a:prstGeom>
          <a:noFill/>
          <a:ln w="38100">
            <a:solidFill>
              <a:srgbClr val="00FF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5907" name="Text Box 35"/>
          <p:cNvSpPr txBox="1">
            <a:spLocks noChangeArrowheads="1"/>
          </p:cNvSpPr>
          <p:nvPr/>
        </p:nvSpPr>
        <p:spPr bwMode="auto">
          <a:xfrm>
            <a:off x="1485900" y="1371601"/>
            <a:ext cx="3028950" cy="415498"/>
          </a:xfrm>
          <a:prstGeom prst="rect">
            <a:avLst/>
          </a:prstGeom>
          <a:noFill/>
          <a:ln w="12700">
            <a:noFill/>
            <a:miter lim="800000"/>
            <a:headEnd type="none" w="sm" len="sm"/>
            <a:tailEnd type="none" w="sm" len="sm"/>
          </a:ln>
          <a:effectLst>
            <a:outerShdw dist="35921" dir="2700000" algn="ctr" rotWithShape="0">
              <a:srgbClr val="FF99FF"/>
            </a:outerShdw>
          </a:effectLst>
        </p:spPr>
        <p:txBody>
          <a:bodyPr>
            <a:spAutoFit/>
          </a:bodyPr>
          <a:lstStyle/>
          <a:p>
            <a:pPr algn="ctr" defTabSz="685800" eaLnBrk="0" fontAlgn="base" hangingPunct="0">
              <a:spcBef>
                <a:spcPct val="50000"/>
              </a:spcBef>
              <a:spcAft>
                <a:spcPct val="0"/>
              </a:spcAft>
            </a:pPr>
            <a:r>
              <a:rPr lang="tr-TR" sz="2100" b="1" dirty="0">
                <a:solidFill>
                  <a:schemeClr val="accent4">
                    <a:lumMod val="10000"/>
                  </a:schemeClr>
                </a:solidFill>
                <a:latin typeface="Times New Roman" charset="0"/>
              </a:rPr>
              <a:t>LİDER YÖNETİCİ</a:t>
            </a:r>
            <a:endParaRPr lang="tr-TR" dirty="0">
              <a:solidFill>
                <a:schemeClr val="accent4">
                  <a:lumMod val="10000"/>
                </a:schemeClr>
              </a:solidFill>
              <a:latin typeface="Times New Roman" charset="0"/>
            </a:endParaRPr>
          </a:p>
        </p:txBody>
      </p:sp>
      <p:sp>
        <p:nvSpPr>
          <p:cNvPr id="335908" name="Text Box 36"/>
          <p:cNvSpPr txBox="1">
            <a:spLocks noChangeArrowheads="1"/>
          </p:cNvSpPr>
          <p:nvPr/>
        </p:nvSpPr>
        <p:spPr bwMode="auto">
          <a:xfrm>
            <a:off x="4686300" y="1371601"/>
            <a:ext cx="3028950" cy="415498"/>
          </a:xfrm>
          <a:prstGeom prst="rect">
            <a:avLst/>
          </a:prstGeom>
          <a:noFill/>
          <a:ln w="12700">
            <a:noFill/>
            <a:miter lim="800000"/>
            <a:headEnd type="none" w="sm" len="sm"/>
            <a:tailEnd type="none" w="sm" len="sm"/>
          </a:ln>
          <a:effectLst>
            <a:outerShdw dist="35921" dir="2700000" algn="ctr" rotWithShape="0">
              <a:srgbClr val="FF99FF"/>
            </a:outerShdw>
          </a:effectLst>
        </p:spPr>
        <p:txBody>
          <a:bodyPr>
            <a:spAutoFit/>
          </a:bodyPr>
          <a:lstStyle/>
          <a:p>
            <a:pPr algn="ctr" defTabSz="685800" eaLnBrk="0" fontAlgn="base" hangingPunct="0">
              <a:spcBef>
                <a:spcPct val="50000"/>
              </a:spcBef>
              <a:spcAft>
                <a:spcPct val="0"/>
              </a:spcAft>
            </a:pPr>
            <a:r>
              <a:rPr lang="tr-TR" sz="2100" b="1" dirty="0">
                <a:solidFill>
                  <a:schemeClr val="accent4">
                    <a:lumMod val="10000"/>
                  </a:schemeClr>
                </a:solidFill>
                <a:latin typeface="Times New Roman" charset="0"/>
              </a:rPr>
              <a:t>KLASİK YÖNETİCİ</a:t>
            </a:r>
            <a:endParaRPr lang="tr-TR" dirty="0">
              <a:solidFill>
                <a:schemeClr val="accent4">
                  <a:lumMod val="10000"/>
                </a:schemeClr>
              </a:solidFill>
              <a:latin typeface="Times New Roman" charset="0"/>
            </a:endParaRPr>
          </a:p>
        </p:txBody>
      </p:sp>
    </p:spTree>
    <p:extLst>
      <p:ext uri="{BB962C8B-B14F-4D97-AF65-F5344CB8AC3E}">
        <p14:creationId xmlns:p14="http://schemas.microsoft.com/office/powerpoint/2010/main" val="23919859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3 Slayt Numarası Yer Tutucusu"/>
          <p:cNvSpPr>
            <a:spLocks noGrp="1"/>
          </p:cNvSpPr>
          <p:nvPr>
            <p:ph type="sldNum" sz="quarter" idx="12"/>
          </p:nvPr>
        </p:nvSpPr>
        <p:spPr/>
        <p:txBody>
          <a:bodyPr/>
          <a:lstStyle/>
          <a:p>
            <a:fld id="{88E96681-7088-4468-B1F3-AEE1DB644B7E}" type="slidenum">
              <a:rPr lang="tr-TR">
                <a:solidFill>
                  <a:srgbClr val="FFFFFF"/>
                </a:solidFill>
              </a:rPr>
              <a:pPr/>
              <a:t>15</a:t>
            </a:fld>
            <a:endParaRPr lang="tr-TR">
              <a:solidFill>
                <a:srgbClr val="FFFFFF"/>
              </a:solidFill>
            </a:endParaRPr>
          </a:p>
        </p:txBody>
      </p:sp>
      <p:sp>
        <p:nvSpPr>
          <p:cNvPr id="336898" name="Line 2"/>
          <p:cNvSpPr>
            <a:spLocks noChangeShapeType="1"/>
          </p:cNvSpPr>
          <p:nvPr/>
        </p:nvSpPr>
        <p:spPr bwMode="auto">
          <a:xfrm>
            <a:off x="1314450" y="1028700"/>
            <a:ext cx="6515100" cy="0"/>
          </a:xfrm>
          <a:prstGeom prst="line">
            <a:avLst/>
          </a:prstGeom>
          <a:noFill/>
          <a:ln w="38100">
            <a:solidFill>
              <a:srgbClr val="00FF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899" name="Line 3"/>
          <p:cNvSpPr>
            <a:spLocks noChangeShapeType="1"/>
          </p:cNvSpPr>
          <p:nvPr/>
        </p:nvSpPr>
        <p:spPr bwMode="auto">
          <a:xfrm>
            <a:off x="4514850" y="1028700"/>
            <a:ext cx="0" cy="4972050"/>
          </a:xfrm>
          <a:prstGeom prst="line">
            <a:avLst/>
          </a:prstGeom>
          <a:noFill/>
          <a:ln w="38100">
            <a:solidFill>
              <a:srgbClr val="00FF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900" name="Line 4"/>
          <p:cNvSpPr>
            <a:spLocks noChangeShapeType="1"/>
          </p:cNvSpPr>
          <p:nvPr/>
        </p:nvSpPr>
        <p:spPr bwMode="auto">
          <a:xfrm>
            <a:off x="1314450" y="1485900"/>
            <a:ext cx="6515100" cy="0"/>
          </a:xfrm>
          <a:prstGeom prst="line">
            <a:avLst/>
          </a:prstGeom>
          <a:noFill/>
          <a:ln w="38100">
            <a:solidFill>
              <a:srgbClr val="00FF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901" name="Line 5"/>
          <p:cNvSpPr>
            <a:spLocks noChangeShapeType="1"/>
          </p:cNvSpPr>
          <p:nvPr/>
        </p:nvSpPr>
        <p:spPr bwMode="auto">
          <a:xfrm>
            <a:off x="1314450" y="308610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902" name="Line 6"/>
          <p:cNvSpPr>
            <a:spLocks noChangeShapeType="1"/>
          </p:cNvSpPr>
          <p:nvPr/>
        </p:nvSpPr>
        <p:spPr bwMode="auto">
          <a:xfrm>
            <a:off x="1314450" y="348615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903" name="Line 7"/>
          <p:cNvSpPr>
            <a:spLocks noChangeShapeType="1"/>
          </p:cNvSpPr>
          <p:nvPr/>
        </p:nvSpPr>
        <p:spPr bwMode="auto">
          <a:xfrm>
            <a:off x="1314450" y="388620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904" name="Line 8"/>
          <p:cNvSpPr>
            <a:spLocks noChangeShapeType="1"/>
          </p:cNvSpPr>
          <p:nvPr/>
        </p:nvSpPr>
        <p:spPr bwMode="auto">
          <a:xfrm>
            <a:off x="1314450" y="434340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905" name="Line 9"/>
          <p:cNvSpPr>
            <a:spLocks noChangeShapeType="1"/>
          </p:cNvSpPr>
          <p:nvPr/>
        </p:nvSpPr>
        <p:spPr bwMode="auto">
          <a:xfrm>
            <a:off x="1314450" y="480060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906" name="Line 10"/>
          <p:cNvSpPr>
            <a:spLocks noChangeShapeType="1"/>
          </p:cNvSpPr>
          <p:nvPr/>
        </p:nvSpPr>
        <p:spPr bwMode="auto">
          <a:xfrm>
            <a:off x="1314450" y="525780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907" name="Text Box 11"/>
          <p:cNvSpPr txBox="1">
            <a:spLocks noChangeArrowheads="1"/>
          </p:cNvSpPr>
          <p:nvPr/>
        </p:nvSpPr>
        <p:spPr bwMode="auto">
          <a:xfrm>
            <a:off x="4629150" y="2343150"/>
            <a:ext cx="3371850" cy="738664"/>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00"/>
                </a:solidFill>
                <a:latin typeface="Times New Roman" charset="0"/>
              </a:rPr>
              <a:t>Kriz anında panik yapar ve kontrolü kaybeder.</a:t>
            </a:r>
            <a:endParaRPr lang="tr-TR">
              <a:solidFill>
                <a:srgbClr val="FFFF00"/>
              </a:solidFill>
              <a:latin typeface="Times New Roman" charset="0"/>
            </a:endParaRPr>
          </a:p>
        </p:txBody>
      </p:sp>
      <p:sp>
        <p:nvSpPr>
          <p:cNvPr id="336908" name="Text Box 12"/>
          <p:cNvSpPr txBox="1">
            <a:spLocks noChangeArrowheads="1"/>
          </p:cNvSpPr>
          <p:nvPr/>
        </p:nvSpPr>
        <p:spPr bwMode="auto">
          <a:xfrm>
            <a:off x="1143000" y="2343150"/>
            <a:ext cx="3314700" cy="738664"/>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FF"/>
                </a:solidFill>
                <a:latin typeface="Times New Roman" charset="0"/>
              </a:rPr>
              <a:t>Kriz anında soğukkanlı ve rahattır.</a:t>
            </a:r>
            <a:endParaRPr lang="tr-TR">
              <a:solidFill>
                <a:srgbClr val="FFFFFF"/>
              </a:solidFill>
              <a:latin typeface="Times New Roman" charset="0"/>
            </a:endParaRPr>
          </a:p>
        </p:txBody>
      </p:sp>
      <p:sp>
        <p:nvSpPr>
          <p:cNvPr id="336909" name="Text Box 13"/>
          <p:cNvSpPr txBox="1">
            <a:spLocks noChangeArrowheads="1"/>
          </p:cNvSpPr>
          <p:nvPr/>
        </p:nvSpPr>
        <p:spPr bwMode="auto">
          <a:xfrm>
            <a:off x="1428750" y="1085851"/>
            <a:ext cx="302895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b="1" dirty="0">
                <a:solidFill>
                  <a:schemeClr val="accent4">
                    <a:lumMod val="10000"/>
                  </a:schemeClr>
                </a:solidFill>
                <a:latin typeface="Times New Roman" charset="0"/>
              </a:rPr>
              <a:t>LİDER YÖNETİCİ</a:t>
            </a:r>
            <a:endParaRPr lang="tr-TR" dirty="0">
              <a:solidFill>
                <a:schemeClr val="accent4">
                  <a:lumMod val="10000"/>
                </a:schemeClr>
              </a:solidFill>
              <a:latin typeface="Times New Roman" charset="0"/>
            </a:endParaRPr>
          </a:p>
        </p:txBody>
      </p:sp>
      <p:sp>
        <p:nvSpPr>
          <p:cNvPr id="336910" name="Text Box 14"/>
          <p:cNvSpPr txBox="1">
            <a:spLocks noChangeArrowheads="1"/>
          </p:cNvSpPr>
          <p:nvPr/>
        </p:nvSpPr>
        <p:spPr bwMode="auto">
          <a:xfrm>
            <a:off x="1314450" y="3143251"/>
            <a:ext cx="3257550" cy="415498"/>
          </a:xfrm>
          <a:prstGeom prst="rect">
            <a:avLst/>
          </a:prstGeom>
          <a:noFill/>
          <a:ln w="12700">
            <a:noFill/>
            <a:miter lim="800000"/>
            <a:headEnd type="none" w="sm" len="sm"/>
            <a:tailEnd type="none" w="sm" len="sm"/>
          </a:ln>
          <a:effectLst/>
        </p:spPr>
        <p:txBody>
          <a:bodyPr wrap="square">
            <a:spAutoFit/>
          </a:bodyPr>
          <a:lstStyle/>
          <a:p>
            <a:pPr algn="r" defTabSz="685800" eaLnBrk="0" fontAlgn="base" hangingPunct="0">
              <a:spcBef>
                <a:spcPct val="50000"/>
              </a:spcBef>
              <a:spcAft>
                <a:spcPct val="0"/>
              </a:spcAft>
            </a:pPr>
            <a:r>
              <a:rPr lang="tr-TR" sz="2100">
                <a:solidFill>
                  <a:srgbClr val="FFFFFF"/>
                </a:solidFill>
                <a:latin typeface="Times New Roman" charset="0"/>
              </a:rPr>
              <a:t>Onunla çalışmak bir zevktir.</a:t>
            </a:r>
            <a:endParaRPr lang="tr-TR">
              <a:solidFill>
                <a:srgbClr val="FFFFFF"/>
              </a:solidFill>
              <a:latin typeface="Times New Roman" charset="0"/>
            </a:endParaRPr>
          </a:p>
        </p:txBody>
      </p:sp>
      <p:sp>
        <p:nvSpPr>
          <p:cNvPr id="336911" name="Text Box 15"/>
          <p:cNvSpPr txBox="1">
            <a:spLocks noChangeArrowheads="1"/>
          </p:cNvSpPr>
          <p:nvPr/>
        </p:nvSpPr>
        <p:spPr bwMode="auto">
          <a:xfrm>
            <a:off x="4514850" y="3086101"/>
            <a:ext cx="348615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00"/>
                </a:solidFill>
                <a:latin typeface="Times New Roman" charset="0"/>
              </a:rPr>
              <a:t>Onunla çalışmak bir eziyettir.</a:t>
            </a:r>
            <a:endParaRPr lang="tr-TR">
              <a:solidFill>
                <a:srgbClr val="FFFFFF"/>
              </a:solidFill>
              <a:latin typeface="Times New Roman" charset="0"/>
            </a:endParaRPr>
          </a:p>
        </p:txBody>
      </p:sp>
      <p:sp>
        <p:nvSpPr>
          <p:cNvPr id="336912" name="Text Box 16"/>
          <p:cNvSpPr txBox="1">
            <a:spLocks noChangeArrowheads="1"/>
          </p:cNvSpPr>
          <p:nvPr/>
        </p:nvSpPr>
        <p:spPr bwMode="auto">
          <a:xfrm>
            <a:off x="1143000" y="3486151"/>
            <a:ext cx="331470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FF"/>
                </a:solidFill>
                <a:latin typeface="Times New Roman" charset="0"/>
              </a:rPr>
              <a:t>İnsanlara adil davranır.</a:t>
            </a:r>
            <a:endParaRPr lang="tr-TR">
              <a:solidFill>
                <a:srgbClr val="FFFFFF"/>
              </a:solidFill>
              <a:latin typeface="Times New Roman" charset="0"/>
            </a:endParaRPr>
          </a:p>
        </p:txBody>
      </p:sp>
      <p:sp>
        <p:nvSpPr>
          <p:cNvPr id="336913" name="Text Box 17"/>
          <p:cNvSpPr txBox="1">
            <a:spLocks noChangeArrowheads="1"/>
          </p:cNvSpPr>
          <p:nvPr/>
        </p:nvSpPr>
        <p:spPr bwMode="auto">
          <a:xfrm>
            <a:off x="4629150" y="3486151"/>
            <a:ext cx="337185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00"/>
                </a:solidFill>
                <a:latin typeface="Times New Roman" charset="0"/>
              </a:rPr>
              <a:t>Adaletsizdir.</a:t>
            </a:r>
            <a:endParaRPr lang="tr-TR">
              <a:solidFill>
                <a:srgbClr val="FFFFFF"/>
              </a:solidFill>
              <a:latin typeface="Times New Roman" charset="0"/>
            </a:endParaRPr>
          </a:p>
        </p:txBody>
      </p:sp>
      <p:sp>
        <p:nvSpPr>
          <p:cNvPr id="336914" name="Text Box 18"/>
          <p:cNvSpPr txBox="1">
            <a:spLocks noChangeArrowheads="1"/>
          </p:cNvSpPr>
          <p:nvPr/>
        </p:nvSpPr>
        <p:spPr bwMode="auto">
          <a:xfrm>
            <a:off x="1143000" y="3886201"/>
            <a:ext cx="331470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FF"/>
                </a:solidFill>
                <a:latin typeface="Times New Roman" charset="0"/>
              </a:rPr>
              <a:t>Sözünün eridir.</a:t>
            </a:r>
            <a:endParaRPr lang="tr-TR">
              <a:solidFill>
                <a:srgbClr val="FFFFFF"/>
              </a:solidFill>
              <a:latin typeface="Times New Roman" charset="0"/>
            </a:endParaRPr>
          </a:p>
        </p:txBody>
      </p:sp>
      <p:sp>
        <p:nvSpPr>
          <p:cNvPr id="336915" name="Text Box 19"/>
          <p:cNvSpPr txBox="1">
            <a:spLocks noChangeArrowheads="1"/>
          </p:cNvSpPr>
          <p:nvPr/>
        </p:nvSpPr>
        <p:spPr bwMode="auto">
          <a:xfrm>
            <a:off x="4572000" y="3943351"/>
            <a:ext cx="342900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00"/>
                </a:solidFill>
                <a:latin typeface="Times New Roman" charset="0"/>
              </a:rPr>
              <a:t>Sözünü tutmaz.</a:t>
            </a:r>
            <a:endParaRPr lang="tr-TR">
              <a:solidFill>
                <a:srgbClr val="FFFF00"/>
              </a:solidFill>
              <a:latin typeface="Times New Roman" charset="0"/>
            </a:endParaRPr>
          </a:p>
        </p:txBody>
      </p:sp>
      <p:sp>
        <p:nvSpPr>
          <p:cNvPr id="336916" name="Text Box 20"/>
          <p:cNvSpPr txBox="1">
            <a:spLocks noChangeArrowheads="1"/>
          </p:cNvSpPr>
          <p:nvPr/>
        </p:nvSpPr>
        <p:spPr bwMode="auto">
          <a:xfrm>
            <a:off x="1143000" y="4343401"/>
            <a:ext cx="331470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FF"/>
                </a:solidFill>
                <a:latin typeface="Times New Roman" charset="0"/>
              </a:rPr>
              <a:t>İşe zamanında gelir-gider.</a:t>
            </a:r>
            <a:endParaRPr lang="tr-TR">
              <a:solidFill>
                <a:srgbClr val="FFFFFF"/>
              </a:solidFill>
              <a:latin typeface="Times New Roman" charset="0"/>
            </a:endParaRPr>
          </a:p>
        </p:txBody>
      </p:sp>
      <p:sp>
        <p:nvSpPr>
          <p:cNvPr id="336917" name="Text Box 21"/>
          <p:cNvSpPr txBox="1">
            <a:spLocks noChangeArrowheads="1"/>
          </p:cNvSpPr>
          <p:nvPr/>
        </p:nvSpPr>
        <p:spPr bwMode="auto">
          <a:xfrm>
            <a:off x="4572000" y="4400551"/>
            <a:ext cx="342900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00"/>
                </a:solidFill>
                <a:latin typeface="Times New Roman" charset="0"/>
              </a:rPr>
              <a:t>İşe geç gelir, erken gider.</a:t>
            </a:r>
            <a:endParaRPr lang="tr-TR">
              <a:solidFill>
                <a:srgbClr val="FFFF00"/>
              </a:solidFill>
              <a:latin typeface="Times New Roman" charset="0"/>
            </a:endParaRPr>
          </a:p>
        </p:txBody>
      </p:sp>
      <p:sp>
        <p:nvSpPr>
          <p:cNvPr id="336918" name="Text Box 22"/>
          <p:cNvSpPr txBox="1">
            <a:spLocks noChangeArrowheads="1"/>
          </p:cNvSpPr>
          <p:nvPr/>
        </p:nvSpPr>
        <p:spPr bwMode="auto">
          <a:xfrm>
            <a:off x="1143000" y="4857751"/>
            <a:ext cx="337185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FF"/>
                </a:solidFill>
                <a:latin typeface="Times New Roman" charset="0"/>
              </a:rPr>
              <a:t>Ekibiyle gurur duyar.</a:t>
            </a:r>
            <a:endParaRPr lang="tr-TR">
              <a:solidFill>
                <a:srgbClr val="FFFFFF"/>
              </a:solidFill>
              <a:latin typeface="Times New Roman" charset="0"/>
            </a:endParaRPr>
          </a:p>
        </p:txBody>
      </p:sp>
      <p:sp>
        <p:nvSpPr>
          <p:cNvPr id="336919" name="Text Box 23"/>
          <p:cNvSpPr txBox="1">
            <a:spLocks noChangeArrowheads="1"/>
          </p:cNvSpPr>
          <p:nvPr/>
        </p:nvSpPr>
        <p:spPr bwMode="auto">
          <a:xfrm>
            <a:off x="4629150" y="4800601"/>
            <a:ext cx="337185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00"/>
                </a:solidFill>
                <a:latin typeface="Times New Roman" charset="0"/>
              </a:rPr>
              <a:t>Kendisiyle gurur duyar.</a:t>
            </a:r>
            <a:endParaRPr lang="tr-TR">
              <a:solidFill>
                <a:srgbClr val="FFFF00"/>
              </a:solidFill>
              <a:latin typeface="Times New Roman" charset="0"/>
            </a:endParaRPr>
          </a:p>
        </p:txBody>
      </p:sp>
      <p:sp>
        <p:nvSpPr>
          <p:cNvPr id="336920" name="Text Box 24"/>
          <p:cNvSpPr txBox="1">
            <a:spLocks noChangeArrowheads="1"/>
          </p:cNvSpPr>
          <p:nvPr/>
        </p:nvSpPr>
        <p:spPr bwMode="auto">
          <a:xfrm>
            <a:off x="1143000" y="5291137"/>
            <a:ext cx="3314700" cy="738664"/>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FF"/>
                </a:solidFill>
                <a:latin typeface="Times New Roman" charset="0"/>
              </a:rPr>
              <a:t>İlişkilerinde sıcak ve samimidir.</a:t>
            </a:r>
            <a:endParaRPr lang="tr-TR">
              <a:solidFill>
                <a:srgbClr val="FFFFFF"/>
              </a:solidFill>
              <a:latin typeface="Times New Roman" charset="0"/>
            </a:endParaRPr>
          </a:p>
        </p:txBody>
      </p:sp>
      <p:sp>
        <p:nvSpPr>
          <p:cNvPr id="336921" name="Text Box 25"/>
          <p:cNvSpPr txBox="1">
            <a:spLocks noChangeArrowheads="1"/>
          </p:cNvSpPr>
          <p:nvPr/>
        </p:nvSpPr>
        <p:spPr bwMode="auto">
          <a:xfrm>
            <a:off x="4686300" y="5291137"/>
            <a:ext cx="3314700" cy="738664"/>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00"/>
                </a:solidFill>
                <a:latin typeface="Times New Roman" charset="0"/>
              </a:rPr>
              <a:t>İlişkilerinde soğuk ve riyakardır.</a:t>
            </a:r>
            <a:endParaRPr lang="tr-TR">
              <a:solidFill>
                <a:srgbClr val="FFFF00"/>
              </a:solidFill>
              <a:latin typeface="Times New Roman" charset="0"/>
            </a:endParaRPr>
          </a:p>
        </p:txBody>
      </p:sp>
      <p:sp>
        <p:nvSpPr>
          <p:cNvPr id="336922" name="Line 26"/>
          <p:cNvSpPr>
            <a:spLocks noChangeShapeType="1"/>
          </p:cNvSpPr>
          <p:nvPr/>
        </p:nvSpPr>
        <p:spPr bwMode="auto">
          <a:xfrm>
            <a:off x="1314450" y="194310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923" name="Text Box 27"/>
          <p:cNvSpPr txBox="1">
            <a:spLocks noChangeArrowheads="1"/>
          </p:cNvSpPr>
          <p:nvPr/>
        </p:nvSpPr>
        <p:spPr bwMode="auto">
          <a:xfrm>
            <a:off x="1143000" y="1943101"/>
            <a:ext cx="331470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FF"/>
                </a:solidFill>
                <a:latin typeface="Times New Roman" charset="0"/>
              </a:rPr>
              <a:t>İnsanlara güvenir.</a:t>
            </a:r>
            <a:endParaRPr lang="tr-TR">
              <a:solidFill>
                <a:srgbClr val="FFFFFF"/>
              </a:solidFill>
              <a:latin typeface="Times New Roman" charset="0"/>
            </a:endParaRPr>
          </a:p>
        </p:txBody>
      </p:sp>
      <p:sp>
        <p:nvSpPr>
          <p:cNvPr id="336924" name="Text Box 28"/>
          <p:cNvSpPr txBox="1">
            <a:spLocks noChangeArrowheads="1"/>
          </p:cNvSpPr>
          <p:nvPr/>
        </p:nvSpPr>
        <p:spPr bwMode="auto">
          <a:xfrm>
            <a:off x="4629150" y="1943101"/>
            <a:ext cx="337185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00"/>
                </a:solidFill>
                <a:latin typeface="Times New Roman" charset="0"/>
              </a:rPr>
              <a:t>Hiç kimseye güveni yoktur.</a:t>
            </a:r>
            <a:endParaRPr lang="tr-TR">
              <a:solidFill>
                <a:srgbClr val="FFFF00"/>
              </a:solidFill>
              <a:latin typeface="Times New Roman" charset="0"/>
            </a:endParaRPr>
          </a:p>
        </p:txBody>
      </p:sp>
      <p:sp>
        <p:nvSpPr>
          <p:cNvPr id="336925" name="Line 29"/>
          <p:cNvSpPr>
            <a:spLocks noChangeShapeType="1"/>
          </p:cNvSpPr>
          <p:nvPr/>
        </p:nvSpPr>
        <p:spPr bwMode="auto">
          <a:xfrm>
            <a:off x="1314450" y="2343150"/>
            <a:ext cx="6515100" cy="0"/>
          </a:xfrm>
          <a:prstGeom prst="line">
            <a:avLst/>
          </a:prstGeom>
          <a:noFill/>
          <a:ln w="12700">
            <a:solidFill>
              <a:srgbClr val="FF66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926" name="Text Box 30"/>
          <p:cNvSpPr txBox="1">
            <a:spLocks noChangeArrowheads="1"/>
          </p:cNvSpPr>
          <p:nvPr/>
        </p:nvSpPr>
        <p:spPr bwMode="auto">
          <a:xfrm>
            <a:off x="1143000" y="1485901"/>
            <a:ext cx="331470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FF"/>
                </a:solidFill>
                <a:latin typeface="Times New Roman" charset="0"/>
              </a:rPr>
              <a:t>Personeline zaman ayırır.</a:t>
            </a:r>
            <a:endParaRPr lang="tr-TR">
              <a:solidFill>
                <a:srgbClr val="FFFFFF"/>
              </a:solidFill>
              <a:latin typeface="Times New Roman" charset="0"/>
            </a:endParaRPr>
          </a:p>
        </p:txBody>
      </p:sp>
      <p:sp>
        <p:nvSpPr>
          <p:cNvPr id="336927" name="Text Box 31"/>
          <p:cNvSpPr txBox="1">
            <a:spLocks noChangeArrowheads="1"/>
          </p:cNvSpPr>
          <p:nvPr/>
        </p:nvSpPr>
        <p:spPr bwMode="auto">
          <a:xfrm>
            <a:off x="4629150" y="1485901"/>
            <a:ext cx="3143250" cy="415498"/>
          </a:xfrm>
          <a:prstGeom prst="rect">
            <a:avLst/>
          </a:prstGeom>
          <a:noFill/>
          <a:ln w="12700">
            <a:noFill/>
            <a:miter lim="800000"/>
            <a:headEnd type="none" w="sm" len="sm"/>
            <a:tailEnd type="none" w="sm" len="sm"/>
          </a:ln>
          <a:effectLst/>
        </p:spPr>
        <p:txBody>
          <a:bodyPr wrap="square">
            <a:spAutoFit/>
          </a:bodyPr>
          <a:lstStyle/>
          <a:p>
            <a:pPr algn="ctr" defTabSz="685800" eaLnBrk="0" fontAlgn="base" hangingPunct="0">
              <a:spcBef>
                <a:spcPct val="50000"/>
              </a:spcBef>
              <a:spcAft>
                <a:spcPct val="0"/>
              </a:spcAft>
            </a:pPr>
            <a:r>
              <a:rPr lang="tr-TR" sz="2100">
                <a:solidFill>
                  <a:srgbClr val="FFFF00"/>
                </a:solidFill>
                <a:latin typeface="Times New Roman" charset="0"/>
              </a:rPr>
              <a:t>Kendisine ulaşmak zordur.</a:t>
            </a:r>
            <a:endParaRPr lang="tr-TR">
              <a:solidFill>
                <a:srgbClr val="FFFFFF"/>
              </a:solidFill>
              <a:latin typeface="Times New Roman" charset="0"/>
            </a:endParaRPr>
          </a:p>
        </p:txBody>
      </p:sp>
      <p:sp>
        <p:nvSpPr>
          <p:cNvPr id="336928" name="Line 32"/>
          <p:cNvSpPr>
            <a:spLocks noChangeShapeType="1"/>
          </p:cNvSpPr>
          <p:nvPr/>
        </p:nvSpPr>
        <p:spPr bwMode="auto">
          <a:xfrm>
            <a:off x="1314450" y="6000750"/>
            <a:ext cx="6515100" cy="0"/>
          </a:xfrm>
          <a:prstGeom prst="line">
            <a:avLst/>
          </a:prstGeom>
          <a:noFill/>
          <a:ln w="38100">
            <a:solidFill>
              <a:srgbClr val="00FF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929" name="Line 33"/>
          <p:cNvSpPr>
            <a:spLocks noChangeShapeType="1"/>
          </p:cNvSpPr>
          <p:nvPr/>
        </p:nvSpPr>
        <p:spPr bwMode="auto">
          <a:xfrm>
            <a:off x="7829550" y="1028700"/>
            <a:ext cx="0" cy="4972050"/>
          </a:xfrm>
          <a:prstGeom prst="line">
            <a:avLst/>
          </a:prstGeom>
          <a:noFill/>
          <a:ln w="38100">
            <a:solidFill>
              <a:srgbClr val="00FF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930" name="Line 34"/>
          <p:cNvSpPr>
            <a:spLocks noChangeShapeType="1"/>
          </p:cNvSpPr>
          <p:nvPr/>
        </p:nvSpPr>
        <p:spPr bwMode="auto">
          <a:xfrm>
            <a:off x="1314450" y="1028700"/>
            <a:ext cx="0" cy="4972050"/>
          </a:xfrm>
          <a:prstGeom prst="line">
            <a:avLst/>
          </a:prstGeom>
          <a:noFill/>
          <a:ln w="38100">
            <a:solidFill>
              <a:srgbClr val="00FF00"/>
            </a:solidFill>
            <a:round/>
            <a:headEnd type="none" w="sm" len="sm"/>
            <a:tailEnd type="none" w="sm" len="sm"/>
          </a:ln>
          <a:effectLst/>
        </p:spPr>
        <p:txBody>
          <a:bodyPr wrap="none" anchor="ctr"/>
          <a:lstStyle/>
          <a:p>
            <a:pPr algn="ctr" defTabSz="685800" fontAlgn="base">
              <a:spcBef>
                <a:spcPct val="0"/>
              </a:spcBef>
              <a:spcAft>
                <a:spcPct val="0"/>
              </a:spcAft>
            </a:pPr>
            <a:endParaRPr lang="tr-TR" sz="1350">
              <a:solidFill>
                <a:srgbClr val="FFFFFF"/>
              </a:solidFill>
              <a:latin typeface="Verdana" pitchFamily="34" charset="0"/>
            </a:endParaRPr>
          </a:p>
        </p:txBody>
      </p:sp>
      <p:sp>
        <p:nvSpPr>
          <p:cNvPr id="336931" name="Text Box 35"/>
          <p:cNvSpPr txBox="1">
            <a:spLocks noChangeArrowheads="1"/>
          </p:cNvSpPr>
          <p:nvPr/>
        </p:nvSpPr>
        <p:spPr bwMode="auto">
          <a:xfrm>
            <a:off x="4686300" y="1143001"/>
            <a:ext cx="3028950" cy="415498"/>
          </a:xfrm>
          <a:prstGeom prst="rect">
            <a:avLst/>
          </a:prstGeom>
          <a:noFill/>
          <a:ln w="12700">
            <a:noFill/>
            <a:miter lim="800000"/>
            <a:headEnd type="none" w="sm" len="sm"/>
            <a:tailEnd type="none" w="sm" len="sm"/>
          </a:ln>
          <a:effectLst>
            <a:outerShdw dist="35921" dir="2700000" algn="ctr" rotWithShape="0">
              <a:srgbClr val="FF99FF"/>
            </a:outerShdw>
          </a:effectLst>
        </p:spPr>
        <p:txBody>
          <a:bodyPr wrap="square">
            <a:spAutoFit/>
          </a:bodyPr>
          <a:lstStyle/>
          <a:p>
            <a:pPr algn="ctr" defTabSz="685800" eaLnBrk="0" fontAlgn="base" hangingPunct="0">
              <a:spcBef>
                <a:spcPct val="50000"/>
              </a:spcBef>
              <a:spcAft>
                <a:spcPct val="0"/>
              </a:spcAft>
            </a:pPr>
            <a:r>
              <a:rPr lang="tr-TR" sz="2100" b="1">
                <a:solidFill>
                  <a:schemeClr val="accent4">
                    <a:lumMod val="10000"/>
                  </a:schemeClr>
                </a:solidFill>
                <a:latin typeface="Times New Roman" charset="0"/>
              </a:rPr>
              <a:t>KLASİK YÖNETİCİ</a:t>
            </a:r>
            <a:endParaRPr lang="tr-TR">
              <a:solidFill>
                <a:schemeClr val="accent4">
                  <a:lumMod val="10000"/>
                </a:schemeClr>
              </a:solidFill>
              <a:latin typeface="Times New Roman" charset="0"/>
            </a:endParaRPr>
          </a:p>
        </p:txBody>
      </p:sp>
    </p:spTree>
    <p:extLst>
      <p:ext uri="{BB962C8B-B14F-4D97-AF65-F5344CB8AC3E}">
        <p14:creationId xmlns:p14="http://schemas.microsoft.com/office/powerpoint/2010/main" val="40961701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100" dirty="0"/>
              <a:t>Kalite kavramı ilk ortaya çıktığı zamandan günümüze kadar geçen süre içinde önemli gelişmeler göstererek sadece teknik bir yöntem olarak değerlendirildiği dar bakış açısından sıyrılmıştır. Günümüzde kalite, işletme içinde tüm birimlerin optimizasyonunu sağlamaya yönelik bir işletme yönetim aracı olarak görülmektedir. Böylece kalite, önceleri sadece ürün denetiminde kullanılan bir kavramken, daha sonra bir strateji aracı olarak ele alınmış ve yönetimle birlikte anılmaya başlanmıştır. Artık kalite, pazar, para, yönetim, çalışanlar, güdüleme, malzeme, işletme bilgi sistemleri ve üretim parametrelerinin bileşkesidir.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2</a:t>
            </a:fld>
            <a:endParaRPr lang="tr-TR">
              <a:solidFill>
                <a:srgbClr val="FFFFFF"/>
              </a:solidFill>
            </a:endParaRPr>
          </a:p>
        </p:txBody>
      </p:sp>
      <p:sp>
        <p:nvSpPr>
          <p:cNvPr id="7" name="Unvan 1">
            <a:extLst>
              <a:ext uri="{FF2B5EF4-FFF2-40B4-BE49-F238E27FC236}">
                <a16:creationId xmlns:a16="http://schemas.microsoft.com/office/drawing/2014/main" id="{5B8CE115-9CEE-4B93-AF9E-01968FA05446}"/>
              </a:ext>
            </a:extLst>
          </p:cNvPr>
          <p:cNvSpPr>
            <a:spLocks noGrp="1"/>
          </p:cNvSpPr>
          <p:nvPr>
            <p:ph type="title"/>
          </p:nvPr>
        </p:nvSpPr>
        <p:spPr>
          <a:xfrm>
            <a:off x="846600" y="0"/>
            <a:ext cx="7772400" cy="1045839"/>
          </a:xfrm>
        </p:spPr>
        <p:txBody>
          <a:bodyPr/>
          <a:lstStyle/>
          <a:p>
            <a:r>
              <a:rPr lang="tr-TR" sz="3200" b="1" dirty="0">
                <a:solidFill>
                  <a:schemeClr val="accent4">
                    <a:lumMod val="10000"/>
                  </a:schemeClr>
                </a:solidFill>
                <a:latin typeface="Calibri" panose="020F0502020204030204" pitchFamily="34" charset="0"/>
                <a:cs typeface="Calibri" panose="020F0502020204030204" pitchFamily="34" charset="0"/>
              </a:rPr>
              <a:t>ÇALIŞANLARIN KATILIMI</a:t>
            </a:r>
          </a:p>
        </p:txBody>
      </p:sp>
    </p:spTree>
    <p:extLst>
      <p:ext uri="{BB962C8B-B14F-4D97-AF65-F5344CB8AC3E}">
        <p14:creationId xmlns:p14="http://schemas.microsoft.com/office/powerpoint/2010/main" val="126674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9848" y="731329"/>
            <a:ext cx="8917619" cy="3405665"/>
          </a:xfrm>
        </p:spPr>
        <p:txBody>
          <a:bodyPr/>
          <a:lstStyle/>
          <a:p>
            <a:r>
              <a:rPr lang="tr-TR" sz="2100" u="sng" dirty="0" err="1"/>
              <a:t>TKY’de</a:t>
            </a:r>
            <a:r>
              <a:rPr lang="tr-TR" sz="2100" u="sng" dirty="0"/>
              <a:t> insan faktörü, işletme süreçlerinin merkezinde yer almaktadır</a:t>
            </a:r>
            <a:r>
              <a:rPr lang="tr-TR" sz="2100" dirty="0"/>
              <a:t>. Uygulanacak toplam kalite sistemi, çalışanların tutum ve davranışlarını etkileyebilecek unsurların geliştirilmesi ve uygulanması ile ilgili kültürel değişikliklerin yönetilmesi açısından gerekli deneyime sahip olmalıdır. </a:t>
            </a:r>
          </a:p>
          <a:p>
            <a:r>
              <a:rPr lang="tr-TR" sz="2100" dirty="0"/>
              <a:t>TKY programlarının tasarlanması ve örgütlenmesinde kullanılan mevcut davranışlar, tavırlar ve gelenekler bu konudaki araştırmalara ve analizlere dayandırılmalıdır. Bunların tümü ise insan kaynakları yönetimi kapsamında ele alınan konuları oluşturmaktadır.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3</a:t>
            </a:fld>
            <a:endParaRPr lang="tr-TR">
              <a:solidFill>
                <a:srgbClr val="FFFFFF"/>
              </a:solidFill>
            </a:endParaRPr>
          </a:p>
        </p:txBody>
      </p:sp>
      <p:sp>
        <p:nvSpPr>
          <p:cNvPr id="5" name="İçerik Yer Tutucusu 2">
            <a:extLst>
              <a:ext uri="{FF2B5EF4-FFF2-40B4-BE49-F238E27FC236}">
                <a16:creationId xmlns:a16="http://schemas.microsoft.com/office/drawing/2014/main" id="{5DD384E3-D7E4-417F-9807-4ED8A7A37144}"/>
              </a:ext>
            </a:extLst>
          </p:cNvPr>
          <p:cNvSpPr txBox="1">
            <a:spLocks/>
          </p:cNvSpPr>
          <p:nvPr/>
        </p:nvSpPr>
        <p:spPr bwMode="auto">
          <a:xfrm>
            <a:off x="119848" y="3965883"/>
            <a:ext cx="8917619" cy="22793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2100" kern="0" dirty="0"/>
              <a:t>TKY çerçevesinde iç başarı, takım çalışması, sorumluluk paylaşımı ve tam katılım, sürekli eğitim, sürekli iyileştirme kavramları bu yönetim anlayışının önce insan yani birey kalitesinde düğümlendiğini göstermektedir. </a:t>
            </a:r>
          </a:p>
          <a:p>
            <a:pPr defTabSz="914400"/>
            <a:r>
              <a:rPr lang="tr-TR" sz="2100" kern="0" dirty="0"/>
              <a:t>“insanlığı esas alan bir yönetim biçiminin insanların sınırsız güçlerinin gelişmesine izin veren bir yönetim” olduğunu ifade etmektedir.</a:t>
            </a:r>
          </a:p>
        </p:txBody>
      </p:sp>
    </p:spTree>
    <p:extLst>
      <p:ext uri="{BB962C8B-B14F-4D97-AF65-F5344CB8AC3E}">
        <p14:creationId xmlns:p14="http://schemas.microsoft.com/office/powerpoint/2010/main" val="273862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Slayt Numarası Yer Tutucusu"/>
          <p:cNvSpPr>
            <a:spLocks noGrp="1"/>
          </p:cNvSpPr>
          <p:nvPr>
            <p:ph type="sldNum" sz="quarter" idx="12"/>
          </p:nvPr>
        </p:nvSpPr>
        <p:spPr/>
        <p:txBody>
          <a:bodyPr/>
          <a:lstStyle/>
          <a:p>
            <a:fld id="{0DF67951-A402-4F35-A031-62B930C091E1}" type="slidenum">
              <a:rPr lang="tr-TR">
                <a:solidFill>
                  <a:srgbClr val="FFFFFF"/>
                </a:solidFill>
              </a:rPr>
              <a:pPr/>
              <a:t>4</a:t>
            </a:fld>
            <a:endParaRPr lang="tr-TR">
              <a:solidFill>
                <a:srgbClr val="FFFFFF"/>
              </a:solidFill>
            </a:endParaRPr>
          </a:p>
        </p:txBody>
      </p:sp>
      <p:sp>
        <p:nvSpPr>
          <p:cNvPr id="73731" name="Rectangle 3"/>
          <p:cNvSpPr>
            <a:spLocks noGrp="1" noChangeArrowheads="1"/>
          </p:cNvSpPr>
          <p:nvPr>
            <p:ph type="body" idx="1"/>
          </p:nvPr>
        </p:nvSpPr>
        <p:spPr>
          <a:xfrm>
            <a:off x="582221" y="2204882"/>
            <a:ext cx="3118246" cy="3407569"/>
          </a:xfrm>
        </p:spPr>
        <p:txBody>
          <a:bodyPr/>
          <a:lstStyle/>
          <a:p>
            <a:pPr>
              <a:lnSpc>
                <a:spcPct val="80000"/>
              </a:lnSpc>
              <a:buFont typeface="Wingdings" pitchFamily="2" charset="2"/>
              <a:buNone/>
            </a:pPr>
            <a:r>
              <a:rPr lang="tr-TR" sz="2100" b="1" dirty="0"/>
              <a:t>	</a:t>
            </a:r>
          </a:p>
          <a:p>
            <a:pPr algn="ctr">
              <a:lnSpc>
                <a:spcPct val="80000"/>
              </a:lnSpc>
              <a:buFont typeface="Wingdings" pitchFamily="2" charset="2"/>
              <a:buNone/>
            </a:pPr>
            <a:r>
              <a:rPr lang="tr-TR" sz="2100" b="1" dirty="0"/>
              <a:t>	</a:t>
            </a:r>
            <a:r>
              <a:rPr lang="tr-TR" b="1" dirty="0"/>
              <a:t>Kurulu</a:t>
            </a:r>
            <a:r>
              <a:rPr lang="tr-TR" dirty="0"/>
              <a:t>ş</a:t>
            </a:r>
            <a:r>
              <a:rPr lang="tr-TR" b="1" dirty="0"/>
              <a:t>un </a:t>
            </a:r>
          </a:p>
          <a:p>
            <a:pPr algn="ctr">
              <a:lnSpc>
                <a:spcPct val="80000"/>
              </a:lnSpc>
              <a:buFont typeface="Wingdings" pitchFamily="2" charset="2"/>
              <a:buNone/>
            </a:pPr>
            <a:r>
              <a:rPr lang="tr-TR" b="1" dirty="0"/>
              <a:t>	performansını </a:t>
            </a:r>
          </a:p>
          <a:p>
            <a:pPr algn="ctr">
              <a:lnSpc>
                <a:spcPct val="80000"/>
              </a:lnSpc>
              <a:buFont typeface="Wingdings" pitchFamily="2" charset="2"/>
              <a:buNone/>
            </a:pPr>
            <a:r>
              <a:rPr lang="tr-TR" b="1" dirty="0"/>
              <a:t>	geli</a:t>
            </a:r>
            <a:r>
              <a:rPr lang="tr-TR" dirty="0"/>
              <a:t>ş</a:t>
            </a:r>
            <a:r>
              <a:rPr lang="tr-TR" b="1" dirty="0"/>
              <a:t>tirmesinde</a:t>
            </a:r>
            <a:endParaRPr lang="tr-TR" sz="1500" b="1" dirty="0"/>
          </a:p>
          <a:p>
            <a:pPr algn="r">
              <a:lnSpc>
                <a:spcPct val="80000"/>
              </a:lnSpc>
              <a:buFont typeface="Wingdings" pitchFamily="2" charset="2"/>
              <a:buNone/>
            </a:pPr>
            <a:r>
              <a:rPr lang="tr-TR" sz="2100" b="1" dirty="0"/>
              <a:t>EN ÖNEMLİ FAKTÖR</a:t>
            </a:r>
          </a:p>
          <a:p>
            <a:pPr>
              <a:lnSpc>
                <a:spcPct val="80000"/>
              </a:lnSpc>
              <a:buFont typeface="Wingdings" pitchFamily="2" charset="2"/>
              <a:buNone/>
            </a:pPr>
            <a:br>
              <a:rPr lang="tr-TR" sz="1500" b="1" dirty="0"/>
            </a:br>
            <a:endParaRPr lang="tr-TR" sz="1500" b="1" dirty="0"/>
          </a:p>
        </p:txBody>
      </p:sp>
      <p:pic>
        <p:nvPicPr>
          <p:cNvPr id="73732" name="Picture 4"/>
          <p:cNvPicPr>
            <a:picLocks noChangeAspect="1" noChangeArrowheads="1"/>
          </p:cNvPicPr>
          <p:nvPr/>
        </p:nvPicPr>
        <p:blipFill>
          <a:blip r:embed="rId2"/>
          <a:srcRect/>
          <a:stretch>
            <a:fillRect/>
          </a:stretch>
        </p:blipFill>
        <p:spPr bwMode="auto">
          <a:xfrm>
            <a:off x="4058840" y="2703839"/>
            <a:ext cx="1026319" cy="900113"/>
          </a:xfrm>
          <a:prstGeom prst="rect">
            <a:avLst/>
          </a:prstGeom>
          <a:noFill/>
          <a:ln w="9525">
            <a:noFill/>
            <a:miter lim="800000"/>
            <a:headEnd/>
            <a:tailEnd/>
          </a:ln>
        </p:spPr>
      </p:pic>
      <p:pic>
        <p:nvPicPr>
          <p:cNvPr id="73733" name="Picture 5"/>
          <p:cNvPicPr>
            <a:picLocks noChangeAspect="1" noChangeArrowheads="1"/>
          </p:cNvPicPr>
          <p:nvPr/>
        </p:nvPicPr>
        <p:blipFill>
          <a:blip r:embed="rId3"/>
          <a:srcRect/>
          <a:stretch>
            <a:fillRect/>
          </a:stretch>
        </p:blipFill>
        <p:spPr bwMode="auto">
          <a:xfrm>
            <a:off x="5831905" y="2374036"/>
            <a:ext cx="1950244" cy="2459831"/>
          </a:xfrm>
          <a:prstGeom prst="rect">
            <a:avLst/>
          </a:prstGeom>
          <a:noFill/>
          <a:ln w="9525">
            <a:noFill/>
            <a:miter lim="800000"/>
            <a:headEnd/>
            <a:tailEnd/>
          </a:ln>
        </p:spPr>
      </p:pic>
      <p:sp>
        <p:nvSpPr>
          <p:cNvPr id="73734" name="Rectangle 6"/>
          <p:cNvSpPr>
            <a:spLocks noChangeArrowheads="1"/>
          </p:cNvSpPr>
          <p:nvPr/>
        </p:nvSpPr>
        <p:spPr bwMode="auto">
          <a:xfrm>
            <a:off x="-717363" y="706159"/>
            <a:ext cx="8374274" cy="3652601"/>
          </a:xfrm>
          <a:prstGeom prst="rect">
            <a:avLst/>
          </a:prstGeom>
          <a:noFill/>
          <a:ln w="9525">
            <a:noFill/>
            <a:miter lim="800000"/>
            <a:headEnd/>
            <a:tailEnd/>
          </a:ln>
          <a:effectLst/>
        </p:spPr>
        <p:txBody>
          <a:bodyPr wrap="none" lIns="748667" tIns="4363457" rIns="1183109" bIns="685584" anchor="ctr">
            <a:noAutofit/>
          </a:bodyPr>
          <a:lstStyle/>
          <a:p>
            <a:pPr algn="ctr" defTabSz="685800" fontAlgn="base">
              <a:spcBef>
                <a:spcPct val="0"/>
              </a:spcBef>
              <a:spcAft>
                <a:spcPct val="0"/>
              </a:spcAft>
            </a:pPr>
            <a:endParaRPr lang="tr-TR" sz="1350" b="1" dirty="0">
              <a:solidFill>
                <a:srgbClr val="FFFFFF"/>
              </a:solidFill>
              <a:latin typeface="Verdana" pitchFamily="34" charset="0"/>
            </a:endParaRPr>
          </a:p>
        </p:txBody>
      </p:sp>
      <p:sp>
        <p:nvSpPr>
          <p:cNvPr id="3" name="Dikdörtgen 2"/>
          <p:cNvSpPr/>
          <p:nvPr/>
        </p:nvSpPr>
        <p:spPr>
          <a:xfrm>
            <a:off x="5893287" y="1744381"/>
            <a:ext cx="1763624" cy="600164"/>
          </a:xfrm>
          <a:prstGeom prst="rect">
            <a:avLst/>
          </a:prstGeom>
        </p:spPr>
        <p:txBody>
          <a:bodyPr wrap="none">
            <a:spAutoFit/>
          </a:bodyPr>
          <a:lstStyle/>
          <a:p>
            <a:pPr algn="ctr" defTabSz="685800" fontAlgn="base">
              <a:spcBef>
                <a:spcPct val="0"/>
              </a:spcBef>
              <a:spcAft>
                <a:spcPct val="0"/>
              </a:spcAft>
            </a:pPr>
            <a:r>
              <a:rPr lang="tr-TR" sz="3300" b="1" dirty="0">
                <a:solidFill>
                  <a:srgbClr val="FFFFFF"/>
                </a:solidFill>
                <a:latin typeface="Verdana" pitchFamily="34" charset="0"/>
              </a:rPr>
              <a:t>İNSAN</a:t>
            </a:r>
            <a:endParaRPr lang="tr-TR" sz="1350" b="1" dirty="0">
              <a:solidFill>
                <a:srgbClr val="FFFFFF"/>
              </a:solidFill>
              <a:latin typeface="Verdana" pitchFamily="34" charset="0"/>
            </a:endParaRPr>
          </a:p>
        </p:txBody>
      </p:sp>
    </p:spTree>
    <p:extLst>
      <p:ext uri="{BB962C8B-B14F-4D97-AF65-F5344CB8AC3E}">
        <p14:creationId xmlns:p14="http://schemas.microsoft.com/office/powerpoint/2010/main" val="39312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fld id="{C9BECD33-FD5A-474D-BB5C-CCC3C1661A1F}" type="slidenum">
              <a:rPr lang="tr-TR">
                <a:solidFill>
                  <a:srgbClr val="FFFFFF"/>
                </a:solidFill>
              </a:rPr>
              <a:pPr/>
              <a:t>5</a:t>
            </a:fld>
            <a:endParaRPr lang="tr-TR">
              <a:solidFill>
                <a:srgbClr val="FFFFFF"/>
              </a:solidFill>
            </a:endParaRPr>
          </a:p>
        </p:txBody>
      </p:sp>
      <p:sp>
        <p:nvSpPr>
          <p:cNvPr id="74754" name="Rectangle 2"/>
          <p:cNvSpPr>
            <a:spLocks noGrp="1" noChangeArrowheads="1"/>
          </p:cNvSpPr>
          <p:nvPr>
            <p:ph type="title"/>
          </p:nvPr>
        </p:nvSpPr>
        <p:spPr>
          <a:xfrm>
            <a:off x="457200" y="96684"/>
            <a:ext cx="8229600" cy="1371600"/>
          </a:xfrm>
        </p:spPr>
        <p:txBody>
          <a:bodyPr/>
          <a:lstStyle/>
          <a:p>
            <a:pPr algn="l"/>
            <a:r>
              <a:rPr lang="tr-TR" dirty="0"/>
              <a:t>Zira;</a:t>
            </a:r>
          </a:p>
        </p:txBody>
      </p:sp>
      <p:sp>
        <p:nvSpPr>
          <p:cNvPr id="74755" name="Rectangle 3"/>
          <p:cNvSpPr>
            <a:spLocks noGrp="1" noChangeArrowheads="1"/>
          </p:cNvSpPr>
          <p:nvPr>
            <p:ph type="body" idx="1"/>
          </p:nvPr>
        </p:nvSpPr>
        <p:spPr>
          <a:xfrm>
            <a:off x="395056" y="1025370"/>
            <a:ext cx="8229600" cy="4114800"/>
          </a:xfrm>
        </p:spPr>
        <p:txBody>
          <a:bodyPr/>
          <a:lstStyle/>
          <a:p>
            <a:r>
              <a:rPr lang="tr-TR" dirty="0"/>
              <a:t>Bir işin yapılması için gerekli makine ve malzemeyi rakipler dahil her kuruluş bedeli mukabilinde satın alabilir.</a:t>
            </a:r>
          </a:p>
          <a:p>
            <a:pPr>
              <a:buFont typeface="Wingdings" pitchFamily="2" charset="2"/>
              <a:buNone/>
            </a:pPr>
            <a:r>
              <a:rPr lang="tr-TR" dirty="0"/>
              <a:t>	</a:t>
            </a:r>
          </a:p>
          <a:p>
            <a:pPr>
              <a:buFont typeface="Wingdings" pitchFamily="2" charset="2"/>
              <a:buNone/>
            </a:pPr>
            <a:r>
              <a:rPr lang="tr-TR" dirty="0"/>
              <a:t>	Farkı yaratan;</a:t>
            </a:r>
          </a:p>
          <a:p>
            <a:r>
              <a:rPr lang="tr-TR" dirty="0"/>
              <a:t>Yaptığı işe deneyimini, şevkini ve yaratıcılığını katan insan unsurudur.</a:t>
            </a:r>
          </a:p>
        </p:txBody>
      </p:sp>
      <p:sp>
        <p:nvSpPr>
          <p:cNvPr id="6" name="Rectangle 3">
            <a:extLst>
              <a:ext uri="{FF2B5EF4-FFF2-40B4-BE49-F238E27FC236}">
                <a16:creationId xmlns:a16="http://schemas.microsoft.com/office/drawing/2014/main" id="{14BD0C2F-9106-413F-8D58-23FBFA0739BF}"/>
              </a:ext>
            </a:extLst>
          </p:cNvPr>
          <p:cNvSpPr txBox="1">
            <a:spLocks noChangeArrowheads="1"/>
          </p:cNvSpPr>
          <p:nvPr/>
        </p:nvSpPr>
        <p:spPr bwMode="auto">
          <a:xfrm>
            <a:off x="332912" y="4011456"/>
            <a:ext cx="8229600" cy="19188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algn="ctr" defTabSz="914400">
              <a:buFont typeface="Wingdings" pitchFamily="2" charset="2"/>
              <a:buNone/>
            </a:pPr>
            <a:r>
              <a:rPr lang="tr-TR" b="1" kern="0" dirty="0"/>
              <a:t>	Bunun için:</a:t>
            </a:r>
          </a:p>
          <a:p>
            <a:pPr algn="ctr" defTabSz="914400">
              <a:buFont typeface="Wingdings" pitchFamily="2" charset="2"/>
              <a:buNone/>
            </a:pPr>
            <a:r>
              <a:rPr lang="tr-TR" b="1" kern="0" dirty="0"/>
              <a:t>	Kuruluştaki her çalışan için yaygın ve sürekli eğitim ile geliştirme programları uygulanmalıdır.</a:t>
            </a:r>
          </a:p>
        </p:txBody>
      </p:sp>
    </p:spTree>
    <p:extLst>
      <p:ext uri="{BB962C8B-B14F-4D97-AF65-F5344CB8AC3E}">
        <p14:creationId xmlns:p14="http://schemas.microsoft.com/office/powerpoint/2010/main" val="359832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32912" y="696350"/>
            <a:ext cx="8229600" cy="4114800"/>
          </a:xfrm>
        </p:spPr>
        <p:txBody>
          <a:bodyPr/>
          <a:lstStyle/>
          <a:p>
            <a:r>
              <a:rPr lang="tr-TR" sz="2100" dirty="0"/>
              <a:t>İşletmelerde TKY çalışmalarının başarıya ulaşabilmesi, çalışanların kalite kültürüne ve felsefesine ne kadar hazır ve istekli oldukları ile yakından ilgilidir. Çünkü </a:t>
            </a:r>
            <a:r>
              <a:rPr lang="tr-TR" sz="2100" dirty="0" err="1"/>
              <a:t>TKY’nin</a:t>
            </a:r>
            <a:r>
              <a:rPr lang="tr-TR" sz="2100" dirty="0"/>
              <a:t> </a:t>
            </a:r>
            <a:r>
              <a:rPr lang="tr-TR" sz="2100" u="sng" dirty="0"/>
              <a:t>müşteri odaklılık</a:t>
            </a:r>
            <a:r>
              <a:rPr lang="tr-TR" sz="2100" dirty="0"/>
              <a:t>, </a:t>
            </a:r>
            <a:r>
              <a:rPr lang="tr-TR" sz="2100" u="sng" dirty="0"/>
              <a:t>tam katılım</a:t>
            </a:r>
            <a:r>
              <a:rPr lang="tr-TR" sz="2100" dirty="0"/>
              <a:t>, </a:t>
            </a:r>
            <a:r>
              <a:rPr lang="tr-TR" sz="2100" u="sng" dirty="0"/>
              <a:t>sürekli gelişme</a:t>
            </a:r>
            <a:r>
              <a:rPr lang="tr-TR" sz="2100" dirty="0"/>
              <a:t>, </a:t>
            </a:r>
            <a:r>
              <a:rPr lang="tr-TR" sz="2100" u="sng" dirty="0"/>
              <a:t>önce insan anlayışı</a:t>
            </a:r>
            <a:r>
              <a:rPr lang="tr-TR" sz="2100" dirty="0"/>
              <a:t>, </a:t>
            </a:r>
            <a:r>
              <a:rPr lang="tr-TR" sz="2100" u="sng" dirty="0"/>
              <a:t>süreç yönetimi </a:t>
            </a:r>
            <a:r>
              <a:rPr lang="tr-TR" sz="2100" dirty="0"/>
              <a:t>ve </a:t>
            </a:r>
            <a:r>
              <a:rPr lang="tr-TR" sz="2100" u="sng" dirty="0"/>
              <a:t>sürekli denetim</a:t>
            </a:r>
            <a:r>
              <a:rPr lang="tr-TR" sz="2100" dirty="0"/>
              <a:t> gibi temel ilkelerinin uygulanabilmesi, çalışanlar tarafından söz konusu ilkelerin benimsenmesi, iş sürecine aktarılabilmesi ve sonuç olarak da işletmede kalite felsefesinin yerleştirilebilmesi kültürel anlamda yeniden yapılanma ve değişim sürecini gerektirmektedir.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6</a:t>
            </a:fld>
            <a:endParaRPr lang="tr-TR">
              <a:solidFill>
                <a:srgbClr val="FFFFFF"/>
              </a:solidFill>
            </a:endParaRPr>
          </a:p>
        </p:txBody>
      </p:sp>
      <p:sp>
        <p:nvSpPr>
          <p:cNvPr id="5" name="İçerik Yer Tutucusu 2">
            <a:extLst>
              <a:ext uri="{FF2B5EF4-FFF2-40B4-BE49-F238E27FC236}">
                <a16:creationId xmlns:a16="http://schemas.microsoft.com/office/drawing/2014/main" id="{6819F801-3AC1-479D-8A0F-8DF8A1232DCE}"/>
              </a:ext>
            </a:extLst>
          </p:cNvPr>
          <p:cNvSpPr txBox="1">
            <a:spLocks/>
          </p:cNvSpPr>
          <p:nvPr/>
        </p:nvSpPr>
        <p:spPr bwMode="auto">
          <a:xfrm>
            <a:off x="332912" y="4156122"/>
            <a:ext cx="8722311" cy="22712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kern="0" dirty="0" err="1"/>
              <a:t>TKY’de</a:t>
            </a:r>
            <a:r>
              <a:rPr lang="tr-TR" kern="0" dirty="0"/>
              <a:t> tam katılımının hedefi, üstün düşünüp, astın bu düşüncelere katkıda bulunarak uygulaması biçiminde anlaşılmaz. Hedef</a:t>
            </a:r>
            <a:r>
              <a:rPr lang="tr-TR" u="sng" kern="0" dirty="0"/>
              <a:t>, işletmedeki her birey için hem düşünmenin hem de uygulamanın birleştirilmesidir. </a:t>
            </a:r>
          </a:p>
          <a:p>
            <a:pPr defTabSz="914400"/>
            <a:endParaRPr lang="tr-TR" kern="0" dirty="0"/>
          </a:p>
        </p:txBody>
      </p:sp>
    </p:spTree>
    <p:extLst>
      <p:ext uri="{BB962C8B-B14F-4D97-AF65-F5344CB8AC3E}">
        <p14:creationId xmlns:p14="http://schemas.microsoft.com/office/powerpoint/2010/main" val="244506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Slayt Numarası Yer Tutucusu"/>
          <p:cNvSpPr>
            <a:spLocks noGrp="1"/>
          </p:cNvSpPr>
          <p:nvPr>
            <p:ph type="sldNum" sz="quarter" idx="12"/>
          </p:nvPr>
        </p:nvSpPr>
        <p:spPr/>
        <p:txBody>
          <a:bodyPr/>
          <a:lstStyle/>
          <a:p>
            <a:fld id="{6334D81B-A225-44B9-8E63-6A6645C20909}" type="slidenum">
              <a:rPr lang="tr-TR">
                <a:solidFill>
                  <a:srgbClr val="FFFFFF"/>
                </a:solidFill>
              </a:rPr>
              <a:pPr/>
              <a:t>7</a:t>
            </a:fld>
            <a:endParaRPr lang="tr-TR">
              <a:solidFill>
                <a:srgbClr val="FFFFFF"/>
              </a:solidFill>
            </a:endParaRPr>
          </a:p>
        </p:txBody>
      </p:sp>
      <p:sp>
        <p:nvSpPr>
          <p:cNvPr id="76802" name="Rectangle 2"/>
          <p:cNvSpPr>
            <a:spLocks noGrp="1" noChangeArrowheads="1"/>
          </p:cNvSpPr>
          <p:nvPr>
            <p:ph type="title"/>
          </p:nvPr>
        </p:nvSpPr>
        <p:spPr>
          <a:xfrm>
            <a:off x="128588" y="459787"/>
            <a:ext cx="8229600" cy="1371600"/>
          </a:xfrm>
        </p:spPr>
        <p:txBody>
          <a:bodyPr/>
          <a:lstStyle/>
          <a:p>
            <a:pPr algn="l"/>
            <a:br>
              <a:rPr lang="tr-TR" dirty="0"/>
            </a:br>
            <a:r>
              <a:rPr lang="tr-TR" sz="2400" b="1" dirty="0"/>
              <a:t>KATILIM</a:t>
            </a:r>
          </a:p>
        </p:txBody>
      </p:sp>
      <p:pic>
        <p:nvPicPr>
          <p:cNvPr id="76804" name="Picture 4"/>
          <p:cNvPicPr>
            <a:picLocks noChangeAspect="1" noChangeArrowheads="1"/>
          </p:cNvPicPr>
          <p:nvPr/>
        </p:nvPicPr>
        <p:blipFill>
          <a:blip r:embed="rId2"/>
          <a:srcRect/>
          <a:stretch>
            <a:fillRect/>
          </a:stretch>
        </p:blipFill>
        <p:spPr bwMode="auto">
          <a:xfrm>
            <a:off x="2935946" y="2140425"/>
            <a:ext cx="2116931" cy="867966"/>
          </a:xfrm>
          <a:prstGeom prst="rect">
            <a:avLst/>
          </a:prstGeom>
          <a:noFill/>
        </p:spPr>
      </p:pic>
      <p:sp>
        <p:nvSpPr>
          <p:cNvPr id="76805" name="Rectangle 5"/>
          <p:cNvSpPr>
            <a:spLocks noChangeArrowheads="1"/>
          </p:cNvSpPr>
          <p:nvPr/>
        </p:nvSpPr>
        <p:spPr bwMode="auto">
          <a:xfrm>
            <a:off x="486763" y="2469361"/>
            <a:ext cx="2431256" cy="646331"/>
          </a:xfrm>
          <a:prstGeom prst="rect">
            <a:avLst/>
          </a:prstGeom>
          <a:noFill/>
          <a:ln w="9525">
            <a:noFill/>
            <a:miter lim="800000"/>
            <a:headEnd/>
            <a:tailEnd/>
          </a:ln>
          <a:effectLst/>
        </p:spPr>
        <p:txBody>
          <a:bodyPr wrap="square" anchor="ctr">
            <a:spAutoFit/>
          </a:bodyPr>
          <a:lstStyle/>
          <a:p>
            <a:pPr algn="ctr" defTabSz="685800" fontAlgn="base">
              <a:spcBef>
                <a:spcPct val="0"/>
              </a:spcBef>
              <a:spcAft>
                <a:spcPct val="0"/>
              </a:spcAft>
            </a:pPr>
            <a:r>
              <a:rPr lang="tr-TR" b="1" dirty="0">
                <a:solidFill>
                  <a:srgbClr val="FFFFFF"/>
                </a:solidFill>
                <a:latin typeface="Verdana" pitchFamily="34" charset="0"/>
              </a:rPr>
              <a:t>GRUP ÇALIŞMASI</a:t>
            </a:r>
            <a:r>
              <a:rPr lang="tr-TR" dirty="0">
                <a:solidFill>
                  <a:srgbClr val="FFFFFF"/>
                </a:solidFill>
                <a:latin typeface="Verdana" pitchFamily="34" charset="0"/>
              </a:rPr>
              <a:t> </a:t>
            </a:r>
          </a:p>
        </p:txBody>
      </p:sp>
      <p:pic>
        <p:nvPicPr>
          <p:cNvPr id="76806" name="Picture 6"/>
          <p:cNvPicPr>
            <a:picLocks noGrp="1" noChangeAspect="1" noChangeArrowheads="1"/>
          </p:cNvPicPr>
          <p:nvPr>
            <p:ph type="body" idx="1"/>
          </p:nvPr>
        </p:nvPicPr>
        <p:blipFill>
          <a:blip r:embed="rId3"/>
          <a:srcRect/>
          <a:stretch>
            <a:fillRect/>
          </a:stretch>
        </p:blipFill>
        <p:spPr>
          <a:xfrm>
            <a:off x="5075737" y="2618506"/>
            <a:ext cx="2645569" cy="1184672"/>
          </a:xfrm>
          <a:noFill/>
          <a:ln/>
        </p:spPr>
      </p:pic>
      <p:sp>
        <p:nvSpPr>
          <p:cNvPr id="76807" name="Rectangle 7"/>
          <p:cNvSpPr>
            <a:spLocks noChangeArrowheads="1"/>
          </p:cNvSpPr>
          <p:nvPr/>
        </p:nvSpPr>
        <p:spPr bwMode="auto">
          <a:xfrm>
            <a:off x="1009105" y="2358064"/>
            <a:ext cx="7020470" cy="3994808"/>
          </a:xfrm>
          <a:prstGeom prst="rect">
            <a:avLst/>
          </a:prstGeom>
          <a:noFill/>
          <a:ln w="9525">
            <a:noFill/>
            <a:miter lim="800000"/>
            <a:headEnd/>
            <a:tailEnd/>
          </a:ln>
          <a:effectLst/>
        </p:spPr>
        <p:txBody>
          <a:bodyPr wrap="square" lIns="3546945" tIns="195201" rIns="954581" bIns="674872" anchor="ctr">
            <a:spAutoFit/>
          </a:bodyPr>
          <a:lstStyle/>
          <a:p>
            <a:pPr algn="ctr" defTabSz="685800" fontAlgn="base">
              <a:spcBef>
                <a:spcPct val="0"/>
              </a:spcBef>
              <a:spcAft>
                <a:spcPct val="0"/>
              </a:spcAft>
            </a:pPr>
            <a:endParaRPr lang="tr-TR" sz="1350" b="1" dirty="0">
              <a:solidFill>
                <a:srgbClr val="FFFFFF"/>
              </a:solidFill>
              <a:latin typeface="Verdana" pitchFamily="34" charset="0"/>
            </a:endParaRPr>
          </a:p>
          <a:p>
            <a:pPr algn="ctr" defTabSz="685800" fontAlgn="base">
              <a:spcBef>
                <a:spcPct val="0"/>
              </a:spcBef>
              <a:spcAft>
                <a:spcPct val="0"/>
              </a:spcAft>
            </a:pPr>
            <a:endParaRPr lang="tr-TR" sz="1350" b="1" dirty="0">
              <a:solidFill>
                <a:srgbClr val="FFFFFF"/>
              </a:solidFill>
              <a:latin typeface="Verdana" pitchFamily="34" charset="0"/>
            </a:endParaRPr>
          </a:p>
          <a:p>
            <a:pPr algn="ctr" defTabSz="685800" fontAlgn="base">
              <a:spcBef>
                <a:spcPct val="0"/>
              </a:spcBef>
              <a:spcAft>
                <a:spcPct val="0"/>
              </a:spcAft>
            </a:pPr>
            <a:endParaRPr lang="tr-TR" sz="1350" b="1" dirty="0">
              <a:solidFill>
                <a:srgbClr val="FFFFFF"/>
              </a:solidFill>
              <a:latin typeface="Verdana" pitchFamily="34" charset="0"/>
            </a:endParaRPr>
          </a:p>
          <a:p>
            <a:pPr algn="ctr" defTabSz="685800" fontAlgn="base">
              <a:spcBef>
                <a:spcPct val="0"/>
              </a:spcBef>
              <a:spcAft>
                <a:spcPct val="0"/>
              </a:spcAft>
            </a:pPr>
            <a:endParaRPr lang="tr-TR" sz="1350" b="1" dirty="0">
              <a:solidFill>
                <a:srgbClr val="FFFFFF"/>
              </a:solidFill>
              <a:latin typeface="Verdana" pitchFamily="34" charset="0"/>
            </a:endParaRPr>
          </a:p>
          <a:p>
            <a:pPr algn="ctr" defTabSz="685800" fontAlgn="base">
              <a:spcBef>
                <a:spcPct val="0"/>
              </a:spcBef>
              <a:spcAft>
                <a:spcPct val="0"/>
              </a:spcAft>
            </a:pPr>
            <a:endParaRPr lang="tr-TR" sz="1350" b="1" dirty="0">
              <a:solidFill>
                <a:srgbClr val="FFFFFF"/>
              </a:solidFill>
              <a:latin typeface="Verdana" pitchFamily="34" charset="0"/>
            </a:endParaRPr>
          </a:p>
          <a:p>
            <a:pPr algn="ctr" defTabSz="685800" fontAlgn="base">
              <a:spcBef>
                <a:spcPct val="0"/>
              </a:spcBef>
              <a:spcAft>
                <a:spcPct val="0"/>
              </a:spcAft>
            </a:pPr>
            <a:endParaRPr lang="tr-TR" sz="1350" b="1" dirty="0">
              <a:solidFill>
                <a:srgbClr val="FFFFFF"/>
              </a:solidFill>
              <a:latin typeface="Verdana" pitchFamily="34" charset="0"/>
            </a:endParaRPr>
          </a:p>
          <a:p>
            <a:pPr algn="ctr" defTabSz="685800" fontAlgn="base">
              <a:spcBef>
                <a:spcPct val="0"/>
              </a:spcBef>
              <a:spcAft>
                <a:spcPct val="0"/>
              </a:spcAft>
            </a:pPr>
            <a:endParaRPr lang="tr-TR" sz="1350" b="1" dirty="0">
              <a:solidFill>
                <a:srgbClr val="FFFFFF"/>
              </a:solidFill>
              <a:latin typeface="Verdana" pitchFamily="34" charset="0"/>
            </a:endParaRPr>
          </a:p>
          <a:p>
            <a:pPr algn="ctr" defTabSz="685800" fontAlgn="base">
              <a:spcBef>
                <a:spcPct val="0"/>
              </a:spcBef>
              <a:spcAft>
                <a:spcPct val="0"/>
              </a:spcAft>
            </a:pPr>
            <a:endParaRPr lang="tr-TR" sz="1350" b="1" dirty="0">
              <a:solidFill>
                <a:srgbClr val="FFFFFF"/>
              </a:solidFill>
              <a:latin typeface="Verdana" pitchFamily="34" charset="0"/>
            </a:endParaRPr>
          </a:p>
          <a:p>
            <a:pPr algn="ctr" defTabSz="685800" fontAlgn="base">
              <a:spcBef>
                <a:spcPct val="0"/>
              </a:spcBef>
              <a:spcAft>
                <a:spcPct val="0"/>
              </a:spcAft>
            </a:pPr>
            <a:endParaRPr lang="tr-TR" sz="1350" b="1" dirty="0">
              <a:solidFill>
                <a:srgbClr val="FFFFFF"/>
              </a:solidFill>
              <a:latin typeface="Verdana" pitchFamily="34" charset="0"/>
            </a:endParaRPr>
          </a:p>
          <a:p>
            <a:pPr algn="ctr" defTabSz="685800" fontAlgn="base">
              <a:spcBef>
                <a:spcPct val="0"/>
              </a:spcBef>
              <a:spcAft>
                <a:spcPct val="0"/>
              </a:spcAft>
            </a:pPr>
            <a:endParaRPr lang="tr-TR" sz="1350" b="1" dirty="0">
              <a:solidFill>
                <a:srgbClr val="FFFFFF"/>
              </a:solidFill>
              <a:latin typeface="Verdana" pitchFamily="34" charset="0"/>
            </a:endParaRPr>
          </a:p>
          <a:p>
            <a:pPr algn="ctr" defTabSz="685800" fontAlgn="base">
              <a:spcBef>
                <a:spcPct val="0"/>
              </a:spcBef>
              <a:spcAft>
                <a:spcPct val="0"/>
              </a:spcAft>
            </a:pPr>
            <a:endParaRPr lang="tr-TR" sz="1350" b="1" dirty="0">
              <a:solidFill>
                <a:srgbClr val="FFFFFF"/>
              </a:solidFill>
              <a:latin typeface="Verdana" pitchFamily="34" charset="0"/>
            </a:endParaRPr>
          </a:p>
          <a:p>
            <a:pPr algn="ctr" defTabSz="685800" fontAlgn="base">
              <a:spcBef>
                <a:spcPct val="0"/>
              </a:spcBef>
              <a:spcAft>
                <a:spcPct val="0"/>
              </a:spcAft>
            </a:pPr>
            <a:endParaRPr lang="tr-TR" sz="1350" b="1" dirty="0">
              <a:solidFill>
                <a:srgbClr val="FFFFFF"/>
              </a:solidFill>
              <a:latin typeface="Verdana" pitchFamily="34" charset="0"/>
            </a:endParaRPr>
          </a:p>
          <a:p>
            <a:pPr algn="ctr" defTabSz="685800" fontAlgn="base">
              <a:spcBef>
                <a:spcPct val="0"/>
              </a:spcBef>
              <a:spcAft>
                <a:spcPct val="0"/>
              </a:spcAft>
            </a:pPr>
            <a:endParaRPr lang="tr-TR" sz="1350" b="1" dirty="0">
              <a:solidFill>
                <a:srgbClr val="FFFFFF"/>
              </a:solidFill>
              <a:latin typeface="Verdana" pitchFamily="34" charset="0"/>
            </a:endParaRPr>
          </a:p>
          <a:p>
            <a:pPr algn="ctr" defTabSz="685800" fontAlgn="base">
              <a:spcBef>
                <a:spcPct val="0"/>
              </a:spcBef>
              <a:spcAft>
                <a:spcPct val="0"/>
              </a:spcAft>
            </a:pPr>
            <a:br>
              <a:rPr lang="tr-TR" sz="1350" b="1" dirty="0">
                <a:solidFill>
                  <a:srgbClr val="FFFFFF"/>
                </a:solidFill>
                <a:latin typeface="Verdana" pitchFamily="34" charset="0"/>
              </a:rPr>
            </a:br>
            <a:endParaRPr lang="tr-TR" sz="1350" b="1" dirty="0">
              <a:solidFill>
                <a:srgbClr val="FFFFFF"/>
              </a:solidFill>
              <a:latin typeface="Verdana" pitchFamily="34" charset="0"/>
            </a:endParaRPr>
          </a:p>
        </p:txBody>
      </p:sp>
      <p:pic>
        <p:nvPicPr>
          <p:cNvPr id="76808" name="Picture 8"/>
          <p:cNvPicPr>
            <a:picLocks noChangeAspect="1" noChangeArrowheads="1"/>
          </p:cNvPicPr>
          <p:nvPr/>
        </p:nvPicPr>
        <p:blipFill>
          <a:blip r:embed="rId4"/>
          <a:srcRect/>
          <a:stretch>
            <a:fillRect/>
          </a:stretch>
        </p:blipFill>
        <p:spPr bwMode="auto">
          <a:xfrm>
            <a:off x="680493" y="3210842"/>
            <a:ext cx="2784872" cy="2455069"/>
          </a:xfrm>
          <a:prstGeom prst="rect">
            <a:avLst/>
          </a:prstGeom>
          <a:noFill/>
        </p:spPr>
      </p:pic>
      <p:sp>
        <p:nvSpPr>
          <p:cNvPr id="2" name="Dikdörtgen 1"/>
          <p:cNvSpPr/>
          <p:nvPr/>
        </p:nvSpPr>
        <p:spPr>
          <a:xfrm>
            <a:off x="4495800" y="4005816"/>
            <a:ext cx="3862388" cy="1477328"/>
          </a:xfrm>
          <a:prstGeom prst="rect">
            <a:avLst/>
          </a:prstGeom>
        </p:spPr>
        <p:txBody>
          <a:bodyPr wrap="square">
            <a:spAutoFit/>
          </a:bodyPr>
          <a:lstStyle/>
          <a:p>
            <a:pPr algn="ctr" defTabSz="685800" fontAlgn="base">
              <a:spcBef>
                <a:spcPct val="0"/>
              </a:spcBef>
              <a:spcAft>
                <a:spcPct val="0"/>
              </a:spcAft>
            </a:pPr>
            <a:r>
              <a:rPr lang="tr-TR" b="1" dirty="0">
                <a:solidFill>
                  <a:srgbClr val="FFFFFF"/>
                </a:solidFill>
                <a:latin typeface="Verdana" pitchFamily="34" charset="0"/>
              </a:rPr>
              <a:t>PROBLEMLERİN ÇÖZÜMÜNDE </a:t>
            </a:r>
          </a:p>
          <a:p>
            <a:pPr algn="ctr" defTabSz="685800" fontAlgn="base">
              <a:spcBef>
                <a:spcPct val="0"/>
              </a:spcBef>
              <a:spcAft>
                <a:spcPct val="0"/>
              </a:spcAft>
            </a:pPr>
            <a:r>
              <a:rPr lang="tr-TR" b="1" dirty="0">
                <a:solidFill>
                  <a:srgbClr val="FFFFFF"/>
                </a:solidFill>
                <a:latin typeface="Verdana" pitchFamily="34" charset="0"/>
              </a:rPr>
              <a:t>TÜM ÇALIŞANLARIN</a:t>
            </a:r>
            <a:endParaRPr lang="tr-TR" dirty="0">
              <a:solidFill>
                <a:srgbClr val="FFFFFF"/>
              </a:solidFill>
              <a:latin typeface="Verdana" pitchFamily="34" charset="0"/>
            </a:endParaRPr>
          </a:p>
          <a:p>
            <a:pPr algn="ctr" defTabSz="685800" fontAlgn="base">
              <a:spcBef>
                <a:spcPct val="0"/>
              </a:spcBef>
              <a:spcAft>
                <a:spcPct val="0"/>
              </a:spcAft>
            </a:pPr>
            <a:r>
              <a:rPr lang="tr-TR" b="1" dirty="0">
                <a:solidFill>
                  <a:srgbClr val="FFFFFF"/>
                </a:solidFill>
                <a:latin typeface="Verdana" pitchFamily="34" charset="0"/>
              </a:rPr>
              <a:t>ENERJİLERİNDEN</a:t>
            </a:r>
            <a:endParaRPr lang="tr-TR" dirty="0">
              <a:solidFill>
                <a:srgbClr val="FFFFFF"/>
              </a:solidFill>
              <a:latin typeface="Verdana" pitchFamily="34" charset="0"/>
            </a:endParaRPr>
          </a:p>
          <a:p>
            <a:pPr algn="ctr" defTabSz="685800" fontAlgn="base">
              <a:spcBef>
                <a:spcPct val="0"/>
              </a:spcBef>
              <a:spcAft>
                <a:spcPct val="0"/>
              </a:spcAft>
            </a:pPr>
            <a:r>
              <a:rPr lang="tr-TR" b="1" dirty="0">
                <a:solidFill>
                  <a:srgbClr val="FFFFFF"/>
                </a:solidFill>
                <a:latin typeface="Verdana" pitchFamily="34" charset="0"/>
              </a:rPr>
              <a:t>FAYDALANMAK</a:t>
            </a:r>
          </a:p>
        </p:txBody>
      </p:sp>
    </p:spTree>
    <p:extLst>
      <p:ext uri="{BB962C8B-B14F-4D97-AF65-F5344CB8AC3E}">
        <p14:creationId xmlns:p14="http://schemas.microsoft.com/office/powerpoint/2010/main" val="169539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Slayt Numarası Yer Tutucusu"/>
          <p:cNvSpPr>
            <a:spLocks noGrp="1"/>
          </p:cNvSpPr>
          <p:nvPr>
            <p:ph type="sldNum" sz="quarter" idx="12"/>
          </p:nvPr>
        </p:nvSpPr>
        <p:spPr/>
        <p:txBody>
          <a:bodyPr/>
          <a:lstStyle/>
          <a:p>
            <a:fld id="{0C945262-69C0-45D1-B419-BDFCF06CE919}" type="slidenum">
              <a:rPr lang="tr-TR">
                <a:solidFill>
                  <a:srgbClr val="FFFFFF"/>
                </a:solidFill>
              </a:rPr>
              <a:pPr/>
              <a:t>8</a:t>
            </a:fld>
            <a:endParaRPr lang="tr-TR">
              <a:solidFill>
                <a:srgbClr val="FFFFFF"/>
              </a:solidFill>
            </a:endParaRPr>
          </a:p>
        </p:txBody>
      </p:sp>
      <p:sp>
        <p:nvSpPr>
          <p:cNvPr id="80898" name="Rectangle 2"/>
          <p:cNvSpPr>
            <a:spLocks noGrp="1" noChangeArrowheads="1"/>
          </p:cNvSpPr>
          <p:nvPr>
            <p:ph type="title"/>
          </p:nvPr>
        </p:nvSpPr>
        <p:spPr>
          <a:xfrm>
            <a:off x="128726" y="213064"/>
            <a:ext cx="3444536" cy="580748"/>
          </a:xfrm>
        </p:spPr>
        <p:txBody>
          <a:bodyPr/>
          <a:lstStyle/>
          <a:p>
            <a:r>
              <a:rPr lang="tr-TR" sz="2400" b="1" i="1" dirty="0"/>
              <a:t>Kalite Herkesin İşidir</a:t>
            </a:r>
          </a:p>
        </p:txBody>
      </p:sp>
      <p:sp>
        <p:nvSpPr>
          <p:cNvPr id="80899" name="Rectangle 3"/>
          <p:cNvSpPr>
            <a:spLocks noGrp="1" noChangeArrowheads="1"/>
          </p:cNvSpPr>
          <p:nvPr>
            <p:ph type="body" idx="1"/>
          </p:nvPr>
        </p:nvSpPr>
        <p:spPr>
          <a:xfrm>
            <a:off x="-128726" y="793812"/>
            <a:ext cx="9144000" cy="1789590"/>
          </a:xfrm>
        </p:spPr>
        <p:txBody>
          <a:bodyPr/>
          <a:lstStyle/>
          <a:p>
            <a:pPr>
              <a:buFont typeface="Wingdings" pitchFamily="2" charset="2"/>
              <a:buNone/>
            </a:pPr>
            <a:r>
              <a:rPr lang="tr-TR" dirty="0"/>
              <a:t>	Herkes kendisinden sonraki aşamalarda çalışan kişileri veya departmanları bir iç müşteri olarak algılayarak, onların beklentilerini tatmin etmeli, yani yaptığı işin kalitesinden sorumlu olmalı, ve kendi kendisini kontrol etmelidir.</a:t>
            </a:r>
          </a:p>
        </p:txBody>
      </p:sp>
      <p:sp>
        <p:nvSpPr>
          <p:cNvPr id="6" name="İçerik Yer Tutucusu 2">
            <a:extLst>
              <a:ext uri="{FF2B5EF4-FFF2-40B4-BE49-F238E27FC236}">
                <a16:creationId xmlns:a16="http://schemas.microsoft.com/office/drawing/2014/main" id="{4592A6A5-7F3D-4D69-AEDD-A27A5384B0BA}"/>
              </a:ext>
            </a:extLst>
          </p:cNvPr>
          <p:cNvSpPr txBox="1">
            <a:spLocks/>
          </p:cNvSpPr>
          <p:nvPr/>
        </p:nvSpPr>
        <p:spPr bwMode="auto">
          <a:xfrm>
            <a:off x="128726" y="3206319"/>
            <a:ext cx="8229600" cy="311458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sz="2100" kern="0" dirty="0"/>
              <a:t>Tam katılımın sağlanması kalite yönetimi anlayışı içerisinde </a:t>
            </a:r>
            <a:r>
              <a:rPr lang="tr-TR" sz="2100" b="1" kern="0" dirty="0"/>
              <a:t>çalışanların motivasyonu </a:t>
            </a:r>
            <a:r>
              <a:rPr lang="tr-TR" sz="2100" kern="0" dirty="0"/>
              <a:t>açısından büyük bir önem arz etmektedir.</a:t>
            </a:r>
          </a:p>
          <a:p>
            <a:pPr defTabSz="914400"/>
            <a:r>
              <a:rPr lang="tr-TR" sz="2100" u="sng" kern="0" dirty="0"/>
              <a:t>Yönetime katılımın </a:t>
            </a:r>
            <a:r>
              <a:rPr lang="tr-TR" sz="2100" kern="0" dirty="0"/>
              <a:t>diğer önemli bir nedeni de </a:t>
            </a:r>
            <a:r>
              <a:rPr lang="tr-TR" sz="2100" b="1" kern="0" dirty="0"/>
              <a:t>çalışanlardan gelen baskı</a:t>
            </a:r>
            <a:r>
              <a:rPr lang="tr-TR" sz="2100" kern="0" dirty="0"/>
              <a:t>dır. Günümüzde çalışanlar, yalnızca maddi gereksinimleri karşılanınca tatmin olmamaktadırlar. Toplumun genel refah düzeyi, entelektüel düzey, bilime ve sanata duyulan ilgi ile yönetime katılım isteğini arttırmıştır.</a:t>
            </a:r>
          </a:p>
        </p:txBody>
      </p:sp>
    </p:spTree>
    <p:extLst>
      <p:ext uri="{BB962C8B-B14F-4D97-AF65-F5344CB8AC3E}">
        <p14:creationId xmlns:p14="http://schemas.microsoft.com/office/powerpoint/2010/main" val="357588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17503" y="214544"/>
            <a:ext cx="8229600" cy="4114800"/>
          </a:xfrm>
        </p:spPr>
        <p:txBody>
          <a:bodyPr/>
          <a:lstStyle/>
          <a:p>
            <a:r>
              <a:rPr lang="tr-TR" dirty="0"/>
              <a:t>Günümüzde çalışanlar kendilerini ilgilendiren her türlü kararın görüşülmesine ve sonuçlandırılmasına etkin olarak katılıp, düşüncelerini dile getirmek istemektedirler. </a:t>
            </a:r>
          </a:p>
          <a:p>
            <a:r>
              <a:rPr lang="tr-TR" dirty="0"/>
              <a:t>Çalışanların bu isteklerinin altında yatan şeyin, kültür ve bilgi düzeyi yükselen bireylerin, başkaları tarafından yönetilen bir araç durumunda olmak istememeleri olduğu söylenebilir.</a:t>
            </a:r>
          </a:p>
        </p:txBody>
      </p:sp>
      <p:sp>
        <p:nvSpPr>
          <p:cNvPr id="4" name="Slayt Numarası Yer Tutucusu 3"/>
          <p:cNvSpPr>
            <a:spLocks noGrp="1"/>
          </p:cNvSpPr>
          <p:nvPr>
            <p:ph type="sldNum" sz="quarter" idx="12"/>
          </p:nvPr>
        </p:nvSpPr>
        <p:spPr/>
        <p:txBody>
          <a:bodyPr/>
          <a:lstStyle/>
          <a:p>
            <a:pPr defTabSz="685800" fontAlgn="base">
              <a:spcBef>
                <a:spcPct val="0"/>
              </a:spcBef>
              <a:spcAft>
                <a:spcPct val="0"/>
              </a:spcAft>
            </a:pPr>
            <a:fld id="{B3ABB21D-7B2C-485E-B554-7B947905CACF}" type="slidenum">
              <a:rPr lang="tr-TR" smtClean="0">
                <a:solidFill>
                  <a:srgbClr val="FFFFFF"/>
                </a:solidFill>
              </a:rPr>
              <a:pPr defTabSz="685800" fontAlgn="base">
                <a:spcBef>
                  <a:spcPct val="0"/>
                </a:spcBef>
                <a:spcAft>
                  <a:spcPct val="0"/>
                </a:spcAft>
              </a:pPr>
              <a:t>9</a:t>
            </a:fld>
            <a:endParaRPr lang="tr-TR">
              <a:solidFill>
                <a:srgbClr val="FFFFFF"/>
              </a:solidFill>
            </a:endParaRPr>
          </a:p>
        </p:txBody>
      </p:sp>
      <p:sp>
        <p:nvSpPr>
          <p:cNvPr id="5" name="İçerik Yer Tutucusu 2">
            <a:extLst>
              <a:ext uri="{FF2B5EF4-FFF2-40B4-BE49-F238E27FC236}">
                <a16:creationId xmlns:a16="http://schemas.microsoft.com/office/drawing/2014/main" id="{FAC2ECD9-1BA3-42A7-B162-8EF783E4EF3C}"/>
              </a:ext>
            </a:extLst>
          </p:cNvPr>
          <p:cNvSpPr txBox="1">
            <a:spLocks/>
          </p:cNvSpPr>
          <p:nvPr/>
        </p:nvSpPr>
        <p:spPr bwMode="auto">
          <a:xfrm>
            <a:off x="217503" y="3204931"/>
            <a:ext cx="8229600" cy="3438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folHlink"/>
              </a:buClr>
              <a:buSzPct val="65000"/>
              <a:buFont typeface="Wingdings" pitchFamily="2" charset="2"/>
              <a:buChar char="n"/>
              <a:defRPr sz="2100">
                <a:solidFill>
                  <a:schemeClr val="tx1"/>
                </a:solidFill>
                <a:effectLst>
                  <a:outerShdw blurRad="38100" dist="38100" dir="2700000" algn="tl">
                    <a:srgbClr val="000000"/>
                  </a:outerShdw>
                </a:effectLst>
                <a:latin typeface="+mn-lt"/>
              </a:defRPr>
            </a:lvl2pPr>
            <a:lvl3pPr marL="857250" indent="-17145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000000"/>
                  </a:outerShdw>
                </a:effectLst>
                <a:latin typeface="+mn-lt"/>
              </a:defRPr>
            </a:lvl3pPr>
            <a:lvl4pPr marL="1200150" indent="-171450" algn="l" rtl="0" fontAlgn="base">
              <a:spcBef>
                <a:spcPct val="20000"/>
              </a:spcBef>
              <a:spcAft>
                <a:spcPct val="0"/>
              </a:spcAft>
              <a:buClr>
                <a:schemeClr val="fo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4pPr>
            <a:lvl5pPr marL="15430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hlink"/>
              </a:buClr>
              <a:buSzPct val="65000"/>
              <a:buFont typeface="Wingdings" pitchFamily="2" charset="2"/>
              <a:buChar char="n"/>
              <a:defRPr sz="1500">
                <a:solidFill>
                  <a:schemeClr val="tx1"/>
                </a:solidFill>
                <a:effectLst>
                  <a:outerShdw blurRad="38100" dist="38100" dir="2700000" algn="tl">
                    <a:srgbClr val="000000"/>
                  </a:outerShdw>
                </a:effectLst>
                <a:latin typeface="+mn-lt"/>
              </a:defRPr>
            </a:lvl9pPr>
          </a:lstStyle>
          <a:p>
            <a:pPr defTabSz="914400"/>
            <a:r>
              <a:rPr lang="tr-TR" kern="0" dirty="0"/>
              <a:t>Tam katılım için </a:t>
            </a:r>
            <a:r>
              <a:rPr lang="tr-TR" b="1" kern="0" dirty="0"/>
              <a:t>sorumluluk paylaşımının </a:t>
            </a:r>
            <a:r>
              <a:rPr lang="tr-TR" kern="0" dirty="0"/>
              <a:t>sağlanması şarttır. </a:t>
            </a:r>
          </a:p>
          <a:p>
            <a:pPr marL="0" indent="0" algn="ctr" defTabSz="914400">
              <a:buFont typeface="Wingdings" pitchFamily="2" charset="2"/>
              <a:buNone/>
            </a:pPr>
            <a:r>
              <a:rPr lang="tr-TR" i="1" kern="0" dirty="0"/>
              <a:t>Tam katılım kesinlikle yetkili kılınmayla karıştırılmamalıdır.</a:t>
            </a:r>
            <a:r>
              <a:rPr lang="tr-TR" kern="0" dirty="0"/>
              <a:t> </a:t>
            </a:r>
          </a:p>
          <a:p>
            <a:pPr defTabSz="914400"/>
            <a:r>
              <a:rPr lang="tr-TR" u="sng" kern="0" dirty="0"/>
              <a:t>Tam katılım bir istemi, gönüllüğü ifade eder, sorumluluğu ve katkıyı kapsar.</a:t>
            </a:r>
          </a:p>
          <a:p>
            <a:pPr defTabSz="914400"/>
            <a:r>
              <a:rPr lang="tr-TR" kern="0" dirty="0"/>
              <a:t>Yönetimden ve yönetilenlerden “Ben bu işletmeye nasıl katkıda bulunabilirim, bu işletmeyi nasıl geliştirebilirim?” sorusunu sormasını bekler.</a:t>
            </a:r>
          </a:p>
        </p:txBody>
      </p:sp>
    </p:spTree>
    <p:extLst>
      <p:ext uri="{BB962C8B-B14F-4D97-AF65-F5344CB8AC3E}">
        <p14:creationId xmlns:p14="http://schemas.microsoft.com/office/powerpoint/2010/main" val="1546149773"/>
      </p:ext>
    </p:extLst>
  </p:cSld>
  <p:clrMapOvr>
    <a:masterClrMapping/>
  </p:clrMapOvr>
</p:sld>
</file>

<file path=ppt/theme/theme1.xml><?xml version="1.0" encoding="utf-8"?>
<a:theme xmlns:a="http://schemas.openxmlformats.org/drawingml/2006/main" name="Doku">
  <a:themeElements>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Doku">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oku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Doku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Doku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Doku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Doku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Doku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Doku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6A9E553F70E7B140B020DC563CB77D25" ma:contentTypeVersion="2" ma:contentTypeDescription="Yeni belge oluşturun." ma:contentTypeScope="" ma:versionID="3a461517eca60ed00139a765f89d6a92">
  <xsd:schema xmlns:xsd="http://www.w3.org/2001/XMLSchema" xmlns:xs="http://www.w3.org/2001/XMLSchema" xmlns:p="http://schemas.microsoft.com/office/2006/metadata/properties" xmlns:ns2="d2ef57f4-bfde-4f44-ab37-e60fdbd0509c" targetNamespace="http://schemas.microsoft.com/office/2006/metadata/properties" ma:root="true" ma:fieldsID="0372ac603b73bba1a60ceb9e4a5aab02" ns2:_="">
    <xsd:import namespace="d2ef57f4-bfde-4f44-ab37-e60fdbd05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f57f4-bfde-4f44-ab37-e60fdbd0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C0271C-1C64-4731-BB66-1A858D25453C}">
  <ds:schemaRefs>
    <ds:schemaRef ds:uri="http://schemas.microsoft.com/sharepoint/v3/contenttype/forms"/>
  </ds:schemaRefs>
</ds:datastoreItem>
</file>

<file path=customXml/itemProps2.xml><?xml version="1.0" encoding="utf-8"?>
<ds:datastoreItem xmlns:ds="http://schemas.openxmlformats.org/officeDocument/2006/customXml" ds:itemID="{DEFBE21F-67C9-4454-9E66-2C67E40252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f57f4-bfde-4f44-ab37-e60fdbd05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2A9493-69A2-4DDB-A384-7245FEB2A30F}">
  <ds:schemaRefs>
    <ds:schemaRef ds:uri="http://schemas.microsoft.com/office/infopath/2007/PartnerControls"/>
    <ds:schemaRef ds:uri="http://schemas.microsoft.com/office/2006/documentManagement/types"/>
    <ds:schemaRef ds:uri="http://purl.org/dc/terms/"/>
    <ds:schemaRef ds:uri="http://www.w3.org/XML/1998/namespace"/>
    <ds:schemaRef ds:uri="d2ef57f4-bfde-4f44-ab37-e60fdbd0509c"/>
    <ds:schemaRef ds:uri="http://purl.org/dc/elements/1.1/"/>
    <ds:schemaRef ds:uri="http://purl.org/dc/dcmityp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Facet</Template>
  <TotalTime>907</TotalTime>
  <Words>1113</Words>
  <Application>Microsoft Office PowerPoint</Application>
  <PresentationFormat>Ekran Gösterisi (4:3)</PresentationFormat>
  <Paragraphs>151</Paragraphs>
  <Slides>15</Slides>
  <Notes>1</Notes>
  <HiddenSlides>0</HiddenSlides>
  <MMClips>0</MMClips>
  <ScaleCrop>false</ScaleCrop>
  <HeadingPairs>
    <vt:vector size="6" baseType="variant">
      <vt:variant>
        <vt:lpstr>Kullanılan Yazı Tipleri</vt:lpstr>
      </vt:variant>
      <vt:variant>
        <vt:i4>8</vt:i4>
      </vt:variant>
      <vt:variant>
        <vt:lpstr>Tema</vt:lpstr>
      </vt:variant>
      <vt:variant>
        <vt:i4>2</vt:i4>
      </vt:variant>
      <vt:variant>
        <vt:lpstr>Slayt Başlıkları</vt:lpstr>
      </vt:variant>
      <vt:variant>
        <vt:i4>15</vt:i4>
      </vt:variant>
    </vt:vector>
  </HeadingPairs>
  <TitlesOfParts>
    <vt:vector size="25" baseType="lpstr">
      <vt:lpstr>Arial</vt:lpstr>
      <vt:lpstr>Calibri</vt:lpstr>
      <vt:lpstr>Tahoma</vt:lpstr>
      <vt:lpstr>Times New Roman</vt:lpstr>
      <vt:lpstr>Trebuchet MS</vt:lpstr>
      <vt:lpstr>Verdana</vt:lpstr>
      <vt:lpstr>Wingdings</vt:lpstr>
      <vt:lpstr>Wingdings 3</vt:lpstr>
      <vt:lpstr>Doku</vt:lpstr>
      <vt:lpstr>Yüzeyler</vt:lpstr>
      <vt:lpstr>7.Çalışanların Katılımı ve Liderlik</vt:lpstr>
      <vt:lpstr>ÇALIŞANLARIN KATILIMI</vt:lpstr>
      <vt:lpstr>PowerPoint Sunusu</vt:lpstr>
      <vt:lpstr>PowerPoint Sunusu</vt:lpstr>
      <vt:lpstr>Zira;</vt:lpstr>
      <vt:lpstr>PowerPoint Sunusu</vt:lpstr>
      <vt:lpstr> KATILIM</vt:lpstr>
      <vt:lpstr>Kalite Herkesin İşidir</vt:lpstr>
      <vt:lpstr>PowerPoint Sunusu</vt:lpstr>
      <vt:lpstr>PowerPoint Sunusu</vt:lpstr>
      <vt:lpstr>PowerPoint Sunusu</vt:lpstr>
      <vt:lpstr>PowerPoint Sunusu</vt:lpstr>
      <vt:lpstr>KARŞILAŞTIRMALI YÖNETİCİLİK VE LİDERLİK ÖZELLİKLERİ</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Toplam Kalite Yönetimi</dc:title>
  <dc:creator>mustafa girgin</dc:creator>
  <cp:lastModifiedBy>Cengizhan Topcu</cp:lastModifiedBy>
  <cp:revision>96</cp:revision>
  <dcterms:created xsi:type="dcterms:W3CDTF">2020-10-05T12:10:44Z</dcterms:created>
  <dcterms:modified xsi:type="dcterms:W3CDTF">2021-01-21T13:20:20Z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0x0101006A9E553F70E7B140B020DC563CB77D25</vt:lpwstr>
  </property>
</Properties>
</file>