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 id="2147483683" r:id="rId5"/>
  </p:sldMasterIdLst>
  <p:notesMasterIdLst>
    <p:notesMasterId r:id="rId20"/>
  </p:notesMasterIdLst>
  <p:sldIdLst>
    <p:sldId id="349" r:id="rId6"/>
    <p:sldId id="385" r:id="rId7"/>
    <p:sldId id="386" r:id="rId8"/>
    <p:sldId id="394" r:id="rId9"/>
    <p:sldId id="398" r:id="rId10"/>
    <p:sldId id="396" r:id="rId11"/>
    <p:sldId id="399" r:id="rId12"/>
    <p:sldId id="389" r:id="rId13"/>
    <p:sldId id="390" r:id="rId14"/>
    <p:sldId id="393" r:id="rId15"/>
    <p:sldId id="400" r:id="rId16"/>
    <p:sldId id="395" r:id="rId17"/>
    <p:sldId id="392" r:id="rId18"/>
    <p:sldId id="39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EBFFFF"/>
    <a:srgbClr val="4D85C3"/>
    <a:srgbClr val="CC6600"/>
    <a:srgbClr val="CC9900"/>
    <a:srgbClr val="A03E20"/>
    <a:srgbClr val="08DBD6"/>
    <a:srgbClr val="07C1C1"/>
    <a:srgbClr val="9900FF"/>
    <a:srgbClr val="6E03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8E012-1D81-4A40-88AE-9A7D1645491B}" type="datetimeFigureOut">
              <a:rPr lang="tr-TR" smtClean="0"/>
              <a:t>21.01.2021</a:t>
            </a:fld>
            <a:endParaRPr lang="tr-TR"/>
          </a:p>
        </p:txBody>
      </p:sp>
      <p:sp>
        <p:nvSpPr>
          <p:cNvPr id="4" name="Slayt Görüntüsü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CCD3BA-39DC-4A3B-BDB8-B0CE96BC6A1A}" type="slidenum">
              <a:rPr lang="tr-TR" smtClean="0"/>
              <a:t>‹#›</a:t>
            </a:fld>
            <a:endParaRPr lang="tr-TR"/>
          </a:p>
        </p:txBody>
      </p:sp>
    </p:spTree>
    <p:extLst>
      <p:ext uri="{BB962C8B-B14F-4D97-AF65-F5344CB8AC3E}">
        <p14:creationId xmlns:p14="http://schemas.microsoft.com/office/powerpoint/2010/main" val="1059656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2131363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304130" name="Rectangle 2"/>
          <p:cNvSpPr>
            <a:spLocks noGrp="1" noChangeArrowheads="1"/>
          </p:cNvSpPr>
          <p:nvPr>
            <p:ph type="ctrTitle" sz="quarter"/>
          </p:nvPr>
        </p:nvSpPr>
        <p:spPr>
          <a:xfrm>
            <a:off x="685800" y="1676400"/>
            <a:ext cx="7772400" cy="1828800"/>
          </a:xfrm>
        </p:spPr>
        <p:txBody>
          <a:bodyPr/>
          <a:lstStyle>
            <a:lvl1pPr>
              <a:defRPr/>
            </a:lvl1pPr>
          </a:lstStyle>
          <a:p>
            <a:r>
              <a:rPr lang="tr-TR"/>
              <a:t>Asıl başlık stili için tıklatın</a:t>
            </a:r>
          </a:p>
        </p:txBody>
      </p:sp>
      <p:sp>
        <p:nvSpPr>
          <p:cNvPr id="304131"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tr-TR"/>
              <a:t>Asıl alt başlık stilini düzenlemek için tıklatın</a:t>
            </a:r>
          </a:p>
        </p:txBody>
      </p:sp>
      <p:sp>
        <p:nvSpPr>
          <p:cNvPr id="304132" name="Rectangle 4"/>
          <p:cNvSpPr>
            <a:spLocks noGrp="1" noChangeArrowheads="1"/>
          </p:cNvSpPr>
          <p:nvPr>
            <p:ph type="dt" sz="quarter" idx="2"/>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304133" name="Rectangle 5"/>
          <p:cNvSpPr>
            <a:spLocks noGrp="1" noChangeArrowheads="1"/>
          </p:cNvSpPr>
          <p:nvPr>
            <p:ph type="ftr" sz="quarter" idx="3"/>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304134" name="Rectangle 6"/>
          <p:cNvSpPr>
            <a:spLocks noGrp="1" noChangeArrowheads="1"/>
          </p:cNvSpPr>
          <p:nvPr>
            <p:ph type="sldNum" sz="quarter" idx="4"/>
          </p:nvPr>
        </p:nvSpPr>
        <p:spPr/>
        <p:txBody>
          <a:bodyPr/>
          <a:lstStyle>
            <a:lvl1pPr>
              <a:defRPr/>
            </a:lvl1pPr>
          </a:lstStyle>
          <a:p>
            <a:pPr defTabSz="685800" fontAlgn="base">
              <a:spcBef>
                <a:spcPct val="0"/>
              </a:spcBef>
              <a:spcAft>
                <a:spcPct val="0"/>
              </a:spcAft>
            </a:pPr>
            <a:fld id="{F15476AB-0A92-4902-ADA1-3103927415BB}"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398834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2DC35C4A-3F43-41DA-AE69-B56501DD5141}"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490026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381000"/>
            <a:ext cx="2057400" cy="5715000"/>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381000"/>
            <a:ext cx="6019800" cy="5715000"/>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E8B59211-256F-41C9-A042-FA7A88E2D031}"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620137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Başlık, İçerik ve Metin">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81000"/>
            <a:ext cx="8229600" cy="1371600"/>
          </a:xfrm>
        </p:spPr>
        <p:txBody>
          <a:bodyPr/>
          <a:lstStyle/>
          <a:p>
            <a:r>
              <a:rPr lang="tr-TR"/>
              <a:t>Asıl başlık stili için tıklatın</a:t>
            </a:r>
          </a:p>
        </p:txBody>
      </p:sp>
      <p:sp>
        <p:nvSpPr>
          <p:cNvPr id="3" name="2 İçerik Yer Tutucusu"/>
          <p:cNvSpPr>
            <a:spLocks noGrp="1"/>
          </p:cNvSpPr>
          <p:nvPr>
            <p:ph sz="half" idx="1"/>
          </p:nvPr>
        </p:nvSpPr>
        <p:spPr>
          <a:xfrm>
            <a:off x="457200" y="1981200"/>
            <a:ext cx="4038600" cy="4114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648200" y="1981200"/>
            <a:ext cx="4038600" cy="4114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a:xfrm>
            <a:off x="457200" y="6245225"/>
            <a:ext cx="2133600" cy="476250"/>
          </a:xfrm>
        </p:spPr>
        <p:txBody>
          <a:bodyPr/>
          <a:lstStyle>
            <a:lvl1pPr>
              <a:defRPr/>
            </a:lvl1pPr>
          </a:lstStyle>
          <a:p>
            <a:pPr defTabSz="685800" fontAlgn="base">
              <a:spcBef>
                <a:spcPct val="0"/>
              </a:spcBef>
              <a:spcAft>
                <a:spcPct val="0"/>
              </a:spcAft>
            </a:pPr>
            <a:endParaRPr lang="tr-TR">
              <a:solidFill>
                <a:srgbClr val="FFFFFF"/>
              </a:solidFill>
            </a:endParaRPr>
          </a:p>
        </p:txBody>
      </p:sp>
      <p:sp>
        <p:nvSpPr>
          <p:cNvPr id="6" name="5 Altbilgi Yer Tutucusu"/>
          <p:cNvSpPr>
            <a:spLocks noGrp="1"/>
          </p:cNvSpPr>
          <p:nvPr>
            <p:ph type="ftr" sz="quarter" idx="11"/>
          </p:nvPr>
        </p:nvSpPr>
        <p:spPr>
          <a:xfrm>
            <a:off x="3124200" y="6245225"/>
            <a:ext cx="2895600" cy="476250"/>
          </a:xfrm>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7" name="6 Slayt Numarası Yer Tutucusu"/>
          <p:cNvSpPr>
            <a:spLocks noGrp="1"/>
          </p:cNvSpPr>
          <p:nvPr>
            <p:ph type="sldNum" sz="quarter" idx="12"/>
          </p:nvPr>
        </p:nvSpPr>
        <p:spPr>
          <a:xfrm>
            <a:off x="6553200" y="6245225"/>
            <a:ext cx="2133600" cy="476250"/>
          </a:xfrm>
        </p:spPr>
        <p:txBody>
          <a:bodyPr/>
          <a:lstStyle>
            <a:lvl1pPr>
              <a:defRPr/>
            </a:lvl1pPr>
          </a:lstStyle>
          <a:p>
            <a:pPr defTabSz="685800" fontAlgn="base">
              <a:spcBef>
                <a:spcPct val="0"/>
              </a:spcBef>
              <a:spcAft>
                <a:spcPct val="0"/>
              </a:spcAft>
            </a:pPr>
            <a:fld id="{90BF83D4-B431-4267-B94B-43B452B52552}"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843892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Başlık ve Tablo">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81000"/>
            <a:ext cx="8229600" cy="1371600"/>
          </a:xfrm>
        </p:spPr>
        <p:txBody>
          <a:bodyPr/>
          <a:lstStyle/>
          <a:p>
            <a:r>
              <a:rPr lang="tr-TR"/>
              <a:t>Asıl başlık stili için tıklatın</a:t>
            </a:r>
          </a:p>
        </p:txBody>
      </p:sp>
      <p:sp>
        <p:nvSpPr>
          <p:cNvPr id="3" name="2 Tablo Yer Tutucusu"/>
          <p:cNvSpPr>
            <a:spLocks noGrp="1"/>
          </p:cNvSpPr>
          <p:nvPr>
            <p:ph type="tbl" idx="1"/>
          </p:nvPr>
        </p:nvSpPr>
        <p:spPr>
          <a:xfrm>
            <a:off x="457200" y="1981200"/>
            <a:ext cx="8229600" cy="4114800"/>
          </a:xfrm>
        </p:spPr>
        <p:txBody>
          <a:bodyPr/>
          <a:lstStyle/>
          <a:p>
            <a:endParaRPr lang="tr-TR"/>
          </a:p>
        </p:txBody>
      </p:sp>
      <p:sp>
        <p:nvSpPr>
          <p:cNvPr id="4" name="3 Veri Yer Tutucusu"/>
          <p:cNvSpPr>
            <a:spLocks noGrp="1"/>
          </p:cNvSpPr>
          <p:nvPr>
            <p:ph type="dt" sz="half" idx="10"/>
          </p:nvPr>
        </p:nvSpPr>
        <p:spPr>
          <a:xfrm>
            <a:off x="457200" y="6245225"/>
            <a:ext cx="2133600" cy="476250"/>
          </a:xfrm>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a:xfrm>
            <a:off x="3124200" y="6245225"/>
            <a:ext cx="2895600" cy="476250"/>
          </a:xfrm>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6" name="5 Slayt Numarası Yer Tutucusu"/>
          <p:cNvSpPr>
            <a:spLocks noGrp="1"/>
          </p:cNvSpPr>
          <p:nvPr>
            <p:ph type="sldNum" sz="quarter" idx="12"/>
          </p:nvPr>
        </p:nvSpPr>
        <p:spPr>
          <a:xfrm>
            <a:off x="6553200" y="6245225"/>
            <a:ext cx="2133600" cy="476250"/>
          </a:xfrm>
        </p:spPr>
        <p:txBody>
          <a:bodyPr/>
          <a:lstStyle>
            <a:lvl1pPr>
              <a:defRPr/>
            </a:lvl1pPr>
          </a:lstStyle>
          <a:p>
            <a:pPr defTabSz="685800" fontAlgn="base">
              <a:spcBef>
                <a:spcPct val="0"/>
              </a:spcBef>
              <a:spcAft>
                <a:spcPct val="0"/>
              </a:spcAft>
            </a:pPr>
            <a:fld id="{9F88880C-E91C-4A32-A773-3B833168F639}"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4279361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9971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707248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353913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693160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97479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1218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9394460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254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94393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97154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54729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22769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77772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113279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05506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390928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6905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2"/>
            <a:ext cx="7772400" cy="1362075"/>
          </a:xfrm>
        </p:spPr>
        <p:txBody>
          <a:bodyPr anchor="t"/>
          <a:lstStyle>
            <a:lvl1pPr algn="l">
              <a:defRPr sz="3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1F1AA1F6-859B-41FE-A339-B0E4A52988B7}"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12892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981200"/>
            <a:ext cx="40386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981200"/>
            <a:ext cx="40386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6" name="5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7" name="6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2B9C4A38-B1E1-4665-AF50-7E111FA4AAC4}"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93007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tıklatın</a:t>
            </a:r>
          </a:p>
        </p:txBody>
      </p:sp>
      <p:sp>
        <p:nvSpPr>
          <p:cNvPr id="6" name="5 İçerik Yer Tutucusu"/>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8" name="7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9" name="8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450F623F-6CC9-42EA-BCDF-C7D453963845}"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6655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4" name="3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5" name="4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0204DECA-E3C5-4728-9304-D3FAEEA507DA}"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098370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3" name="2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4" name="3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561C3BCA-749F-4A04-9503-DA194A78366C}"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546972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1" y="273050"/>
            <a:ext cx="3008313" cy="1162050"/>
          </a:xfrm>
        </p:spPr>
        <p:txBody>
          <a:bodyPr anchor="b"/>
          <a:lstStyle>
            <a:lvl1pPr algn="l">
              <a:defRPr sz="1500" b="1"/>
            </a:lvl1pPr>
          </a:lstStyle>
          <a:p>
            <a:r>
              <a:rPr lang="tr-TR"/>
              <a:t>Asıl başlık stili için tıklatın</a:t>
            </a:r>
          </a:p>
        </p:txBody>
      </p:sp>
      <p:sp>
        <p:nvSpPr>
          <p:cNvPr id="3" name="2 İçerik Yer Tutucusu"/>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6" name="5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7" name="6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30947EC0-ED3B-4737-AEA1-899D5C316600}"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361469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15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6" name="5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7" name="6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174FE965-AF5D-4754-B720-50278FA07C65}"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398832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31000">
              <a:schemeClr val="bg1">
                <a:lumMod val="60000"/>
                <a:lumOff val="40000"/>
              </a:schemeClr>
            </a:gs>
            <a:gs pos="52824">
              <a:schemeClr val="accent6">
                <a:lumMod val="60000"/>
                <a:lumOff val="40000"/>
              </a:schemeClr>
            </a:gs>
            <a:gs pos="75000">
              <a:schemeClr val="bg1">
                <a:lumMod val="60000"/>
                <a:lumOff val="40000"/>
              </a:schemeClr>
            </a:gs>
            <a:gs pos="100000">
              <a:schemeClr val="accent6">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303107"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3031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050">
                <a:effectLst>
                  <a:outerShdw blurRad="38100" dist="38100" dir="2700000" algn="tl">
                    <a:srgbClr val="000000"/>
                  </a:outerShdw>
                </a:effectLst>
                <a:latin typeface="Arial" charset="0"/>
              </a:defRPr>
            </a:lvl1pPr>
          </a:lstStyle>
          <a:p>
            <a:pPr defTabSz="685800" fontAlgn="base">
              <a:spcBef>
                <a:spcPct val="0"/>
              </a:spcBef>
              <a:spcAft>
                <a:spcPct val="0"/>
              </a:spcAft>
            </a:pPr>
            <a:endParaRPr lang="tr-TR">
              <a:solidFill>
                <a:srgbClr val="FFFFFF"/>
              </a:solidFill>
            </a:endParaRPr>
          </a:p>
        </p:txBody>
      </p:sp>
      <p:sp>
        <p:nvSpPr>
          <p:cNvPr id="3031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50">
                <a:effectLst>
                  <a:outerShdw blurRad="38100" dist="38100" dir="2700000" algn="tl">
                    <a:srgbClr val="000000"/>
                  </a:outerShdw>
                </a:effectLst>
                <a:latin typeface="Arial" charset="0"/>
              </a:defRPr>
            </a:lvl1pPr>
          </a:lstStyle>
          <a:p>
            <a:pPr algn="ctr" defTabSz="685800" fontAlgn="base">
              <a:spcBef>
                <a:spcPct val="0"/>
              </a:spcBef>
              <a:spcAft>
                <a:spcPct val="0"/>
              </a:spcAft>
            </a:pPr>
            <a:endParaRPr lang="tr-TR">
              <a:solidFill>
                <a:srgbClr val="FFFFFF"/>
              </a:solidFill>
            </a:endParaRPr>
          </a:p>
        </p:txBody>
      </p:sp>
      <p:sp>
        <p:nvSpPr>
          <p:cNvPr id="3031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50">
                <a:effectLst>
                  <a:outerShdw blurRad="38100" dist="38100" dir="2700000" algn="tl">
                    <a:srgbClr val="000000"/>
                  </a:outerShdw>
                </a:effectLst>
                <a:latin typeface="Arial" charset="0"/>
              </a:defRPr>
            </a:lvl1pPr>
          </a:lstStyle>
          <a:p>
            <a:pPr defTabSz="685800" fontAlgn="base">
              <a:spcBef>
                <a:spcPct val="0"/>
              </a:spcBef>
              <a:spcAft>
                <a:spcPct val="0"/>
              </a:spcAft>
            </a:pPr>
            <a:fld id="{4B61F151-41C7-48DB-B3C5-073B956B2281}"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761976959"/>
      </p:ext>
    </p:extLst>
  </p:cSld>
  <p:clrMap bg1="dk2" tx1="lt1" bg2="dk1"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hf hdr="0" ftr="0" dt="0"/>
  <p:txStyles>
    <p:titleStyle>
      <a:lvl1pPr algn="ctr" rtl="0" fontAlgn="base">
        <a:spcBef>
          <a:spcPct val="0"/>
        </a:spcBef>
        <a:spcAft>
          <a:spcPct val="0"/>
        </a:spcAft>
        <a:defRPr sz="33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2pPr>
      <a:lvl3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3pPr>
      <a:lvl4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4pPr>
      <a:lvl5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5pPr>
      <a:lvl6pPr marL="3429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6pPr>
      <a:lvl7pPr marL="6858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7pPr>
      <a:lvl8pPr marL="10287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8pPr>
      <a:lvl9pPr marL="13716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9pPr>
    </p:titleStyle>
    <p:body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515839"/>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995149" y="3179571"/>
            <a:ext cx="7420032" cy="881509"/>
          </a:xfrm>
        </p:spPr>
        <p:txBody>
          <a:bodyPr>
            <a:normAutofit fontScale="90000"/>
          </a:bodyPr>
          <a:lstStyle/>
          <a:p>
            <a:pPr algn="ctr">
              <a:spcAft>
                <a:spcPts val="1200"/>
              </a:spcAft>
            </a:pPr>
            <a:r>
              <a:rPr lang="nn-NO" b="1" dirty="0"/>
              <a:t>8.Kalite Çemberi</a:t>
            </a:r>
            <a:endParaRPr lang="tr-TR" b="1" dirty="0"/>
          </a:p>
        </p:txBody>
      </p:sp>
      <p:sp>
        <p:nvSpPr>
          <p:cNvPr id="3" name="Unvan 1">
            <a:extLst>
              <a:ext uri="{FF2B5EF4-FFF2-40B4-BE49-F238E27FC236}">
                <a16:creationId xmlns:a16="http://schemas.microsoft.com/office/drawing/2014/main" id="{86612283-E6F8-497C-BC6F-8C4B14F56AE5}"/>
              </a:ext>
            </a:extLst>
          </p:cNvPr>
          <p:cNvSpPr txBox="1">
            <a:spLocks/>
          </p:cNvSpPr>
          <p:nvPr/>
        </p:nvSpPr>
        <p:spPr>
          <a:xfrm>
            <a:off x="-799989" y="1198485"/>
            <a:ext cx="9082005" cy="881508"/>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b="1" dirty="0">
                <a:solidFill>
                  <a:schemeClr val="tx1"/>
                </a:solidFill>
              </a:rPr>
              <a:t>Toplam Kalite Yönetimi</a:t>
            </a:r>
          </a:p>
        </p:txBody>
      </p:sp>
    </p:spTree>
    <p:extLst>
      <p:ext uri="{BB962C8B-B14F-4D97-AF65-F5344CB8AC3E}">
        <p14:creationId xmlns:p14="http://schemas.microsoft.com/office/powerpoint/2010/main" val="1045751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Slayt Numarası Yer Tutucusu"/>
          <p:cNvSpPr>
            <a:spLocks noGrp="1"/>
          </p:cNvSpPr>
          <p:nvPr>
            <p:ph type="sldNum" sz="quarter" idx="12"/>
          </p:nvPr>
        </p:nvSpPr>
        <p:spPr/>
        <p:txBody>
          <a:bodyPr/>
          <a:lstStyle/>
          <a:p>
            <a:pPr defTabSz="342900">
              <a:defRPr/>
            </a:pPr>
            <a:fld id="{B336F964-0DA3-43F8-B107-DFC6CCBF7DD6}" type="slidenum">
              <a:rPr lang="tr-TR">
                <a:solidFill>
                  <a:srgbClr val="FFFFFF"/>
                </a:solidFill>
              </a:rPr>
              <a:pPr defTabSz="342900">
                <a:defRPr/>
              </a:pPr>
              <a:t>10</a:t>
            </a:fld>
            <a:endParaRPr lang="tr-TR">
              <a:solidFill>
                <a:srgbClr val="FFFFFF"/>
              </a:solidFill>
            </a:endParaRPr>
          </a:p>
        </p:txBody>
      </p:sp>
      <p:sp>
        <p:nvSpPr>
          <p:cNvPr id="105474" name="Rectangle 2"/>
          <p:cNvSpPr>
            <a:spLocks noGrp="1" noChangeArrowheads="1"/>
          </p:cNvSpPr>
          <p:nvPr>
            <p:ph type="title"/>
          </p:nvPr>
        </p:nvSpPr>
        <p:spPr>
          <a:xfrm>
            <a:off x="-1611296" y="1034113"/>
            <a:ext cx="8229600" cy="1371600"/>
          </a:xfrm>
        </p:spPr>
        <p:txBody>
          <a:bodyPr/>
          <a:lstStyle/>
          <a:p>
            <a:r>
              <a:rPr lang="tr-TR" sz="2400" b="1" i="1" dirty="0"/>
              <a:t>Kalite çemberlerinin işleyişi:</a:t>
            </a:r>
          </a:p>
        </p:txBody>
      </p:sp>
      <p:sp>
        <p:nvSpPr>
          <p:cNvPr id="105475" name="Rectangle 3"/>
          <p:cNvSpPr>
            <a:spLocks noGrp="1" noChangeArrowheads="1"/>
          </p:cNvSpPr>
          <p:nvPr>
            <p:ph type="body" idx="1"/>
          </p:nvPr>
        </p:nvSpPr>
        <p:spPr>
          <a:xfrm>
            <a:off x="249870" y="2021796"/>
            <a:ext cx="6724650" cy="3140869"/>
          </a:xfrm>
        </p:spPr>
        <p:txBody>
          <a:bodyPr/>
          <a:lstStyle/>
          <a:p>
            <a:pPr marL="0" indent="0">
              <a:buNone/>
            </a:pPr>
            <a:r>
              <a:rPr lang="tr-TR" sz="2100" dirty="0"/>
              <a:t>1-Çözümü gereken problemlerin ortaya konması ve birini seçme</a:t>
            </a:r>
          </a:p>
          <a:p>
            <a:pPr marL="0" indent="0">
              <a:buNone/>
            </a:pPr>
            <a:r>
              <a:rPr lang="tr-TR" sz="2100" dirty="0"/>
              <a:t>2-Problemin nedenini araştırma ve analiz etme </a:t>
            </a:r>
          </a:p>
          <a:p>
            <a:pPr marL="0" indent="0">
              <a:buNone/>
            </a:pPr>
            <a:r>
              <a:rPr lang="tr-TR" sz="2100" dirty="0"/>
              <a:t>3-Probleme çözüm arama ve seçme </a:t>
            </a:r>
          </a:p>
          <a:p>
            <a:pPr marL="0" indent="0">
              <a:buNone/>
            </a:pPr>
            <a:r>
              <a:rPr lang="tr-TR" sz="2100" dirty="0"/>
              <a:t>4-Seçilen çözümün denenmesi </a:t>
            </a:r>
          </a:p>
          <a:p>
            <a:pPr marL="0" indent="0">
              <a:buNone/>
            </a:pPr>
            <a:r>
              <a:rPr lang="tr-TR" sz="2100" dirty="0"/>
              <a:t>5-Yönetime sunma.</a:t>
            </a:r>
          </a:p>
        </p:txBody>
      </p:sp>
    </p:spTree>
    <p:extLst>
      <p:ext uri="{BB962C8B-B14F-4D97-AF65-F5344CB8AC3E}">
        <p14:creationId xmlns:p14="http://schemas.microsoft.com/office/powerpoint/2010/main" val="511293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52400" y="1214021"/>
            <a:ext cx="7924800" cy="1028700"/>
          </a:xfrm>
        </p:spPr>
        <p:txBody>
          <a:bodyPr/>
          <a:lstStyle/>
          <a:p>
            <a:pPr algn="l"/>
            <a:r>
              <a:rPr lang="tr-TR" sz="2400" b="1" dirty="0"/>
              <a:t>Çalışma Şekli</a:t>
            </a:r>
          </a:p>
        </p:txBody>
      </p:sp>
      <p:sp>
        <p:nvSpPr>
          <p:cNvPr id="3" name="İçerik Yer Tutucusu 2"/>
          <p:cNvSpPr>
            <a:spLocks noGrp="1"/>
          </p:cNvSpPr>
          <p:nvPr>
            <p:ph idx="1"/>
          </p:nvPr>
        </p:nvSpPr>
        <p:spPr>
          <a:xfrm>
            <a:off x="0" y="2138963"/>
            <a:ext cx="8229600" cy="3400425"/>
          </a:xfrm>
        </p:spPr>
        <p:txBody>
          <a:bodyPr/>
          <a:lstStyle/>
          <a:p>
            <a:r>
              <a:rPr lang="tr-TR" sz="2100" dirty="0"/>
              <a:t>Kalite çemberleri, genellikle, seçilen sorunun boyutuna göre çözüme katkıda bulunabilecek deneyim ve yeterlilikte en az beş ve en fazla on iki çalışandan oluşur. Kalite çemberlerinin oluşumunda gönüllülük esas olduğundan bu çalışmalara katkıda bulunmak isteyen herkesi sürece dahil etmek faydalı olacaktır.</a:t>
            </a:r>
          </a:p>
          <a:p>
            <a:r>
              <a:rPr lang="tr-TR" sz="2100" dirty="0"/>
              <a:t>Eğer talep fazla ise üye sayısının on ikiyi geçtiği durumlarda birden fazla kalite çemberi oluşturmak mümkündür. Kalite çemberleri mevcut bir problemi çözdükten ve iyileştirdikten sonra farklı problemler üzerinde çalışmalarına devam edebilirler.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11</a:t>
            </a:fld>
            <a:endParaRPr lang="tr-TR" dirty="0">
              <a:solidFill>
                <a:srgbClr val="FFFFFF"/>
              </a:solidFill>
            </a:endParaRPr>
          </a:p>
        </p:txBody>
      </p:sp>
    </p:spTree>
    <p:extLst>
      <p:ext uri="{BB962C8B-B14F-4D97-AF65-F5344CB8AC3E}">
        <p14:creationId xmlns:p14="http://schemas.microsoft.com/office/powerpoint/2010/main" val="2555857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960486" y="869271"/>
            <a:ext cx="8229600" cy="1371600"/>
          </a:xfrm>
        </p:spPr>
        <p:txBody>
          <a:bodyPr/>
          <a:lstStyle/>
          <a:p>
            <a:r>
              <a:rPr lang="tr-TR" sz="2400" dirty="0"/>
              <a:t>Problem Çözme Teknikleri</a:t>
            </a:r>
          </a:p>
        </p:txBody>
      </p:sp>
      <p:sp>
        <p:nvSpPr>
          <p:cNvPr id="3" name="İçerik Yer Tutucusu 2"/>
          <p:cNvSpPr>
            <a:spLocks noGrp="1"/>
          </p:cNvSpPr>
          <p:nvPr>
            <p:ph idx="1"/>
          </p:nvPr>
        </p:nvSpPr>
        <p:spPr>
          <a:xfrm>
            <a:off x="173114" y="1803646"/>
            <a:ext cx="8229600" cy="4114800"/>
          </a:xfrm>
        </p:spPr>
        <p:txBody>
          <a:bodyPr/>
          <a:lstStyle/>
          <a:p>
            <a:r>
              <a:rPr lang="tr-TR" dirty="0"/>
              <a:t>Kalite problemlerinin pek çoğu problem çözme teknikleri kullanılarak çözülebilmektedir. Kalite çemberi çalışmalarına da temel oluşturan bu teknikler sadece üretimde değil, planlama, tasarım, pazarlama ve satın alma gibi çok çeşitli alanlarda kullanılabilmektedir.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12</a:t>
            </a:fld>
            <a:endParaRPr lang="tr-TR">
              <a:solidFill>
                <a:srgbClr val="FFFFFF"/>
              </a:solidFill>
            </a:endParaRPr>
          </a:p>
        </p:txBody>
      </p:sp>
    </p:spTree>
    <p:extLst>
      <p:ext uri="{BB962C8B-B14F-4D97-AF65-F5344CB8AC3E}">
        <p14:creationId xmlns:p14="http://schemas.microsoft.com/office/powerpoint/2010/main" val="790029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Slayt Numarası Yer Tutucusu"/>
          <p:cNvSpPr>
            <a:spLocks noGrp="1"/>
          </p:cNvSpPr>
          <p:nvPr>
            <p:ph type="sldNum" sz="quarter" idx="12"/>
          </p:nvPr>
        </p:nvSpPr>
        <p:spPr/>
        <p:txBody>
          <a:bodyPr/>
          <a:lstStyle/>
          <a:p>
            <a:pPr defTabSz="342900">
              <a:defRPr/>
            </a:pPr>
            <a:fld id="{4346E2E0-6D2B-475A-A550-7BAAFE2AF556}" type="slidenum">
              <a:rPr lang="tr-TR">
                <a:solidFill>
                  <a:srgbClr val="FFFFFF"/>
                </a:solidFill>
              </a:rPr>
              <a:pPr defTabSz="342900">
                <a:defRPr/>
              </a:pPr>
              <a:t>13</a:t>
            </a:fld>
            <a:endParaRPr lang="tr-TR">
              <a:solidFill>
                <a:srgbClr val="FFFFFF"/>
              </a:solidFill>
            </a:endParaRPr>
          </a:p>
        </p:txBody>
      </p:sp>
      <p:sp>
        <p:nvSpPr>
          <p:cNvPr id="104450" name="Rectangle 2"/>
          <p:cNvSpPr>
            <a:spLocks noGrp="1" noChangeArrowheads="1"/>
          </p:cNvSpPr>
          <p:nvPr>
            <p:ph type="title"/>
          </p:nvPr>
        </p:nvSpPr>
        <p:spPr>
          <a:xfrm>
            <a:off x="78418" y="719647"/>
            <a:ext cx="7541582" cy="1028700"/>
          </a:xfrm>
        </p:spPr>
        <p:txBody>
          <a:bodyPr/>
          <a:lstStyle/>
          <a:p>
            <a:pPr algn="l"/>
            <a:r>
              <a:rPr lang="tr-TR" sz="2400" b="1" i="1" dirty="0"/>
              <a:t>Kalite Çemberleri Tarafından Kullanılan Problem Çözme Teknikleri</a:t>
            </a:r>
          </a:p>
        </p:txBody>
      </p:sp>
      <p:sp>
        <p:nvSpPr>
          <p:cNvPr id="104451" name="Rectangle 3"/>
          <p:cNvSpPr>
            <a:spLocks noGrp="1" noChangeArrowheads="1"/>
          </p:cNvSpPr>
          <p:nvPr>
            <p:ph type="body" idx="1"/>
          </p:nvPr>
        </p:nvSpPr>
        <p:spPr>
          <a:xfrm>
            <a:off x="160538" y="1748347"/>
            <a:ext cx="8153400" cy="3407569"/>
          </a:xfrm>
        </p:spPr>
        <p:txBody>
          <a:bodyPr/>
          <a:lstStyle/>
          <a:p>
            <a:pPr marL="0" indent="0">
              <a:lnSpc>
                <a:spcPct val="95000"/>
              </a:lnSpc>
              <a:buNone/>
            </a:pPr>
            <a:r>
              <a:rPr lang="tr-TR" sz="2025" b="1" i="1" dirty="0"/>
              <a:t>1-Beyin fırtınası: </a:t>
            </a:r>
            <a:r>
              <a:rPr lang="tr-TR" sz="2025" dirty="0"/>
              <a:t>Daha çok yeni düşünceler yaratmak için bu gurubun yaratıcı kapasitesinden faydalanılır</a:t>
            </a:r>
            <a:endParaRPr lang="tr-TR" sz="2025" b="1" i="1" dirty="0"/>
          </a:p>
          <a:p>
            <a:pPr marL="0" indent="0">
              <a:lnSpc>
                <a:spcPct val="95000"/>
              </a:lnSpc>
              <a:buNone/>
            </a:pPr>
            <a:r>
              <a:rPr lang="tr-TR" sz="2025" b="1" i="1" dirty="0"/>
              <a:t>2-Neden-sonuç diyagramı: </a:t>
            </a:r>
            <a:r>
              <a:rPr lang="tr-TR" sz="2025" dirty="0"/>
              <a:t>Bilinenler ortaya konur ve bilinmeyenlerin çözümü aranır</a:t>
            </a:r>
            <a:endParaRPr lang="tr-TR" sz="2025" b="1" i="1" dirty="0"/>
          </a:p>
          <a:p>
            <a:pPr marL="0" indent="0">
              <a:lnSpc>
                <a:spcPct val="95000"/>
              </a:lnSpc>
              <a:buNone/>
            </a:pPr>
            <a:r>
              <a:rPr lang="tr-TR" sz="2025" b="1" i="1" dirty="0"/>
              <a:t>3-Pareto analizi: </a:t>
            </a:r>
            <a:r>
              <a:rPr lang="tr-TR" sz="2025" dirty="0"/>
              <a:t>Değişik sayıdaki önemli nedenleri daha az önemli nedenlerden ayırmak için yararlanılan bir metottur.80/20 kuralı diye bilinir. Kusurların ve uygunsuzlukların %80 nedeni nedenlerin %20 </a:t>
            </a:r>
            <a:r>
              <a:rPr lang="tr-TR" sz="2025" dirty="0" err="1"/>
              <a:t>dir</a:t>
            </a:r>
            <a:r>
              <a:rPr lang="tr-TR" sz="2025" dirty="0"/>
              <a:t>.</a:t>
            </a:r>
            <a:endParaRPr lang="tr-TR" sz="2025" b="1" i="1" dirty="0"/>
          </a:p>
          <a:p>
            <a:pPr marL="0" indent="0">
              <a:lnSpc>
                <a:spcPct val="95000"/>
              </a:lnSpc>
              <a:buNone/>
            </a:pPr>
            <a:r>
              <a:rPr lang="tr-TR" sz="2025" b="1" i="1" dirty="0"/>
              <a:t>4-Veri toplama ve veri toplama teknikleri: </a:t>
            </a:r>
            <a:r>
              <a:rPr lang="tr-TR" sz="2025" dirty="0"/>
              <a:t>Veri toplama olayların bilinmesine yönelik bir süreçtir.</a:t>
            </a:r>
            <a:endParaRPr lang="tr-TR" sz="2025" b="1" i="1" dirty="0"/>
          </a:p>
          <a:p>
            <a:pPr marL="0" indent="0">
              <a:lnSpc>
                <a:spcPct val="95000"/>
              </a:lnSpc>
              <a:buNone/>
            </a:pPr>
            <a:r>
              <a:rPr lang="tr-TR" sz="2025" b="1" i="1" dirty="0"/>
              <a:t>5-Histoğramlar: </a:t>
            </a:r>
            <a:r>
              <a:rPr lang="tr-TR" sz="2025" dirty="0"/>
              <a:t>Sözlü anlatım yerine verilerle sunuş tekniğidir. </a:t>
            </a:r>
          </a:p>
        </p:txBody>
      </p:sp>
    </p:spTree>
    <p:extLst>
      <p:ext uri="{BB962C8B-B14F-4D97-AF65-F5344CB8AC3E}">
        <p14:creationId xmlns:p14="http://schemas.microsoft.com/office/powerpoint/2010/main" val="2768827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Slayt Numarası Yer Tutucusu"/>
          <p:cNvSpPr>
            <a:spLocks noGrp="1"/>
          </p:cNvSpPr>
          <p:nvPr>
            <p:ph type="sldNum" sz="quarter" idx="12"/>
          </p:nvPr>
        </p:nvSpPr>
        <p:spPr/>
        <p:txBody>
          <a:bodyPr/>
          <a:lstStyle/>
          <a:p>
            <a:pPr defTabSz="342900">
              <a:defRPr/>
            </a:pPr>
            <a:fld id="{DFE85F17-26C3-486C-825D-7C06A56ADC05}" type="slidenum">
              <a:rPr lang="tr-TR">
                <a:solidFill>
                  <a:srgbClr val="FFFFFF"/>
                </a:solidFill>
              </a:rPr>
              <a:pPr defTabSz="342900">
                <a:defRPr/>
              </a:pPr>
              <a:t>14</a:t>
            </a:fld>
            <a:endParaRPr lang="tr-TR">
              <a:solidFill>
                <a:srgbClr val="FFFFFF"/>
              </a:solidFill>
            </a:endParaRPr>
          </a:p>
        </p:txBody>
      </p:sp>
      <p:sp>
        <p:nvSpPr>
          <p:cNvPr id="103426" name="Rectangle 2"/>
          <p:cNvSpPr>
            <a:spLocks noGrp="1" noChangeArrowheads="1"/>
          </p:cNvSpPr>
          <p:nvPr>
            <p:ph type="title"/>
          </p:nvPr>
        </p:nvSpPr>
        <p:spPr>
          <a:xfrm>
            <a:off x="-1069759" y="1161210"/>
            <a:ext cx="8229600" cy="1371600"/>
          </a:xfrm>
        </p:spPr>
        <p:txBody>
          <a:bodyPr/>
          <a:lstStyle/>
          <a:p>
            <a:r>
              <a:rPr lang="tr-TR" sz="2400" b="1" i="1" dirty="0"/>
              <a:t>Kalite çemberleri kullanım alanları:</a:t>
            </a:r>
          </a:p>
        </p:txBody>
      </p:sp>
      <p:sp>
        <p:nvSpPr>
          <p:cNvPr id="103427" name="Rectangle 3"/>
          <p:cNvSpPr>
            <a:spLocks noGrp="1" noChangeArrowheads="1"/>
          </p:cNvSpPr>
          <p:nvPr>
            <p:ph type="body" idx="1"/>
          </p:nvPr>
        </p:nvSpPr>
        <p:spPr>
          <a:xfrm>
            <a:off x="260782" y="2147841"/>
            <a:ext cx="6172200" cy="3300413"/>
          </a:xfrm>
        </p:spPr>
        <p:txBody>
          <a:bodyPr/>
          <a:lstStyle/>
          <a:p>
            <a:pPr marL="0" indent="0">
              <a:lnSpc>
                <a:spcPct val="90000"/>
              </a:lnSpc>
              <a:buNone/>
            </a:pPr>
            <a:r>
              <a:rPr lang="tr-TR" sz="2100" dirty="0"/>
              <a:t>1-Eğitimde</a:t>
            </a:r>
          </a:p>
          <a:p>
            <a:pPr marL="0" indent="0">
              <a:lnSpc>
                <a:spcPct val="90000"/>
              </a:lnSpc>
              <a:buNone/>
            </a:pPr>
            <a:r>
              <a:rPr lang="tr-TR" sz="2100" dirty="0"/>
              <a:t>2-Satış faaliyetlerinde </a:t>
            </a:r>
          </a:p>
          <a:p>
            <a:pPr marL="0" indent="0">
              <a:lnSpc>
                <a:spcPct val="90000"/>
              </a:lnSpc>
              <a:buNone/>
            </a:pPr>
            <a:r>
              <a:rPr lang="tr-TR" sz="2100" dirty="0"/>
              <a:t>3-Müşteri tahmininde </a:t>
            </a:r>
          </a:p>
          <a:p>
            <a:pPr marL="0" indent="0">
              <a:lnSpc>
                <a:spcPct val="90000"/>
              </a:lnSpc>
              <a:buNone/>
            </a:pPr>
            <a:r>
              <a:rPr lang="tr-TR" sz="2100" dirty="0"/>
              <a:t>4-Güvenlik sağlamada </a:t>
            </a:r>
          </a:p>
          <a:p>
            <a:pPr marL="0" indent="0">
              <a:lnSpc>
                <a:spcPct val="90000"/>
              </a:lnSpc>
              <a:buNone/>
            </a:pPr>
            <a:r>
              <a:rPr lang="tr-TR" sz="2100" dirty="0"/>
              <a:t>5-Devamsızlığı azaltmada </a:t>
            </a:r>
          </a:p>
          <a:p>
            <a:pPr marL="0" indent="0">
              <a:lnSpc>
                <a:spcPct val="90000"/>
              </a:lnSpc>
              <a:buNone/>
            </a:pPr>
            <a:r>
              <a:rPr lang="tr-TR" sz="2100" dirty="0"/>
              <a:t>6-Ast üst ilişkilerini düzenlemede </a:t>
            </a:r>
          </a:p>
          <a:p>
            <a:pPr marL="0" indent="0">
              <a:lnSpc>
                <a:spcPct val="90000"/>
              </a:lnSpc>
              <a:buNone/>
            </a:pPr>
            <a:r>
              <a:rPr lang="tr-TR" sz="2100" dirty="0"/>
              <a:t>7-Kalite kontrolünde </a:t>
            </a:r>
          </a:p>
          <a:p>
            <a:pPr marL="0" indent="0">
              <a:lnSpc>
                <a:spcPct val="90000"/>
              </a:lnSpc>
              <a:buNone/>
            </a:pPr>
            <a:r>
              <a:rPr lang="tr-TR" sz="2100" dirty="0"/>
              <a:t>8-Bireysel becerileri artırmada </a:t>
            </a:r>
          </a:p>
          <a:p>
            <a:pPr marL="0" indent="0">
              <a:lnSpc>
                <a:spcPct val="90000"/>
              </a:lnSpc>
              <a:buNone/>
            </a:pPr>
            <a:r>
              <a:rPr lang="tr-TR" sz="2100" dirty="0"/>
              <a:t>9-Şikâyetlerde</a:t>
            </a:r>
          </a:p>
        </p:txBody>
      </p:sp>
    </p:spTree>
    <p:extLst>
      <p:ext uri="{BB962C8B-B14F-4D97-AF65-F5344CB8AC3E}">
        <p14:creationId xmlns:p14="http://schemas.microsoft.com/office/powerpoint/2010/main" val="1154333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Slayt Numarası Yer Tutucusu"/>
          <p:cNvSpPr>
            <a:spLocks noGrp="1"/>
          </p:cNvSpPr>
          <p:nvPr>
            <p:ph type="sldNum" sz="quarter" idx="12"/>
          </p:nvPr>
        </p:nvSpPr>
        <p:spPr/>
        <p:txBody>
          <a:bodyPr/>
          <a:lstStyle/>
          <a:p>
            <a:pPr defTabSz="342900">
              <a:defRPr/>
            </a:pPr>
            <a:fld id="{91E4351E-67C8-4328-87A6-8748B426C612}" type="slidenum">
              <a:rPr lang="tr-TR">
                <a:solidFill>
                  <a:srgbClr val="FFFFFF"/>
                </a:solidFill>
              </a:rPr>
              <a:pPr defTabSz="342900">
                <a:defRPr/>
              </a:pPr>
              <a:t>2</a:t>
            </a:fld>
            <a:endParaRPr lang="tr-TR">
              <a:solidFill>
                <a:srgbClr val="FFFFFF"/>
              </a:solidFill>
            </a:endParaRPr>
          </a:p>
        </p:txBody>
      </p:sp>
      <p:sp>
        <p:nvSpPr>
          <p:cNvPr id="362498" name="Rectangle 2"/>
          <p:cNvSpPr>
            <a:spLocks noGrp="1" noChangeArrowheads="1"/>
          </p:cNvSpPr>
          <p:nvPr>
            <p:ph type="title"/>
          </p:nvPr>
        </p:nvSpPr>
        <p:spPr>
          <a:xfrm>
            <a:off x="-497151" y="1610519"/>
            <a:ext cx="6476261" cy="681084"/>
          </a:xfrm>
        </p:spPr>
        <p:txBody>
          <a:bodyPr/>
          <a:lstStyle/>
          <a:p>
            <a:r>
              <a:rPr lang="tr-TR" sz="2400" b="1" dirty="0"/>
              <a:t>KALİTE ÇEMBERLERİ KAVRAMI</a:t>
            </a:r>
          </a:p>
        </p:txBody>
      </p:sp>
      <p:sp>
        <p:nvSpPr>
          <p:cNvPr id="362499" name="Rectangle 3"/>
          <p:cNvSpPr>
            <a:spLocks noGrp="1" noChangeArrowheads="1"/>
          </p:cNvSpPr>
          <p:nvPr>
            <p:ph type="body" idx="1"/>
          </p:nvPr>
        </p:nvSpPr>
        <p:spPr>
          <a:xfrm>
            <a:off x="790575" y="2314575"/>
            <a:ext cx="7362825" cy="3226594"/>
          </a:xfrm>
        </p:spPr>
        <p:txBody>
          <a:bodyPr/>
          <a:lstStyle/>
          <a:p>
            <a:pPr>
              <a:lnSpc>
                <a:spcPct val="95000"/>
              </a:lnSpc>
            </a:pPr>
            <a:r>
              <a:rPr lang="tr-TR" sz="2100" dirty="0"/>
              <a:t>Kalite, kontrol yolu ile ürüne sonradan katılmaz. Kalite üretime, üretim aşamasından önce ve tasarlama kalitesi sırasında katılır.</a:t>
            </a:r>
          </a:p>
          <a:p>
            <a:pPr>
              <a:lnSpc>
                <a:spcPct val="95000"/>
              </a:lnSpc>
            </a:pPr>
            <a:r>
              <a:rPr lang="tr-TR" sz="2100" dirty="0"/>
              <a:t>Çünkü kalite ürüne sonradan eklenen bir özellik değildir.</a:t>
            </a:r>
          </a:p>
          <a:p>
            <a:pPr>
              <a:lnSpc>
                <a:spcPct val="95000"/>
              </a:lnSpc>
            </a:pPr>
            <a:r>
              <a:rPr lang="tr-TR" sz="2100" dirty="0"/>
              <a:t>Örneğin girdiler sırasında yer alan bir hammaddenin kalitesi süreç sırasında üretilen mamulün kalitesine yansır.</a:t>
            </a:r>
          </a:p>
          <a:p>
            <a:pPr>
              <a:lnSpc>
                <a:spcPct val="95000"/>
              </a:lnSpc>
            </a:pPr>
            <a:r>
              <a:rPr lang="tr-TR" sz="2100" dirty="0"/>
              <a:t>Buna personelinde katkıda bulunması gerekir.</a:t>
            </a:r>
          </a:p>
          <a:p>
            <a:pPr>
              <a:lnSpc>
                <a:spcPct val="95000"/>
              </a:lnSpc>
            </a:pPr>
            <a:r>
              <a:rPr lang="tr-TR" sz="2100" dirty="0"/>
              <a:t>İnsan unsuru hammaddenin temininden mamul maddenin elde edilmesine kadar her aşamada önemlidir.</a:t>
            </a:r>
          </a:p>
        </p:txBody>
      </p:sp>
    </p:spTree>
    <p:extLst>
      <p:ext uri="{BB962C8B-B14F-4D97-AF65-F5344CB8AC3E}">
        <p14:creationId xmlns:p14="http://schemas.microsoft.com/office/powerpoint/2010/main" val="2178033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Slayt Numarası Yer Tutucusu"/>
          <p:cNvSpPr>
            <a:spLocks noGrp="1"/>
          </p:cNvSpPr>
          <p:nvPr>
            <p:ph type="sldNum" sz="quarter" idx="12"/>
          </p:nvPr>
        </p:nvSpPr>
        <p:spPr/>
        <p:txBody>
          <a:bodyPr/>
          <a:lstStyle/>
          <a:p>
            <a:pPr defTabSz="342900">
              <a:defRPr/>
            </a:pPr>
            <a:fld id="{AE495AD7-9101-422E-B9B8-7D2876DC5950}" type="slidenum">
              <a:rPr lang="tr-TR">
                <a:solidFill>
                  <a:srgbClr val="FFFFFF"/>
                </a:solidFill>
              </a:rPr>
              <a:pPr defTabSz="342900">
                <a:defRPr/>
              </a:pPr>
              <a:t>3</a:t>
            </a:fld>
            <a:endParaRPr lang="tr-TR">
              <a:solidFill>
                <a:srgbClr val="FFFFFF"/>
              </a:solidFill>
            </a:endParaRPr>
          </a:p>
        </p:txBody>
      </p:sp>
      <p:sp>
        <p:nvSpPr>
          <p:cNvPr id="98307" name="Rectangle 3"/>
          <p:cNvSpPr>
            <a:spLocks noGrp="1" noChangeArrowheads="1"/>
          </p:cNvSpPr>
          <p:nvPr>
            <p:ph type="body" idx="1"/>
          </p:nvPr>
        </p:nvSpPr>
        <p:spPr>
          <a:xfrm>
            <a:off x="634476" y="1671637"/>
            <a:ext cx="7400925" cy="3133726"/>
          </a:xfrm>
        </p:spPr>
        <p:txBody>
          <a:bodyPr/>
          <a:lstStyle/>
          <a:p>
            <a:pPr>
              <a:lnSpc>
                <a:spcPct val="90000"/>
              </a:lnSpc>
            </a:pPr>
            <a:r>
              <a:rPr lang="tr-TR" sz="2100" dirty="0"/>
              <a:t>Buna göre uygulayıcılar, yöneticiler ve planlayıcılar kendi işleriyle ilgili olarak ayrı ayrı çalışma gurupları oluştururlar.</a:t>
            </a:r>
          </a:p>
          <a:p>
            <a:pPr>
              <a:lnSpc>
                <a:spcPct val="90000"/>
              </a:lnSpc>
            </a:pPr>
            <a:r>
              <a:rPr lang="tr-TR" sz="2100" dirty="0"/>
              <a:t>Bir işletmede aynı sahada çalışan benzer işleri yapan </a:t>
            </a:r>
            <a:r>
              <a:rPr lang="tr-TR" sz="2100" u="sng" dirty="0"/>
              <a:t>düzenli aralıklarla toplanarak </a:t>
            </a:r>
            <a:r>
              <a:rPr lang="tr-TR" sz="2100" dirty="0"/>
              <a:t>kendi işleri ile ilgili </a:t>
            </a:r>
            <a:r>
              <a:rPr lang="tr-TR" sz="2100" u="sng" dirty="0"/>
              <a:t>sorunları tespit eden.</a:t>
            </a:r>
          </a:p>
          <a:p>
            <a:pPr>
              <a:lnSpc>
                <a:spcPct val="90000"/>
              </a:lnSpc>
            </a:pPr>
            <a:r>
              <a:rPr lang="tr-TR" sz="2100" dirty="0"/>
              <a:t>İnceleyen, çözen ve gönüllü katılımın esas alındığı </a:t>
            </a:r>
            <a:r>
              <a:rPr lang="tr-TR" sz="2100" u="sng" dirty="0"/>
              <a:t>çalışma gruplarına kalite çemberleri denir.</a:t>
            </a:r>
          </a:p>
          <a:p>
            <a:pPr>
              <a:lnSpc>
                <a:spcPct val="90000"/>
              </a:lnSpc>
            </a:pPr>
            <a:r>
              <a:rPr lang="tr-TR" sz="2100" dirty="0"/>
              <a:t>İlk defa Japon </a:t>
            </a:r>
            <a:r>
              <a:rPr lang="tr-TR" sz="2100" u="sng" dirty="0"/>
              <a:t>K.İSHİKAWA </a:t>
            </a:r>
            <a:r>
              <a:rPr lang="tr-TR" sz="2100" dirty="0"/>
              <a:t>tarafından oluşturulmuş ve geliştirilmiştir. Kalite çemberlerinin </a:t>
            </a:r>
            <a:r>
              <a:rPr lang="tr-TR" sz="2100" u="sng" dirty="0"/>
              <a:t>temelinde insana duyulan saygı vardır.</a:t>
            </a:r>
          </a:p>
        </p:txBody>
      </p:sp>
    </p:spTree>
    <p:extLst>
      <p:ext uri="{BB962C8B-B14F-4D97-AF65-F5344CB8AC3E}">
        <p14:creationId xmlns:p14="http://schemas.microsoft.com/office/powerpoint/2010/main" val="2668529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a:t>Kalite çemberi, bir kuruluşta </a:t>
            </a:r>
          </a:p>
          <a:p>
            <a:pPr lvl="1"/>
            <a:r>
              <a:rPr lang="tr-TR" u="sng" dirty="0"/>
              <a:t>sürekli iyileştirme </a:t>
            </a:r>
            <a:r>
              <a:rPr lang="tr-TR" dirty="0"/>
              <a:t>faaliyetlerini gerçekleştirmek amacıyla </a:t>
            </a:r>
          </a:p>
          <a:p>
            <a:pPr lvl="1"/>
            <a:r>
              <a:rPr lang="tr-TR" dirty="0"/>
              <a:t>aynı alandaki veya benzer faaliyetleri gerçekleştiren kişilerin </a:t>
            </a:r>
          </a:p>
          <a:p>
            <a:pPr lvl="1"/>
            <a:r>
              <a:rPr lang="tr-TR" u="sng" dirty="0"/>
              <a:t>gönüllü katılımıyla </a:t>
            </a:r>
            <a:r>
              <a:rPr lang="tr-TR" dirty="0"/>
              <a:t>oluşan </a:t>
            </a:r>
          </a:p>
          <a:p>
            <a:pPr lvl="1"/>
            <a:r>
              <a:rPr lang="tr-TR" dirty="0"/>
              <a:t>ve </a:t>
            </a:r>
            <a:r>
              <a:rPr lang="tr-TR" u="sng" dirty="0"/>
              <a:t>düzenli aralıklarla </a:t>
            </a:r>
            <a:r>
              <a:rPr lang="tr-TR" dirty="0"/>
              <a:t>bir araya gelen</a:t>
            </a:r>
          </a:p>
          <a:p>
            <a:pPr lvl="1"/>
            <a:r>
              <a:rPr lang="tr-TR" dirty="0"/>
              <a:t>çalışma gruplarıdır.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4</a:t>
            </a:fld>
            <a:endParaRPr lang="tr-TR">
              <a:solidFill>
                <a:srgbClr val="FFFFFF"/>
              </a:solidFill>
            </a:endParaRPr>
          </a:p>
        </p:txBody>
      </p:sp>
    </p:spTree>
    <p:extLst>
      <p:ext uri="{BB962C8B-B14F-4D97-AF65-F5344CB8AC3E}">
        <p14:creationId xmlns:p14="http://schemas.microsoft.com/office/powerpoint/2010/main" val="2747874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28675" y="1323235"/>
            <a:ext cx="7486650" cy="3836194"/>
          </a:xfrm>
        </p:spPr>
        <p:style>
          <a:lnRef idx="2">
            <a:schemeClr val="dk1"/>
          </a:lnRef>
          <a:fillRef idx="1">
            <a:schemeClr val="lt1"/>
          </a:fillRef>
          <a:effectRef idx="0">
            <a:schemeClr val="dk1"/>
          </a:effectRef>
          <a:fontRef idx="minor">
            <a:schemeClr val="dk1"/>
          </a:fontRef>
        </p:style>
        <p:txBody>
          <a:bodyPr anchor="ctr"/>
          <a:lstStyle/>
          <a:p>
            <a:pPr marL="200025" indent="0" algn="ctr">
              <a:lnSpc>
                <a:spcPct val="120000"/>
              </a:lnSpc>
              <a:buNone/>
            </a:pPr>
            <a:r>
              <a:rPr lang="tr-TR" sz="2250" u="sng" dirty="0"/>
              <a:t>Gönüllülük</a:t>
            </a:r>
            <a:r>
              <a:rPr lang="tr-TR" sz="2250" dirty="0"/>
              <a:t>, </a:t>
            </a:r>
            <a:r>
              <a:rPr lang="tr-TR" sz="2250" u="sng" dirty="0"/>
              <a:t>süreklilik</a:t>
            </a:r>
            <a:r>
              <a:rPr lang="tr-TR" sz="2250" dirty="0"/>
              <a:t>, </a:t>
            </a:r>
            <a:r>
              <a:rPr lang="tr-TR" sz="2250" u="sng" dirty="0"/>
              <a:t>tam katılım </a:t>
            </a:r>
            <a:r>
              <a:rPr lang="tr-TR" sz="2250" dirty="0"/>
              <a:t>ve </a:t>
            </a:r>
            <a:r>
              <a:rPr lang="tr-TR" sz="2250" u="sng" dirty="0"/>
              <a:t>ödüllendirme</a:t>
            </a:r>
            <a:r>
              <a:rPr lang="tr-TR" sz="2250" dirty="0"/>
              <a:t> gibi ilkeleri olan kalite çemberleri, bir işletmede aynı sahada çalışan benzer işleri yapan, düzenli aralıklarla toplanarak kendi işleri ile ilgili sorunları tespit eden, inceleyen, çözen ve gönüllü katılımın esas alındığı çalışma gruplarıdır.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5</a:t>
            </a:fld>
            <a:endParaRPr lang="tr-TR">
              <a:solidFill>
                <a:srgbClr val="FFFFFF"/>
              </a:solidFill>
            </a:endParaRPr>
          </a:p>
        </p:txBody>
      </p:sp>
    </p:spTree>
    <p:extLst>
      <p:ext uri="{BB962C8B-B14F-4D97-AF65-F5344CB8AC3E}">
        <p14:creationId xmlns:p14="http://schemas.microsoft.com/office/powerpoint/2010/main" val="4045204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41790" y="388906"/>
            <a:ext cx="8229600" cy="2509021"/>
          </a:xfrm>
        </p:spPr>
        <p:txBody>
          <a:bodyPr/>
          <a:lstStyle/>
          <a:p>
            <a:r>
              <a:rPr lang="tr-TR" sz="2100" dirty="0"/>
              <a:t>Kalite çemberleri </a:t>
            </a:r>
            <a:r>
              <a:rPr lang="tr-TR" sz="2100" u="sng" dirty="0"/>
              <a:t>ekip çalışmasının </a:t>
            </a:r>
            <a:r>
              <a:rPr lang="tr-TR" sz="2100" dirty="0"/>
              <a:t>en iyi örneklerinden biridir. Çalışanlar arasında </a:t>
            </a:r>
            <a:r>
              <a:rPr lang="tr-TR" sz="2100" u="sng" dirty="0"/>
              <a:t>motivasyon</a:t>
            </a:r>
            <a:r>
              <a:rPr lang="tr-TR" sz="2100" dirty="0"/>
              <a:t> ve </a:t>
            </a:r>
            <a:r>
              <a:rPr lang="tr-TR" sz="2100" u="sng" dirty="0"/>
              <a:t>sorumluluk</a:t>
            </a:r>
            <a:r>
              <a:rPr lang="tr-TR" sz="2100" dirty="0"/>
              <a:t> duygularının gelişmesine yardımcı olur. </a:t>
            </a:r>
          </a:p>
          <a:p>
            <a:r>
              <a:rPr lang="tr-TR" sz="2100" dirty="0"/>
              <a:t>Ayrıca kalite çemberleri, Toplam Kalite Yönetimi anlayışında tüm çalışanların kalite sağlama konusunda katkıda bulunması ve çalışanların sürece dahil edilmesi ilkesini yerine getirmede önemli faydalar sağlayan araçlardan biridir.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6</a:t>
            </a:fld>
            <a:endParaRPr lang="tr-TR">
              <a:solidFill>
                <a:srgbClr val="FFFFFF"/>
              </a:solidFill>
            </a:endParaRPr>
          </a:p>
        </p:txBody>
      </p:sp>
      <p:sp>
        <p:nvSpPr>
          <p:cNvPr id="5" name="İçerik Yer Tutucusu 2">
            <a:extLst>
              <a:ext uri="{FF2B5EF4-FFF2-40B4-BE49-F238E27FC236}">
                <a16:creationId xmlns:a16="http://schemas.microsoft.com/office/drawing/2014/main" id="{32FF5930-BBCD-43F5-A61D-6DC2CDCF732B}"/>
              </a:ext>
            </a:extLst>
          </p:cNvPr>
          <p:cNvSpPr txBox="1">
            <a:spLocks/>
          </p:cNvSpPr>
          <p:nvPr/>
        </p:nvSpPr>
        <p:spPr bwMode="auto">
          <a:xfrm>
            <a:off x="341790" y="3267613"/>
            <a:ext cx="8229600" cy="267957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a:lstStyle>
          <a:p>
            <a:pPr defTabSz="914400"/>
            <a:r>
              <a:rPr lang="tr-TR" sz="2100" kern="0" dirty="0"/>
              <a:t>Kalite çemberleri çalışma konularını kendileri belirler ya da </a:t>
            </a:r>
            <a:r>
              <a:rPr lang="tr-TR" sz="2100" u="sng" kern="0" dirty="0"/>
              <a:t>bölüm yöneticilerinin ilan edeceği konularda çalışırlar</a:t>
            </a:r>
            <a:r>
              <a:rPr lang="tr-TR" sz="2100" kern="0" dirty="0"/>
              <a:t>. </a:t>
            </a:r>
          </a:p>
          <a:p>
            <a:pPr defTabSz="914400"/>
            <a:r>
              <a:rPr lang="tr-TR" sz="2100" kern="0" dirty="0"/>
              <a:t>Çember üyeleri </a:t>
            </a:r>
            <a:r>
              <a:rPr lang="tr-TR" sz="2100" u="sng" kern="0" dirty="0"/>
              <a:t>kendi çalıştıkları alanlarda yaşanan problemleri tespit ederler</a:t>
            </a:r>
            <a:r>
              <a:rPr lang="tr-TR" sz="2100" kern="0" dirty="0"/>
              <a:t> ve uygun yaklaşım ve yöntemleri kullanarak çözmeye çalışırlar. </a:t>
            </a:r>
          </a:p>
          <a:p>
            <a:pPr defTabSz="914400"/>
            <a:r>
              <a:rPr lang="tr-TR" sz="2100" kern="0" dirty="0"/>
              <a:t>Bu çalışmalar ile farklı düzeydeki çalışanların bir araya gelmesi ve </a:t>
            </a:r>
            <a:r>
              <a:rPr lang="tr-TR" sz="2100" u="sng" kern="0" dirty="0"/>
              <a:t>sosyalleşme</a:t>
            </a:r>
            <a:r>
              <a:rPr lang="tr-TR" sz="2100" kern="0" dirty="0"/>
              <a:t>leri de sağlanmış olur.</a:t>
            </a:r>
          </a:p>
        </p:txBody>
      </p:sp>
    </p:spTree>
    <p:extLst>
      <p:ext uri="{BB962C8B-B14F-4D97-AF65-F5344CB8AC3E}">
        <p14:creationId xmlns:p14="http://schemas.microsoft.com/office/powerpoint/2010/main" val="1597846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44463" y="0"/>
            <a:ext cx="8229600" cy="536359"/>
          </a:xfrm>
        </p:spPr>
        <p:txBody>
          <a:bodyPr/>
          <a:lstStyle/>
          <a:p>
            <a:r>
              <a:rPr lang="tr-TR" sz="2400" b="1" dirty="0"/>
              <a:t>Kalite Çemberlerinin Amaçları </a:t>
            </a:r>
          </a:p>
        </p:txBody>
      </p:sp>
      <p:sp>
        <p:nvSpPr>
          <p:cNvPr id="3" name="İçerik Yer Tutucusu 2"/>
          <p:cNvSpPr>
            <a:spLocks noGrp="1"/>
          </p:cNvSpPr>
          <p:nvPr>
            <p:ph idx="1"/>
          </p:nvPr>
        </p:nvSpPr>
        <p:spPr>
          <a:xfrm>
            <a:off x="395056" y="927824"/>
            <a:ext cx="7071064" cy="5002351"/>
          </a:xfrm>
          <a:ln/>
        </p:spPr>
        <p:style>
          <a:lnRef idx="2">
            <a:schemeClr val="dk1"/>
          </a:lnRef>
          <a:fillRef idx="1">
            <a:schemeClr val="lt1"/>
          </a:fillRef>
          <a:effectRef idx="0">
            <a:schemeClr val="dk1"/>
          </a:effectRef>
          <a:fontRef idx="minor">
            <a:schemeClr val="dk1"/>
          </a:fontRef>
        </p:style>
        <p:txBody>
          <a:bodyPr anchor="ctr"/>
          <a:lstStyle/>
          <a:p>
            <a:pPr marL="0" indent="0">
              <a:buNone/>
            </a:pPr>
            <a:r>
              <a:rPr lang="tr-TR" sz="2000" dirty="0"/>
              <a:t>Kalite çemberlerinin yararlarını aşağıdaki gibi özetlemek mümkündür:</a:t>
            </a:r>
          </a:p>
          <a:p>
            <a:r>
              <a:rPr lang="tr-TR" sz="2000" dirty="0"/>
              <a:t>Takım çalışması anlayışı ve ekip ruhunun geliştirilmesi,</a:t>
            </a:r>
          </a:p>
          <a:p>
            <a:r>
              <a:rPr lang="tr-TR" sz="2000" dirty="0"/>
              <a:t>Kalitenin iyileştirilmesi ve sürekliliğin sağlanması,</a:t>
            </a:r>
          </a:p>
          <a:p>
            <a:r>
              <a:rPr lang="tr-TR" sz="2000" dirty="0"/>
              <a:t>Çalışanların </a:t>
            </a:r>
            <a:r>
              <a:rPr lang="tr-TR" sz="2000" u="sng" dirty="0"/>
              <a:t>motivasyon</a:t>
            </a:r>
            <a:r>
              <a:rPr lang="tr-TR" sz="2000" dirty="0"/>
              <a:t>larının arttırılması,</a:t>
            </a:r>
          </a:p>
          <a:p>
            <a:r>
              <a:rPr lang="tr-TR" sz="2000" u="sng" dirty="0"/>
              <a:t>Verim</a:t>
            </a:r>
            <a:r>
              <a:rPr lang="tr-TR" sz="2000" dirty="0"/>
              <a:t>in arttırılması,</a:t>
            </a:r>
          </a:p>
          <a:p>
            <a:r>
              <a:rPr lang="tr-TR" sz="2000" dirty="0"/>
              <a:t>Zamandan ve işgücünden </a:t>
            </a:r>
            <a:r>
              <a:rPr lang="tr-TR" sz="2000" u="sng" dirty="0"/>
              <a:t>tasarruf</a:t>
            </a:r>
            <a:r>
              <a:rPr lang="tr-TR" sz="2000" dirty="0"/>
              <a:t> yapılması,</a:t>
            </a:r>
          </a:p>
          <a:p>
            <a:r>
              <a:rPr lang="tr-TR" sz="2000" u="sng" dirty="0">
                <a:solidFill>
                  <a:schemeClr val="bg2"/>
                </a:solidFill>
              </a:rPr>
              <a:t>Hataların azaltılması</a:t>
            </a:r>
            <a:r>
              <a:rPr lang="tr-TR" sz="2000" dirty="0">
                <a:solidFill>
                  <a:schemeClr val="bg2"/>
                </a:solidFill>
              </a:rPr>
              <a:t>,</a:t>
            </a:r>
          </a:p>
          <a:p>
            <a:r>
              <a:rPr lang="tr-TR" sz="2000" dirty="0">
                <a:solidFill>
                  <a:schemeClr val="bg2"/>
                </a:solidFill>
              </a:rPr>
              <a:t>Çalışanların </a:t>
            </a:r>
            <a:r>
              <a:rPr lang="tr-TR" sz="2000" u="sng" dirty="0">
                <a:solidFill>
                  <a:schemeClr val="bg2"/>
                </a:solidFill>
              </a:rPr>
              <a:t>yaratıcılıklarının </a:t>
            </a:r>
            <a:r>
              <a:rPr lang="tr-TR" sz="2000" dirty="0">
                <a:solidFill>
                  <a:schemeClr val="bg2"/>
                </a:solidFill>
              </a:rPr>
              <a:t>ortaya çıkarılması,</a:t>
            </a:r>
          </a:p>
          <a:p>
            <a:r>
              <a:rPr lang="tr-TR" sz="2000" dirty="0">
                <a:solidFill>
                  <a:schemeClr val="bg2"/>
                </a:solidFill>
              </a:rPr>
              <a:t>Çalışanların kişilik ve liderlik </a:t>
            </a:r>
            <a:r>
              <a:rPr lang="tr-TR" sz="2000" u="sng" dirty="0">
                <a:solidFill>
                  <a:schemeClr val="bg2"/>
                </a:solidFill>
              </a:rPr>
              <a:t>yeteneklerinin</a:t>
            </a:r>
            <a:r>
              <a:rPr lang="tr-TR" sz="2000" dirty="0">
                <a:solidFill>
                  <a:schemeClr val="bg2"/>
                </a:solidFill>
              </a:rPr>
              <a:t> geliştirilmesi,</a:t>
            </a:r>
          </a:p>
          <a:p>
            <a:r>
              <a:rPr lang="tr-TR" sz="2000" dirty="0">
                <a:solidFill>
                  <a:schemeClr val="bg2"/>
                </a:solidFill>
              </a:rPr>
              <a:t>Kurum içindeki </a:t>
            </a:r>
            <a:r>
              <a:rPr lang="tr-TR" sz="2000" u="sng" dirty="0">
                <a:solidFill>
                  <a:schemeClr val="bg2"/>
                </a:solidFill>
              </a:rPr>
              <a:t>iletişim ve ilişkilerin </a:t>
            </a:r>
            <a:r>
              <a:rPr lang="tr-TR" sz="2000" dirty="0">
                <a:solidFill>
                  <a:schemeClr val="bg2"/>
                </a:solidFill>
              </a:rPr>
              <a:t>daha etkili hale getirilmesi,</a:t>
            </a:r>
          </a:p>
          <a:p>
            <a:r>
              <a:rPr lang="tr-TR" sz="2000" dirty="0">
                <a:solidFill>
                  <a:schemeClr val="bg2"/>
                </a:solidFill>
              </a:rPr>
              <a:t>Kurumsal gelişimin desteklenmesi,</a:t>
            </a:r>
          </a:p>
          <a:p>
            <a:r>
              <a:rPr lang="tr-TR" sz="2000" dirty="0">
                <a:solidFill>
                  <a:schemeClr val="bg2"/>
                </a:solidFill>
              </a:rPr>
              <a:t>Her düzeydeki çalışan ve paydaşla ilişkilerin geliştirilmesi.</a:t>
            </a:r>
            <a:endParaRPr lang="tr-TR" sz="2000" kern="0" dirty="0">
              <a:solidFill>
                <a:schemeClr val="bg2"/>
              </a:solidFill>
            </a:endParaRP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7</a:t>
            </a:fld>
            <a:endParaRPr lang="tr-TR">
              <a:solidFill>
                <a:srgbClr val="FFFFFF"/>
              </a:solidFill>
            </a:endParaRPr>
          </a:p>
        </p:txBody>
      </p:sp>
    </p:spTree>
    <p:extLst>
      <p:ext uri="{BB962C8B-B14F-4D97-AF65-F5344CB8AC3E}">
        <p14:creationId xmlns:p14="http://schemas.microsoft.com/office/powerpoint/2010/main" val="18752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Slayt Numarası Yer Tutucusu"/>
          <p:cNvSpPr>
            <a:spLocks noGrp="1"/>
          </p:cNvSpPr>
          <p:nvPr>
            <p:ph type="sldNum" sz="quarter" idx="12"/>
          </p:nvPr>
        </p:nvSpPr>
        <p:spPr/>
        <p:txBody>
          <a:bodyPr/>
          <a:lstStyle/>
          <a:p>
            <a:pPr defTabSz="342900">
              <a:defRPr/>
            </a:pPr>
            <a:fld id="{4A0BA130-E57C-43B1-8117-68333CFB76DA}" type="slidenum">
              <a:rPr lang="tr-TR">
                <a:solidFill>
                  <a:srgbClr val="FFFFFF"/>
                </a:solidFill>
              </a:rPr>
              <a:pPr defTabSz="342900">
                <a:defRPr/>
              </a:pPr>
              <a:t>8</a:t>
            </a:fld>
            <a:endParaRPr lang="tr-TR">
              <a:solidFill>
                <a:srgbClr val="FFFFFF"/>
              </a:solidFill>
            </a:endParaRPr>
          </a:p>
        </p:txBody>
      </p:sp>
      <p:sp>
        <p:nvSpPr>
          <p:cNvPr id="101378" name="Rectangle 2"/>
          <p:cNvSpPr>
            <a:spLocks noGrp="1" noChangeArrowheads="1"/>
          </p:cNvSpPr>
          <p:nvPr>
            <p:ph type="title"/>
          </p:nvPr>
        </p:nvSpPr>
        <p:spPr>
          <a:xfrm>
            <a:off x="-1088994" y="878149"/>
            <a:ext cx="8229600" cy="1371600"/>
          </a:xfrm>
        </p:spPr>
        <p:txBody>
          <a:bodyPr/>
          <a:lstStyle/>
          <a:p>
            <a:r>
              <a:rPr lang="tr-TR" sz="2400" b="1" i="1" dirty="0"/>
              <a:t>Kalite çemberlerinin temel ilkeleri</a:t>
            </a:r>
          </a:p>
        </p:txBody>
      </p:sp>
      <p:sp>
        <p:nvSpPr>
          <p:cNvPr id="101379" name="Rectangle 3"/>
          <p:cNvSpPr>
            <a:spLocks noGrp="1" noChangeArrowheads="1"/>
          </p:cNvSpPr>
          <p:nvPr>
            <p:ph type="body" idx="1"/>
          </p:nvPr>
        </p:nvSpPr>
        <p:spPr/>
        <p:txBody>
          <a:bodyPr/>
          <a:lstStyle/>
          <a:p>
            <a:pPr marL="0" indent="0">
              <a:buNone/>
            </a:pPr>
            <a:r>
              <a:rPr lang="tr-TR" dirty="0"/>
              <a:t>1-Gönüllülük</a:t>
            </a:r>
          </a:p>
          <a:p>
            <a:pPr marL="0" indent="0">
              <a:buNone/>
            </a:pPr>
            <a:r>
              <a:rPr lang="tr-TR" dirty="0"/>
              <a:t>2-Süreklilik</a:t>
            </a:r>
          </a:p>
          <a:p>
            <a:pPr marL="0" indent="0">
              <a:buNone/>
            </a:pPr>
            <a:r>
              <a:rPr lang="tr-TR" dirty="0"/>
              <a:t>3-Tam katılım</a:t>
            </a:r>
          </a:p>
          <a:p>
            <a:pPr marL="0" indent="0">
              <a:buNone/>
            </a:pPr>
            <a:r>
              <a:rPr lang="tr-TR" dirty="0"/>
              <a:t>4-Çember üyelerini değiştirme </a:t>
            </a:r>
          </a:p>
          <a:p>
            <a:pPr marL="0" indent="0">
              <a:buNone/>
            </a:pPr>
            <a:r>
              <a:rPr lang="tr-TR" dirty="0"/>
              <a:t>5-Üst yönetimin desteği </a:t>
            </a:r>
          </a:p>
          <a:p>
            <a:pPr marL="0" indent="0">
              <a:buNone/>
            </a:pPr>
            <a:r>
              <a:rPr lang="tr-TR" dirty="0"/>
              <a:t>6-Ödüllendirme</a:t>
            </a:r>
          </a:p>
        </p:txBody>
      </p:sp>
    </p:spTree>
    <p:extLst>
      <p:ext uri="{BB962C8B-B14F-4D97-AF65-F5344CB8AC3E}">
        <p14:creationId xmlns:p14="http://schemas.microsoft.com/office/powerpoint/2010/main" val="3226699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Slayt Numarası Yer Tutucusu"/>
          <p:cNvSpPr>
            <a:spLocks noGrp="1"/>
          </p:cNvSpPr>
          <p:nvPr>
            <p:ph type="sldNum" sz="quarter" idx="12"/>
          </p:nvPr>
        </p:nvSpPr>
        <p:spPr/>
        <p:txBody>
          <a:bodyPr/>
          <a:lstStyle/>
          <a:p>
            <a:pPr defTabSz="342900">
              <a:defRPr/>
            </a:pPr>
            <a:fld id="{7FE9C2BE-AFBA-49F6-AE1F-6573C5132B04}" type="slidenum">
              <a:rPr lang="tr-TR">
                <a:solidFill>
                  <a:srgbClr val="FFFFFF"/>
                </a:solidFill>
              </a:rPr>
              <a:pPr defTabSz="342900">
                <a:defRPr/>
              </a:pPr>
              <a:t>9</a:t>
            </a:fld>
            <a:endParaRPr lang="tr-TR">
              <a:solidFill>
                <a:srgbClr val="FFFFFF"/>
              </a:solidFill>
            </a:endParaRPr>
          </a:p>
        </p:txBody>
      </p:sp>
      <p:sp>
        <p:nvSpPr>
          <p:cNvPr id="102403" name="Rectangle 3"/>
          <p:cNvSpPr>
            <a:spLocks noGrp="1" noChangeArrowheads="1"/>
          </p:cNvSpPr>
          <p:nvPr>
            <p:ph type="body" idx="1"/>
          </p:nvPr>
        </p:nvSpPr>
        <p:spPr>
          <a:xfrm>
            <a:off x="581487" y="1615181"/>
            <a:ext cx="8229600" cy="3353991"/>
          </a:xfrm>
        </p:spPr>
        <p:txBody>
          <a:bodyPr/>
          <a:lstStyle/>
          <a:p>
            <a:pPr marL="0" indent="0">
              <a:buNone/>
            </a:pPr>
            <a:endParaRPr lang="tr-TR" sz="2100" b="1" dirty="0"/>
          </a:p>
          <a:p>
            <a:r>
              <a:rPr lang="tr-TR" sz="2100" b="1" dirty="0"/>
              <a:t>REHBER: </a:t>
            </a:r>
            <a:r>
              <a:rPr lang="tr-TR" sz="2100" u="sng" dirty="0"/>
              <a:t>Orta kademe yöneticileri</a:t>
            </a:r>
            <a:r>
              <a:rPr lang="tr-TR" sz="2100" dirty="0"/>
              <a:t>nden</a:t>
            </a:r>
          </a:p>
          <a:p>
            <a:pPr marL="0" indent="0">
              <a:spcBef>
                <a:spcPts val="0"/>
              </a:spcBef>
              <a:buNone/>
            </a:pPr>
            <a:r>
              <a:rPr lang="tr-TR" sz="2100" dirty="0"/>
              <a:t>   seçilir. </a:t>
            </a:r>
            <a:r>
              <a:rPr lang="tr-TR" sz="2100" u="sng" dirty="0"/>
              <a:t>Çember liderini destekleyen ve bilgi veren kişidir</a:t>
            </a:r>
            <a:r>
              <a:rPr lang="tr-TR" sz="2100" dirty="0"/>
              <a:t>.</a:t>
            </a:r>
            <a:endParaRPr lang="tr-TR" sz="2100" b="1" dirty="0"/>
          </a:p>
          <a:p>
            <a:r>
              <a:rPr lang="tr-TR" sz="2100" b="1" dirty="0"/>
              <a:t>LİDER: </a:t>
            </a:r>
            <a:r>
              <a:rPr lang="tr-TR" sz="2100" dirty="0"/>
              <a:t>Aynı faaliyet alanında çalışan </a:t>
            </a:r>
            <a:r>
              <a:rPr lang="tr-TR" sz="2100" u="sng" dirty="0"/>
              <a:t>işçiler için ilk yönetici </a:t>
            </a:r>
            <a:r>
              <a:rPr lang="tr-TR" sz="2100" dirty="0"/>
              <a:t>konumundadır. </a:t>
            </a:r>
            <a:r>
              <a:rPr lang="tr-TR" sz="2100" u="sng" dirty="0"/>
              <a:t>Çember üyelerini eğitiminden, toplantıların amaca uygun olarak yürütülmesinden sorumludur.</a:t>
            </a:r>
            <a:endParaRPr lang="tr-TR" sz="2100" b="1" u="sng" dirty="0"/>
          </a:p>
          <a:p>
            <a:r>
              <a:rPr lang="tr-TR" sz="2100" b="1" dirty="0"/>
              <a:t>ÇEMBER ÜYELERİ: </a:t>
            </a:r>
            <a:r>
              <a:rPr lang="tr-TR" sz="2100" dirty="0"/>
              <a:t>Bunlar genellikle </a:t>
            </a:r>
            <a:r>
              <a:rPr lang="tr-TR" sz="2100" u="sng" dirty="0"/>
              <a:t>işçi</a:t>
            </a:r>
            <a:r>
              <a:rPr lang="tr-TR" sz="2100" dirty="0"/>
              <a:t>lerdir. </a:t>
            </a:r>
            <a:r>
              <a:rPr lang="tr-TR" sz="2100" u="sng" dirty="0"/>
              <a:t>Kendi faaliyet alanlarına giren iyileştirme konularını tespit ederler.</a:t>
            </a:r>
            <a:r>
              <a:rPr lang="tr-TR" sz="2100" dirty="0"/>
              <a:t> Bu doğrultuda çözüm üretirler.</a:t>
            </a:r>
          </a:p>
        </p:txBody>
      </p:sp>
      <p:sp>
        <p:nvSpPr>
          <p:cNvPr id="2" name="Dikdörtgen 1"/>
          <p:cNvSpPr/>
          <p:nvPr/>
        </p:nvSpPr>
        <p:spPr>
          <a:xfrm>
            <a:off x="457200" y="1225203"/>
            <a:ext cx="8025414" cy="462691"/>
          </a:xfrm>
          <a:prstGeom prst="rect">
            <a:avLst/>
          </a:prstGeom>
          <a:ln w="57150">
            <a:solidFill>
              <a:schemeClr val="bg2">
                <a:lumMod val="60000"/>
                <a:lumOff val="40000"/>
              </a:schemeClr>
            </a:solidFill>
          </a:ln>
          <a:scene3d>
            <a:camera prst="orthographicFront"/>
            <a:lightRig rig="threePt" dir="t"/>
          </a:scene3d>
          <a:sp3d>
            <a:bevelT w="114300" prst="artDeco"/>
          </a:sp3d>
        </p:spPr>
        <p:style>
          <a:lnRef idx="1">
            <a:schemeClr val="accent2"/>
          </a:lnRef>
          <a:fillRef idx="2">
            <a:schemeClr val="accent2"/>
          </a:fillRef>
          <a:effectRef idx="1">
            <a:schemeClr val="accent2"/>
          </a:effectRef>
          <a:fontRef idx="minor">
            <a:schemeClr val="dk1"/>
          </a:fontRef>
        </p:style>
        <p:txBody>
          <a:bodyPr wrap="square" anchor="ctr">
            <a:spAutoFit/>
          </a:bodyPr>
          <a:lstStyle/>
          <a:p>
            <a:pPr>
              <a:lnSpc>
                <a:spcPct val="130000"/>
              </a:lnSpc>
            </a:pPr>
            <a:r>
              <a:rPr lang="tr-TR" sz="2100" dirty="0"/>
              <a:t>Kalite çemberleri </a:t>
            </a:r>
            <a:r>
              <a:rPr lang="tr-TR" sz="2100" b="1" dirty="0"/>
              <a:t>Rehber, Lider ve Çember </a:t>
            </a:r>
            <a:r>
              <a:rPr lang="tr-TR" sz="2100" b="1" dirty="0" err="1"/>
              <a:t>Üyeleri’</a:t>
            </a:r>
            <a:r>
              <a:rPr lang="tr-TR" sz="2100" dirty="0" err="1"/>
              <a:t>den</a:t>
            </a:r>
            <a:r>
              <a:rPr lang="tr-TR" sz="2100" dirty="0"/>
              <a:t> oluşur.</a:t>
            </a:r>
          </a:p>
        </p:txBody>
      </p:sp>
    </p:spTree>
    <p:extLst>
      <p:ext uri="{BB962C8B-B14F-4D97-AF65-F5344CB8AC3E}">
        <p14:creationId xmlns:p14="http://schemas.microsoft.com/office/powerpoint/2010/main" val="2337394600"/>
      </p:ext>
    </p:extLst>
  </p:cSld>
  <p:clrMapOvr>
    <a:masterClrMapping/>
  </p:clrMapOvr>
</p:sld>
</file>

<file path=ppt/theme/theme1.xml><?xml version="1.0" encoding="utf-8"?>
<a:theme xmlns:a="http://schemas.openxmlformats.org/drawingml/2006/main" name="Doku">
  <a:themeElements>
    <a:clrScheme name="Doku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Doku">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oku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Doku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Doku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Doku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Doku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Doku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Doku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Doku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lge" ma:contentTypeID="0x0101006A9E553F70E7B140B020DC563CB77D25" ma:contentTypeVersion="2" ma:contentTypeDescription="Yeni belge oluşturun." ma:contentTypeScope="" ma:versionID="3a461517eca60ed00139a765f89d6a92">
  <xsd:schema xmlns:xsd="http://www.w3.org/2001/XMLSchema" xmlns:xs="http://www.w3.org/2001/XMLSchema" xmlns:p="http://schemas.microsoft.com/office/2006/metadata/properties" xmlns:ns2="d2ef57f4-bfde-4f44-ab37-e60fdbd0509c" targetNamespace="http://schemas.microsoft.com/office/2006/metadata/properties" ma:root="true" ma:fieldsID="0372ac603b73bba1a60ceb9e4a5aab02" ns2:_="">
    <xsd:import namespace="d2ef57f4-bfde-4f44-ab37-e60fdbd05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ef57f4-bfde-4f44-ab37-e60fdbd05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2A9493-69A2-4DDB-A384-7245FEB2A30F}">
  <ds:schemaRefs>
    <ds:schemaRef ds:uri="http://purl.org/dc/elements/1.1/"/>
    <ds:schemaRef ds:uri="http://schemas.microsoft.com/office/2006/documentManagement/types"/>
    <ds:schemaRef ds:uri="http://www.w3.org/XML/1998/namespace"/>
    <ds:schemaRef ds:uri="http://schemas.microsoft.com/office/infopath/2007/PartnerControls"/>
    <ds:schemaRef ds:uri="http://purl.org/dc/terms/"/>
    <ds:schemaRef ds:uri="http://schemas.openxmlformats.org/package/2006/metadata/core-properties"/>
    <ds:schemaRef ds:uri="d2ef57f4-bfde-4f44-ab37-e60fdbd0509c"/>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D8C0271C-1C64-4731-BB66-1A858D25453C}">
  <ds:schemaRefs>
    <ds:schemaRef ds:uri="http://schemas.microsoft.com/sharepoint/v3/contenttype/forms"/>
  </ds:schemaRefs>
</ds:datastoreItem>
</file>

<file path=customXml/itemProps3.xml><?xml version="1.0" encoding="utf-8"?>
<ds:datastoreItem xmlns:ds="http://schemas.openxmlformats.org/officeDocument/2006/customXml" ds:itemID="{DEFBE21F-67C9-4454-9E66-2C67E40252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ef57f4-bfde-4f44-ab37-e60fdbd05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912</TotalTime>
  <Words>745</Words>
  <Application>Microsoft Office PowerPoint</Application>
  <PresentationFormat>Ekran Gösterisi (4:3)</PresentationFormat>
  <Paragraphs>90</Paragraphs>
  <Slides>14</Slides>
  <Notes>1</Notes>
  <HiddenSlides>0</HiddenSlides>
  <MMClips>0</MMClips>
  <ScaleCrop>false</ScaleCrop>
  <HeadingPairs>
    <vt:vector size="6" baseType="variant">
      <vt:variant>
        <vt:lpstr>Kullanılan Yazı Tipleri</vt:lpstr>
      </vt:variant>
      <vt:variant>
        <vt:i4>6</vt:i4>
      </vt:variant>
      <vt:variant>
        <vt:lpstr>Tema</vt:lpstr>
      </vt:variant>
      <vt:variant>
        <vt:i4>2</vt:i4>
      </vt:variant>
      <vt:variant>
        <vt:lpstr>Slayt Başlıkları</vt:lpstr>
      </vt:variant>
      <vt:variant>
        <vt:i4>14</vt:i4>
      </vt:variant>
    </vt:vector>
  </HeadingPairs>
  <TitlesOfParts>
    <vt:vector size="22" baseType="lpstr">
      <vt:lpstr>Arial</vt:lpstr>
      <vt:lpstr>Calibri</vt:lpstr>
      <vt:lpstr>Tahoma</vt:lpstr>
      <vt:lpstr>Trebuchet MS</vt:lpstr>
      <vt:lpstr>Wingdings</vt:lpstr>
      <vt:lpstr>Wingdings 3</vt:lpstr>
      <vt:lpstr>Doku</vt:lpstr>
      <vt:lpstr>Yüzeyler</vt:lpstr>
      <vt:lpstr>8.Kalite Çemberi</vt:lpstr>
      <vt:lpstr>KALİTE ÇEMBERLERİ KAVRAMI</vt:lpstr>
      <vt:lpstr>PowerPoint Sunusu</vt:lpstr>
      <vt:lpstr>PowerPoint Sunusu</vt:lpstr>
      <vt:lpstr>PowerPoint Sunusu</vt:lpstr>
      <vt:lpstr>PowerPoint Sunusu</vt:lpstr>
      <vt:lpstr>Kalite Çemberlerinin Amaçları </vt:lpstr>
      <vt:lpstr>Kalite çemberlerinin temel ilkeleri</vt:lpstr>
      <vt:lpstr>PowerPoint Sunusu</vt:lpstr>
      <vt:lpstr>Kalite çemberlerinin işleyişi:</vt:lpstr>
      <vt:lpstr>Çalışma Şekli</vt:lpstr>
      <vt:lpstr>Problem Çözme Teknikleri</vt:lpstr>
      <vt:lpstr>Kalite Çemberleri Tarafından Kullanılan Problem Çözme Teknikleri</vt:lpstr>
      <vt:lpstr>Kalite çemberleri kullanım alanları: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Toplam Kalite Yönetimi</dc:title>
  <dc:creator>mustafa girgin</dc:creator>
  <cp:lastModifiedBy>Cengizhan Topcu</cp:lastModifiedBy>
  <cp:revision>94</cp:revision>
  <dcterms:created xsi:type="dcterms:W3CDTF">2020-10-05T12:10:44Z</dcterms:created>
  <dcterms:modified xsi:type="dcterms:W3CDTF">2021-01-21T13:50:59Z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0x0101006A9E553F70E7B140B020DC563CB77D25</vt:lpwstr>
  </property>
</Properties>
</file>