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3" r:id="rId5"/>
    <p:sldMasterId id="2147483714" r:id="rId6"/>
  </p:sldMasterIdLst>
  <p:notesMasterIdLst>
    <p:notesMasterId r:id="rId32"/>
  </p:notesMasterIdLst>
  <p:sldIdLst>
    <p:sldId id="415" r:id="rId7"/>
    <p:sldId id="376" r:id="rId8"/>
    <p:sldId id="359" r:id="rId9"/>
    <p:sldId id="361" r:id="rId10"/>
    <p:sldId id="362" r:id="rId11"/>
    <p:sldId id="364" r:id="rId12"/>
    <p:sldId id="397" r:id="rId13"/>
    <p:sldId id="395" r:id="rId14"/>
    <p:sldId id="403" r:id="rId15"/>
    <p:sldId id="413" r:id="rId16"/>
    <p:sldId id="414" r:id="rId17"/>
    <p:sldId id="399" r:id="rId18"/>
    <p:sldId id="400" r:id="rId19"/>
    <p:sldId id="412" r:id="rId20"/>
    <p:sldId id="401" r:id="rId21"/>
    <p:sldId id="410" r:id="rId22"/>
    <p:sldId id="377" r:id="rId23"/>
    <p:sldId id="378" r:id="rId24"/>
    <p:sldId id="379" r:id="rId25"/>
    <p:sldId id="382" r:id="rId26"/>
    <p:sldId id="383" r:id="rId27"/>
    <p:sldId id="384" r:id="rId28"/>
    <p:sldId id="404" r:id="rId29"/>
    <p:sldId id="405" r:id="rId30"/>
    <p:sldId id="40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BFFFF"/>
    <a:srgbClr val="4D85C3"/>
    <a:srgbClr val="CC6600"/>
    <a:srgbClr val="CC9900"/>
    <a:srgbClr val="A03E20"/>
    <a:srgbClr val="08DBD6"/>
    <a:srgbClr val="07C1C1"/>
    <a:srgbClr val="9900FF"/>
    <a:srgbClr val="6E0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B400C-1A5C-413B-902A-339C1BEE1B30}" type="doc">
      <dgm:prSet loTypeId="urn:microsoft.com/office/officeart/2005/8/layout/process1" loCatId="process" qsTypeId="urn:microsoft.com/office/officeart/2005/8/quickstyle/simple1" qsCatId="simple" csTypeId="urn:microsoft.com/office/officeart/2005/8/colors/accent1_2" csCatId="accent1" phldr="1"/>
      <dgm:spPr/>
    </dgm:pt>
    <dgm:pt modelId="{91537FB3-A84A-4235-8F47-7D0B81BBA5F1}">
      <dgm:prSet phldrT="[Metin]">
        <dgm:style>
          <a:lnRef idx="1">
            <a:schemeClr val="accent6"/>
          </a:lnRef>
          <a:fillRef idx="2">
            <a:schemeClr val="accent6"/>
          </a:fillRef>
          <a:effectRef idx="1">
            <a:schemeClr val="accent6"/>
          </a:effectRef>
          <a:fontRef idx="minor">
            <a:schemeClr val="dk1"/>
          </a:fontRef>
        </dgm:style>
      </dgm:prSet>
      <dgm:spPr/>
      <dgm:t>
        <a:bodyPr/>
        <a:lstStyle/>
        <a:p>
          <a:r>
            <a:rPr lang="tr-TR" dirty="0"/>
            <a:t>1. Adım</a:t>
          </a:r>
        </a:p>
      </dgm:t>
    </dgm:pt>
    <dgm:pt modelId="{4DAC9EC5-42EA-47A9-8799-4684095D3935}" type="parTrans" cxnId="{1B0092E1-DAB9-4254-997A-640980527D6A}">
      <dgm:prSet/>
      <dgm:spPr/>
      <dgm:t>
        <a:bodyPr/>
        <a:lstStyle/>
        <a:p>
          <a:endParaRPr lang="tr-TR"/>
        </a:p>
      </dgm:t>
    </dgm:pt>
    <dgm:pt modelId="{B7A677DE-9BF8-4F51-855D-09CB4B2E4CAE}" type="sibTrans" cxnId="{1B0092E1-DAB9-4254-997A-640980527D6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tr-TR"/>
        </a:p>
      </dgm:t>
    </dgm:pt>
    <dgm:pt modelId="{7088D00F-9823-484F-A056-1449B171A026}">
      <dgm:prSet phldrT="[Metin]">
        <dgm:style>
          <a:lnRef idx="1">
            <a:schemeClr val="accent6"/>
          </a:lnRef>
          <a:fillRef idx="2">
            <a:schemeClr val="accent6"/>
          </a:fillRef>
          <a:effectRef idx="1">
            <a:schemeClr val="accent6"/>
          </a:effectRef>
          <a:fontRef idx="minor">
            <a:schemeClr val="dk1"/>
          </a:fontRef>
        </dgm:style>
      </dgm:prSet>
      <dgm:spPr/>
      <dgm:t>
        <a:bodyPr/>
        <a:lstStyle/>
        <a:p>
          <a:r>
            <a:rPr lang="tr-TR" dirty="0"/>
            <a:t>2. Adım</a:t>
          </a:r>
        </a:p>
      </dgm:t>
    </dgm:pt>
    <dgm:pt modelId="{738CECBA-6761-407B-AC2C-0F5E817B522E}" type="parTrans" cxnId="{D5718DA8-4027-43E0-AC6C-88C2966F449F}">
      <dgm:prSet/>
      <dgm:spPr/>
      <dgm:t>
        <a:bodyPr/>
        <a:lstStyle/>
        <a:p>
          <a:endParaRPr lang="tr-TR"/>
        </a:p>
      </dgm:t>
    </dgm:pt>
    <dgm:pt modelId="{729DF71A-E8E2-4994-808B-F14F02D825BF}" type="sibTrans" cxnId="{D5718DA8-4027-43E0-AC6C-88C2966F44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tr-TR"/>
        </a:p>
      </dgm:t>
    </dgm:pt>
    <dgm:pt modelId="{1338BF9F-CB1C-41E4-9B6E-3C1E7DEF2615}">
      <dgm:prSet phldrT="[Metin]">
        <dgm:style>
          <a:lnRef idx="1">
            <a:schemeClr val="accent6"/>
          </a:lnRef>
          <a:fillRef idx="2">
            <a:schemeClr val="accent6"/>
          </a:fillRef>
          <a:effectRef idx="1">
            <a:schemeClr val="accent6"/>
          </a:effectRef>
          <a:fontRef idx="minor">
            <a:schemeClr val="dk1"/>
          </a:fontRef>
        </dgm:style>
      </dgm:prSet>
      <dgm:spPr/>
      <dgm:t>
        <a:bodyPr/>
        <a:lstStyle/>
        <a:p>
          <a:r>
            <a:rPr lang="tr-TR" dirty="0"/>
            <a:t>3. Adım</a:t>
          </a:r>
        </a:p>
      </dgm:t>
    </dgm:pt>
    <dgm:pt modelId="{94EA4B62-5A1D-4D28-A32B-16837E61E50F}" type="parTrans" cxnId="{3C68191C-21EC-42E6-9DA2-7AFBA20C24F3}">
      <dgm:prSet/>
      <dgm:spPr/>
      <dgm:t>
        <a:bodyPr/>
        <a:lstStyle/>
        <a:p>
          <a:endParaRPr lang="tr-TR"/>
        </a:p>
      </dgm:t>
    </dgm:pt>
    <dgm:pt modelId="{143B1E72-BF96-4016-993A-10A4E68CD976}" type="sibTrans" cxnId="{3C68191C-21EC-42E6-9DA2-7AFBA20C24F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tr-TR"/>
        </a:p>
      </dgm:t>
    </dgm:pt>
    <dgm:pt modelId="{7F2FD52B-D707-4D24-BDE6-AEE5FDA93C73}">
      <dgm:prSet>
        <dgm:style>
          <a:lnRef idx="1">
            <a:schemeClr val="accent6"/>
          </a:lnRef>
          <a:fillRef idx="2">
            <a:schemeClr val="accent6"/>
          </a:fillRef>
          <a:effectRef idx="1">
            <a:schemeClr val="accent6"/>
          </a:effectRef>
          <a:fontRef idx="minor">
            <a:schemeClr val="dk1"/>
          </a:fontRef>
        </dgm:style>
      </dgm:prSet>
      <dgm:spPr/>
      <dgm:t>
        <a:bodyPr/>
        <a:lstStyle/>
        <a:p>
          <a:r>
            <a:rPr lang="tr-TR" dirty="0"/>
            <a:t>4. Adım</a:t>
          </a:r>
        </a:p>
      </dgm:t>
    </dgm:pt>
    <dgm:pt modelId="{F4986003-3FB1-4891-B250-E2EE5C26197F}" type="parTrans" cxnId="{2391898E-355E-4945-B98D-796FA7344EAA}">
      <dgm:prSet/>
      <dgm:spPr/>
      <dgm:t>
        <a:bodyPr/>
        <a:lstStyle/>
        <a:p>
          <a:endParaRPr lang="tr-TR"/>
        </a:p>
      </dgm:t>
    </dgm:pt>
    <dgm:pt modelId="{F61036E8-FA41-4A4A-B527-1417B83F66D0}" type="sibTrans" cxnId="{2391898E-355E-4945-B98D-796FA7344EAA}">
      <dgm:prSet/>
      <dgm:spPr/>
      <dgm:t>
        <a:bodyPr/>
        <a:lstStyle/>
        <a:p>
          <a:endParaRPr lang="tr-TR"/>
        </a:p>
      </dgm:t>
    </dgm:pt>
    <dgm:pt modelId="{C6347915-85EC-4F59-A352-FAA6473C5AD1}" type="pres">
      <dgm:prSet presAssocID="{440B400C-1A5C-413B-902A-339C1BEE1B30}" presName="Name0" presStyleCnt="0">
        <dgm:presLayoutVars>
          <dgm:dir/>
          <dgm:resizeHandles val="exact"/>
        </dgm:presLayoutVars>
      </dgm:prSet>
      <dgm:spPr/>
    </dgm:pt>
    <dgm:pt modelId="{7057B05C-180B-48DE-BB7F-BF94C7DED4E3}" type="pres">
      <dgm:prSet presAssocID="{91537FB3-A84A-4235-8F47-7D0B81BBA5F1}" presName="node" presStyleLbl="node1" presStyleIdx="0" presStyleCnt="4">
        <dgm:presLayoutVars>
          <dgm:bulletEnabled val="1"/>
        </dgm:presLayoutVars>
      </dgm:prSet>
      <dgm:spPr/>
    </dgm:pt>
    <dgm:pt modelId="{4F9E3447-61F2-4DEE-81FF-826103EF223A}" type="pres">
      <dgm:prSet presAssocID="{B7A677DE-9BF8-4F51-855D-09CB4B2E4CAE}" presName="sibTrans" presStyleLbl="sibTrans2D1" presStyleIdx="0" presStyleCnt="3" custScaleX="175553" custScaleY="165624"/>
      <dgm:spPr/>
    </dgm:pt>
    <dgm:pt modelId="{962F2027-050E-4C86-92F5-BE30E22A69F4}" type="pres">
      <dgm:prSet presAssocID="{B7A677DE-9BF8-4F51-855D-09CB4B2E4CAE}" presName="connectorText" presStyleLbl="sibTrans2D1" presStyleIdx="0" presStyleCnt="3"/>
      <dgm:spPr/>
    </dgm:pt>
    <dgm:pt modelId="{2E486CA7-42A8-40A7-BE06-6D65CCBB0C56}" type="pres">
      <dgm:prSet presAssocID="{7088D00F-9823-484F-A056-1449B171A026}" presName="node" presStyleLbl="node1" presStyleIdx="1" presStyleCnt="4">
        <dgm:presLayoutVars>
          <dgm:bulletEnabled val="1"/>
        </dgm:presLayoutVars>
      </dgm:prSet>
      <dgm:spPr/>
    </dgm:pt>
    <dgm:pt modelId="{B2C749FF-790D-481C-86A6-84A608E00D73}" type="pres">
      <dgm:prSet presAssocID="{729DF71A-E8E2-4994-808B-F14F02D825BF}" presName="sibTrans" presStyleLbl="sibTrans2D1" presStyleIdx="1" presStyleCnt="3" custScaleX="162595" custScaleY="165624"/>
      <dgm:spPr/>
    </dgm:pt>
    <dgm:pt modelId="{B07C8C9A-EEC2-4D56-9BBD-F0BECA98CE16}" type="pres">
      <dgm:prSet presAssocID="{729DF71A-E8E2-4994-808B-F14F02D825BF}" presName="connectorText" presStyleLbl="sibTrans2D1" presStyleIdx="1" presStyleCnt="3"/>
      <dgm:spPr/>
    </dgm:pt>
    <dgm:pt modelId="{87A31A11-9E84-4740-BDAB-C0ED1035571C}" type="pres">
      <dgm:prSet presAssocID="{1338BF9F-CB1C-41E4-9B6E-3C1E7DEF2615}" presName="node" presStyleLbl="node1" presStyleIdx="2" presStyleCnt="4">
        <dgm:presLayoutVars>
          <dgm:bulletEnabled val="1"/>
        </dgm:presLayoutVars>
      </dgm:prSet>
      <dgm:spPr/>
    </dgm:pt>
    <dgm:pt modelId="{8BF5DF9E-DCDD-4B81-A277-D65EDE6D0608}" type="pres">
      <dgm:prSet presAssocID="{143B1E72-BF96-4016-993A-10A4E68CD976}" presName="sibTrans" presStyleLbl="sibTrans2D1" presStyleIdx="2" presStyleCnt="3" custScaleX="164934" custScaleY="165624"/>
      <dgm:spPr/>
    </dgm:pt>
    <dgm:pt modelId="{7033740A-0FA2-49FF-B86F-7D7F56F4EA4C}" type="pres">
      <dgm:prSet presAssocID="{143B1E72-BF96-4016-993A-10A4E68CD976}" presName="connectorText" presStyleLbl="sibTrans2D1" presStyleIdx="2" presStyleCnt="3"/>
      <dgm:spPr/>
    </dgm:pt>
    <dgm:pt modelId="{732F4233-FBE0-4A35-9419-854585616D92}" type="pres">
      <dgm:prSet presAssocID="{7F2FD52B-D707-4D24-BDE6-AEE5FDA93C73}" presName="node" presStyleLbl="node1" presStyleIdx="3" presStyleCnt="4">
        <dgm:presLayoutVars>
          <dgm:bulletEnabled val="1"/>
        </dgm:presLayoutVars>
      </dgm:prSet>
      <dgm:spPr/>
    </dgm:pt>
  </dgm:ptLst>
  <dgm:cxnLst>
    <dgm:cxn modelId="{33C82A0D-E732-4F63-9701-BFEA0FECE24A}" type="presOf" srcId="{143B1E72-BF96-4016-993A-10A4E68CD976}" destId="{8BF5DF9E-DCDD-4B81-A277-D65EDE6D0608}" srcOrd="0" destOrd="0" presId="urn:microsoft.com/office/officeart/2005/8/layout/process1"/>
    <dgm:cxn modelId="{3C68191C-21EC-42E6-9DA2-7AFBA20C24F3}" srcId="{440B400C-1A5C-413B-902A-339C1BEE1B30}" destId="{1338BF9F-CB1C-41E4-9B6E-3C1E7DEF2615}" srcOrd="2" destOrd="0" parTransId="{94EA4B62-5A1D-4D28-A32B-16837E61E50F}" sibTransId="{143B1E72-BF96-4016-993A-10A4E68CD976}"/>
    <dgm:cxn modelId="{EE3C782E-86DA-4B13-947D-760265DA2B6F}" type="presOf" srcId="{91537FB3-A84A-4235-8F47-7D0B81BBA5F1}" destId="{7057B05C-180B-48DE-BB7F-BF94C7DED4E3}" srcOrd="0" destOrd="0" presId="urn:microsoft.com/office/officeart/2005/8/layout/process1"/>
    <dgm:cxn modelId="{0CCC1279-F1D7-4076-A8CA-FD4E745210B6}" type="presOf" srcId="{729DF71A-E8E2-4994-808B-F14F02D825BF}" destId="{B07C8C9A-EEC2-4D56-9BBD-F0BECA98CE16}" srcOrd="1" destOrd="0" presId="urn:microsoft.com/office/officeart/2005/8/layout/process1"/>
    <dgm:cxn modelId="{2391898E-355E-4945-B98D-796FA7344EAA}" srcId="{440B400C-1A5C-413B-902A-339C1BEE1B30}" destId="{7F2FD52B-D707-4D24-BDE6-AEE5FDA93C73}" srcOrd="3" destOrd="0" parTransId="{F4986003-3FB1-4891-B250-E2EE5C26197F}" sibTransId="{F61036E8-FA41-4A4A-B527-1417B83F66D0}"/>
    <dgm:cxn modelId="{72C74E94-4B81-4BF0-A77D-0CCA7259569C}" type="presOf" srcId="{B7A677DE-9BF8-4F51-855D-09CB4B2E4CAE}" destId="{962F2027-050E-4C86-92F5-BE30E22A69F4}" srcOrd="1" destOrd="0" presId="urn:microsoft.com/office/officeart/2005/8/layout/process1"/>
    <dgm:cxn modelId="{D5718DA8-4027-43E0-AC6C-88C2966F449F}" srcId="{440B400C-1A5C-413B-902A-339C1BEE1B30}" destId="{7088D00F-9823-484F-A056-1449B171A026}" srcOrd="1" destOrd="0" parTransId="{738CECBA-6761-407B-AC2C-0F5E817B522E}" sibTransId="{729DF71A-E8E2-4994-808B-F14F02D825BF}"/>
    <dgm:cxn modelId="{EFD810AE-62DF-4C58-9F1D-4B60D7897A1A}" type="presOf" srcId="{729DF71A-E8E2-4994-808B-F14F02D825BF}" destId="{B2C749FF-790D-481C-86A6-84A608E00D73}" srcOrd="0" destOrd="0" presId="urn:microsoft.com/office/officeart/2005/8/layout/process1"/>
    <dgm:cxn modelId="{9B0D9EC2-CFE7-4E1A-87F0-232D76827B74}" type="presOf" srcId="{7F2FD52B-D707-4D24-BDE6-AEE5FDA93C73}" destId="{732F4233-FBE0-4A35-9419-854585616D92}" srcOrd="0" destOrd="0" presId="urn:microsoft.com/office/officeart/2005/8/layout/process1"/>
    <dgm:cxn modelId="{97DE4CCF-E472-4A3F-B655-D1EDE5D3B1E7}" type="presOf" srcId="{1338BF9F-CB1C-41E4-9B6E-3C1E7DEF2615}" destId="{87A31A11-9E84-4740-BDAB-C0ED1035571C}" srcOrd="0" destOrd="0" presId="urn:microsoft.com/office/officeart/2005/8/layout/process1"/>
    <dgm:cxn modelId="{404F37DC-4054-4985-A350-04EC26BD5017}" type="presOf" srcId="{440B400C-1A5C-413B-902A-339C1BEE1B30}" destId="{C6347915-85EC-4F59-A352-FAA6473C5AD1}" srcOrd="0" destOrd="0" presId="urn:microsoft.com/office/officeart/2005/8/layout/process1"/>
    <dgm:cxn modelId="{1B0092E1-DAB9-4254-997A-640980527D6A}" srcId="{440B400C-1A5C-413B-902A-339C1BEE1B30}" destId="{91537FB3-A84A-4235-8F47-7D0B81BBA5F1}" srcOrd="0" destOrd="0" parTransId="{4DAC9EC5-42EA-47A9-8799-4684095D3935}" sibTransId="{B7A677DE-9BF8-4F51-855D-09CB4B2E4CAE}"/>
    <dgm:cxn modelId="{DA83ECF1-803A-4E5B-9CBD-63E1ADB205D2}" type="presOf" srcId="{143B1E72-BF96-4016-993A-10A4E68CD976}" destId="{7033740A-0FA2-49FF-B86F-7D7F56F4EA4C}" srcOrd="1" destOrd="0" presId="urn:microsoft.com/office/officeart/2005/8/layout/process1"/>
    <dgm:cxn modelId="{A7DA99FA-2CDE-49C4-91AB-9388505F110E}" type="presOf" srcId="{7088D00F-9823-484F-A056-1449B171A026}" destId="{2E486CA7-42A8-40A7-BE06-6D65CCBB0C56}" srcOrd="0" destOrd="0" presId="urn:microsoft.com/office/officeart/2005/8/layout/process1"/>
    <dgm:cxn modelId="{DEED09FE-6D00-4661-AA08-483161ECF6D0}" type="presOf" srcId="{B7A677DE-9BF8-4F51-855D-09CB4B2E4CAE}" destId="{4F9E3447-61F2-4DEE-81FF-826103EF223A}" srcOrd="0" destOrd="0" presId="urn:microsoft.com/office/officeart/2005/8/layout/process1"/>
    <dgm:cxn modelId="{64B18898-4AEF-4EA0-A1FC-B84A6872F76C}" type="presParOf" srcId="{C6347915-85EC-4F59-A352-FAA6473C5AD1}" destId="{7057B05C-180B-48DE-BB7F-BF94C7DED4E3}" srcOrd="0" destOrd="0" presId="urn:microsoft.com/office/officeart/2005/8/layout/process1"/>
    <dgm:cxn modelId="{FC23C0C5-3914-48EF-9720-820476786E95}" type="presParOf" srcId="{C6347915-85EC-4F59-A352-FAA6473C5AD1}" destId="{4F9E3447-61F2-4DEE-81FF-826103EF223A}" srcOrd="1" destOrd="0" presId="urn:microsoft.com/office/officeart/2005/8/layout/process1"/>
    <dgm:cxn modelId="{5499869D-0F2A-404B-AA26-2306F30876E6}" type="presParOf" srcId="{4F9E3447-61F2-4DEE-81FF-826103EF223A}" destId="{962F2027-050E-4C86-92F5-BE30E22A69F4}" srcOrd="0" destOrd="0" presId="urn:microsoft.com/office/officeart/2005/8/layout/process1"/>
    <dgm:cxn modelId="{1318C8A1-3C68-4949-A6DE-9815885062B8}" type="presParOf" srcId="{C6347915-85EC-4F59-A352-FAA6473C5AD1}" destId="{2E486CA7-42A8-40A7-BE06-6D65CCBB0C56}" srcOrd="2" destOrd="0" presId="urn:microsoft.com/office/officeart/2005/8/layout/process1"/>
    <dgm:cxn modelId="{00971953-B24A-4864-919C-345C025C13D5}" type="presParOf" srcId="{C6347915-85EC-4F59-A352-FAA6473C5AD1}" destId="{B2C749FF-790D-481C-86A6-84A608E00D73}" srcOrd="3" destOrd="0" presId="urn:microsoft.com/office/officeart/2005/8/layout/process1"/>
    <dgm:cxn modelId="{6B245AA9-8E60-4933-BE43-D8888812599F}" type="presParOf" srcId="{B2C749FF-790D-481C-86A6-84A608E00D73}" destId="{B07C8C9A-EEC2-4D56-9BBD-F0BECA98CE16}" srcOrd="0" destOrd="0" presId="urn:microsoft.com/office/officeart/2005/8/layout/process1"/>
    <dgm:cxn modelId="{91605D2A-4F3C-4E60-AAA6-04C4A809BB36}" type="presParOf" srcId="{C6347915-85EC-4F59-A352-FAA6473C5AD1}" destId="{87A31A11-9E84-4740-BDAB-C0ED1035571C}" srcOrd="4" destOrd="0" presId="urn:microsoft.com/office/officeart/2005/8/layout/process1"/>
    <dgm:cxn modelId="{CC87059F-C14D-4E76-9241-B9D18C8D2436}" type="presParOf" srcId="{C6347915-85EC-4F59-A352-FAA6473C5AD1}" destId="{8BF5DF9E-DCDD-4B81-A277-D65EDE6D0608}" srcOrd="5" destOrd="0" presId="urn:microsoft.com/office/officeart/2005/8/layout/process1"/>
    <dgm:cxn modelId="{DE05B28E-3A48-4F0A-B2A4-971C7EFFF7E7}" type="presParOf" srcId="{8BF5DF9E-DCDD-4B81-A277-D65EDE6D0608}" destId="{7033740A-0FA2-49FF-B86F-7D7F56F4EA4C}" srcOrd="0" destOrd="0" presId="urn:microsoft.com/office/officeart/2005/8/layout/process1"/>
    <dgm:cxn modelId="{AD3FD63A-D8E4-4F63-91B7-FCA9380F8C30}" type="presParOf" srcId="{C6347915-85EC-4F59-A352-FAA6473C5AD1}" destId="{732F4233-FBE0-4A35-9419-854585616D92}" srcOrd="6" destOrd="0" presId="urn:microsoft.com/office/officeart/2005/8/layout/process1"/>
  </dgm:cxnLst>
  <dgm:bg/>
  <dgm:whole>
    <a:ln>
      <a:solidFill>
        <a:schemeClr val="accent2">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CC8DAF-A6E3-4B5C-9B9C-47A85B0A3244}" type="doc">
      <dgm:prSet loTypeId="urn:microsoft.com/office/officeart/2005/8/layout/process1" loCatId="process" qsTypeId="urn:microsoft.com/office/officeart/2005/8/quickstyle/simple1" qsCatId="simple" csTypeId="urn:microsoft.com/office/officeart/2005/8/colors/accent1_2" csCatId="accent1" phldr="1"/>
      <dgm:spPr/>
    </dgm:pt>
    <dgm:pt modelId="{03213066-EC5D-4990-AC42-114E3B31239C}">
      <dgm:prSet phldrT="[Metin]">
        <dgm:style>
          <a:lnRef idx="1">
            <a:schemeClr val="dk1"/>
          </a:lnRef>
          <a:fillRef idx="2">
            <a:schemeClr val="dk1"/>
          </a:fillRef>
          <a:effectRef idx="1">
            <a:schemeClr val="dk1"/>
          </a:effectRef>
          <a:fontRef idx="minor">
            <a:schemeClr val="dk1"/>
          </a:fontRef>
        </dgm:style>
      </dgm:prSet>
      <dgm:spPr/>
      <dgm:t>
        <a:bodyPr/>
        <a:lstStyle/>
        <a:p>
          <a:r>
            <a:rPr lang="tr-TR" dirty="0"/>
            <a:t>Girdi</a:t>
          </a:r>
        </a:p>
      </dgm:t>
    </dgm:pt>
    <dgm:pt modelId="{63E4143C-0FE2-48D7-A99D-B636473B570C}" type="parTrans" cxnId="{3FAA889B-DBF1-489D-9051-68E27E799627}">
      <dgm:prSet/>
      <dgm:spPr/>
      <dgm:t>
        <a:bodyPr/>
        <a:lstStyle/>
        <a:p>
          <a:endParaRPr lang="tr-TR"/>
        </a:p>
      </dgm:t>
    </dgm:pt>
    <dgm:pt modelId="{99DE815D-2363-4FE5-9728-0A527F027776}" type="sibTrans" cxnId="{3FAA889B-DBF1-489D-9051-68E27E799627}">
      <dgm:prSet/>
      <dgm:spPr>
        <a:solidFill>
          <a:schemeClr val="bg2">
            <a:lumMod val="75000"/>
          </a:schemeClr>
        </a:solidFill>
      </dgm:spPr>
      <dgm:t>
        <a:bodyPr/>
        <a:lstStyle/>
        <a:p>
          <a:endParaRPr lang="tr-TR"/>
        </a:p>
      </dgm:t>
    </dgm:pt>
    <dgm:pt modelId="{B6A19BCA-3500-4A7C-AC3C-600978165136}">
      <dgm:prSet phldrT="[Metin]">
        <dgm:style>
          <a:lnRef idx="1">
            <a:schemeClr val="dk1"/>
          </a:lnRef>
          <a:fillRef idx="2">
            <a:schemeClr val="dk1"/>
          </a:fillRef>
          <a:effectRef idx="1">
            <a:schemeClr val="dk1"/>
          </a:effectRef>
          <a:fontRef idx="minor">
            <a:schemeClr val="dk1"/>
          </a:fontRef>
        </dgm:style>
      </dgm:prSet>
      <dgm:spPr/>
      <dgm:t>
        <a:bodyPr/>
        <a:lstStyle/>
        <a:p>
          <a:r>
            <a:rPr lang="tr-TR" dirty="0"/>
            <a:t>Süreç</a:t>
          </a:r>
        </a:p>
      </dgm:t>
    </dgm:pt>
    <dgm:pt modelId="{D20E93B8-99E4-442B-9877-26CBA230CD5B}" type="parTrans" cxnId="{4EFD4917-4635-4309-BE18-50E1FC52112C}">
      <dgm:prSet/>
      <dgm:spPr/>
      <dgm:t>
        <a:bodyPr/>
        <a:lstStyle/>
        <a:p>
          <a:endParaRPr lang="tr-TR"/>
        </a:p>
      </dgm:t>
    </dgm:pt>
    <dgm:pt modelId="{E10E4F99-1AE9-4AFB-B0DA-506AB568B507}" type="sibTrans" cxnId="{4EFD4917-4635-4309-BE18-50E1FC52112C}">
      <dgm:prSet/>
      <dgm:spPr>
        <a:solidFill>
          <a:schemeClr val="bg2">
            <a:lumMod val="75000"/>
          </a:schemeClr>
        </a:solidFill>
      </dgm:spPr>
      <dgm:t>
        <a:bodyPr/>
        <a:lstStyle/>
        <a:p>
          <a:endParaRPr lang="tr-TR"/>
        </a:p>
      </dgm:t>
    </dgm:pt>
    <dgm:pt modelId="{6FE8FF2B-AAFA-44CA-8E24-7692FA23047D}">
      <dgm:prSet phldrT="[Metin]">
        <dgm:style>
          <a:lnRef idx="1">
            <a:schemeClr val="dk1"/>
          </a:lnRef>
          <a:fillRef idx="2">
            <a:schemeClr val="dk1"/>
          </a:fillRef>
          <a:effectRef idx="1">
            <a:schemeClr val="dk1"/>
          </a:effectRef>
          <a:fontRef idx="minor">
            <a:schemeClr val="dk1"/>
          </a:fontRef>
        </dgm:style>
      </dgm:prSet>
      <dgm:spPr/>
      <dgm:t>
        <a:bodyPr/>
        <a:lstStyle/>
        <a:p>
          <a:r>
            <a:rPr lang="tr-TR" dirty="0"/>
            <a:t>Çıktı</a:t>
          </a:r>
        </a:p>
      </dgm:t>
    </dgm:pt>
    <dgm:pt modelId="{2F984263-7D8D-4C65-B289-28CB79353FB2}" type="parTrans" cxnId="{43184A44-8C67-45A6-9476-C1C7055A364C}">
      <dgm:prSet/>
      <dgm:spPr/>
      <dgm:t>
        <a:bodyPr/>
        <a:lstStyle/>
        <a:p>
          <a:endParaRPr lang="tr-TR"/>
        </a:p>
      </dgm:t>
    </dgm:pt>
    <dgm:pt modelId="{9B65ADCB-2463-4C31-A92A-49073BB68297}" type="sibTrans" cxnId="{43184A44-8C67-45A6-9476-C1C7055A364C}">
      <dgm:prSet/>
      <dgm:spPr/>
      <dgm:t>
        <a:bodyPr/>
        <a:lstStyle/>
        <a:p>
          <a:endParaRPr lang="tr-TR"/>
        </a:p>
      </dgm:t>
    </dgm:pt>
    <dgm:pt modelId="{70F2DF74-58C3-4F67-BCCA-A9EF74D1260A}" type="pres">
      <dgm:prSet presAssocID="{E0CC8DAF-A6E3-4B5C-9B9C-47A85B0A3244}" presName="Name0" presStyleCnt="0">
        <dgm:presLayoutVars>
          <dgm:dir/>
          <dgm:resizeHandles val="exact"/>
        </dgm:presLayoutVars>
      </dgm:prSet>
      <dgm:spPr/>
    </dgm:pt>
    <dgm:pt modelId="{DD66AB41-B3E8-46B1-9712-BECDE47A65AC}" type="pres">
      <dgm:prSet presAssocID="{03213066-EC5D-4990-AC42-114E3B31239C}" presName="node" presStyleLbl="node1" presStyleIdx="0" presStyleCnt="3">
        <dgm:presLayoutVars>
          <dgm:bulletEnabled val="1"/>
        </dgm:presLayoutVars>
      </dgm:prSet>
      <dgm:spPr/>
    </dgm:pt>
    <dgm:pt modelId="{E34C699A-AD1C-40AF-9EB2-0426E466F82A}" type="pres">
      <dgm:prSet presAssocID="{99DE815D-2363-4FE5-9728-0A527F027776}" presName="sibTrans" presStyleLbl="sibTrans2D1" presStyleIdx="0" presStyleCnt="2" custScaleX="167560" custScaleY="130520"/>
      <dgm:spPr/>
    </dgm:pt>
    <dgm:pt modelId="{41346819-350B-4729-8360-6158D531A5DD}" type="pres">
      <dgm:prSet presAssocID="{99DE815D-2363-4FE5-9728-0A527F027776}" presName="connectorText" presStyleLbl="sibTrans2D1" presStyleIdx="0" presStyleCnt="2"/>
      <dgm:spPr/>
    </dgm:pt>
    <dgm:pt modelId="{39908BC1-F285-4DC6-BB57-86D73473091F}" type="pres">
      <dgm:prSet presAssocID="{B6A19BCA-3500-4A7C-AC3C-600978165136}" presName="node" presStyleLbl="node1" presStyleIdx="1" presStyleCnt="3" custScaleX="244200">
        <dgm:presLayoutVars>
          <dgm:bulletEnabled val="1"/>
        </dgm:presLayoutVars>
      </dgm:prSet>
      <dgm:spPr/>
    </dgm:pt>
    <dgm:pt modelId="{0F199C00-D513-4423-A557-F344ABC0FAAF}" type="pres">
      <dgm:prSet presAssocID="{E10E4F99-1AE9-4AFB-B0DA-506AB568B507}" presName="sibTrans" presStyleLbl="sibTrans2D1" presStyleIdx="1" presStyleCnt="2" custScaleX="169007" custScaleY="123911"/>
      <dgm:spPr/>
    </dgm:pt>
    <dgm:pt modelId="{D0A1B406-095B-4795-8E8F-9B955D8B40C7}" type="pres">
      <dgm:prSet presAssocID="{E10E4F99-1AE9-4AFB-B0DA-506AB568B507}" presName="connectorText" presStyleLbl="sibTrans2D1" presStyleIdx="1" presStyleCnt="2"/>
      <dgm:spPr/>
    </dgm:pt>
    <dgm:pt modelId="{0195DA60-44A2-4E60-9A6E-73E51E76D16E}" type="pres">
      <dgm:prSet presAssocID="{6FE8FF2B-AAFA-44CA-8E24-7692FA23047D}" presName="node" presStyleLbl="node1" presStyleIdx="2" presStyleCnt="3">
        <dgm:presLayoutVars>
          <dgm:bulletEnabled val="1"/>
        </dgm:presLayoutVars>
      </dgm:prSet>
      <dgm:spPr/>
    </dgm:pt>
  </dgm:ptLst>
  <dgm:cxnLst>
    <dgm:cxn modelId="{C7631C0C-C878-42AD-9012-8233B507EFB7}" type="presOf" srcId="{99DE815D-2363-4FE5-9728-0A527F027776}" destId="{41346819-350B-4729-8360-6158D531A5DD}" srcOrd="1" destOrd="0" presId="urn:microsoft.com/office/officeart/2005/8/layout/process1"/>
    <dgm:cxn modelId="{4EFD4917-4635-4309-BE18-50E1FC52112C}" srcId="{E0CC8DAF-A6E3-4B5C-9B9C-47A85B0A3244}" destId="{B6A19BCA-3500-4A7C-AC3C-600978165136}" srcOrd="1" destOrd="0" parTransId="{D20E93B8-99E4-442B-9877-26CBA230CD5B}" sibTransId="{E10E4F99-1AE9-4AFB-B0DA-506AB568B507}"/>
    <dgm:cxn modelId="{C65FF25F-23D9-46C8-8E17-E3A0A2B6129F}" type="presOf" srcId="{E0CC8DAF-A6E3-4B5C-9B9C-47A85B0A3244}" destId="{70F2DF74-58C3-4F67-BCCA-A9EF74D1260A}" srcOrd="0" destOrd="0" presId="urn:microsoft.com/office/officeart/2005/8/layout/process1"/>
    <dgm:cxn modelId="{43184A44-8C67-45A6-9476-C1C7055A364C}" srcId="{E0CC8DAF-A6E3-4B5C-9B9C-47A85B0A3244}" destId="{6FE8FF2B-AAFA-44CA-8E24-7692FA23047D}" srcOrd="2" destOrd="0" parTransId="{2F984263-7D8D-4C65-B289-28CB79353FB2}" sibTransId="{9B65ADCB-2463-4C31-A92A-49073BB68297}"/>
    <dgm:cxn modelId="{1C655C53-7182-479C-A832-73355878F19A}" type="presOf" srcId="{E10E4F99-1AE9-4AFB-B0DA-506AB568B507}" destId="{D0A1B406-095B-4795-8E8F-9B955D8B40C7}" srcOrd="1" destOrd="0" presId="urn:microsoft.com/office/officeart/2005/8/layout/process1"/>
    <dgm:cxn modelId="{ED6B6A8A-0F46-4E02-BDA1-B9CDED96BC45}" type="presOf" srcId="{6FE8FF2B-AAFA-44CA-8E24-7692FA23047D}" destId="{0195DA60-44A2-4E60-9A6E-73E51E76D16E}" srcOrd="0" destOrd="0" presId="urn:microsoft.com/office/officeart/2005/8/layout/process1"/>
    <dgm:cxn modelId="{3FAA889B-DBF1-489D-9051-68E27E799627}" srcId="{E0CC8DAF-A6E3-4B5C-9B9C-47A85B0A3244}" destId="{03213066-EC5D-4990-AC42-114E3B31239C}" srcOrd="0" destOrd="0" parTransId="{63E4143C-0FE2-48D7-A99D-B636473B570C}" sibTransId="{99DE815D-2363-4FE5-9728-0A527F027776}"/>
    <dgm:cxn modelId="{1217639D-3553-4935-A81D-8414DD5DF06E}" type="presOf" srcId="{03213066-EC5D-4990-AC42-114E3B31239C}" destId="{DD66AB41-B3E8-46B1-9712-BECDE47A65AC}" srcOrd="0" destOrd="0" presId="urn:microsoft.com/office/officeart/2005/8/layout/process1"/>
    <dgm:cxn modelId="{13A9B8BA-7D25-4CAC-BA3E-B01F800DBE1E}" type="presOf" srcId="{B6A19BCA-3500-4A7C-AC3C-600978165136}" destId="{39908BC1-F285-4DC6-BB57-86D73473091F}" srcOrd="0" destOrd="0" presId="urn:microsoft.com/office/officeart/2005/8/layout/process1"/>
    <dgm:cxn modelId="{F25426E1-E4E7-4388-BA0F-13E5E0F3E728}" type="presOf" srcId="{E10E4F99-1AE9-4AFB-B0DA-506AB568B507}" destId="{0F199C00-D513-4423-A557-F344ABC0FAAF}" srcOrd="0" destOrd="0" presId="urn:microsoft.com/office/officeart/2005/8/layout/process1"/>
    <dgm:cxn modelId="{8EB43CF4-41C1-4090-8C68-8B74C4741B67}" type="presOf" srcId="{99DE815D-2363-4FE5-9728-0A527F027776}" destId="{E34C699A-AD1C-40AF-9EB2-0426E466F82A}" srcOrd="0" destOrd="0" presId="urn:microsoft.com/office/officeart/2005/8/layout/process1"/>
    <dgm:cxn modelId="{2A408046-909F-4CC7-A623-19F209BBE669}" type="presParOf" srcId="{70F2DF74-58C3-4F67-BCCA-A9EF74D1260A}" destId="{DD66AB41-B3E8-46B1-9712-BECDE47A65AC}" srcOrd="0" destOrd="0" presId="urn:microsoft.com/office/officeart/2005/8/layout/process1"/>
    <dgm:cxn modelId="{63B0DE2F-113E-4554-BD41-E48A04E7F781}" type="presParOf" srcId="{70F2DF74-58C3-4F67-BCCA-A9EF74D1260A}" destId="{E34C699A-AD1C-40AF-9EB2-0426E466F82A}" srcOrd="1" destOrd="0" presId="urn:microsoft.com/office/officeart/2005/8/layout/process1"/>
    <dgm:cxn modelId="{4DC63767-F17D-4299-B50B-417FD836FF3D}" type="presParOf" srcId="{E34C699A-AD1C-40AF-9EB2-0426E466F82A}" destId="{41346819-350B-4729-8360-6158D531A5DD}" srcOrd="0" destOrd="0" presId="urn:microsoft.com/office/officeart/2005/8/layout/process1"/>
    <dgm:cxn modelId="{215C25A2-1C2B-4D5A-AE42-BDA290568C10}" type="presParOf" srcId="{70F2DF74-58C3-4F67-BCCA-A9EF74D1260A}" destId="{39908BC1-F285-4DC6-BB57-86D73473091F}" srcOrd="2" destOrd="0" presId="urn:microsoft.com/office/officeart/2005/8/layout/process1"/>
    <dgm:cxn modelId="{0C778C38-231B-4B82-A8CB-750532F13F8E}" type="presParOf" srcId="{70F2DF74-58C3-4F67-BCCA-A9EF74D1260A}" destId="{0F199C00-D513-4423-A557-F344ABC0FAAF}" srcOrd="3" destOrd="0" presId="urn:microsoft.com/office/officeart/2005/8/layout/process1"/>
    <dgm:cxn modelId="{5E906798-0EF8-41EE-9226-0DD8E04529A2}" type="presParOf" srcId="{0F199C00-D513-4423-A557-F344ABC0FAAF}" destId="{D0A1B406-095B-4795-8E8F-9B955D8B40C7}" srcOrd="0" destOrd="0" presId="urn:microsoft.com/office/officeart/2005/8/layout/process1"/>
    <dgm:cxn modelId="{66412C2E-628D-4207-A800-E821382FE8CB}" type="presParOf" srcId="{70F2DF74-58C3-4F67-BCCA-A9EF74D1260A}" destId="{0195DA60-44A2-4E60-9A6E-73E51E76D16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7B05C-180B-48DE-BB7F-BF94C7DED4E3}">
      <dsp:nvSpPr>
        <dsp:cNvPr id="0" name=""/>
        <dsp:cNvSpPr/>
      </dsp:nvSpPr>
      <dsp:spPr>
        <a:xfrm>
          <a:off x="2687" y="158693"/>
          <a:ext cx="1174937" cy="704962"/>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1. Adım</a:t>
          </a:r>
        </a:p>
      </dsp:txBody>
      <dsp:txXfrm>
        <a:off x="23335" y="179341"/>
        <a:ext cx="1133641" cy="663666"/>
      </dsp:txXfrm>
    </dsp:sp>
    <dsp:sp modelId="{4F9E3447-61F2-4DEE-81FF-826103EF223A}">
      <dsp:nvSpPr>
        <dsp:cNvPr id="0" name=""/>
        <dsp:cNvSpPr/>
      </dsp:nvSpPr>
      <dsp:spPr>
        <a:xfrm>
          <a:off x="1201022" y="269873"/>
          <a:ext cx="437279" cy="482602"/>
        </a:xfrm>
        <a:prstGeom prst="righ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tr-TR" sz="1800" kern="1200"/>
        </a:p>
      </dsp:txBody>
      <dsp:txXfrm>
        <a:off x="1201022" y="366393"/>
        <a:ext cx="306095" cy="289562"/>
      </dsp:txXfrm>
    </dsp:sp>
    <dsp:sp modelId="{2E486CA7-42A8-40A7-BE06-6D65CCBB0C56}">
      <dsp:nvSpPr>
        <dsp:cNvPr id="0" name=""/>
        <dsp:cNvSpPr/>
      </dsp:nvSpPr>
      <dsp:spPr>
        <a:xfrm>
          <a:off x="1647599" y="158693"/>
          <a:ext cx="1174937" cy="704962"/>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2. Adım</a:t>
          </a:r>
        </a:p>
      </dsp:txBody>
      <dsp:txXfrm>
        <a:off x="1668247" y="179341"/>
        <a:ext cx="1133641" cy="663666"/>
      </dsp:txXfrm>
    </dsp:sp>
    <dsp:sp modelId="{B2C749FF-790D-481C-86A6-84A608E00D73}">
      <dsp:nvSpPr>
        <dsp:cNvPr id="0" name=""/>
        <dsp:cNvSpPr/>
      </dsp:nvSpPr>
      <dsp:spPr>
        <a:xfrm>
          <a:off x="2862073" y="269873"/>
          <a:ext cx="405002" cy="482602"/>
        </a:xfrm>
        <a:prstGeom prst="righ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tr-TR" sz="1800" kern="1200"/>
        </a:p>
      </dsp:txBody>
      <dsp:txXfrm>
        <a:off x="2862073" y="366393"/>
        <a:ext cx="283501" cy="289562"/>
      </dsp:txXfrm>
    </dsp:sp>
    <dsp:sp modelId="{87A31A11-9E84-4740-BDAB-C0ED1035571C}">
      <dsp:nvSpPr>
        <dsp:cNvPr id="0" name=""/>
        <dsp:cNvSpPr/>
      </dsp:nvSpPr>
      <dsp:spPr>
        <a:xfrm>
          <a:off x="3292512" y="158693"/>
          <a:ext cx="1174937" cy="704962"/>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3. Adım</a:t>
          </a:r>
        </a:p>
      </dsp:txBody>
      <dsp:txXfrm>
        <a:off x="3313160" y="179341"/>
        <a:ext cx="1133641" cy="663666"/>
      </dsp:txXfrm>
    </dsp:sp>
    <dsp:sp modelId="{8BF5DF9E-DCDD-4B81-A277-D65EDE6D0608}">
      <dsp:nvSpPr>
        <dsp:cNvPr id="0" name=""/>
        <dsp:cNvSpPr/>
      </dsp:nvSpPr>
      <dsp:spPr>
        <a:xfrm>
          <a:off x="4504072" y="269873"/>
          <a:ext cx="410828" cy="482602"/>
        </a:xfrm>
        <a:prstGeom prst="rightArrow">
          <a:avLst>
            <a:gd name="adj1" fmla="val 60000"/>
            <a:gd name="adj2" fmla="val 5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tr-TR" sz="1800" kern="1200"/>
        </a:p>
      </dsp:txBody>
      <dsp:txXfrm>
        <a:off x="4504072" y="366393"/>
        <a:ext cx="287580" cy="289562"/>
      </dsp:txXfrm>
    </dsp:sp>
    <dsp:sp modelId="{732F4233-FBE0-4A35-9419-854585616D92}">
      <dsp:nvSpPr>
        <dsp:cNvPr id="0" name=""/>
        <dsp:cNvSpPr/>
      </dsp:nvSpPr>
      <dsp:spPr>
        <a:xfrm>
          <a:off x="4937425" y="158693"/>
          <a:ext cx="1174937" cy="704962"/>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4. Adım</a:t>
          </a:r>
        </a:p>
      </dsp:txBody>
      <dsp:txXfrm>
        <a:off x="4958073" y="179341"/>
        <a:ext cx="1133641" cy="663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AB41-B3E8-46B1-9712-BECDE47A65AC}">
      <dsp:nvSpPr>
        <dsp:cNvPr id="0" name=""/>
        <dsp:cNvSpPr/>
      </dsp:nvSpPr>
      <dsp:spPr>
        <a:xfrm>
          <a:off x="1486" y="206127"/>
          <a:ext cx="1162347" cy="6974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dirty="0"/>
            <a:t>Girdi</a:t>
          </a:r>
        </a:p>
      </dsp:txBody>
      <dsp:txXfrm>
        <a:off x="21912" y="226553"/>
        <a:ext cx="1121495" cy="656556"/>
      </dsp:txXfrm>
    </dsp:sp>
    <dsp:sp modelId="{E34C699A-AD1C-40AF-9EB2-0426E466F82A}">
      <dsp:nvSpPr>
        <dsp:cNvPr id="0" name=""/>
        <dsp:cNvSpPr/>
      </dsp:nvSpPr>
      <dsp:spPr>
        <a:xfrm>
          <a:off x="1196829" y="366711"/>
          <a:ext cx="412897" cy="376239"/>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r-TR" sz="1600" kern="1200"/>
        </a:p>
      </dsp:txBody>
      <dsp:txXfrm>
        <a:off x="1196829" y="441959"/>
        <a:ext cx="300025" cy="225743"/>
      </dsp:txXfrm>
    </dsp:sp>
    <dsp:sp modelId="{39908BC1-F285-4DC6-BB57-86D73473091F}">
      <dsp:nvSpPr>
        <dsp:cNvPr id="0" name=""/>
        <dsp:cNvSpPr/>
      </dsp:nvSpPr>
      <dsp:spPr>
        <a:xfrm>
          <a:off x="1628773" y="206127"/>
          <a:ext cx="2838452" cy="6974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dirty="0"/>
            <a:t>Süreç</a:t>
          </a:r>
        </a:p>
      </dsp:txBody>
      <dsp:txXfrm>
        <a:off x="1649199" y="226553"/>
        <a:ext cx="2797600" cy="656556"/>
      </dsp:txXfrm>
    </dsp:sp>
    <dsp:sp modelId="{0F199C00-D513-4423-A557-F344ABC0FAAF}">
      <dsp:nvSpPr>
        <dsp:cNvPr id="0" name=""/>
        <dsp:cNvSpPr/>
      </dsp:nvSpPr>
      <dsp:spPr>
        <a:xfrm>
          <a:off x="4498438" y="376237"/>
          <a:ext cx="416463" cy="35718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tr-TR" sz="1500" kern="1200"/>
        </a:p>
      </dsp:txBody>
      <dsp:txXfrm>
        <a:off x="4498438" y="447675"/>
        <a:ext cx="309307" cy="214312"/>
      </dsp:txXfrm>
    </dsp:sp>
    <dsp:sp modelId="{0195DA60-44A2-4E60-9A6E-73E51E76D16E}">
      <dsp:nvSpPr>
        <dsp:cNvPr id="0" name=""/>
        <dsp:cNvSpPr/>
      </dsp:nvSpPr>
      <dsp:spPr>
        <a:xfrm>
          <a:off x="4932165" y="206127"/>
          <a:ext cx="1162347" cy="69740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dirty="0"/>
            <a:t>Çıktı</a:t>
          </a:r>
        </a:p>
      </dsp:txBody>
      <dsp:txXfrm>
        <a:off x="4952591" y="226553"/>
        <a:ext cx="1121495" cy="6565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E012-1D81-4A40-88AE-9A7D1645491B}" type="datetimeFigureOut">
              <a:rPr lang="tr-TR" smtClean="0"/>
              <a:pPr/>
              <a:t>21.01.2021</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CD3BA-39DC-4A3B-BDB8-B0CE96BC6A1A}" type="slidenum">
              <a:rPr lang="tr-TR" smtClean="0"/>
              <a:pPr/>
              <a:t>‹#›</a:t>
            </a:fld>
            <a:endParaRPr lang="tr-TR"/>
          </a:p>
        </p:txBody>
      </p:sp>
    </p:spTree>
    <p:extLst>
      <p:ext uri="{BB962C8B-B14F-4D97-AF65-F5344CB8AC3E}">
        <p14:creationId xmlns:p14="http://schemas.microsoft.com/office/powerpoint/2010/main" val="10596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4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9002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2013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438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7936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27466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35574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06264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49277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9830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1810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944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390506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8653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1176884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69279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44805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76697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002468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553858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22841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3466105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8927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4006840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477888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5366201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8930824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5394116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9579846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46275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3567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4991685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948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00726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6972368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89333C77-0158-454C-844F-B7AB9BD7DAD4}"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920707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684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665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83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54697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1469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2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endParaRPr lang="tr-TR">
              <a:solidFill>
                <a:srgbClr val="FFFFFF"/>
              </a:solidFill>
            </a:endParaRP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61976959"/>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r>
              <a:rPr lang="tr-TR">
                <a:solidFill>
                  <a:srgbClr val="FFFFFF"/>
                </a:solidFill>
              </a:rPr>
              <a:t>ÖĞR.GÖR HAYRETTİN TELLİ</a:t>
            </a: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33893843"/>
      </p:ext>
    </p:extLst>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defTabSz="685800" fontAlgn="base">
              <a:spcBef>
                <a:spcPct val="0"/>
              </a:spcBef>
              <a:spcAft>
                <a:spcPct val="0"/>
              </a:spcAft>
            </a:pPr>
            <a:endParaRPr lang="tr-TR">
              <a:solidFill>
                <a:srgbClr val="FFFFFF"/>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5032502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83964" y="3080551"/>
            <a:ext cx="6502257" cy="1559355"/>
          </a:xfrm>
        </p:spPr>
        <p:txBody>
          <a:bodyPr>
            <a:normAutofit fontScale="90000"/>
          </a:bodyPr>
          <a:lstStyle/>
          <a:p>
            <a:pPr algn="ctr">
              <a:spcAft>
                <a:spcPts val="900"/>
              </a:spcAft>
            </a:pPr>
            <a:r>
              <a:rPr lang="nn-NO" b="1" dirty="0"/>
              <a:t>9.Proses Yaklaşımı ve Süreç Yönetimi</a:t>
            </a:r>
            <a:endParaRPr lang="tr-TR" b="1" dirty="0"/>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205657" y="2031322"/>
            <a:ext cx="6811504" cy="661131"/>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50" b="1" dirty="0">
                <a:solidFill>
                  <a:schemeClr val="tx1"/>
                </a:solidFill>
              </a:rPr>
              <a:t>Toplam Kalite Yönetimi</a:t>
            </a:r>
          </a:p>
        </p:txBody>
      </p:sp>
    </p:spTree>
    <p:extLst>
      <p:ext uri="{BB962C8B-B14F-4D97-AF65-F5344CB8AC3E}">
        <p14:creationId xmlns:p14="http://schemas.microsoft.com/office/powerpoint/2010/main" val="328174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ED8306EB-A21C-4A63-A2A7-36CD172C6733}" type="slidenum">
              <a:rPr lang="tr-TR">
                <a:solidFill>
                  <a:srgbClr val="FFFFFF"/>
                </a:solidFill>
              </a:rPr>
              <a:pPr defTabSz="685800" fontAlgn="base">
                <a:spcBef>
                  <a:spcPct val="0"/>
                </a:spcBef>
                <a:spcAft>
                  <a:spcPct val="0"/>
                </a:spcAft>
                <a:defRPr/>
              </a:pPr>
              <a:t>10</a:t>
            </a:fld>
            <a:endParaRPr lang="tr-TR">
              <a:solidFill>
                <a:srgbClr val="FFFFFF"/>
              </a:solidFill>
            </a:endParaRPr>
          </a:p>
        </p:txBody>
      </p:sp>
      <p:pic>
        <p:nvPicPr>
          <p:cNvPr id="371716" name="Picture 4"/>
          <p:cNvPicPr>
            <a:picLocks noGrp="1" noChangeAspect="1" noChangeArrowheads="1"/>
          </p:cNvPicPr>
          <p:nvPr>
            <p:ph type="body" idx="1"/>
          </p:nvPr>
        </p:nvPicPr>
        <p:blipFill>
          <a:blip r:embed="rId2">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a:stretch>
            <a:fillRect/>
          </a:stretch>
        </p:blipFill>
        <p:spPr>
          <a:xfrm>
            <a:off x="634578" y="1481468"/>
            <a:ext cx="7556922" cy="4231818"/>
          </a:xfrm>
          <a:prstGeom prst="rect">
            <a:avLst/>
          </a:prstGeom>
          <a:ln>
            <a:noFill/>
          </a:ln>
          <a:effectLst>
            <a:softEdge rad="112500"/>
          </a:effectLst>
        </p:spPr>
      </p:pic>
    </p:spTree>
    <p:extLst>
      <p:ext uri="{BB962C8B-B14F-4D97-AF65-F5344CB8AC3E}">
        <p14:creationId xmlns:p14="http://schemas.microsoft.com/office/powerpoint/2010/main" val="424359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11</a:t>
            </a:fld>
            <a:endParaRPr lang="tr-TR">
              <a:solidFill>
                <a:srgbClr val="FFFFFF"/>
              </a:solidFill>
            </a:endParaRPr>
          </a:p>
        </p:txBody>
      </p:sp>
      <p:pic>
        <p:nvPicPr>
          <p:cNvPr id="5" name="Resim 4"/>
          <p:cNvPicPr>
            <a:picLocks noChangeAspect="1"/>
          </p:cNvPicPr>
          <p:nvPr/>
        </p:nvPicPr>
        <p:blipFill rotWithShape="1">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l="6271" t="39236" r="8419" b="14930"/>
          <a:stretch/>
        </p:blipFill>
        <p:spPr>
          <a:xfrm>
            <a:off x="352424" y="1752600"/>
            <a:ext cx="8482518" cy="32004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7331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7750" y="762000"/>
            <a:ext cx="6572250" cy="657225"/>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r>
              <a:rPr lang="tr-TR" sz="2700" b="1" dirty="0">
                <a:solidFill>
                  <a:schemeClr val="bg2"/>
                </a:solidFill>
              </a:rPr>
              <a:t>Süreç Yönetim Aşamaları</a:t>
            </a:r>
          </a:p>
        </p:txBody>
      </p:sp>
      <p:sp>
        <p:nvSpPr>
          <p:cNvPr id="3" name="İçerik Yer Tutucusu 2"/>
          <p:cNvSpPr>
            <a:spLocks noGrp="1"/>
          </p:cNvSpPr>
          <p:nvPr>
            <p:ph idx="1"/>
          </p:nvPr>
        </p:nvSpPr>
        <p:spPr>
          <a:xfrm>
            <a:off x="457200" y="1981200"/>
            <a:ext cx="8229600" cy="2129161"/>
          </a:xfrm>
        </p:spPr>
        <p:txBody>
          <a:bodyPr/>
          <a:lstStyle/>
          <a:p>
            <a:r>
              <a:rPr lang="tr-TR" dirty="0"/>
              <a:t>Süreç yönetiminin bazı temel aşamaları vardır. Bunlar; </a:t>
            </a:r>
            <a:r>
              <a:rPr lang="tr-TR" u="sng" dirty="0"/>
              <a:t>sürecin tanımlanması</a:t>
            </a:r>
            <a:r>
              <a:rPr lang="tr-TR" dirty="0"/>
              <a:t>, </a:t>
            </a:r>
            <a:r>
              <a:rPr lang="tr-TR" u="sng" dirty="0"/>
              <a:t>süreç adımlarının belirlenmesi</a:t>
            </a:r>
            <a:r>
              <a:rPr lang="tr-TR" dirty="0"/>
              <a:t>, </a:t>
            </a:r>
            <a:r>
              <a:rPr lang="tr-TR" u="sng" dirty="0"/>
              <a:t>sürecin haritalandırılması </a:t>
            </a:r>
            <a:r>
              <a:rPr lang="tr-TR" dirty="0"/>
              <a:t>ve </a:t>
            </a:r>
            <a:r>
              <a:rPr lang="tr-TR" u="sng" dirty="0"/>
              <a:t>kritik başarı faktörleri</a:t>
            </a:r>
            <a:r>
              <a:rPr lang="tr-TR" dirty="0"/>
              <a:t>, </a:t>
            </a:r>
            <a:r>
              <a:rPr lang="tr-TR" u="sng" dirty="0"/>
              <a:t>sürecin ölçülmesi </a:t>
            </a:r>
            <a:r>
              <a:rPr lang="tr-TR" dirty="0"/>
              <a:t>ve </a:t>
            </a:r>
            <a:r>
              <a:rPr lang="tr-TR" u="sng" dirty="0"/>
              <a:t>iyileştirilmesidir</a:t>
            </a:r>
            <a:r>
              <a:rPr lang="tr-TR" dirty="0"/>
              <a:t>.</a:t>
            </a:r>
          </a:p>
          <a:p>
            <a:r>
              <a:rPr lang="tr-TR" dirty="0"/>
              <a:t>Aşağıdaki bölümlerde bu temel adımlar anlatılmaktadır.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12</a:t>
            </a:fld>
            <a:endParaRPr lang="tr-TR">
              <a:solidFill>
                <a:srgbClr val="FFFFFF"/>
              </a:solidFill>
            </a:endParaRPr>
          </a:p>
        </p:txBody>
      </p:sp>
    </p:spTree>
    <p:extLst>
      <p:ext uri="{BB962C8B-B14F-4D97-AF65-F5344CB8AC3E}">
        <p14:creationId xmlns:p14="http://schemas.microsoft.com/office/powerpoint/2010/main" val="165000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5976" y="136525"/>
            <a:ext cx="8229600" cy="3343275"/>
          </a:xfrm>
        </p:spPr>
        <p:txBody>
          <a:bodyPr/>
          <a:lstStyle/>
          <a:p>
            <a:r>
              <a:rPr lang="tr-TR" sz="2100" b="1" dirty="0">
                <a:solidFill>
                  <a:schemeClr val="bg1">
                    <a:lumMod val="50000"/>
                  </a:schemeClr>
                </a:solidFill>
              </a:rPr>
              <a:t>1. Adım/Sürecin tanımlanması, süreç adımlarının belirlenmesi ve süreç haritalarının çizilmesi</a:t>
            </a:r>
            <a:r>
              <a:rPr lang="tr-TR" sz="2100" b="1" dirty="0"/>
              <a:t>: </a:t>
            </a:r>
            <a:r>
              <a:rPr lang="tr-TR" sz="2100" dirty="0"/>
              <a:t>Temel ve destek süreçlerin sahipleri, oluşturacakları ekipler ile süreç ve alt süreçlerin süreç haritalarını hazırlarlar. Form üzerinde belirtilecek süreç tedarikçisi, süreçler arası ilişkilerin yönetilmesi açısından önem taşımaktadır. Süreçler arası çıkabilecek sorunları önlemek amacıyla süreç sınırları belirlenir. Sınırlar, süreç haritaları üzerinde belirtilmelidir. Süreç performansı üzerinde bu adımda belirlenen tedarikçiler, girdi malzemeleri ve bu malzemelerin kaliteleri doğrudan etkili olmaktadır.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13</a:t>
            </a:fld>
            <a:endParaRPr lang="tr-TR">
              <a:solidFill>
                <a:srgbClr val="FFFFFF"/>
              </a:solidFill>
            </a:endParaRPr>
          </a:p>
        </p:txBody>
      </p:sp>
      <p:pic>
        <p:nvPicPr>
          <p:cNvPr id="5" name="İçerik Yer Tutucusu 4">
            <a:extLst>
              <a:ext uri="{FF2B5EF4-FFF2-40B4-BE49-F238E27FC236}">
                <a16:creationId xmlns:a16="http://schemas.microsoft.com/office/drawing/2014/main" id="{516845F3-88AA-483C-9A4F-FF679625B5BD}"/>
              </a:ext>
            </a:extLst>
          </p:cNvPr>
          <p:cNvPicPr>
            <a:picLocks noChangeAspect="1"/>
          </p:cNvPicPr>
          <p:nvPr/>
        </p:nvPicPr>
        <p:blipFill rotWithShape="1">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l="16337" t="37346" r="17203" b="7408"/>
          <a:stretch/>
        </p:blipFill>
        <p:spPr bwMode="auto">
          <a:xfrm>
            <a:off x="1470341" y="3604334"/>
            <a:ext cx="6380869" cy="2982182"/>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63625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14</a:t>
            </a:fld>
            <a:endParaRPr lang="tr-TR">
              <a:solidFill>
                <a:srgbClr val="FFFFFF"/>
              </a:solidFill>
            </a:endParaRPr>
          </a:p>
        </p:txBody>
      </p:sp>
      <p:pic>
        <p:nvPicPr>
          <p:cNvPr id="5" name="Resim 4"/>
          <p:cNvPicPr>
            <a:picLocks noChangeAspect="1"/>
          </p:cNvPicPr>
          <p:nvPr/>
        </p:nvPicPr>
        <p:blipFill rotWithShape="1">
          <a:blip r:embed="rId2">
            <a:duotone>
              <a:prstClr val="black"/>
              <a:schemeClr val="accent3">
                <a:tint val="45000"/>
                <a:satMod val="400000"/>
              </a:schemeClr>
            </a:duotone>
          </a:blip>
          <a:srcRect l="18277" t="33332" r="16911" b="5556"/>
          <a:stretch/>
        </p:blipFill>
        <p:spPr>
          <a:xfrm>
            <a:off x="628650" y="1466849"/>
            <a:ext cx="7685648" cy="40743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39624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81150"/>
            <a:ext cx="8229600" cy="3248025"/>
          </a:xfrm>
        </p:spPr>
        <p:txBody>
          <a:bodyPr/>
          <a:lstStyle/>
          <a:p>
            <a:pPr marL="0" indent="0">
              <a:spcAft>
                <a:spcPts val="450"/>
              </a:spcAft>
              <a:buNone/>
            </a:pPr>
            <a:r>
              <a:rPr lang="tr-TR" sz="2100" b="1" dirty="0">
                <a:solidFill>
                  <a:schemeClr val="bg1">
                    <a:lumMod val="50000"/>
                  </a:schemeClr>
                </a:solidFill>
              </a:rPr>
              <a:t>2. Adım/Sürecin ölçülmes</a:t>
            </a:r>
            <a:r>
              <a:rPr lang="tr-TR" sz="2100" dirty="0">
                <a:solidFill>
                  <a:schemeClr val="bg1">
                    <a:lumMod val="50000"/>
                  </a:schemeClr>
                </a:solidFill>
              </a:rPr>
              <a:t>i: </a:t>
            </a:r>
            <a:r>
              <a:rPr lang="tr-TR" sz="2100" dirty="0"/>
              <a:t>Hataların ve problemlerin tespiti, hata nedenlerinin temeline inilmesi ve iyileştirmeye açık noktaların tespit edilmesi gereklidir. Her sürecin performansını ve iş üzerindeki etkisini ölçmek amacıyla performans göstergeleri belirlenmelidir. Performans göstergeleri için hedefler saptanır ve gerçek durumun hedefle karşılaştırması yapılır. Aradaki olumsuz farklar, sürecin iyileştirilmesi konusunda yol göstericidir.</a:t>
            </a:r>
          </a:p>
          <a:p>
            <a:pPr marL="0" indent="0">
              <a:buClr>
                <a:srgbClr val="00CCFF"/>
              </a:buClr>
              <a:buNone/>
            </a:pPr>
            <a:r>
              <a:rPr lang="tr-TR" sz="2100" b="1" dirty="0">
                <a:solidFill>
                  <a:schemeClr val="bg1">
                    <a:lumMod val="50000"/>
                  </a:schemeClr>
                </a:solidFill>
              </a:rPr>
              <a:t>3. Adım/Sürecin iyileştirilmesi</a:t>
            </a:r>
            <a:r>
              <a:rPr lang="tr-TR" sz="2100" dirty="0">
                <a:solidFill>
                  <a:schemeClr val="bg1">
                    <a:lumMod val="50000"/>
                  </a:schemeClr>
                </a:solidFill>
              </a:rPr>
              <a:t>: </a:t>
            </a:r>
            <a:r>
              <a:rPr lang="tr-TR" sz="2100" dirty="0">
                <a:solidFill>
                  <a:srgbClr val="FFFFFF"/>
                </a:solidFill>
              </a:rPr>
              <a:t>İyileştirme planlarının uygulanması, ürün kalitesinin ve müşteri memnuniyetinin araştırılması gereklidir. Süreç iyileştirme konusunda, süreç sahibi öneride bulunabilir. Süreç iyileştirme amacıyla iyileştirme ekipleri oluşturulur.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15</a:t>
            </a:fld>
            <a:endParaRPr lang="tr-TR">
              <a:solidFill>
                <a:srgbClr val="FFFFFF"/>
              </a:solidFill>
            </a:endParaRPr>
          </a:p>
        </p:txBody>
      </p:sp>
    </p:spTree>
    <p:extLst>
      <p:ext uri="{BB962C8B-B14F-4D97-AF65-F5344CB8AC3E}">
        <p14:creationId xmlns:p14="http://schemas.microsoft.com/office/powerpoint/2010/main" val="118983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95475"/>
            <a:ext cx="8229600" cy="3533775"/>
          </a:xfrm>
        </p:spPr>
        <p:txBody>
          <a:bodyPr/>
          <a:lstStyle/>
          <a:p>
            <a:r>
              <a:rPr lang="tr-TR" sz="2100" dirty="0"/>
              <a:t>Süreç sorumluları ya da süreç sahipleri, süreçlerin izlenmesinden ve gerektiğinde iyileştirmelerin gerçekleştirilmesine yönelik önlemlerin alınmasından sorumludur. Süreçler iyileştirilmedikçe kaynakların (insan kaynakları, zaman, sermaye vb.) etkin şekilde kullanılması ve arzu edilen çıktılara ulaşılması mümkün değildir.</a:t>
            </a:r>
          </a:p>
          <a:p>
            <a:r>
              <a:rPr lang="tr-TR" sz="2100" dirty="0"/>
              <a:t>Süreç yönetiminde ağırlıklı olarak süreçlerin genel performansına odaklanılmaktadır. Müşteri ihtiyaç ve beklentilerini karşılayabilecek standartlarda ürün veya hizmet sunabilmek için gerçekleştirilen birbiriyle ilişkili tüm faaliyetlerin koordinasyonu süreç yönetimi ile sağlanır.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16</a:t>
            </a:fld>
            <a:endParaRPr lang="tr-TR">
              <a:solidFill>
                <a:srgbClr val="FFFFFF"/>
              </a:solidFill>
            </a:endParaRPr>
          </a:p>
        </p:txBody>
      </p:sp>
    </p:spTree>
    <p:extLst>
      <p:ext uri="{BB962C8B-B14F-4D97-AF65-F5344CB8AC3E}">
        <p14:creationId xmlns:p14="http://schemas.microsoft.com/office/powerpoint/2010/main" val="275032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250" dirty="0"/>
              <a:t>Süreç yönetiminin ele alınışı işletmelerin öncelik ve hedeflerine göre farklılık gösterebilmektedir.</a:t>
            </a:r>
          </a:p>
          <a:p>
            <a:r>
              <a:rPr lang="tr-TR" sz="2250" dirty="0"/>
              <a:t>Bazı işletmeler süreç yönetimini iyileştirme fırsatlarının belirlenmesi amacıyla kullanırken, bazı işletmeler ise bunu tamamen bir yönetim tarzı olarak benimseyip içselleştirmektedirler. Bu iki bakış açısı, “süreçlerin yönetimi” ve “süreçlerle yönetim” olarak adlandırılan iki kavramın ortaya çıkmasına neden olmaktadır.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17</a:t>
            </a:fld>
            <a:endParaRPr lang="tr-TR">
              <a:solidFill>
                <a:srgbClr val="FFFFFF"/>
              </a:solidFill>
            </a:endParaRPr>
          </a:p>
        </p:txBody>
      </p:sp>
      <p:sp>
        <p:nvSpPr>
          <p:cNvPr id="5" name="Unvan 1"/>
          <p:cNvSpPr>
            <a:spLocks noGrp="1"/>
          </p:cNvSpPr>
          <p:nvPr>
            <p:ph type="title"/>
          </p:nvPr>
        </p:nvSpPr>
        <p:spPr>
          <a:xfrm>
            <a:off x="524984" y="953055"/>
            <a:ext cx="7524750" cy="733425"/>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209550">
              <a:buClr>
                <a:schemeClr val="hlink"/>
              </a:buClr>
              <a:buSzPct val="65000"/>
            </a:pPr>
            <a:r>
              <a:rPr lang="tr-TR" sz="2400" dirty="0">
                <a:solidFill>
                  <a:schemeClr val="bg1">
                    <a:lumMod val="50000"/>
                  </a:schemeClr>
                </a:solidFill>
              </a:rPr>
              <a:t>Süreç Yönetimi - Süreçlerle Yönetim</a:t>
            </a:r>
          </a:p>
        </p:txBody>
      </p:sp>
    </p:spTree>
    <p:extLst>
      <p:ext uri="{BB962C8B-B14F-4D97-AF65-F5344CB8AC3E}">
        <p14:creationId xmlns:p14="http://schemas.microsoft.com/office/powerpoint/2010/main" val="341345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250" dirty="0"/>
              <a:t>Süreç yönetimi anlayışını her işletmeye uygulamak mümkün olabilmektedir. Ancak </a:t>
            </a:r>
            <a:r>
              <a:rPr lang="tr-TR" sz="2250" u="sng" dirty="0"/>
              <a:t>süreçlerle yönetimde işletmelerin organizasyon yapısının ve işleyişinin sorgulanması söz konusudur.</a:t>
            </a:r>
          </a:p>
          <a:p>
            <a:r>
              <a:rPr lang="tr-TR" sz="2250" dirty="0"/>
              <a:t>Başka bir deyişle, organizasyon yapısının süreç temelli olarak oluşturulması süreçlerle yönetim anlayışını sergilemektedir. Süreç yönetimi olmadan süreçlerle yönetim olamaz.</a:t>
            </a:r>
          </a:p>
          <a:p>
            <a:endParaRPr lang="tr-TR" sz="225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18</a:t>
            </a:fld>
            <a:endParaRPr lang="tr-TR">
              <a:solidFill>
                <a:srgbClr val="FFFFFF"/>
              </a:solidFill>
            </a:endParaRPr>
          </a:p>
        </p:txBody>
      </p:sp>
    </p:spTree>
    <p:extLst>
      <p:ext uri="{BB962C8B-B14F-4D97-AF65-F5344CB8AC3E}">
        <p14:creationId xmlns:p14="http://schemas.microsoft.com/office/powerpoint/2010/main" val="241027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02673"/>
            <a:ext cx="8229600" cy="2963662"/>
          </a:xfrm>
        </p:spPr>
        <p:txBody>
          <a:bodyPr/>
          <a:lstStyle/>
          <a:p>
            <a:r>
              <a:rPr lang="tr-TR" sz="2250" b="1" dirty="0">
                <a:solidFill>
                  <a:schemeClr val="bg1">
                    <a:lumMod val="50000"/>
                  </a:schemeClr>
                </a:solidFill>
              </a:rPr>
              <a:t>Süreç yönetimi</a:t>
            </a:r>
            <a:r>
              <a:rPr lang="tr-TR" sz="2250" dirty="0">
                <a:solidFill>
                  <a:schemeClr val="bg1">
                    <a:lumMod val="50000"/>
                  </a:schemeClr>
                </a:solidFill>
              </a:rPr>
              <a:t>nde </a:t>
            </a:r>
            <a:r>
              <a:rPr lang="tr-TR" sz="2250" dirty="0"/>
              <a:t>süreçlerin sistematik olarak izlenmesi, değerlendirilmesi ve iyileştirilmesini sağlamak amacıyla gerçekleştirilen faaliyetler söz konusudur. Performansta veya çıktıların kalitesinde iyileştirme isteniyorsa süreçlerin buna uygun olarak değiştirilmesi gerekmektedir. Süreçlerin tasarlanması, uygulanması, izlenmesi, değerlendirilmesi ve gerektiğinde iyileştirilmesi bu yönetim kapsamında gerçekleştirilir.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19</a:t>
            </a:fld>
            <a:endParaRPr lang="tr-TR">
              <a:solidFill>
                <a:srgbClr val="FFFFFF"/>
              </a:solidFill>
            </a:endParaRPr>
          </a:p>
        </p:txBody>
      </p:sp>
      <p:sp>
        <p:nvSpPr>
          <p:cNvPr id="5" name="İçerik Yer Tutucusu 2">
            <a:extLst>
              <a:ext uri="{FF2B5EF4-FFF2-40B4-BE49-F238E27FC236}">
                <a16:creationId xmlns:a16="http://schemas.microsoft.com/office/drawing/2014/main" id="{8B99682D-86F1-436E-BF53-FFF6059775CF}"/>
              </a:ext>
            </a:extLst>
          </p:cNvPr>
          <p:cNvSpPr txBox="1">
            <a:spLocks/>
          </p:cNvSpPr>
          <p:nvPr/>
        </p:nvSpPr>
        <p:spPr bwMode="auto">
          <a:xfrm>
            <a:off x="377301" y="3429000"/>
            <a:ext cx="8229600" cy="27398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250" b="1" kern="0">
                <a:solidFill>
                  <a:schemeClr val="bg1">
                    <a:lumMod val="50000"/>
                  </a:schemeClr>
                </a:solidFill>
              </a:rPr>
              <a:t>Süreçlerle yönetim</a:t>
            </a:r>
            <a:r>
              <a:rPr lang="tr-TR" sz="2250" kern="0">
                <a:solidFill>
                  <a:schemeClr val="bg1">
                    <a:lumMod val="50000"/>
                  </a:schemeClr>
                </a:solidFill>
              </a:rPr>
              <a:t>, </a:t>
            </a:r>
            <a:r>
              <a:rPr lang="tr-TR" sz="2250" kern="0"/>
              <a:t>süreç yönetiminden farklı olarak genel anlamda bir işletmenin hedeflerine ve performansına odaklıdır. Süreçlerle yönetimin kapsamında süreç yönetimi de vardır. Süreçlerle yönetim, süreç yönetimini daha ileriye taşır ve organizasyonel yapılanmayı da süreç mantığına dayandıracak şekilde geliştirir. Tüm süreçlerin ve alt süreçlerin katma değer yaratmaları beklenir.</a:t>
            </a:r>
            <a:endParaRPr lang="tr-TR" sz="2250" kern="0" dirty="0"/>
          </a:p>
        </p:txBody>
      </p:sp>
    </p:spTree>
    <p:extLst>
      <p:ext uri="{BB962C8B-B14F-4D97-AF65-F5344CB8AC3E}">
        <p14:creationId xmlns:p14="http://schemas.microsoft.com/office/powerpoint/2010/main" val="391224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81075" y="2343150"/>
            <a:ext cx="7248525" cy="2647950"/>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200025" indent="0">
              <a:spcBef>
                <a:spcPct val="0"/>
              </a:spcBef>
              <a:buNone/>
            </a:pPr>
            <a:r>
              <a:rPr lang="tr-TR" sz="2550" dirty="0"/>
              <a:t>Bir üretim aşamasında insan yâda makine aracılığı ile sağlanan bütün girdilerin kullanılarak çıktılara dönüştürülmesidir. Buna göre süreç üretime değer katan bir dönüşümdür.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a:t>
            </a:fld>
            <a:endParaRPr lang="tr-TR">
              <a:solidFill>
                <a:srgbClr val="FFFFFF"/>
              </a:solidFill>
            </a:endParaRPr>
          </a:p>
        </p:txBody>
      </p:sp>
      <p:sp>
        <p:nvSpPr>
          <p:cNvPr id="5" name="Dikdörtgen 4"/>
          <p:cNvSpPr/>
          <p:nvPr/>
        </p:nvSpPr>
        <p:spPr>
          <a:xfrm>
            <a:off x="981075" y="1352551"/>
            <a:ext cx="3429000" cy="735806"/>
          </a:xfrm>
          <a:prstGeom prst="rect">
            <a:avLst/>
          </a:prstGeo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200025" fontAlgn="base">
              <a:spcBef>
                <a:spcPct val="0"/>
              </a:spcBef>
              <a:spcAft>
                <a:spcPct val="0"/>
              </a:spcAft>
              <a:buClr>
                <a:schemeClr val="hlink"/>
              </a:buClr>
              <a:buSzPct val="65000"/>
            </a:pPr>
            <a:r>
              <a:rPr lang="tr-TR" sz="2550" b="1" dirty="0">
                <a:solidFill>
                  <a:schemeClr val="bg2"/>
                </a:solidFill>
                <a:effectLst>
                  <a:outerShdw blurRad="38100" dist="38100" dir="2700000" algn="tl">
                    <a:srgbClr val="000000"/>
                  </a:outerShdw>
                </a:effectLst>
              </a:rPr>
              <a:t>Süreç</a:t>
            </a:r>
          </a:p>
        </p:txBody>
      </p:sp>
    </p:spTree>
    <p:extLst>
      <p:ext uri="{BB962C8B-B14F-4D97-AF65-F5344CB8AC3E}">
        <p14:creationId xmlns:p14="http://schemas.microsoft.com/office/powerpoint/2010/main" val="165021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1543050"/>
            <a:ext cx="6524625" cy="914400"/>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209550">
              <a:buClr>
                <a:schemeClr val="hlink"/>
              </a:buClr>
              <a:buSzPct val="65000"/>
            </a:pPr>
            <a:r>
              <a:rPr lang="tr-TR" sz="2400" dirty="0">
                <a:solidFill>
                  <a:schemeClr val="bg1">
                    <a:lumMod val="50000"/>
                  </a:schemeClr>
                </a:solidFill>
              </a:rPr>
              <a:t>Süreç Yönetiminin Özellikleri ve Faydaları</a:t>
            </a:r>
          </a:p>
        </p:txBody>
      </p:sp>
      <p:sp>
        <p:nvSpPr>
          <p:cNvPr id="3" name="İçerik Yer Tutucusu 2"/>
          <p:cNvSpPr>
            <a:spLocks noGrp="1"/>
          </p:cNvSpPr>
          <p:nvPr>
            <p:ph idx="1"/>
          </p:nvPr>
        </p:nvSpPr>
        <p:spPr>
          <a:xfrm>
            <a:off x="457200" y="2733675"/>
            <a:ext cx="8229600" cy="2695575"/>
          </a:xfrm>
        </p:spPr>
        <p:txBody>
          <a:bodyPr/>
          <a:lstStyle/>
          <a:p>
            <a:r>
              <a:rPr lang="tr-TR" sz="2250" b="1" dirty="0">
                <a:solidFill>
                  <a:schemeClr val="bg1">
                    <a:lumMod val="50000"/>
                  </a:schemeClr>
                </a:solidFill>
              </a:rPr>
              <a:t>Müşteri odaklılık ve hedeflere ulaşım: </a:t>
            </a:r>
            <a:r>
              <a:rPr lang="tr-TR" sz="2250" dirty="0"/>
              <a:t>Süreç yönetimi sayesinde işletmeler müşteri odaklılık ilkesini daha kolay uygulayabilmekte; müşteri ihtiyaç ve beklentilerini, yasal gereklilikleri ve kendi kurumsal şartlarını kolayca karşılayabilmektedirler. Bu sayede, müşteri açısından ve kamuoyunda işletmenin itibarı ve sunulan ürün veya hizmet bazında müşteri bağımlılığı artmaktadır.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20</a:t>
            </a:fld>
            <a:endParaRPr lang="tr-TR">
              <a:solidFill>
                <a:srgbClr val="FFFFFF"/>
              </a:solidFill>
            </a:endParaRPr>
          </a:p>
        </p:txBody>
      </p:sp>
    </p:spTree>
    <p:extLst>
      <p:ext uri="{BB962C8B-B14F-4D97-AF65-F5344CB8AC3E}">
        <p14:creationId xmlns:p14="http://schemas.microsoft.com/office/powerpoint/2010/main" val="253886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06532"/>
            <a:ext cx="8229600" cy="4114800"/>
          </a:xfrm>
        </p:spPr>
        <p:txBody>
          <a:bodyPr/>
          <a:lstStyle/>
          <a:p>
            <a:r>
              <a:rPr lang="tr-TR" sz="2250" b="1" dirty="0">
                <a:solidFill>
                  <a:schemeClr val="bg1">
                    <a:lumMod val="50000"/>
                  </a:schemeClr>
                </a:solidFill>
              </a:rPr>
              <a:t>Süreçlerin değerlendirilmesi ve </a:t>
            </a:r>
            <a:r>
              <a:rPr lang="tr-TR" sz="2250" b="1" dirty="0" err="1">
                <a:solidFill>
                  <a:schemeClr val="bg1">
                    <a:lumMod val="50000"/>
                  </a:schemeClr>
                </a:solidFill>
              </a:rPr>
              <a:t>önceliklendirilmesi</a:t>
            </a:r>
            <a:r>
              <a:rPr lang="tr-TR" sz="2250" dirty="0">
                <a:solidFill>
                  <a:schemeClr val="bg1">
                    <a:lumMod val="50000"/>
                  </a:schemeClr>
                </a:solidFill>
              </a:rPr>
              <a:t>: </a:t>
            </a:r>
            <a:r>
              <a:rPr lang="tr-TR" sz="2250" dirty="0"/>
              <a:t>Süreç yönetimi, süreçlerin sağladıkları katma değer açısından değerlendirilmesini ve öncelikli olanların belirlenmesini sağlar.</a:t>
            </a:r>
          </a:p>
          <a:p>
            <a:r>
              <a:rPr lang="tr-TR" sz="2250" dirty="0"/>
              <a:t>Süreçlerin iyileştirilmesi sonucu elde edilen değerin, bu sırada harcanan kaynaktan fazla olmasının sağlanması, doğru kaynağın kullanılması ve kaynağın etkili kullanılmasını sağlar.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21</a:t>
            </a:fld>
            <a:endParaRPr lang="tr-TR">
              <a:solidFill>
                <a:srgbClr val="FFFFFF"/>
              </a:solidFill>
            </a:endParaRPr>
          </a:p>
        </p:txBody>
      </p:sp>
      <p:sp>
        <p:nvSpPr>
          <p:cNvPr id="5" name="İçerik Yer Tutucusu 2">
            <a:extLst>
              <a:ext uri="{FF2B5EF4-FFF2-40B4-BE49-F238E27FC236}">
                <a16:creationId xmlns:a16="http://schemas.microsoft.com/office/drawing/2014/main" id="{E5131B70-C47F-4165-8319-8CBC7CD5116F}"/>
              </a:ext>
            </a:extLst>
          </p:cNvPr>
          <p:cNvSpPr txBox="1">
            <a:spLocks/>
          </p:cNvSpPr>
          <p:nvPr/>
        </p:nvSpPr>
        <p:spPr bwMode="auto">
          <a:xfrm>
            <a:off x="457200" y="2537904"/>
            <a:ext cx="8229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b="1" kern="0">
                <a:solidFill>
                  <a:schemeClr val="bg1">
                    <a:lumMod val="50000"/>
                  </a:schemeClr>
                </a:solidFill>
              </a:rPr>
              <a:t>Süreçlerin ölçülmesi ve iyileştirilmesi: </a:t>
            </a:r>
            <a:r>
              <a:rPr lang="tr-TR" sz="2100" kern="0"/>
              <a:t>Süreç yönetiminde süreçler izlenir, ölçülür, ölçüm verileri değerlendirilir ve bu sayede performans ve etkinliğe ait sonuçlar elde edilir. Objektif ölçümler çerçevesinde gerçekleştirilen bu işlemler, aynı zamanda süreçlerin sürekli iyileştirilmesini ve performansın ve müşteri memnuniyetinin de sürekli artmasını sağlar.</a:t>
            </a:r>
          </a:p>
          <a:p>
            <a:pPr defTabSz="914400">
              <a:buClr>
                <a:srgbClr val="00CCFF"/>
              </a:buClr>
            </a:pPr>
            <a:r>
              <a:rPr lang="tr-TR" sz="2100" b="1" kern="0">
                <a:solidFill>
                  <a:schemeClr val="bg1">
                    <a:lumMod val="50000"/>
                  </a:schemeClr>
                </a:solidFill>
              </a:rPr>
              <a:t>İletişim kolaylığı (müşteri ve işletme için): </a:t>
            </a:r>
            <a:r>
              <a:rPr lang="tr-TR" sz="2100" kern="0">
                <a:solidFill>
                  <a:srgbClr val="FFFFFF"/>
                </a:solidFill>
              </a:rPr>
              <a:t>Süreç yönetiminde süreçler arası etkileşim ve iletişim söz konusudur. Bu sayede, süreçler arasında iletişim kopukluklarına neden olan bürokratik faktörler, veri ve bilgi akışındaki yetersizlikler, yönetimsel konular vb. sorunlar belirlenir ve ortadan kaldırılır.</a:t>
            </a:r>
            <a:endParaRPr lang="tr-TR" sz="2100" kern="0" dirty="0">
              <a:solidFill>
                <a:srgbClr val="FFFFFF"/>
              </a:solidFill>
            </a:endParaRPr>
          </a:p>
        </p:txBody>
      </p:sp>
    </p:spTree>
    <p:extLst>
      <p:ext uri="{BB962C8B-B14F-4D97-AF65-F5344CB8AC3E}">
        <p14:creationId xmlns:p14="http://schemas.microsoft.com/office/powerpoint/2010/main" val="260222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22</a:t>
            </a:fld>
            <a:endParaRPr lang="tr-TR">
              <a:solidFill>
                <a:srgbClr val="FFFFFF"/>
              </a:solidFill>
            </a:endParaRPr>
          </a:p>
        </p:txBody>
      </p:sp>
      <p:sp>
        <p:nvSpPr>
          <p:cNvPr id="5" name="İçerik Yer Tutucusu 2">
            <a:extLst>
              <a:ext uri="{FF2B5EF4-FFF2-40B4-BE49-F238E27FC236}">
                <a16:creationId xmlns:a16="http://schemas.microsoft.com/office/drawing/2014/main" id="{81026DC9-9535-4D9B-B021-2F49C782CB8B}"/>
              </a:ext>
            </a:extLst>
          </p:cNvPr>
          <p:cNvSpPr txBox="1">
            <a:spLocks/>
          </p:cNvSpPr>
          <p:nvPr/>
        </p:nvSpPr>
        <p:spPr bwMode="auto">
          <a:xfrm>
            <a:off x="368423" y="136525"/>
            <a:ext cx="8229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250" b="1" kern="0" dirty="0">
                <a:solidFill>
                  <a:schemeClr val="bg1">
                    <a:lumMod val="50000"/>
                  </a:schemeClr>
                </a:solidFill>
              </a:rPr>
              <a:t>Karar vermede kolaylık: </a:t>
            </a:r>
            <a:r>
              <a:rPr lang="tr-TR" sz="2250" kern="0" dirty="0"/>
              <a:t>Karar vericiler, süreçlerden elde edilen verileri değerlendirerek ürün iyileştirmeleri, piyasada liderlik sağlanması, pazar payının ve gelişiminin arttırılması ve yatırımların yapılması konularında kararlar verilmesinde daha rahat hareket ederler.</a:t>
            </a:r>
          </a:p>
          <a:p>
            <a:pPr defTabSz="914400">
              <a:spcAft>
                <a:spcPts val="900"/>
              </a:spcAft>
            </a:pPr>
            <a:r>
              <a:rPr lang="tr-TR" b="1" kern="0" dirty="0">
                <a:solidFill>
                  <a:schemeClr val="bg1">
                    <a:lumMod val="50000"/>
                  </a:schemeClr>
                </a:solidFill>
              </a:rPr>
              <a:t>Kaynakların etkin kullanımı: </a:t>
            </a:r>
            <a:r>
              <a:rPr lang="tr-TR" kern="0" dirty="0"/>
              <a:t>Süreç yaklaşımı sayesinde işletme kaynaklarının optimum kullanımı sağlanır. Bu sayede hem işletme hem de çevre için önemli faydalar elde edilir.</a:t>
            </a:r>
          </a:p>
          <a:p>
            <a:pPr defTabSz="914400"/>
            <a:endParaRPr lang="tr-TR" sz="2250" kern="0" dirty="0"/>
          </a:p>
        </p:txBody>
      </p:sp>
      <p:sp>
        <p:nvSpPr>
          <p:cNvPr id="7" name="İçerik Yer Tutucusu 2">
            <a:extLst>
              <a:ext uri="{FF2B5EF4-FFF2-40B4-BE49-F238E27FC236}">
                <a16:creationId xmlns:a16="http://schemas.microsoft.com/office/drawing/2014/main" id="{71F0FA56-5335-44FE-8C0B-4AB0ACDABCB7}"/>
              </a:ext>
            </a:extLst>
          </p:cNvPr>
          <p:cNvSpPr>
            <a:spLocks noGrp="1"/>
          </p:cNvSpPr>
          <p:nvPr>
            <p:ph idx="1"/>
          </p:nvPr>
        </p:nvSpPr>
        <p:spPr>
          <a:xfrm>
            <a:off x="368423" y="3555692"/>
            <a:ext cx="8229600" cy="3086100"/>
          </a:xfrm>
        </p:spPr>
        <p:txBody>
          <a:bodyPr/>
          <a:lstStyle/>
          <a:p>
            <a:r>
              <a:rPr lang="tr-TR" sz="2100" b="1" dirty="0">
                <a:solidFill>
                  <a:schemeClr val="bg1">
                    <a:lumMod val="50000"/>
                  </a:schemeClr>
                </a:solidFill>
              </a:rPr>
              <a:t>İstenilen standartta ürün/hizmet üretimi: </a:t>
            </a:r>
            <a:r>
              <a:rPr lang="tr-TR" sz="2100" dirty="0"/>
              <a:t>Süreçlerin etkin ve verimli çalışması ile istenilen sürede, özellikte ve maliyetle ürün ve hizmet elde etmek mümkündür.</a:t>
            </a:r>
          </a:p>
          <a:p>
            <a:pPr lvl="0">
              <a:buClr>
                <a:srgbClr val="00CCFF"/>
              </a:buClr>
            </a:pPr>
            <a:r>
              <a:rPr lang="tr-TR" sz="2100" b="1" dirty="0">
                <a:solidFill>
                  <a:schemeClr val="bg1">
                    <a:lumMod val="50000"/>
                  </a:schemeClr>
                </a:solidFill>
              </a:rPr>
              <a:t>Hızlı karar alma</a:t>
            </a:r>
            <a:r>
              <a:rPr lang="tr-TR" sz="2100" dirty="0">
                <a:solidFill>
                  <a:schemeClr val="bg1">
                    <a:lumMod val="50000"/>
                  </a:schemeClr>
                </a:solidFill>
              </a:rPr>
              <a:t>: </a:t>
            </a:r>
            <a:r>
              <a:rPr lang="tr-TR" sz="2100" dirty="0">
                <a:solidFill>
                  <a:srgbClr val="FFFFFF"/>
                </a:solidFill>
              </a:rPr>
              <a:t>Süreç yönetimi hızlı karar alma avantajı sağlayarak ürün veya hizmetin istenilen zamanda müşteriye ulaştırılmasını sağlar.</a:t>
            </a:r>
          </a:p>
          <a:p>
            <a:pPr lvl="0">
              <a:buClr>
                <a:srgbClr val="00CCFF"/>
              </a:buClr>
            </a:pPr>
            <a:r>
              <a:rPr lang="tr-TR" sz="2100" b="1" dirty="0">
                <a:solidFill>
                  <a:schemeClr val="bg1">
                    <a:lumMod val="50000"/>
                  </a:schemeClr>
                </a:solidFill>
              </a:rPr>
              <a:t>Yalın süreç yönetimi</a:t>
            </a:r>
            <a:r>
              <a:rPr lang="tr-TR" sz="2100" dirty="0">
                <a:solidFill>
                  <a:schemeClr val="bg1">
                    <a:lumMod val="50000"/>
                  </a:schemeClr>
                </a:solidFill>
              </a:rPr>
              <a:t>: </a:t>
            </a:r>
            <a:r>
              <a:rPr lang="tr-TR" sz="2100" dirty="0">
                <a:solidFill>
                  <a:srgbClr val="FFFFFF"/>
                </a:solidFill>
              </a:rPr>
              <a:t>Yalın süreç yönetimi sayesinde süreçler arası çakışmalar ve çıktıya değer katmayan beklemeler minimum seviyelere çekilir.</a:t>
            </a:r>
          </a:p>
          <a:p>
            <a:endParaRPr lang="tr-TR" sz="2250" dirty="0"/>
          </a:p>
        </p:txBody>
      </p:sp>
    </p:spTree>
    <p:extLst>
      <p:ext uri="{BB962C8B-B14F-4D97-AF65-F5344CB8AC3E}">
        <p14:creationId xmlns:p14="http://schemas.microsoft.com/office/powerpoint/2010/main" val="241892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0C75DDF7-716F-4F9B-9E59-4E7C904D8238}" type="slidenum">
              <a:rPr lang="tr-TR">
                <a:solidFill>
                  <a:srgbClr val="FFFFFF"/>
                </a:solidFill>
              </a:rPr>
              <a:pPr defTabSz="685800" fontAlgn="base">
                <a:spcBef>
                  <a:spcPct val="0"/>
                </a:spcBef>
                <a:spcAft>
                  <a:spcPct val="0"/>
                </a:spcAft>
                <a:defRPr/>
              </a:pPr>
              <a:t>23</a:t>
            </a:fld>
            <a:endParaRPr lang="tr-TR">
              <a:solidFill>
                <a:srgbClr val="FFFFFF"/>
              </a:solidFill>
            </a:endParaRPr>
          </a:p>
        </p:txBody>
      </p:sp>
      <p:sp>
        <p:nvSpPr>
          <p:cNvPr id="377858" name="Rectangle 2"/>
          <p:cNvSpPr>
            <a:spLocks noGrp="1" noChangeArrowheads="1"/>
          </p:cNvSpPr>
          <p:nvPr>
            <p:ph type="title"/>
          </p:nvPr>
        </p:nvSpPr>
        <p:spPr>
          <a:xfrm>
            <a:off x="638175" y="1466850"/>
            <a:ext cx="7305675" cy="876300"/>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209550">
              <a:buClr>
                <a:schemeClr val="hlink"/>
              </a:buClr>
              <a:buSzPct val="65000"/>
            </a:pPr>
            <a:r>
              <a:rPr lang="tr-TR" sz="2400" dirty="0">
                <a:solidFill>
                  <a:schemeClr val="bg1">
                    <a:lumMod val="50000"/>
                  </a:schemeClr>
                </a:solidFill>
              </a:rPr>
              <a:t>Proses Yaklaşım Modelindeki Önemli Değişiklikler</a:t>
            </a:r>
          </a:p>
        </p:txBody>
      </p:sp>
      <p:sp>
        <p:nvSpPr>
          <p:cNvPr id="377859" name="Rectangle 3"/>
          <p:cNvSpPr>
            <a:spLocks noGrp="1" noChangeArrowheads="1"/>
          </p:cNvSpPr>
          <p:nvPr>
            <p:ph type="body" idx="1"/>
          </p:nvPr>
        </p:nvSpPr>
        <p:spPr>
          <a:xfrm>
            <a:off x="457200" y="2714625"/>
            <a:ext cx="8001000" cy="2181225"/>
          </a:xfrm>
        </p:spPr>
        <p:txBody>
          <a:bodyPr/>
          <a:lstStyle/>
          <a:p>
            <a:r>
              <a:rPr lang="tr-TR" sz="2250" dirty="0"/>
              <a:t>Standardın, kuruluşun müşteri istekleri ve geçerli yasal şartları karşılayacak ürün sağlama yeteneğini göstermesi ve sürekli iyileşme ve uygunsuzlukların önlenmesi dahil sistemin etkin uygulanması ile müşteri memnuniyetini sağlaması, şartlarına ağırlık verilmesi.</a:t>
            </a:r>
          </a:p>
        </p:txBody>
      </p:sp>
    </p:spTree>
    <p:extLst>
      <p:ext uri="{BB962C8B-B14F-4D97-AF65-F5344CB8AC3E}">
        <p14:creationId xmlns:p14="http://schemas.microsoft.com/office/powerpoint/2010/main" val="259751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6DACD154-D142-49C0-BE5D-B729242B1161}" type="slidenum">
              <a:rPr lang="tr-TR">
                <a:solidFill>
                  <a:srgbClr val="FFFFFF"/>
                </a:solidFill>
              </a:rPr>
              <a:pPr defTabSz="685800" fontAlgn="base">
                <a:spcBef>
                  <a:spcPct val="0"/>
                </a:spcBef>
                <a:spcAft>
                  <a:spcPct val="0"/>
                </a:spcAft>
                <a:defRPr/>
              </a:pPr>
              <a:t>24</a:t>
            </a:fld>
            <a:endParaRPr lang="tr-TR">
              <a:solidFill>
                <a:srgbClr val="FFFFFF"/>
              </a:solidFill>
            </a:endParaRPr>
          </a:p>
        </p:txBody>
      </p:sp>
      <p:sp>
        <p:nvSpPr>
          <p:cNvPr id="376835" name="Rectangle 3"/>
          <p:cNvSpPr>
            <a:spLocks noGrp="1" noChangeArrowheads="1"/>
          </p:cNvSpPr>
          <p:nvPr>
            <p:ph type="body" idx="1"/>
          </p:nvPr>
        </p:nvSpPr>
        <p:spPr>
          <a:xfrm>
            <a:off x="457200" y="2000250"/>
            <a:ext cx="8229600" cy="3429000"/>
          </a:xfrm>
        </p:spPr>
        <p:txBody>
          <a:bodyPr/>
          <a:lstStyle/>
          <a:p>
            <a:r>
              <a:rPr lang="tr-TR" sz="2250" dirty="0"/>
              <a:t>Kalite Yönetim Sisteminin Uygulanması için kalite yönetim sistemi için gerekli proseslerin, proses akışları ve birbiriyle ilişkilerinin belirlenmesi proseslerin ve izlenmesi için gerekli bilginin sağlanması ve sürelerin izlenmesi, analizi ve sürekli iyileştirmek için faaliyetlerin gerçekleştirilmesi </a:t>
            </a:r>
          </a:p>
          <a:p>
            <a:r>
              <a:rPr lang="tr-TR" sz="2250" dirty="0"/>
              <a:t>Her birim ve seviyede ölçülebilir, kalite politikası ve sürekli iyileştirme kararlılığı ile tutarlı, ürün ile ilgili şartlarının karşılanması doğrultusundaki hedefler dahil kalite hedeflerinin belirlenmesi</a:t>
            </a:r>
          </a:p>
        </p:txBody>
      </p:sp>
    </p:spTree>
    <p:extLst>
      <p:ext uri="{BB962C8B-B14F-4D97-AF65-F5344CB8AC3E}">
        <p14:creationId xmlns:p14="http://schemas.microsoft.com/office/powerpoint/2010/main" val="207795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AA4AB43C-B9D7-4AD5-BCA3-7E3F55404C1C}" type="slidenum">
              <a:rPr lang="tr-TR">
                <a:solidFill>
                  <a:srgbClr val="FFFFFF"/>
                </a:solidFill>
              </a:rPr>
              <a:pPr defTabSz="685800" fontAlgn="base">
                <a:spcBef>
                  <a:spcPct val="0"/>
                </a:spcBef>
                <a:spcAft>
                  <a:spcPct val="0"/>
                </a:spcAft>
                <a:defRPr/>
              </a:pPr>
              <a:t>25</a:t>
            </a:fld>
            <a:endParaRPr lang="tr-TR">
              <a:solidFill>
                <a:srgbClr val="FFFFFF"/>
              </a:solidFill>
            </a:endParaRPr>
          </a:p>
        </p:txBody>
      </p:sp>
      <p:sp>
        <p:nvSpPr>
          <p:cNvPr id="374787" name="Rectangle 3"/>
          <p:cNvSpPr>
            <a:spLocks noGrp="1" noChangeArrowheads="1"/>
          </p:cNvSpPr>
          <p:nvPr>
            <p:ph type="body" idx="1"/>
          </p:nvPr>
        </p:nvSpPr>
        <p:spPr>
          <a:xfrm>
            <a:off x="457200" y="258932"/>
            <a:ext cx="8229600" cy="2697332"/>
          </a:xfrm>
        </p:spPr>
        <p:txBody>
          <a:bodyPr/>
          <a:lstStyle/>
          <a:p>
            <a:r>
              <a:rPr lang="tr-TR" sz="2250" dirty="0"/>
              <a:t>Üst yönetimin, kalite hedeflerine erişmek için gerekli faaliyet ve kaynakların tanımlanması ve sürekli iyileştirmeyi sağlayacak kalite planlamasının yapılmasının sağlanması</a:t>
            </a:r>
          </a:p>
          <a:p>
            <a:endParaRPr lang="tr-TR" sz="2250" dirty="0"/>
          </a:p>
          <a:p>
            <a:r>
              <a:rPr lang="tr-TR" sz="2250" dirty="0"/>
              <a:t>İyileştirmenin ve uygunluğun sağlanması için sistem, proses ve ürün ile ilgili olarak gereken ölçme ve izleme faaliyetlerinin tanımlanması, planlanması ve uygulanması şartı</a:t>
            </a:r>
          </a:p>
        </p:txBody>
      </p:sp>
      <p:sp>
        <p:nvSpPr>
          <p:cNvPr id="4" name="Rectangle 3">
            <a:extLst>
              <a:ext uri="{FF2B5EF4-FFF2-40B4-BE49-F238E27FC236}">
                <a16:creationId xmlns:a16="http://schemas.microsoft.com/office/drawing/2014/main" id="{46202578-0A52-4F4F-9583-76EAAFF4DEA2}"/>
              </a:ext>
            </a:extLst>
          </p:cNvPr>
          <p:cNvSpPr txBox="1">
            <a:spLocks noChangeArrowheads="1"/>
          </p:cNvSpPr>
          <p:nvPr/>
        </p:nvSpPr>
        <p:spPr bwMode="auto">
          <a:xfrm>
            <a:off x="457200" y="3292475"/>
            <a:ext cx="8229600" cy="3429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250" kern="0"/>
              <a:t>Müşteri tatmini ve/ veya tatminsizliğini gösteren bilginin kalite yönetim sistemi performans ölçülerinden biri olarak izlenmesi. Bu bilginin elde edilmesi ve kullanılması için yöntemlerin tanımlanması</a:t>
            </a:r>
          </a:p>
          <a:p>
            <a:pPr defTabSz="914400"/>
            <a:endParaRPr lang="tr-TR" sz="2250" kern="0"/>
          </a:p>
          <a:p>
            <a:pPr defTabSz="914400"/>
            <a:r>
              <a:rPr lang="tr-TR" sz="2250" kern="0"/>
              <a:t>İyileştirmelerin tanımlanması ve kalite yönetim siteminin uygunluğu ve etkinliğinin belirlenmesi için gerekli verilerin toplanması ve analiz edilmesi</a:t>
            </a:r>
          </a:p>
          <a:p>
            <a:pPr algn="ctr" defTabSz="914400"/>
            <a:endParaRPr lang="tr-TR" kern="0"/>
          </a:p>
          <a:p>
            <a:pPr algn="ctr" defTabSz="914400"/>
            <a:endParaRPr lang="tr-TR" kern="0" dirty="0"/>
          </a:p>
        </p:txBody>
      </p:sp>
    </p:spTree>
    <p:extLst>
      <p:ext uri="{BB962C8B-B14F-4D97-AF65-F5344CB8AC3E}">
        <p14:creationId xmlns:p14="http://schemas.microsoft.com/office/powerpoint/2010/main" val="302436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pPr>
            <a:fld id="{EA51AEE5-785C-4AF4-B802-763FBCB261A9}" type="slidenum">
              <a:rPr lang="tr-TR">
                <a:solidFill>
                  <a:srgbClr val="FFFFFF"/>
                </a:solidFill>
              </a:rPr>
              <a:pPr defTabSz="685800" fontAlgn="base">
                <a:spcBef>
                  <a:spcPct val="0"/>
                </a:spcBef>
                <a:spcAft>
                  <a:spcPct val="0"/>
                </a:spcAft>
              </a:pPr>
              <a:t>3</a:t>
            </a:fld>
            <a:endParaRPr lang="tr-TR">
              <a:solidFill>
                <a:srgbClr val="FFFFFF"/>
              </a:solidFill>
            </a:endParaRPr>
          </a:p>
        </p:txBody>
      </p:sp>
      <p:sp>
        <p:nvSpPr>
          <p:cNvPr id="88066" name="Rectangle 2"/>
          <p:cNvSpPr>
            <a:spLocks noGrp="1" noChangeArrowheads="1"/>
          </p:cNvSpPr>
          <p:nvPr>
            <p:ph type="title"/>
          </p:nvPr>
        </p:nvSpPr>
        <p:spPr>
          <a:xfrm>
            <a:off x="528637" y="803275"/>
            <a:ext cx="7286625" cy="781050"/>
          </a:xfr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a:lstStyle/>
          <a:p>
            <a:r>
              <a:rPr lang="tr-TR" sz="3000" b="1" dirty="0">
                <a:solidFill>
                  <a:schemeClr val="bg2"/>
                </a:solidFill>
              </a:rPr>
              <a:t>Süreç Yönetimi</a:t>
            </a:r>
          </a:p>
        </p:txBody>
      </p:sp>
      <p:sp>
        <p:nvSpPr>
          <p:cNvPr id="88067" name="Rectangle 3"/>
          <p:cNvSpPr>
            <a:spLocks noGrp="1" noChangeArrowheads="1"/>
          </p:cNvSpPr>
          <p:nvPr>
            <p:ph type="body" idx="1"/>
          </p:nvPr>
        </p:nvSpPr>
        <p:spPr/>
        <p:txBody>
          <a:bodyPr/>
          <a:lstStyle/>
          <a:p>
            <a:pPr>
              <a:lnSpc>
                <a:spcPct val="90000"/>
              </a:lnSpc>
            </a:pPr>
            <a:r>
              <a:rPr lang="tr-TR" sz="2100" dirty="0"/>
              <a:t>Süreç çeşitli girdilerden değer katarak bir çıktı üreten adımlar silsilesi olarak tanımlanabilir.</a:t>
            </a:r>
          </a:p>
          <a:p>
            <a:pPr>
              <a:lnSpc>
                <a:spcPct val="90000"/>
              </a:lnSpc>
            </a:pPr>
            <a:r>
              <a:rPr lang="tr-TR" sz="2100" dirty="0"/>
              <a:t>Süreçlerin başarılı bir şekilde yönetilebilmesi ve iyileştirilebilmesi için kuruluş içinde tüm süreçlerin tanımlı olması gerekir.</a:t>
            </a:r>
            <a:endParaRPr lang="tr-TR" sz="2100" u="sng" dirty="0"/>
          </a:p>
          <a:p>
            <a:pPr>
              <a:lnSpc>
                <a:spcPct val="90000"/>
              </a:lnSpc>
            </a:pPr>
            <a:r>
              <a:rPr lang="tr-TR" sz="2100" u="sng" dirty="0"/>
              <a:t>Bunun anlamı:</a:t>
            </a:r>
            <a:r>
              <a:rPr lang="tr-TR" sz="2100" dirty="0"/>
              <a:t> Sürecin, sahibi belirli, akış diyagramı mevcut, sınırları belirli, diğer süreçlerle İlişkileri tanımlı, ölçüt seti oluşturulmuş, ölçme sistemi tanımlanmış olmasıdır.</a:t>
            </a:r>
          </a:p>
        </p:txBody>
      </p:sp>
      <p:graphicFrame>
        <p:nvGraphicFramePr>
          <p:cNvPr id="2" name="Diyagram 1"/>
          <p:cNvGraphicFramePr/>
          <p:nvPr>
            <p:extLst>
              <p:ext uri="{D42A27DB-BD31-4B8C-83A1-F6EECF244321}">
                <p14:modId xmlns:p14="http://schemas.microsoft.com/office/powerpoint/2010/main" val="51730204"/>
              </p:ext>
            </p:extLst>
          </p:nvPr>
        </p:nvGraphicFramePr>
        <p:xfrm>
          <a:off x="1114425" y="4676775"/>
          <a:ext cx="6115050" cy="1022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11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pPr>
            <a:fld id="{E5FBDDD2-C57C-411F-866B-15B829BDEFB0}" type="slidenum">
              <a:rPr lang="tr-TR">
                <a:solidFill>
                  <a:srgbClr val="FFFFFF"/>
                </a:solidFill>
              </a:rPr>
              <a:pPr defTabSz="685800" fontAlgn="base">
                <a:spcBef>
                  <a:spcPct val="0"/>
                </a:spcBef>
                <a:spcAft>
                  <a:spcPct val="0"/>
                </a:spcAft>
              </a:pPr>
              <a:t>4</a:t>
            </a:fld>
            <a:endParaRPr lang="tr-TR">
              <a:solidFill>
                <a:srgbClr val="FFFFFF"/>
              </a:solidFill>
            </a:endParaRPr>
          </a:p>
        </p:txBody>
      </p:sp>
      <p:sp>
        <p:nvSpPr>
          <p:cNvPr id="90114" name="Rectangle 2"/>
          <p:cNvSpPr>
            <a:spLocks noGrp="1" noChangeArrowheads="1"/>
          </p:cNvSpPr>
          <p:nvPr>
            <p:ph type="title"/>
          </p:nvPr>
        </p:nvSpPr>
        <p:spPr>
          <a:xfrm>
            <a:off x="628650" y="1115616"/>
            <a:ext cx="7629525" cy="781050"/>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r>
              <a:rPr lang="tr-TR" sz="2700" b="1" dirty="0">
                <a:solidFill>
                  <a:schemeClr val="bg2"/>
                </a:solidFill>
              </a:rPr>
              <a:t>Her sürecin girdileri ve çıktıları vardır </a:t>
            </a:r>
          </a:p>
        </p:txBody>
      </p:sp>
      <p:sp>
        <p:nvSpPr>
          <p:cNvPr id="90115" name="Rectangle 3"/>
          <p:cNvSpPr>
            <a:spLocks noGrp="1" noChangeArrowheads="1"/>
          </p:cNvSpPr>
          <p:nvPr>
            <p:ph type="body" idx="1"/>
          </p:nvPr>
        </p:nvSpPr>
        <p:spPr>
          <a:xfrm>
            <a:off x="457200" y="2076450"/>
            <a:ext cx="8229600" cy="3086100"/>
          </a:xfrm>
        </p:spPr>
        <p:txBody>
          <a:bodyPr/>
          <a:lstStyle/>
          <a:p>
            <a:pPr>
              <a:lnSpc>
                <a:spcPct val="90000"/>
              </a:lnSpc>
            </a:pPr>
            <a:r>
              <a:rPr lang="tr-TR" sz="2100" b="1" dirty="0">
                <a:solidFill>
                  <a:schemeClr val="bg2"/>
                </a:solidFill>
              </a:rPr>
              <a:t>GİRDİLER: </a:t>
            </a:r>
            <a:r>
              <a:rPr lang="tr-TR" sz="2100" dirty="0"/>
              <a:t>Her türlü insan kaynakları, bilgi, insan gücü, emek, zaman, sermaye, ham madde, yönetim gibi unsurları kapsar.</a:t>
            </a:r>
          </a:p>
          <a:p>
            <a:pPr>
              <a:lnSpc>
                <a:spcPct val="90000"/>
              </a:lnSpc>
            </a:pPr>
            <a:r>
              <a:rPr lang="tr-TR" sz="2100" dirty="0"/>
              <a:t>Tasarım kalitesi girdiler içinde yer alır.</a:t>
            </a:r>
          </a:p>
          <a:p>
            <a:pPr>
              <a:lnSpc>
                <a:spcPct val="90000"/>
              </a:lnSpc>
            </a:pPr>
            <a:r>
              <a:rPr lang="tr-TR" sz="2100" dirty="0"/>
              <a:t>Soğuk demirci için girdiler; kalfa çırak, onların emeği, kullanılan malzeme, dükkân, makineler, imalatın zamanı, sermaye korkuluk projesi </a:t>
            </a:r>
            <a:r>
              <a:rPr lang="tr-TR" sz="2100" dirty="0" err="1"/>
              <a:t>vb</a:t>
            </a:r>
            <a:endParaRPr lang="tr-TR" sz="2100" dirty="0"/>
          </a:p>
          <a:p>
            <a:pPr lvl="0">
              <a:buClr>
                <a:srgbClr val="00CCFF"/>
              </a:buClr>
            </a:pPr>
            <a:r>
              <a:rPr lang="tr-TR" sz="2100" dirty="0">
                <a:solidFill>
                  <a:srgbClr val="FFFFFF"/>
                </a:solidFill>
              </a:rPr>
              <a:t>Her süreç kaynak kullanmayı yani girdilerin olmasını gerektirir.</a:t>
            </a:r>
          </a:p>
          <a:p>
            <a:pPr lvl="0">
              <a:buClr>
                <a:srgbClr val="00CCFF"/>
              </a:buClr>
            </a:pPr>
            <a:r>
              <a:rPr lang="tr-TR" sz="2100" dirty="0">
                <a:solidFill>
                  <a:srgbClr val="FFFFFF"/>
                </a:solidFill>
              </a:rPr>
              <a:t>Her süreçteki verimsizlik veya kalite kaybı kaynak savurganlığına sebep olur. Buda maliyetleri artırır ve rekabet gücünü zayıflatır.</a:t>
            </a:r>
          </a:p>
          <a:p>
            <a:pPr lvl="0">
              <a:buClr>
                <a:srgbClr val="00CCFF"/>
              </a:buClr>
            </a:pPr>
            <a:r>
              <a:rPr lang="tr-TR" sz="2100" dirty="0">
                <a:solidFill>
                  <a:srgbClr val="FFFFFF"/>
                </a:solidFill>
              </a:rPr>
              <a:t>Bu bakımdan üretimin (Uygunluk Kalitesinin) tasarım özelliklerini taşıyacak şekilde gerçekleştirilmesi gerekir.</a:t>
            </a:r>
          </a:p>
          <a:p>
            <a:pPr>
              <a:lnSpc>
                <a:spcPct val="90000"/>
              </a:lnSpc>
            </a:pPr>
            <a:endParaRPr lang="tr-TR" sz="2250" dirty="0"/>
          </a:p>
        </p:txBody>
      </p:sp>
    </p:spTree>
    <p:extLst>
      <p:ext uri="{BB962C8B-B14F-4D97-AF65-F5344CB8AC3E}">
        <p14:creationId xmlns:p14="http://schemas.microsoft.com/office/powerpoint/2010/main" val="69035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pPr>
            <a:fld id="{6369A98D-E06D-4D19-A094-E589429489A8}" type="slidenum">
              <a:rPr lang="tr-TR">
                <a:solidFill>
                  <a:srgbClr val="FFFFFF"/>
                </a:solidFill>
              </a:rPr>
              <a:pPr defTabSz="685800" fontAlgn="base">
                <a:spcBef>
                  <a:spcPct val="0"/>
                </a:spcBef>
                <a:spcAft>
                  <a:spcPct val="0"/>
                </a:spcAft>
              </a:pPr>
              <a:t>5</a:t>
            </a:fld>
            <a:endParaRPr lang="tr-TR">
              <a:solidFill>
                <a:srgbClr val="FFFFFF"/>
              </a:solidFill>
            </a:endParaRPr>
          </a:p>
        </p:txBody>
      </p:sp>
      <p:sp>
        <p:nvSpPr>
          <p:cNvPr id="91139" name="Rectangle 3"/>
          <p:cNvSpPr>
            <a:spLocks noGrp="1" noChangeArrowheads="1"/>
          </p:cNvSpPr>
          <p:nvPr>
            <p:ph type="body" idx="1"/>
          </p:nvPr>
        </p:nvSpPr>
        <p:spPr>
          <a:xfrm>
            <a:off x="457200" y="2143125"/>
            <a:ext cx="8229600" cy="2943226"/>
          </a:xfrm>
        </p:spPr>
        <p:txBody>
          <a:bodyPr/>
          <a:lstStyle/>
          <a:p>
            <a:pPr>
              <a:lnSpc>
                <a:spcPct val="95000"/>
              </a:lnSpc>
              <a:spcBef>
                <a:spcPts val="450"/>
              </a:spcBef>
            </a:pPr>
            <a:r>
              <a:rPr lang="tr-TR" sz="2250" b="1" dirty="0">
                <a:solidFill>
                  <a:schemeClr val="bg2"/>
                </a:solidFill>
              </a:rPr>
              <a:t>ÇIKTILAR: </a:t>
            </a:r>
            <a:r>
              <a:rPr lang="tr-TR" sz="2250" dirty="0"/>
              <a:t>Ürün ve hizmet türünden olabilir. Bunlar bitmiş ürünler, yarı mamul mal ve ürünlerdir.</a:t>
            </a:r>
          </a:p>
          <a:p>
            <a:pPr>
              <a:lnSpc>
                <a:spcPct val="95000"/>
              </a:lnSpc>
              <a:spcBef>
                <a:spcPts val="450"/>
              </a:spcBef>
            </a:pPr>
            <a:r>
              <a:rPr lang="tr-TR" sz="2250" dirty="0"/>
              <a:t>Uygunluk (üretim) kalitesi çıktılar içinde yer alır.</a:t>
            </a:r>
          </a:p>
          <a:p>
            <a:pPr>
              <a:lnSpc>
                <a:spcPct val="95000"/>
              </a:lnSpc>
              <a:spcBef>
                <a:spcPts val="450"/>
              </a:spcBef>
            </a:pPr>
            <a:endParaRPr lang="tr-TR" sz="2250" dirty="0"/>
          </a:p>
          <a:p>
            <a:pPr>
              <a:lnSpc>
                <a:spcPct val="95000"/>
              </a:lnSpc>
              <a:spcBef>
                <a:spcPts val="450"/>
              </a:spcBef>
            </a:pPr>
            <a:r>
              <a:rPr lang="tr-TR" sz="2250" dirty="0"/>
              <a:t>Soğuk demirci için çıktılar; uygunluk kalitesine göre yapılmış pencere korkuluğu, </a:t>
            </a:r>
            <a:r>
              <a:rPr lang="tr-TR" sz="2250" dirty="0" err="1"/>
              <a:t>trabzan</a:t>
            </a:r>
            <a:r>
              <a:rPr lang="tr-TR" sz="2250" dirty="0"/>
              <a:t> vb.</a:t>
            </a:r>
          </a:p>
          <a:p>
            <a:pPr>
              <a:lnSpc>
                <a:spcPct val="95000"/>
              </a:lnSpc>
              <a:spcBef>
                <a:spcPts val="450"/>
              </a:spcBef>
            </a:pPr>
            <a:endParaRPr lang="tr-TR" sz="2250" dirty="0"/>
          </a:p>
          <a:p>
            <a:pPr>
              <a:lnSpc>
                <a:spcPct val="95000"/>
              </a:lnSpc>
              <a:spcBef>
                <a:spcPts val="450"/>
              </a:spcBef>
            </a:pPr>
            <a:endParaRPr lang="tr-TR" sz="2250" dirty="0"/>
          </a:p>
          <a:p>
            <a:pPr>
              <a:lnSpc>
                <a:spcPct val="95000"/>
              </a:lnSpc>
              <a:spcBef>
                <a:spcPts val="450"/>
              </a:spcBef>
            </a:pPr>
            <a:endParaRPr lang="tr-TR" sz="2250" dirty="0"/>
          </a:p>
          <a:p>
            <a:pPr>
              <a:lnSpc>
                <a:spcPct val="95000"/>
              </a:lnSpc>
              <a:spcBef>
                <a:spcPts val="450"/>
              </a:spcBef>
            </a:pPr>
            <a:endParaRPr lang="tr-TR" sz="2250" dirty="0"/>
          </a:p>
        </p:txBody>
      </p:sp>
      <p:graphicFrame>
        <p:nvGraphicFramePr>
          <p:cNvPr id="2" name="Diyagram 1"/>
          <p:cNvGraphicFramePr/>
          <p:nvPr>
            <p:extLst>
              <p:ext uri="{D42A27DB-BD31-4B8C-83A1-F6EECF244321}">
                <p14:modId xmlns:p14="http://schemas.microsoft.com/office/powerpoint/2010/main" val="28679491"/>
              </p:ext>
            </p:extLst>
          </p:nvPr>
        </p:nvGraphicFramePr>
        <p:xfrm>
          <a:off x="838200" y="4610100"/>
          <a:ext cx="6096000" cy="1109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8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pPr>
            <a:fld id="{CCC5E3E1-426B-4E1E-8A61-4A5165C422AD}" type="slidenum">
              <a:rPr lang="tr-TR">
                <a:solidFill>
                  <a:srgbClr val="FFFFFF"/>
                </a:solidFill>
              </a:rPr>
              <a:pPr defTabSz="685800" fontAlgn="base">
                <a:spcBef>
                  <a:spcPct val="0"/>
                </a:spcBef>
                <a:spcAft>
                  <a:spcPct val="0"/>
                </a:spcAft>
              </a:pPr>
              <a:t>6</a:t>
            </a:fld>
            <a:endParaRPr lang="tr-TR">
              <a:solidFill>
                <a:srgbClr val="FFFFFF"/>
              </a:solidFill>
            </a:endParaRPr>
          </a:p>
        </p:txBody>
      </p:sp>
      <p:sp>
        <p:nvSpPr>
          <p:cNvPr id="373762" name="Rectangle 2"/>
          <p:cNvSpPr>
            <a:spLocks noGrp="1" noChangeArrowheads="1"/>
          </p:cNvSpPr>
          <p:nvPr>
            <p:ph type="title"/>
          </p:nvPr>
        </p:nvSpPr>
        <p:spPr>
          <a:xfrm>
            <a:off x="0" y="1638998"/>
            <a:ext cx="5581650" cy="548283"/>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66675" algn="l">
              <a:buClr>
                <a:schemeClr val="hlink"/>
              </a:buClr>
              <a:buSzPct val="65000"/>
            </a:pPr>
            <a:r>
              <a:rPr lang="tr-TR" sz="2400" dirty="0"/>
              <a:t>Tüm proseslerde ortak üç özellik vardır.</a:t>
            </a:r>
          </a:p>
        </p:txBody>
      </p:sp>
      <p:sp>
        <p:nvSpPr>
          <p:cNvPr id="373763" name="Rectangle 3"/>
          <p:cNvSpPr>
            <a:spLocks noGrp="1" noChangeArrowheads="1"/>
          </p:cNvSpPr>
          <p:nvPr>
            <p:ph type="body" idx="1"/>
          </p:nvPr>
        </p:nvSpPr>
        <p:spPr>
          <a:xfrm>
            <a:off x="628650" y="2347616"/>
            <a:ext cx="3819525" cy="1524000"/>
          </a:xfr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p>
            <a:pPr marL="466725">
              <a:spcBef>
                <a:spcPct val="0"/>
              </a:spcBef>
              <a:buFont typeface="Tahoma" panose="020B0604030504040204" pitchFamily="34" charset="0"/>
              <a:buChar char="-"/>
            </a:pPr>
            <a:r>
              <a:rPr lang="tr-TR" dirty="0">
                <a:solidFill>
                  <a:schemeClr val="lt1"/>
                </a:solidFill>
              </a:rPr>
              <a:t>Dönüştürme</a:t>
            </a:r>
          </a:p>
          <a:p>
            <a:pPr marL="466725">
              <a:spcBef>
                <a:spcPct val="0"/>
              </a:spcBef>
              <a:buFont typeface="Tahoma" panose="020B0604030504040204" pitchFamily="34" charset="0"/>
              <a:buChar char="-"/>
            </a:pPr>
            <a:r>
              <a:rPr lang="tr-TR" dirty="0">
                <a:solidFill>
                  <a:schemeClr val="lt1"/>
                </a:solidFill>
              </a:rPr>
              <a:t>Geri besleme kontrolü</a:t>
            </a:r>
          </a:p>
          <a:p>
            <a:pPr marL="466725">
              <a:spcBef>
                <a:spcPct val="0"/>
              </a:spcBef>
              <a:buFont typeface="Tahoma" panose="020B0604030504040204" pitchFamily="34" charset="0"/>
              <a:buChar char="-"/>
            </a:pPr>
            <a:r>
              <a:rPr lang="tr-TR" dirty="0" err="1">
                <a:solidFill>
                  <a:schemeClr val="lt1"/>
                </a:solidFill>
              </a:rPr>
              <a:t>Tekrarlanabilirlik</a:t>
            </a:r>
            <a:endParaRPr lang="tr-TR" dirty="0">
              <a:solidFill>
                <a:schemeClr val="lt1"/>
              </a:solidFill>
            </a:endParaRPr>
          </a:p>
        </p:txBody>
      </p:sp>
      <p:sp>
        <p:nvSpPr>
          <p:cNvPr id="6" name="Rectangle 3"/>
          <p:cNvSpPr txBox="1">
            <a:spLocks noChangeArrowheads="1"/>
          </p:cNvSpPr>
          <p:nvPr/>
        </p:nvSpPr>
        <p:spPr bwMode="auto">
          <a:xfrm>
            <a:off x="5248275" y="3164682"/>
            <a:ext cx="3629025" cy="2647950"/>
          </a:xfrm>
          <a:prstGeom prst="rect">
            <a:avLst/>
          </a:prstGeom>
          <a:solidFill>
            <a:schemeClr val="accent2">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lvl1pPr marL="622300" indent="-342900" fontAlgn="base">
              <a:spcBef>
                <a:spcPct val="0"/>
              </a:spcBef>
              <a:spcAft>
                <a:spcPct val="0"/>
              </a:spcAft>
              <a:buClr>
                <a:schemeClr val="hlink"/>
              </a:buClr>
              <a:buSzPct val="65000"/>
              <a:buFont typeface="Tahoma" panose="020B0604030504040204" pitchFamily="34" charset="0"/>
              <a:buChar char="-"/>
              <a:defRPr sz="3200">
                <a:solidFill>
                  <a:schemeClr val="lt1"/>
                </a:solidFill>
                <a:effectLst>
                  <a:outerShdw blurRad="38100" dist="38100" dir="2700000" algn="tl">
                    <a:srgbClr val="000000"/>
                  </a:outerShdw>
                </a:effectLst>
              </a:defRPr>
            </a:lvl1pPr>
            <a:lvl2pPr marL="742950" indent="-285750" fontAlgn="base">
              <a:spcBef>
                <a:spcPct val="20000"/>
              </a:spcBef>
              <a:spcAft>
                <a:spcPct val="0"/>
              </a:spcAft>
              <a:buClr>
                <a:schemeClr val="folHlink"/>
              </a:buClr>
              <a:buSzPct val="65000"/>
              <a:buFont typeface="Wingdings" pitchFamily="2" charset="2"/>
              <a:buChar char="n"/>
              <a:defRPr sz="2800">
                <a:solidFill>
                  <a:schemeClr val="lt1"/>
                </a:solidFill>
                <a:effectLst>
                  <a:outerShdw blurRad="38100" dist="38100" dir="2700000" algn="tl">
                    <a:srgbClr val="000000"/>
                  </a:outerShdw>
                </a:effectLst>
              </a:defRPr>
            </a:lvl2pPr>
            <a:lvl3pPr marL="1143000" indent="-228600" fontAlgn="base">
              <a:spcBef>
                <a:spcPct val="20000"/>
              </a:spcBef>
              <a:spcAft>
                <a:spcPct val="0"/>
              </a:spcAft>
              <a:buClr>
                <a:schemeClr val="hlink"/>
              </a:buClr>
              <a:buSzPct val="65000"/>
              <a:buFont typeface="Wingdings" pitchFamily="2" charset="2"/>
              <a:buChar char="n"/>
              <a:defRPr sz="2400">
                <a:solidFill>
                  <a:schemeClr val="lt1"/>
                </a:solidFill>
                <a:effectLst>
                  <a:outerShdw blurRad="38100" dist="38100" dir="2700000" algn="tl">
                    <a:srgbClr val="000000"/>
                  </a:outerShdw>
                </a:effectLst>
              </a:defRPr>
            </a:lvl3pPr>
            <a:lvl4pPr marL="1600200" indent="-228600" fontAlgn="base">
              <a:spcBef>
                <a:spcPct val="20000"/>
              </a:spcBef>
              <a:spcAft>
                <a:spcPct val="0"/>
              </a:spcAft>
              <a:buClr>
                <a:schemeClr val="folHlink"/>
              </a:buClr>
              <a:buSzPct val="65000"/>
              <a:buFont typeface="Wingdings" pitchFamily="2" charset="2"/>
              <a:buChar char="n"/>
              <a:defRPr sz="2000">
                <a:solidFill>
                  <a:schemeClr val="lt1"/>
                </a:solidFill>
                <a:effectLst>
                  <a:outerShdw blurRad="38100" dist="38100" dir="2700000" algn="tl">
                    <a:srgbClr val="000000"/>
                  </a:outerShdw>
                </a:effectLst>
              </a:defRPr>
            </a:lvl4pPr>
            <a:lvl5pPr marL="2057400" indent="-228600" fontAlgn="base">
              <a:spcBef>
                <a:spcPct val="20000"/>
              </a:spcBef>
              <a:spcAft>
                <a:spcPct val="0"/>
              </a:spcAft>
              <a:buClr>
                <a:schemeClr val="hlink"/>
              </a:buClr>
              <a:buSzPct val="65000"/>
              <a:buFont typeface="Wingdings" pitchFamily="2" charset="2"/>
              <a:buChar char="n"/>
              <a:defRPr sz="2000">
                <a:solidFill>
                  <a:schemeClr val="lt1"/>
                </a:solidFill>
                <a:effectLst>
                  <a:outerShdw blurRad="38100" dist="38100" dir="2700000" algn="tl">
                    <a:srgbClr val="000000"/>
                  </a:outerShdw>
                </a:effectLst>
              </a:defRPr>
            </a:lvl5pPr>
            <a:lvl6pPr marL="2514600" indent="-228600" fontAlgn="base">
              <a:spcBef>
                <a:spcPct val="20000"/>
              </a:spcBef>
              <a:spcAft>
                <a:spcPct val="0"/>
              </a:spcAft>
              <a:buClr>
                <a:schemeClr val="hlink"/>
              </a:buClr>
              <a:buSzPct val="65000"/>
              <a:buFont typeface="Wingdings" pitchFamily="2" charset="2"/>
              <a:buChar char="n"/>
              <a:defRPr sz="2000">
                <a:solidFill>
                  <a:schemeClr val="lt1"/>
                </a:solidFill>
                <a:effectLst>
                  <a:outerShdw blurRad="38100" dist="38100" dir="2700000" algn="tl">
                    <a:srgbClr val="000000"/>
                  </a:outerShdw>
                </a:effectLst>
              </a:defRPr>
            </a:lvl6pPr>
            <a:lvl7pPr marL="2971800" indent="-228600" fontAlgn="base">
              <a:spcBef>
                <a:spcPct val="20000"/>
              </a:spcBef>
              <a:spcAft>
                <a:spcPct val="0"/>
              </a:spcAft>
              <a:buClr>
                <a:schemeClr val="hlink"/>
              </a:buClr>
              <a:buSzPct val="65000"/>
              <a:buFont typeface="Wingdings" pitchFamily="2" charset="2"/>
              <a:buChar char="n"/>
              <a:defRPr sz="2000">
                <a:solidFill>
                  <a:schemeClr val="lt1"/>
                </a:solidFill>
                <a:effectLst>
                  <a:outerShdw blurRad="38100" dist="38100" dir="2700000" algn="tl">
                    <a:srgbClr val="000000"/>
                  </a:outerShdw>
                </a:effectLst>
              </a:defRPr>
            </a:lvl7pPr>
            <a:lvl8pPr marL="3429000" indent="-228600" fontAlgn="base">
              <a:spcBef>
                <a:spcPct val="20000"/>
              </a:spcBef>
              <a:spcAft>
                <a:spcPct val="0"/>
              </a:spcAft>
              <a:buClr>
                <a:schemeClr val="hlink"/>
              </a:buClr>
              <a:buSzPct val="65000"/>
              <a:buFont typeface="Wingdings" pitchFamily="2" charset="2"/>
              <a:buChar char="n"/>
              <a:defRPr sz="2000">
                <a:solidFill>
                  <a:schemeClr val="lt1"/>
                </a:solidFill>
                <a:effectLst>
                  <a:outerShdw blurRad="38100" dist="38100" dir="2700000" algn="tl">
                    <a:srgbClr val="000000"/>
                  </a:outerShdw>
                </a:effectLst>
              </a:defRPr>
            </a:lvl8pPr>
            <a:lvl9pPr marL="3886200" indent="-228600" fontAlgn="base">
              <a:spcBef>
                <a:spcPct val="20000"/>
              </a:spcBef>
              <a:spcAft>
                <a:spcPct val="0"/>
              </a:spcAft>
              <a:buClr>
                <a:schemeClr val="hlink"/>
              </a:buClr>
              <a:buSzPct val="65000"/>
              <a:buFont typeface="Wingdings" pitchFamily="2" charset="2"/>
              <a:buChar char="n"/>
              <a:defRPr sz="2000">
                <a:solidFill>
                  <a:schemeClr val="lt1"/>
                </a:solidFill>
                <a:effectLst>
                  <a:outerShdw blurRad="38100" dist="38100" dir="2700000" algn="tl">
                    <a:srgbClr val="000000"/>
                  </a:outerShdw>
                </a:effectLst>
              </a:defRPr>
            </a:lvl9pPr>
          </a:lstStyle>
          <a:p>
            <a:r>
              <a:rPr lang="tr-TR" sz="2400" dirty="0"/>
              <a:t>Tanımlanabilen</a:t>
            </a:r>
          </a:p>
          <a:p>
            <a:r>
              <a:rPr lang="tr-TR" sz="2400" dirty="0"/>
              <a:t>Ölçülebilen</a:t>
            </a:r>
          </a:p>
          <a:p>
            <a:r>
              <a:rPr lang="tr-TR" sz="2400" dirty="0"/>
              <a:t>Yinelenebilen</a:t>
            </a:r>
          </a:p>
          <a:p>
            <a:r>
              <a:rPr lang="tr-TR" sz="2400" dirty="0"/>
              <a:t>Kontrol edilebilen</a:t>
            </a:r>
          </a:p>
          <a:p>
            <a:r>
              <a:rPr lang="tr-TR" sz="2400" dirty="0"/>
              <a:t>Katma değer yaratan</a:t>
            </a:r>
          </a:p>
          <a:p>
            <a:r>
              <a:rPr lang="tr-TR" sz="2400" dirty="0"/>
              <a:t>Tutarlı </a:t>
            </a:r>
          </a:p>
        </p:txBody>
      </p:sp>
      <p:sp>
        <p:nvSpPr>
          <p:cNvPr id="7" name="Rectangle 2"/>
          <p:cNvSpPr txBox="1">
            <a:spLocks noChangeArrowheads="1"/>
          </p:cNvSpPr>
          <p:nvPr/>
        </p:nvSpPr>
        <p:spPr bwMode="auto">
          <a:xfrm>
            <a:off x="5248275" y="2493170"/>
            <a:ext cx="3238500" cy="585788"/>
          </a:xfrm>
          <a:prstGeom prst="rect">
            <a:avLst/>
          </a:prstGeom>
          <a:solidFill>
            <a:schemeClr val="accent2">
              <a:lumMod val="60000"/>
              <a:lumOff val="40000"/>
            </a:schemeClr>
          </a:solidFill>
          <a:ln w="9525" cap="flat" cmpd="sng" algn="ctr">
            <a:noFill/>
            <a:prstDash val="solid"/>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1pPr>
            <a:lvl2pPr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2pPr>
            <a:lvl3pPr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3pPr>
            <a:lvl4pPr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4pPr>
            <a:lvl5pPr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5pPr>
            <a:lvl6pPr marL="457200"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6pPr>
            <a:lvl7pPr marL="914400"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7pPr>
            <a:lvl8pPr marL="1371600"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8pPr>
            <a:lvl9pPr marL="1828800" algn="ctr" rtl="0" fontAlgn="base">
              <a:spcBef>
                <a:spcPct val="0"/>
              </a:spcBef>
              <a:spcAft>
                <a:spcPct val="0"/>
              </a:spcAft>
              <a:defRPr sz="4400">
                <a:solidFill>
                  <a:schemeClr val="lt1"/>
                </a:solidFill>
                <a:effectLst>
                  <a:outerShdw blurRad="38100" dist="38100" dir="2700000" algn="tl">
                    <a:srgbClr val="000000"/>
                  </a:outerShdw>
                </a:effectLst>
                <a:latin typeface="+mn-lt"/>
                <a:ea typeface="+mn-ea"/>
                <a:cs typeface="+mn-cs"/>
              </a:defRPr>
            </a:lvl9pPr>
          </a:lstStyle>
          <a:p>
            <a:pPr marL="209550" algn="l" defTabSz="685800">
              <a:buClr>
                <a:schemeClr val="hlink"/>
              </a:buClr>
              <a:buSzPct val="65000"/>
            </a:pPr>
            <a:r>
              <a:rPr lang="tr-TR" sz="2400" kern="0" dirty="0"/>
              <a:t>Proses Özellikleri </a:t>
            </a:r>
          </a:p>
        </p:txBody>
      </p:sp>
    </p:spTree>
    <p:extLst>
      <p:ext uri="{BB962C8B-B14F-4D97-AF65-F5344CB8AC3E}">
        <p14:creationId xmlns:p14="http://schemas.microsoft.com/office/powerpoint/2010/main" val="11860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7</a:t>
            </a:fld>
            <a:endParaRPr lang="tr-TR">
              <a:solidFill>
                <a:srgbClr val="FFFFFF"/>
              </a:solidFill>
            </a:endParaRPr>
          </a:p>
        </p:txBody>
      </p:sp>
      <p:pic>
        <p:nvPicPr>
          <p:cNvPr id="5" name="Resim 4"/>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brightnessContrast bright="20000" contrast="40000"/>
                    </a14:imgEffect>
                  </a14:imgLayer>
                </a14:imgProps>
              </a:ext>
            </a:extLst>
          </a:blip>
          <a:srcRect l="25402" t="31597" r="26671" b="7118"/>
          <a:stretch/>
        </p:blipFill>
        <p:spPr>
          <a:xfrm>
            <a:off x="942976" y="1072203"/>
            <a:ext cx="6471077" cy="4652322"/>
          </a:xfrm>
          <a:prstGeom prst="roundRect">
            <a:avLst>
              <a:gd name="adj" fmla="val 5317"/>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90409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72442"/>
            <a:ext cx="8229600" cy="4123508"/>
          </a:xfrm>
        </p:spPr>
        <p:txBody>
          <a:bodyPr/>
          <a:lstStyle/>
          <a:p>
            <a:r>
              <a:rPr lang="tr-TR" sz="2250" dirty="0">
                <a:solidFill>
                  <a:schemeClr val="bg1">
                    <a:lumMod val="50000"/>
                  </a:schemeClr>
                </a:solidFill>
              </a:rPr>
              <a:t>Süreç ve sürecin yönetimi açısından aşağıdaki soruların mutlaka sorulması ve yanıtlarının bulunması gerekir.</a:t>
            </a:r>
          </a:p>
          <a:p>
            <a:pPr marL="0" indent="0">
              <a:buNone/>
            </a:pPr>
            <a:r>
              <a:rPr lang="tr-TR" sz="2250" dirty="0"/>
              <a:t>• Sürecin temel bileşenleri nelerdir?</a:t>
            </a:r>
          </a:p>
          <a:p>
            <a:pPr marL="0" indent="0">
              <a:spcBef>
                <a:spcPts val="0"/>
              </a:spcBef>
              <a:buNone/>
            </a:pPr>
            <a:r>
              <a:rPr lang="tr-TR" sz="2250" dirty="0"/>
              <a:t>• Sürecin amaçları ve hedefleri nelerdir?</a:t>
            </a:r>
          </a:p>
          <a:p>
            <a:pPr marL="0" indent="0">
              <a:spcBef>
                <a:spcPts val="0"/>
              </a:spcBef>
              <a:buNone/>
            </a:pPr>
            <a:r>
              <a:rPr lang="tr-TR" sz="2250" dirty="0"/>
              <a:t>• Sürecin fonksiyonları nelerdir?</a:t>
            </a:r>
          </a:p>
          <a:p>
            <a:pPr marL="0" indent="0">
              <a:spcBef>
                <a:spcPts val="0"/>
              </a:spcBef>
              <a:buNone/>
            </a:pPr>
            <a:r>
              <a:rPr lang="tr-TR" sz="2250" dirty="0"/>
              <a:t>• Sürecin girdileri ve çıktıları nelerdir?</a:t>
            </a:r>
          </a:p>
          <a:p>
            <a:pPr marL="0" indent="0">
              <a:spcBef>
                <a:spcPts val="0"/>
              </a:spcBef>
              <a:buNone/>
            </a:pPr>
            <a:r>
              <a:rPr lang="tr-TR" sz="2250" dirty="0"/>
              <a:t>• Sürecin alt ve kritik özellikteki adımları nelerdir?</a:t>
            </a:r>
          </a:p>
          <a:p>
            <a:pPr marL="0" indent="0">
              <a:spcBef>
                <a:spcPts val="0"/>
              </a:spcBef>
              <a:buNone/>
            </a:pPr>
            <a:r>
              <a:rPr lang="tr-TR" sz="2250" dirty="0"/>
              <a:t>• Sürecin kritik adımları ölçülebilmekte midir?</a:t>
            </a:r>
          </a:p>
          <a:p>
            <a:pPr marL="0" indent="0">
              <a:spcBef>
                <a:spcPts val="0"/>
              </a:spcBef>
              <a:buNone/>
            </a:pPr>
            <a:r>
              <a:rPr lang="tr-TR" sz="2250" dirty="0"/>
              <a:t>• Süreçler birbirlerini nasıl etkilemektedir?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8</a:t>
            </a:fld>
            <a:endParaRPr lang="tr-TR">
              <a:solidFill>
                <a:srgbClr val="FFFFFF"/>
              </a:solidFill>
            </a:endParaRPr>
          </a:p>
        </p:txBody>
      </p:sp>
    </p:spTree>
    <p:extLst>
      <p:ext uri="{BB962C8B-B14F-4D97-AF65-F5344CB8AC3E}">
        <p14:creationId xmlns:p14="http://schemas.microsoft.com/office/powerpoint/2010/main" val="401385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76250" y="1376499"/>
            <a:ext cx="8439150" cy="3366952"/>
          </a:xfrm>
        </p:spPr>
        <p:txBody>
          <a:bodyPr/>
          <a:lstStyle/>
          <a:p>
            <a:r>
              <a:rPr lang="tr-TR" sz="2100" dirty="0">
                <a:solidFill>
                  <a:schemeClr val="bg1">
                    <a:lumMod val="50000"/>
                  </a:schemeClr>
                </a:solidFill>
              </a:rPr>
              <a:t>Sürecin iyi bir şekilde yönetilebilmesi için aşağıda belirtilen konuların üzerinde durulması gerekir:</a:t>
            </a:r>
          </a:p>
          <a:p>
            <a:pPr marL="0" indent="0">
              <a:buNone/>
            </a:pPr>
            <a:r>
              <a:rPr lang="tr-TR" sz="2100" dirty="0"/>
              <a:t>• Süreç faaliyetleri mutlaka </a:t>
            </a:r>
            <a:r>
              <a:rPr lang="tr-TR" sz="2100" u="sng" dirty="0"/>
              <a:t>müşteri odaklı </a:t>
            </a:r>
            <a:r>
              <a:rPr lang="tr-TR" sz="2100" dirty="0"/>
              <a:t>olmalıdır.</a:t>
            </a:r>
          </a:p>
          <a:p>
            <a:pPr marL="0" indent="0">
              <a:buNone/>
            </a:pPr>
            <a:r>
              <a:rPr lang="tr-TR" sz="2100" dirty="0"/>
              <a:t>• Süreç faaliyetleri ürün/hizmet üzerinde </a:t>
            </a:r>
            <a:r>
              <a:rPr lang="tr-TR" sz="2100" u="sng" dirty="0"/>
              <a:t>değer yaratmalıdır</a:t>
            </a:r>
            <a:r>
              <a:rPr lang="tr-TR" sz="2100" dirty="0"/>
              <a:t>.</a:t>
            </a:r>
          </a:p>
          <a:p>
            <a:pPr marL="0" indent="0">
              <a:buNone/>
            </a:pPr>
            <a:r>
              <a:rPr lang="tr-TR" sz="2100" dirty="0"/>
              <a:t>• Süreç performansları sürekli </a:t>
            </a:r>
            <a:r>
              <a:rPr lang="tr-TR" sz="2100" u="sng" dirty="0"/>
              <a:t>ölçülerek izlenmelidir</a:t>
            </a:r>
            <a:r>
              <a:rPr lang="tr-TR" sz="2100" dirty="0"/>
              <a:t>.</a:t>
            </a:r>
          </a:p>
          <a:p>
            <a:pPr marL="0" indent="0">
              <a:buNone/>
            </a:pPr>
            <a:r>
              <a:rPr lang="tr-TR" sz="2100" dirty="0"/>
              <a:t>• Süreç faaliyetlerini yerine getirecek </a:t>
            </a:r>
            <a:r>
              <a:rPr lang="tr-TR" sz="2100" u="sng" dirty="0"/>
              <a:t>sorumlular belirlenmeli </a:t>
            </a:r>
            <a:r>
              <a:rPr lang="tr-TR" sz="2100" dirty="0"/>
              <a:t>ve açık şekilde </a:t>
            </a:r>
            <a:r>
              <a:rPr lang="tr-TR" sz="2100" u="sng" dirty="0"/>
              <a:t>görev tarifleri </a:t>
            </a:r>
            <a:r>
              <a:rPr lang="tr-TR" sz="2100" dirty="0"/>
              <a:t>yapılmalıdır.</a:t>
            </a:r>
          </a:p>
          <a:p>
            <a:pPr marL="0" indent="0">
              <a:buNone/>
            </a:pPr>
            <a:r>
              <a:rPr lang="tr-TR" sz="2100" dirty="0"/>
              <a:t>• Süreçler arası etkileşimler ve alt süreçler tanımlanmalıdır.</a:t>
            </a:r>
          </a:p>
          <a:p>
            <a:pPr marL="0" indent="0">
              <a:buNone/>
            </a:pPr>
            <a:r>
              <a:rPr lang="tr-TR" sz="2100" dirty="0"/>
              <a:t>• Ölçüm sonuçları neticesinde eksik olduğu belirlenen veya iyileştirilmesi gereken konular için sürekli iyileştirme faaliyetleri planlanmalı ve uygulanmalıdır.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9</a:t>
            </a:fld>
            <a:endParaRPr lang="tr-TR">
              <a:solidFill>
                <a:srgbClr val="FFFFFF"/>
              </a:solidFill>
            </a:endParaRPr>
          </a:p>
        </p:txBody>
      </p:sp>
    </p:spTree>
    <p:extLst>
      <p:ext uri="{BB962C8B-B14F-4D97-AF65-F5344CB8AC3E}">
        <p14:creationId xmlns:p14="http://schemas.microsoft.com/office/powerpoint/2010/main" val="4055860544"/>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2A9493-69A2-4DDB-A384-7245FEB2A30F}">
  <ds:schemaRefs>
    <ds:schemaRef ds:uri="http://schemas.microsoft.com/office/2006/documentManagement/type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d2ef57f4-bfde-4f44-ab37-e60fdbd0509c"/>
    <ds:schemaRef ds:uri="http://purl.org/dc/dcmitype/"/>
  </ds:schemaRefs>
</ds:datastoreItem>
</file>

<file path=customXml/itemProps2.xml><?xml version="1.0" encoding="utf-8"?>
<ds:datastoreItem xmlns:ds="http://schemas.openxmlformats.org/officeDocument/2006/customXml" ds:itemID="{DEFBE21F-67C9-4454-9E66-2C67E402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0271C-1C64-4731-BB66-1A858D254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1030</TotalTime>
  <Words>1442</Words>
  <Application>Microsoft Office PowerPoint</Application>
  <PresentationFormat>Ekran Gösterisi (4:3)</PresentationFormat>
  <Paragraphs>114</Paragraphs>
  <Slides>25</Slides>
  <Notes>1</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25</vt:i4>
      </vt:variant>
    </vt:vector>
  </HeadingPairs>
  <TitlesOfParts>
    <vt:vector size="34" baseType="lpstr">
      <vt:lpstr>Arial</vt:lpstr>
      <vt:lpstr>Calibri</vt:lpstr>
      <vt:lpstr>Tahoma</vt:lpstr>
      <vt:lpstr>Trebuchet MS</vt:lpstr>
      <vt:lpstr>Wingdings</vt:lpstr>
      <vt:lpstr>Wingdings 3</vt:lpstr>
      <vt:lpstr>Doku</vt:lpstr>
      <vt:lpstr>1_Doku</vt:lpstr>
      <vt:lpstr>Yüzeyler</vt:lpstr>
      <vt:lpstr>9.Proses Yaklaşımı ve Süreç Yönetimi</vt:lpstr>
      <vt:lpstr>PowerPoint Sunusu</vt:lpstr>
      <vt:lpstr>Süreç Yönetimi</vt:lpstr>
      <vt:lpstr>Her sürecin girdileri ve çıktıları vardır </vt:lpstr>
      <vt:lpstr>PowerPoint Sunusu</vt:lpstr>
      <vt:lpstr>Tüm proseslerde ortak üç özellik vardır.</vt:lpstr>
      <vt:lpstr>PowerPoint Sunusu</vt:lpstr>
      <vt:lpstr>PowerPoint Sunusu</vt:lpstr>
      <vt:lpstr>PowerPoint Sunusu</vt:lpstr>
      <vt:lpstr>PowerPoint Sunusu</vt:lpstr>
      <vt:lpstr>PowerPoint Sunusu</vt:lpstr>
      <vt:lpstr>Süreç Yönetim Aşamaları</vt:lpstr>
      <vt:lpstr>PowerPoint Sunusu</vt:lpstr>
      <vt:lpstr>PowerPoint Sunusu</vt:lpstr>
      <vt:lpstr>PowerPoint Sunusu</vt:lpstr>
      <vt:lpstr>PowerPoint Sunusu</vt:lpstr>
      <vt:lpstr>Süreç Yönetimi - Süreçlerle Yönetim</vt:lpstr>
      <vt:lpstr>PowerPoint Sunusu</vt:lpstr>
      <vt:lpstr>PowerPoint Sunusu</vt:lpstr>
      <vt:lpstr>Süreç Yönetiminin Özellikleri ve Faydaları</vt:lpstr>
      <vt:lpstr>PowerPoint Sunusu</vt:lpstr>
      <vt:lpstr>PowerPoint Sunusu</vt:lpstr>
      <vt:lpstr>Proses Yaklaşım Modelindeki Önemli Değişiklikler</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114</cp:revision>
  <dcterms:created xsi:type="dcterms:W3CDTF">2020-10-05T12:10:44Z</dcterms:created>
  <dcterms:modified xsi:type="dcterms:W3CDTF">2021-01-21T14:38:42Z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