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2"/>
  </p:notesMasterIdLst>
  <p:sldIdLst>
    <p:sldId id="256" r:id="rId5"/>
    <p:sldId id="270" r:id="rId6"/>
    <p:sldId id="344" r:id="rId7"/>
    <p:sldId id="278" r:id="rId8"/>
    <p:sldId id="279" r:id="rId9"/>
    <p:sldId id="345" r:id="rId10"/>
    <p:sldId id="280" r:id="rId11"/>
    <p:sldId id="346" r:id="rId12"/>
    <p:sldId id="257" r:id="rId13"/>
    <p:sldId id="258" r:id="rId14"/>
    <p:sldId id="356" r:id="rId15"/>
    <p:sldId id="358" r:id="rId16"/>
    <p:sldId id="263" r:id="rId17"/>
    <p:sldId id="264" r:id="rId18"/>
    <p:sldId id="265" r:id="rId19"/>
    <p:sldId id="348" r:id="rId20"/>
    <p:sldId id="267" r:id="rId21"/>
    <p:sldId id="268" r:id="rId22"/>
    <p:sldId id="281" r:id="rId23"/>
    <p:sldId id="350" r:id="rId24"/>
    <p:sldId id="283" r:id="rId25"/>
    <p:sldId id="284" r:id="rId26"/>
    <p:sldId id="286" r:id="rId27"/>
    <p:sldId id="288" r:id="rId28"/>
    <p:sldId id="289" r:id="rId29"/>
    <p:sldId id="291" r:id="rId30"/>
    <p:sldId id="293" r:id="rId31"/>
  </p:sldIdLst>
  <p:sldSz cx="9144000" cy="6858000" type="screen4x3"/>
  <p:notesSz cx="6797675" cy="992663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81" d="100"/>
          <a:sy n="81" d="100"/>
        </p:scale>
        <p:origin x="1459"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FF5284C6-FF47-40F2-8DAC-327B80D47796}" type="datetimeFigureOut">
              <a:rPr lang="tr-TR" smtClean="0"/>
              <a:t>12.12.2020</a:t>
            </a:fld>
            <a:endParaRPr lang="tr-TR"/>
          </a:p>
        </p:txBody>
      </p:sp>
      <p:sp>
        <p:nvSpPr>
          <p:cNvPr id="4" name="Slayt Resmi Yer Tutucusu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5520DE45-6F5F-43E9-8AD8-0D12D3B4E802}" type="slidenum">
              <a:rPr lang="tr-TR" smtClean="0"/>
              <a:t>‹#›</a:t>
            </a:fld>
            <a:endParaRPr lang="tr-TR"/>
          </a:p>
        </p:txBody>
      </p:sp>
    </p:spTree>
    <p:extLst>
      <p:ext uri="{BB962C8B-B14F-4D97-AF65-F5344CB8AC3E}">
        <p14:creationId xmlns:p14="http://schemas.microsoft.com/office/powerpoint/2010/main" val="2668045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DEA784-2115-4BCA-B4C6-FC61959B826C}"/>
              </a:ext>
            </a:extLst>
          </p:cNvPr>
          <p:cNvSpPr>
            <a:spLocks noGrp="1"/>
          </p:cNvSpPr>
          <p:nvPr>
            <p:ph type="ctrTitle"/>
          </p:nvPr>
        </p:nvSpPr>
        <p:spPr>
          <a:xfrm>
            <a:off x="1143000" y="1122363"/>
            <a:ext cx="6858000" cy="2387600"/>
          </a:xfrm>
        </p:spPr>
        <p:txBody>
          <a:bodyPr anchor="b"/>
          <a:lstStyle>
            <a:lvl1pPr algn="ctr">
              <a:defRPr sz="4500"/>
            </a:lvl1pPr>
          </a:lstStyle>
          <a:p>
            <a:r>
              <a:rPr lang="tr-TR"/>
              <a:t>Asıl başlık stilini düzenlemek için tıklayın</a:t>
            </a:r>
          </a:p>
        </p:txBody>
      </p:sp>
      <p:sp>
        <p:nvSpPr>
          <p:cNvPr id="3" name="Alt Başlık 2">
            <a:extLst>
              <a:ext uri="{FF2B5EF4-FFF2-40B4-BE49-F238E27FC236}">
                <a16:creationId xmlns:a16="http://schemas.microsoft.com/office/drawing/2014/main" id="{A15EE4DE-F729-4784-A9BC-959F5F96F78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DED048D-07F5-4E25-802A-7C13E8152EB9}"/>
              </a:ext>
            </a:extLst>
          </p:cNvPr>
          <p:cNvSpPr>
            <a:spLocks noGrp="1"/>
          </p:cNvSpPr>
          <p:nvPr>
            <p:ph type="dt" sz="half" idx="10"/>
          </p:nvPr>
        </p:nvSpPr>
        <p:spPr/>
        <p:txBody>
          <a:bodyPr/>
          <a:lstStyle/>
          <a:p>
            <a:fld id="{EE78DBAF-2F12-4E4D-915E-DD7BCFA59F20}" type="datetime1">
              <a:rPr lang="tr-TR" smtClean="0"/>
              <a:t>12.12.2020</a:t>
            </a:fld>
            <a:endParaRPr lang="tr-TR"/>
          </a:p>
        </p:txBody>
      </p:sp>
      <p:sp>
        <p:nvSpPr>
          <p:cNvPr id="5" name="Alt Bilgi Yer Tutucusu 4">
            <a:extLst>
              <a:ext uri="{FF2B5EF4-FFF2-40B4-BE49-F238E27FC236}">
                <a16:creationId xmlns:a16="http://schemas.microsoft.com/office/drawing/2014/main" id="{49684376-E0EE-4F90-940B-38E2D7FD991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844541B-E279-49FD-B7F8-17E84B8E7144}"/>
              </a:ext>
            </a:extLst>
          </p:cNvPr>
          <p:cNvSpPr>
            <a:spLocks noGrp="1"/>
          </p:cNvSpPr>
          <p:nvPr>
            <p:ph type="sldNum" sz="quarter" idx="12"/>
          </p:nvPr>
        </p:nvSpPr>
        <p:spPr/>
        <p:txBody>
          <a:bodyPr/>
          <a:lstStyle/>
          <a:p>
            <a:fld id="{09770949-B7EF-4D91-AFA9-ED78474FF8EF}" type="slidenum">
              <a:rPr lang="tr-TR" smtClean="0"/>
              <a:t>‹#›</a:t>
            </a:fld>
            <a:endParaRPr lang="tr-TR"/>
          </a:p>
        </p:txBody>
      </p:sp>
    </p:spTree>
    <p:extLst>
      <p:ext uri="{BB962C8B-B14F-4D97-AF65-F5344CB8AC3E}">
        <p14:creationId xmlns:p14="http://schemas.microsoft.com/office/powerpoint/2010/main" val="475282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7F6BF3-8522-44FC-9F63-18BC8F745FE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0F8B4D8-E48C-4042-8F5D-1DBFFAE06A2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F3ECFF5-D41B-4C55-B903-5D6FF6F9D6EA}"/>
              </a:ext>
            </a:extLst>
          </p:cNvPr>
          <p:cNvSpPr>
            <a:spLocks noGrp="1"/>
          </p:cNvSpPr>
          <p:nvPr>
            <p:ph type="dt" sz="half" idx="10"/>
          </p:nvPr>
        </p:nvSpPr>
        <p:spPr/>
        <p:txBody>
          <a:bodyPr/>
          <a:lstStyle/>
          <a:p>
            <a:fld id="{16E7F4A5-6760-46CF-91B3-4F3E661D5EA5}" type="datetime1">
              <a:rPr lang="tr-TR" smtClean="0"/>
              <a:t>12.12.2020</a:t>
            </a:fld>
            <a:endParaRPr lang="tr-TR"/>
          </a:p>
        </p:txBody>
      </p:sp>
      <p:sp>
        <p:nvSpPr>
          <p:cNvPr id="5" name="Alt Bilgi Yer Tutucusu 4">
            <a:extLst>
              <a:ext uri="{FF2B5EF4-FFF2-40B4-BE49-F238E27FC236}">
                <a16:creationId xmlns:a16="http://schemas.microsoft.com/office/drawing/2014/main" id="{7019E81B-20AD-4762-BC5E-FE6E30AF1CA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D0B4A64-1DA0-496B-880C-19AD81133BAC}"/>
              </a:ext>
            </a:extLst>
          </p:cNvPr>
          <p:cNvSpPr>
            <a:spLocks noGrp="1"/>
          </p:cNvSpPr>
          <p:nvPr>
            <p:ph type="sldNum" sz="quarter" idx="12"/>
          </p:nvPr>
        </p:nvSpPr>
        <p:spPr/>
        <p:txBody>
          <a:bodyPr/>
          <a:lstStyle/>
          <a:p>
            <a:fld id="{09770949-B7EF-4D91-AFA9-ED78474FF8EF}" type="slidenum">
              <a:rPr lang="tr-TR" smtClean="0"/>
              <a:t>‹#›</a:t>
            </a:fld>
            <a:endParaRPr lang="tr-TR"/>
          </a:p>
        </p:txBody>
      </p:sp>
    </p:spTree>
    <p:extLst>
      <p:ext uri="{BB962C8B-B14F-4D97-AF65-F5344CB8AC3E}">
        <p14:creationId xmlns:p14="http://schemas.microsoft.com/office/powerpoint/2010/main" val="1131480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8641608B-6C8F-4EAE-93D8-38560C4417A9}"/>
              </a:ext>
            </a:extLst>
          </p:cNvPr>
          <p:cNvSpPr>
            <a:spLocks noGrp="1"/>
          </p:cNvSpPr>
          <p:nvPr>
            <p:ph type="title" orient="vert"/>
          </p:nvPr>
        </p:nvSpPr>
        <p:spPr>
          <a:xfrm>
            <a:off x="6543675" y="365125"/>
            <a:ext cx="1971675"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8A04379F-651A-4981-ADFD-5E90877540F0}"/>
              </a:ext>
            </a:extLst>
          </p:cNvPr>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E594D42-3658-4D30-A9C2-4E0AA96D1935}"/>
              </a:ext>
            </a:extLst>
          </p:cNvPr>
          <p:cNvSpPr>
            <a:spLocks noGrp="1"/>
          </p:cNvSpPr>
          <p:nvPr>
            <p:ph type="dt" sz="half" idx="10"/>
          </p:nvPr>
        </p:nvSpPr>
        <p:spPr/>
        <p:txBody>
          <a:bodyPr/>
          <a:lstStyle/>
          <a:p>
            <a:fld id="{3FF467D8-7D26-4BB2-9C92-69E36ED7AD19}" type="datetime1">
              <a:rPr lang="tr-TR" smtClean="0"/>
              <a:t>12.12.2020</a:t>
            </a:fld>
            <a:endParaRPr lang="tr-TR"/>
          </a:p>
        </p:txBody>
      </p:sp>
      <p:sp>
        <p:nvSpPr>
          <p:cNvPr id="5" name="Alt Bilgi Yer Tutucusu 4">
            <a:extLst>
              <a:ext uri="{FF2B5EF4-FFF2-40B4-BE49-F238E27FC236}">
                <a16:creationId xmlns:a16="http://schemas.microsoft.com/office/drawing/2014/main" id="{19F45953-B621-46AD-B489-1EF4B67264E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DE1427E-22D7-47E4-AAE4-427134024AE5}"/>
              </a:ext>
            </a:extLst>
          </p:cNvPr>
          <p:cNvSpPr>
            <a:spLocks noGrp="1"/>
          </p:cNvSpPr>
          <p:nvPr>
            <p:ph type="sldNum" sz="quarter" idx="12"/>
          </p:nvPr>
        </p:nvSpPr>
        <p:spPr/>
        <p:txBody>
          <a:bodyPr/>
          <a:lstStyle/>
          <a:p>
            <a:fld id="{09770949-B7EF-4D91-AFA9-ED78474FF8EF}" type="slidenum">
              <a:rPr lang="tr-TR" smtClean="0"/>
              <a:t>‹#›</a:t>
            </a:fld>
            <a:endParaRPr lang="tr-TR"/>
          </a:p>
        </p:txBody>
      </p:sp>
    </p:spTree>
    <p:extLst>
      <p:ext uri="{BB962C8B-B14F-4D97-AF65-F5344CB8AC3E}">
        <p14:creationId xmlns:p14="http://schemas.microsoft.com/office/powerpoint/2010/main" val="296062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767A16-2D0A-4081-BD9E-FF4740E4D1E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6C836E3-8499-419E-A8F2-2B6342EF088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9BC71F5-55A1-410D-ADD7-E3BE3F88718A}"/>
              </a:ext>
            </a:extLst>
          </p:cNvPr>
          <p:cNvSpPr>
            <a:spLocks noGrp="1"/>
          </p:cNvSpPr>
          <p:nvPr>
            <p:ph type="dt" sz="half" idx="10"/>
          </p:nvPr>
        </p:nvSpPr>
        <p:spPr/>
        <p:txBody>
          <a:bodyPr/>
          <a:lstStyle/>
          <a:p>
            <a:fld id="{1B512ECE-B7E1-47CB-B5A8-AD168D37C49F}" type="datetime1">
              <a:rPr lang="tr-TR" smtClean="0"/>
              <a:t>12.12.2020</a:t>
            </a:fld>
            <a:endParaRPr lang="tr-TR"/>
          </a:p>
        </p:txBody>
      </p:sp>
      <p:sp>
        <p:nvSpPr>
          <p:cNvPr id="5" name="Alt Bilgi Yer Tutucusu 4">
            <a:extLst>
              <a:ext uri="{FF2B5EF4-FFF2-40B4-BE49-F238E27FC236}">
                <a16:creationId xmlns:a16="http://schemas.microsoft.com/office/drawing/2014/main" id="{6AE817A0-E004-43BF-AAE6-C58343139A9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32DF017-39F9-4B38-95DA-B8EB69784600}"/>
              </a:ext>
            </a:extLst>
          </p:cNvPr>
          <p:cNvSpPr>
            <a:spLocks noGrp="1"/>
          </p:cNvSpPr>
          <p:nvPr>
            <p:ph type="sldNum" sz="quarter" idx="12"/>
          </p:nvPr>
        </p:nvSpPr>
        <p:spPr/>
        <p:txBody>
          <a:bodyPr/>
          <a:lstStyle/>
          <a:p>
            <a:fld id="{09770949-B7EF-4D91-AFA9-ED78474FF8EF}" type="slidenum">
              <a:rPr lang="tr-TR" smtClean="0"/>
              <a:t>‹#›</a:t>
            </a:fld>
            <a:endParaRPr lang="tr-TR"/>
          </a:p>
        </p:txBody>
      </p:sp>
    </p:spTree>
    <p:extLst>
      <p:ext uri="{BB962C8B-B14F-4D97-AF65-F5344CB8AC3E}">
        <p14:creationId xmlns:p14="http://schemas.microsoft.com/office/powerpoint/2010/main" val="231858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493602-9BB9-4BEE-8F54-58899FB489CC}"/>
              </a:ext>
            </a:extLst>
          </p:cNvPr>
          <p:cNvSpPr>
            <a:spLocks noGrp="1"/>
          </p:cNvSpPr>
          <p:nvPr>
            <p:ph type="title"/>
          </p:nvPr>
        </p:nvSpPr>
        <p:spPr>
          <a:xfrm>
            <a:off x="623888" y="1709739"/>
            <a:ext cx="7886700" cy="2852737"/>
          </a:xfrm>
        </p:spPr>
        <p:txBody>
          <a:bodyPr anchor="b"/>
          <a:lstStyle>
            <a:lvl1pPr>
              <a:defRPr sz="45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128054E-4DB2-4DB2-AD14-834BB50EE60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2BB6435-628D-4CE0-81D9-2B2AC3A9B605}"/>
              </a:ext>
            </a:extLst>
          </p:cNvPr>
          <p:cNvSpPr>
            <a:spLocks noGrp="1"/>
          </p:cNvSpPr>
          <p:nvPr>
            <p:ph type="dt" sz="half" idx="10"/>
          </p:nvPr>
        </p:nvSpPr>
        <p:spPr/>
        <p:txBody>
          <a:bodyPr/>
          <a:lstStyle/>
          <a:p>
            <a:fld id="{359807E1-A444-403C-A484-93DF3E37119E}" type="datetime1">
              <a:rPr lang="tr-TR" smtClean="0"/>
              <a:t>12.12.2020</a:t>
            </a:fld>
            <a:endParaRPr lang="tr-TR"/>
          </a:p>
        </p:txBody>
      </p:sp>
      <p:sp>
        <p:nvSpPr>
          <p:cNvPr id="5" name="Alt Bilgi Yer Tutucusu 4">
            <a:extLst>
              <a:ext uri="{FF2B5EF4-FFF2-40B4-BE49-F238E27FC236}">
                <a16:creationId xmlns:a16="http://schemas.microsoft.com/office/drawing/2014/main" id="{B8270CAE-3C03-4782-91C7-B1648405661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FDCCFA7-D594-436C-A238-CE64817BCBBA}"/>
              </a:ext>
            </a:extLst>
          </p:cNvPr>
          <p:cNvSpPr>
            <a:spLocks noGrp="1"/>
          </p:cNvSpPr>
          <p:nvPr>
            <p:ph type="sldNum" sz="quarter" idx="12"/>
          </p:nvPr>
        </p:nvSpPr>
        <p:spPr/>
        <p:txBody>
          <a:bodyPr/>
          <a:lstStyle/>
          <a:p>
            <a:fld id="{09770949-B7EF-4D91-AFA9-ED78474FF8EF}" type="slidenum">
              <a:rPr lang="tr-TR" smtClean="0"/>
              <a:t>‹#›</a:t>
            </a:fld>
            <a:endParaRPr lang="tr-TR"/>
          </a:p>
        </p:txBody>
      </p:sp>
    </p:spTree>
    <p:extLst>
      <p:ext uri="{BB962C8B-B14F-4D97-AF65-F5344CB8AC3E}">
        <p14:creationId xmlns:p14="http://schemas.microsoft.com/office/powerpoint/2010/main" val="1205789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C1BC91-51A8-4C21-AF0B-64FE3467A36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05305DC-38CC-412A-AB8C-69FFF2545176}"/>
              </a:ext>
            </a:extLst>
          </p:cNvPr>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63D4B1B8-5391-4014-A806-77DF2B53738C}"/>
              </a:ext>
            </a:extLst>
          </p:cNvPr>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0440D16-0759-4A67-B95C-0E5A7B98F333}"/>
              </a:ext>
            </a:extLst>
          </p:cNvPr>
          <p:cNvSpPr>
            <a:spLocks noGrp="1"/>
          </p:cNvSpPr>
          <p:nvPr>
            <p:ph type="dt" sz="half" idx="10"/>
          </p:nvPr>
        </p:nvSpPr>
        <p:spPr/>
        <p:txBody>
          <a:bodyPr/>
          <a:lstStyle/>
          <a:p>
            <a:fld id="{985949FB-1F2F-4158-99AA-5E6F24194BC0}" type="datetime1">
              <a:rPr lang="tr-TR" smtClean="0"/>
              <a:t>12.12.2020</a:t>
            </a:fld>
            <a:endParaRPr lang="tr-TR"/>
          </a:p>
        </p:txBody>
      </p:sp>
      <p:sp>
        <p:nvSpPr>
          <p:cNvPr id="6" name="Alt Bilgi Yer Tutucusu 5">
            <a:extLst>
              <a:ext uri="{FF2B5EF4-FFF2-40B4-BE49-F238E27FC236}">
                <a16:creationId xmlns:a16="http://schemas.microsoft.com/office/drawing/2014/main" id="{5F06AF4F-FED3-4507-AC56-769E39EA691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83DA93A-7BE7-4C9D-8086-DE6CFDFAD2EC}"/>
              </a:ext>
            </a:extLst>
          </p:cNvPr>
          <p:cNvSpPr>
            <a:spLocks noGrp="1"/>
          </p:cNvSpPr>
          <p:nvPr>
            <p:ph type="sldNum" sz="quarter" idx="12"/>
          </p:nvPr>
        </p:nvSpPr>
        <p:spPr/>
        <p:txBody>
          <a:bodyPr/>
          <a:lstStyle/>
          <a:p>
            <a:fld id="{09770949-B7EF-4D91-AFA9-ED78474FF8EF}" type="slidenum">
              <a:rPr lang="tr-TR" smtClean="0"/>
              <a:t>‹#›</a:t>
            </a:fld>
            <a:endParaRPr lang="tr-TR"/>
          </a:p>
        </p:txBody>
      </p:sp>
    </p:spTree>
    <p:extLst>
      <p:ext uri="{BB962C8B-B14F-4D97-AF65-F5344CB8AC3E}">
        <p14:creationId xmlns:p14="http://schemas.microsoft.com/office/powerpoint/2010/main" val="799838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B7CCD-C069-4967-B7CB-E5F12F1C84A3}"/>
              </a:ext>
            </a:extLst>
          </p:cNvPr>
          <p:cNvSpPr>
            <a:spLocks noGrp="1"/>
          </p:cNvSpPr>
          <p:nvPr>
            <p:ph type="title"/>
          </p:nvPr>
        </p:nvSpPr>
        <p:spPr>
          <a:xfrm>
            <a:off x="629841" y="365126"/>
            <a:ext cx="78867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1C5130E-7078-4FB7-BAB6-8FD24AF233C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FAC0BC1-7557-4FB2-8332-71119586561B}"/>
              </a:ext>
            </a:extLst>
          </p:cNvPr>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908109F7-A555-4C64-BB27-8D35993387B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2166A81E-D665-4141-A2FE-89C8C10F38E1}"/>
              </a:ext>
            </a:extLst>
          </p:cNvPr>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C84CC54-07AA-40A3-8DA7-E3DDB826D5F6}"/>
              </a:ext>
            </a:extLst>
          </p:cNvPr>
          <p:cNvSpPr>
            <a:spLocks noGrp="1"/>
          </p:cNvSpPr>
          <p:nvPr>
            <p:ph type="dt" sz="half" idx="10"/>
          </p:nvPr>
        </p:nvSpPr>
        <p:spPr/>
        <p:txBody>
          <a:bodyPr/>
          <a:lstStyle/>
          <a:p>
            <a:fld id="{4B6DC618-484B-4070-A55A-F26DC7DDCA12}" type="datetime1">
              <a:rPr lang="tr-TR" smtClean="0"/>
              <a:t>12.12.2020</a:t>
            </a:fld>
            <a:endParaRPr lang="tr-TR"/>
          </a:p>
        </p:txBody>
      </p:sp>
      <p:sp>
        <p:nvSpPr>
          <p:cNvPr id="8" name="Alt Bilgi Yer Tutucusu 7">
            <a:extLst>
              <a:ext uri="{FF2B5EF4-FFF2-40B4-BE49-F238E27FC236}">
                <a16:creationId xmlns:a16="http://schemas.microsoft.com/office/drawing/2014/main" id="{EF9BC4F3-20AB-43C5-80E7-CB3976BE4E98}"/>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D7C817D-B27D-4F88-B973-BAE6FE02A971}"/>
              </a:ext>
            </a:extLst>
          </p:cNvPr>
          <p:cNvSpPr>
            <a:spLocks noGrp="1"/>
          </p:cNvSpPr>
          <p:nvPr>
            <p:ph type="sldNum" sz="quarter" idx="12"/>
          </p:nvPr>
        </p:nvSpPr>
        <p:spPr/>
        <p:txBody>
          <a:bodyPr/>
          <a:lstStyle/>
          <a:p>
            <a:fld id="{09770949-B7EF-4D91-AFA9-ED78474FF8EF}" type="slidenum">
              <a:rPr lang="tr-TR" smtClean="0"/>
              <a:t>‹#›</a:t>
            </a:fld>
            <a:endParaRPr lang="tr-TR"/>
          </a:p>
        </p:txBody>
      </p:sp>
    </p:spTree>
    <p:extLst>
      <p:ext uri="{BB962C8B-B14F-4D97-AF65-F5344CB8AC3E}">
        <p14:creationId xmlns:p14="http://schemas.microsoft.com/office/powerpoint/2010/main" val="75046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8E74F6-A4F1-4BE1-9806-DE076744E03B}"/>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FD3FDB4-8A16-4801-A7F2-64DEC9AC4FF4}"/>
              </a:ext>
            </a:extLst>
          </p:cNvPr>
          <p:cNvSpPr>
            <a:spLocks noGrp="1"/>
          </p:cNvSpPr>
          <p:nvPr>
            <p:ph type="dt" sz="half" idx="10"/>
          </p:nvPr>
        </p:nvSpPr>
        <p:spPr/>
        <p:txBody>
          <a:bodyPr/>
          <a:lstStyle/>
          <a:p>
            <a:fld id="{5B43055C-DB31-4B6E-9129-1C461D943F05}" type="datetime1">
              <a:rPr lang="tr-TR" smtClean="0"/>
              <a:t>12.12.2020</a:t>
            </a:fld>
            <a:endParaRPr lang="tr-TR"/>
          </a:p>
        </p:txBody>
      </p:sp>
      <p:sp>
        <p:nvSpPr>
          <p:cNvPr id="4" name="Alt Bilgi Yer Tutucusu 3">
            <a:extLst>
              <a:ext uri="{FF2B5EF4-FFF2-40B4-BE49-F238E27FC236}">
                <a16:creationId xmlns:a16="http://schemas.microsoft.com/office/drawing/2014/main" id="{6EEDE3DA-03CA-4482-92DE-EEAC1B1C3A36}"/>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9770550-CB8A-435D-8206-ADD9C646C57D}"/>
              </a:ext>
            </a:extLst>
          </p:cNvPr>
          <p:cNvSpPr>
            <a:spLocks noGrp="1"/>
          </p:cNvSpPr>
          <p:nvPr>
            <p:ph type="sldNum" sz="quarter" idx="12"/>
          </p:nvPr>
        </p:nvSpPr>
        <p:spPr/>
        <p:txBody>
          <a:bodyPr/>
          <a:lstStyle/>
          <a:p>
            <a:fld id="{09770949-B7EF-4D91-AFA9-ED78474FF8EF}" type="slidenum">
              <a:rPr lang="tr-TR" smtClean="0"/>
              <a:t>‹#›</a:t>
            </a:fld>
            <a:endParaRPr lang="tr-TR"/>
          </a:p>
        </p:txBody>
      </p:sp>
    </p:spTree>
    <p:extLst>
      <p:ext uri="{BB962C8B-B14F-4D97-AF65-F5344CB8AC3E}">
        <p14:creationId xmlns:p14="http://schemas.microsoft.com/office/powerpoint/2010/main" val="1570781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7DC58E5-F836-461F-8997-0CE083990DF2}"/>
              </a:ext>
            </a:extLst>
          </p:cNvPr>
          <p:cNvSpPr>
            <a:spLocks noGrp="1"/>
          </p:cNvSpPr>
          <p:nvPr>
            <p:ph type="dt" sz="half" idx="10"/>
          </p:nvPr>
        </p:nvSpPr>
        <p:spPr/>
        <p:txBody>
          <a:bodyPr/>
          <a:lstStyle/>
          <a:p>
            <a:fld id="{7AA96267-7801-4B2B-A782-FABEB5DCDF98}" type="datetime1">
              <a:rPr lang="tr-TR" smtClean="0"/>
              <a:t>12.12.2020</a:t>
            </a:fld>
            <a:endParaRPr lang="tr-TR"/>
          </a:p>
        </p:txBody>
      </p:sp>
      <p:sp>
        <p:nvSpPr>
          <p:cNvPr id="3" name="Alt Bilgi Yer Tutucusu 2">
            <a:extLst>
              <a:ext uri="{FF2B5EF4-FFF2-40B4-BE49-F238E27FC236}">
                <a16:creationId xmlns:a16="http://schemas.microsoft.com/office/drawing/2014/main" id="{3D70B4D7-33CC-4F8F-8FAD-6AE5A7DA92A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3329F50-DA51-456D-8D7C-2C725C3DA8DA}"/>
              </a:ext>
            </a:extLst>
          </p:cNvPr>
          <p:cNvSpPr>
            <a:spLocks noGrp="1"/>
          </p:cNvSpPr>
          <p:nvPr>
            <p:ph type="sldNum" sz="quarter" idx="12"/>
          </p:nvPr>
        </p:nvSpPr>
        <p:spPr/>
        <p:txBody>
          <a:bodyPr/>
          <a:lstStyle/>
          <a:p>
            <a:fld id="{09770949-B7EF-4D91-AFA9-ED78474FF8EF}" type="slidenum">
              <a:rPr lang="tr-TR" smtClean="0"/>
              <a:t>‹#›</a:t>
            </a:fld>
            <a:endParaRPr lang="tr-TR"/>
          </a:p>
        </p:txBody>
      </p:sp>
    </p:spTree>
    <p:extLst>
      <p:ext uri="{BB962C8B-B14F-4D97-AF65-F5344CB8AC3E}">
        <p14:creationId xmlns:p14="http://schemas.microsoft.com/office/powerpoint/2010/main" val="312154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681472-42B9-42AC-8B53-6C0363548302}"/>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5EDEB617-CFAC-484E-BC0B-DC1FD9EBA2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D7B85F9-B5BE-49E0-A3CA-FE9DE13E482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73548C0-9319-4753-9AB7-C7B8CF5CC18C}"/>
              </a:ext>
            </a:extLst>
          </p:cNvPr>
          <p:cNvSpPr>
            <a:spLocks noGrp="1"/>
          </p:cNvSpPr>
          <p:nvPr>
            <p:ph type="dt" sz="half" idx="10"/>
          </p:nvPr>
        </p:nvSpPr>
        <p:spPr/>
        <p:txBody>
          <a:bodyPr/>
          <a:lstStyle/>
          <a:p>
            <a:fld id="{10F17373-1329-45F9-AC9C-CE0F10CC3D6F}" type="datetime1">
              <a:rPr lang="tr-TR" smtClean="0"/>
              <a:t>12.12.2020</a:t>
            </a:fld>
            <a:endParaRPr lang="tr-TR"/>
          </a:p>
        </p:txBody>
      </p:sp>
      <p:sp>
        <p:nvSpPr>
          <p:cNvPr id="6" name="Alt Bilgi Yer Tutucusu 5">
            <a:extLst>
              <a:ext uri="{FF2B5EF4-FFF2-40B4-BE49-F238E27FC236}">
                <a16:creationId xmlns:a16="http://schemas.microsoft.com/office/drawing/2014/main" id="{2AA752BD-A710-41CA-BB24-BC4B8EEDC58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9CBFFAB-9FC7-4642-9E17-A64611B53CAE}"/>
              </a:ext>
            </a:extLst>
          </p:cNvPr>
          <p:cNvSpPr>
            <a:spLocks noGrp="1"/>
          </p:cNvSpPr>
          <p:nvPr>
            <p:ph type="sldNum" sz="quarter" idx="12"/>
          </p:nvPr>
        </p:nvSpPr>
        <p:spPr/>
        <p:txBody>
          <a:bodyPr/>
          <a:lstStyle/>
          <a:p>
            <a:fld id="{09770949-B7EF-4D91-AFA9-ED78474FF8EF}" type="slidenum">
              <a:rPr lang="tr-TR" smtClean="0"/>
              <a:t>‹#›</a:t>
            </a:fld>
            <a:endParaRPr lang="tr-TR"/>
          </a:p>
        </p:txBody>
      </p:sp>
    </p:spTree>
    <p:extLst>
      <p:ext uri="{BB962C8B-B14F-4D97-AF65-F5344CB8AC3E}">
        <p14:creationId xmlns:p14="http://schemas.microsoft.com/office/powerpoint/2010/main" val="115678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F14DD5-7BEE-40DE-BDCD-9C7FF3A18EBA}"/>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53C4B3C-B77E-4C87-9435-29981E50B73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Metin Yer Tutucusu 3">
            <a:extLst>
              <a:ext uri="{FF2B5EF4-FFF2-40B4-BE49-F238E27FC236}">
                <a16:creationId xmlns:a16="http://schemas.microsoft.com/office/drawing/2014/main" id="{ED8B5DA3-1EA2-43E8-893C-4482B1137F2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EC324C6-FB6A-4E61-9C73-BDE1F2132269}"/>
              </a:ext>
            </a:extLst>
          </p:cNvPr>
          <p:cNvSpPr>
            <a:spLocks noGrp="1"/>
          </p:cNvSpPr>
          <p:nvPr>
            <p:ph type="dt" sz="half" idx="10"/>
          </p:nvPr>
        </p:nvSpPr>
        <p:spPr/>
        <p:txBody>
          <a:bodyPr/>
          <a:lstStyle/>
          <a:p>
            <a:fld id="{8FC79E16-DFC6-4207-B79F-9225FD272110}" type="datetime1">
              <a:rPr lang="tr-TR" smtClean="0"/>
              <a:t>12.12.2020</a:t>
            </a:fld>
            <a:endParaRPr lang="tr-TR"/>
          </a:p>
        </p:txBody>
      </p:sp>
      <p:sp>
        <p:nvSpPr>
          <p:cNvPr id="6" name="Alt Bilgi Yer Tutucusu 5">
            <a:extLst>
              <a:ext uri="{FF2B5EF4-FFF2-40B4-BE49-F238E27FC236}">
                <a16:creationId xmlns:a16="http://schemas.microsoft.com/office/drawing/2014/main" id="{5FE4B9BB-9446-4008-AE1D-968513A45EC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056FCB5-E36F-48DF-BDEB-7ED4C49609CC}"/>
              </a:ext>
            </a:extLst>
          </p:cNvPr>
          <p:cNvSpPr>
            <a:spLocks noGrp="1"/>
          </p:cNvSpPr>
          <p:nvPr>
            <p:ph type="sldNum" sz="quarter" idx="12"/>
          </p:nvPr>
        </p:nvSpPr>
        <p:spPr/>
        <p:txBody>
          <a:bodyPr/>
          <a:lstStyle/>
          <a:p>
            <a:fld id="{09770949-B7EF-4D91-AFA9-ED78474FF8EF}" type="slidenum">
              <a:rPr lang="tr-TR" smtClean="0"/>
              <a:t>‹#›</a:t>
            </a:fld>
            <a:endParaRPr lang="tr-TR"/>
          </a:p>
        </p:txBody>
      </p:sp>
    </p:spTree>
    <p:extLst>
      <p:ext uri="{BB962C8B-B14F-4D97-AF65-F5344CB8AC3E}">
        <p14:creationId xmlns:p14="http://schemas.microsoft.com/office/powerpoint/2010/main" val="161775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4EB9D7F-4215-4DE6-A418-0574026D8D8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F3B7405-C138-438E-9AB6-9D5931EA9FC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80190CB-568D-4B21-B5D6-10CC3BA13B9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B12F998-B8B4-4B8D-AF54-B00354C758BA}" type="datetime1">
              <a:rPr lang="tr-TR" smtClean="0"/>
              <a:t>12.12.2020</a:t>
            </a:fld>
            <a:endParaRPr lang="tr-TR"/>
          </a:p>
        </p:txBody>
      </p:sp>
      <p:sp>
        <p:nvSpPr>
          <p:cNvPr id="5" name="Alt Bilgi Yer Tutucusu 4">
            <a:extLst>
              <a:ext uri="{FF2B5EF4-FFF2-40B4-BE49-F238E27FC236}">
                <a16:creationId xmlns:a16="http://schemas.microsoft.com/office/drawing/2014/main" id="{9F3C2892-9AEA-4369-904E-4DA6036C03A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F83F9D8-E064-43FB-9F3F-508A9FDB899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770949-B7EF-4D91-AFA9-ED78474FF8EF}" type="slidenum">
              <a:rPr lang="tr-TR" smtClean="0"/>
              <a:t>‹#›</a:t>
            </a:fld>
            <a:endParaRPr lang="tr-TR"/>
          </a:p>
        </p:txBody>
      </p:sp>
    </p:spTree>
    <p:extLst>
      <p:ext uri="{BB962C8B-B14F-4D97-AF65-F5344CB8AC3E}">
        <p14:creationId xmlns:p14="http://schemas.microsoft.com/office/powerpoint/2010/main" val="20626600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143000" y="1844824"/>
            <a:ext cx="6858000" cy="729035"/>
          </a:xfrm>
        </p:spPr>
        <p:txBody>
          <a:bodyPr>
            <a:normAutofit/>
          </a:bodyPr>
          <a:lstStyle/>
          <a:p>
            <a:r>
              <a:rPr lang="tr-TR" sz="4400" b="1" dirty="0"/>
              <a:t>YAZMA BECERİLERİ </a:t>
            </a:r>
          </a:p>
        </p:txBody>
      </p:sp>
      <p:sp>
        <p:nvSpPr>
          <p:cNvPr id="5" name="Slayt Numarası Yer Tutucusu 4">
            <a:extLst>
              <a:ext uri="{FF2B5EF4-FFF2-40B4-BE49-F238E27FC236}">
                <a16:creationId xmlns:a16="http://schemas.microsoft.com/office/drawing/2014/main" id="{14AA5313-5CF6-4511-A1D6-25A0557DBE3D}"/>
              </a:ext>
            </a:extLst>
          </p:cNvPr>
          <p:cNvSpPr>
            <a:spLocks noGrp="1"/>
          </p:cNvSpPr>
          <p:nvPr>
            <p:ph type="sldNum" sz="quarter" idx="12"/>
          </p:nvPr>
        </p:nvSpPr>
        <p:spPr/>
        <p:txBody>
          <a:bodyPr/>
          <a:lstStyle/>
          <a:p>
            <a:fld id="{09770949-B7EF-4D91-AFA9-ED78474FF8EF}" type="slidenum">
              <a:rPr lang="tr-TR" smtClean="0"/>
              <a:t>1</a:t>
            </a:fld>
            <a:endParaRPr lang="tr-TR"/>
          </a:p>
        </p:txBody>
      </p:sp>
      <p:sp>
        <p:nvSpPr>
          <p:cNvPr id="7" name="Metin kutusu 6">
            <a:extLst>
              <a:ext uri="{FF2B5EF4-FFF2-40B4-BE49-F238E27FC236}">
                <a16:creationId xmlns:a16="http://schemas.microsoft.com/office/drawing/2014/main" id="{0DC811A6-8510-4A18-8EEE-74E4583C7D38}"/>
              </a:ext>
            </a:extLst>
          </p:cNvPr>
          <p:cNvSpPr txBox="1"/>
          <p:nvPr/>
        </p:nvSpPr>
        <p:spPr>
          <a:xfrm>
            <a:off x="1547664" y="3044279"/>
            <a:ext cx="6823670" cy="769441"/>
          </a:xfrm>
          <a:prstGeom prst="rect">
            <a:avLst/>
          </a:prstGeom>
          <a:noFill/>
        </p:spPr>
        <p:txBody>
          <a:bodyPr wrap="square">
            <a:spAutoFit/>
          </a:bodyPr>
          <a:lstStyle/>
          <a:p>
            <a:r>
              <a:rPr lang="tr-TR" sz="4400" b="1" dirty="0"/>
              <a:t>1. YAZILI ANLATIMA GİRİŞ</a:t>
            </a:r>
          </a:p>
        </p:txBody>
      </p:sp>
    </p:spTree>
    <p:extLst>
      <p:ext uri="{BB962C8B-B14F-4D97-AF65-F5344CB8AC3E}">
        <p14:creationId xmlns:p14="http://schemas.microsoft.com/office/powerpoint/2010/main" val="73207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67544" y="1253331"/>
            <a:ext cx="7886700" cy="4351338"/>
          </a:xfrm>
        </p:spPr>
        <p:txBody>
          <a:bodyPr>
            <a:normAutofit/>
          </a:bodyPr>
          <a:lstStyle/>
          <a:p>
            <a:pPr algn="just">
              <a:lnSpc>
                <a:spcPct val="160000"/>
              </a:lnSpc>
            </a:pPr>
            <a:r>
              <a:rPr lang="tr-TR" dirty="0"/>
              <a:t>Yazılı anlatımda, sözlü anlatımdan farklı olarak kalıcılık vardır. Bir yazıyı yazıp bitirdikten ve muhatabına ulaştırdıktan sonra geri dönüp onu düzeltme imkanı yoktur. Dolayısıyla yazma </a:t>
            </a:r>
            <a:r>
              <a:rPr lang="tr-TR" b="1" dirty="0"/>
              <a:t>düşünülerek, planlanarak ve özenilerek </a:t>
            </a:r>
            <a:r>
              <a:rPr lang="tr-TR" dirty="0"/>
              <a:t>yapılmak durumundadır. Yazma, bireylerin bilgilerini, temel becerilerini, yaklaşım ve yeteneklerini birleştiren ve çoklu bir sürece dayanan karışık üst bilişsel bir etkinliktir. Bu yüzden diğer becerilere göre yazma, üzerinde daha çok düşünülmesi, çalışılması ve eğitiminin yapılması gereken bir beceridir.</a:t>
            </a:r>
          </a:p>
        </p:txBody>
      </p:sp>
      <p:sp>
        <p:nvSpPr>
          <p:cNvPr id="3" name="Slayt Numarası Yer Tutucusu 2">
            <a:extLst>
              <a:ext uri="{FF2B5EF4-FFF2-40B4-BE49-F238E27FC236}">
                <a16:creationId xmlns:a16="http://schemas.microsoft.com/office/drawing/2014/main" id="{F70EE4A8-46B1-40EF-A586-C2A009EBA21D}"/>
              </a:ext>
            </a:extLst>
          </p:cNvPr>
          <p:cNvSpPr>
            <a:spLocks noGrp="1"/>
          </p:cNvSpPr>
          <p:nvPr>
            <p:ph type="sldNum" sz="quarter" idx="12"/>
          </p:nvPr>
        </p:nvSpPr>
        <p:spPr/>
        <p:txBody>
          <a:bodyPr/>
          <a:lstStyle/>
          <a:p>
            <a:fld id="{09770949-B7EF-4D91-AFA9-ED78474FF8EF}" type="slidenum">
              <a:rPr lang="tr-TR" smtClean="0"/>
              <a:t>10</a:t>
            </a:fld>
            <a:endParaRPr lang="tr-TR"/>
          </a:p>
        </p:txBody>
      </p:sp>
    </p:spTree>
    <p:extLst>
      <p:ext uri="{BB962C8B-B14F-4D97-AF65-F5344CB8AC3E}">
        <p14:creationId xmlns:p14="http://schemas.microsoft.com/office/powerpoint/2010/main" val="3265381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138552" y="548680"/>
            <a:ext cx="8928992" cy="1989735"/>
          </a:xfrm>
        </p:spPr>
        <p:txBody>
          <a:bodyPr>
            <a:normAutofit/>
          </a:bodyPr>
          <a:lstStyle/>
          <a:p>
            <a:pPr algn="just">
              <a:lnSpc>
                <a:spcPct val="150000"/>
              </a:lnSpc>
            </a:pPr>
            <a:r>
              <a:rPr lang="tr-TR" dirty="0"/>
              <a:t>Yazının kalıcı ve aktarıcı oluşu, toplumsal açıdan yazıya çok önemli üstünlükler sağlar. Toplumun yaşamsal, kültürel, sanatsal tüm varlığını taşıyan dili, sözü kalıcı kılan yazıdır. Sözün takılı kaldığı zaman ve uzam engelinin en baştan aşmıştır. Var oluşunun nedeni de budur: Sözü kalıcı ve aktarılır kılmak.</a:t>
            </a:r>
          </a:p>
        </p:txBody>
      </p:sp>
      <p:sp>
        <p:nvSpPr>
          <p:cNvPr id="3" name="Slayt Numarası Yer Tutucusu 2">
            <a:extLst>
              <a:ext uri="{FF2B5EF4-FFF2-40B4-BE49-F238E27FC236}">
                <a16:creationId xmlns:a16="http://schemas.microsoft.com/office/drawing/2014/main" id="{230FE53A-55DC-415B-BE03-0A56377BD48F}"/>
              </a:ext>
            </a:extLst>
          </p:cNvPr>
          <p:cNvSpPr>
            <a:spLocks noGrp="1"/>
          </p:cNvSpPr>
          <p:nvPr>
            <p:ph type="sldNum" sz="quarter" idx="12"/>
          </p:nvPr>
        </p:nvSpPr>
        <p:spPr/>
        <p:txBody>
          <a:bodyPr/>
          <a:lstStyle/>
          <a:p>
            <a:fld id="{09770949-B7EF-4D91-AFA9-ED78474FF8EF}" type="slidenum">
              <a:rPr lang="tr-TR" smtClean="0"/>
              <a:t>11</a:t>
            </a:fld>
            <a:endParaRPr lang="tr-TR"/>
          </a:p>
        </p:txBody>
      </p:sp>
      <p:sp>
        <p:nvSpPr>
          <p:cNvPr id="4" name="İçerik Yer Tutucusu 1">
            <a:extLst>
              <a:ext uri="{FF2B5EF4-FFF2-40B4-BE49-F238E27FC236}">
                <a16:creationId xmlns:a16="http://schemas.microsoft.com/office/drawing/2014/main" id="{6DEFA1FD-53A3-4BEE-B0A4-717EC836E211}"/>
              </a:ext>
            </a:extLst>
          </p:cNvPr>
          <p:cNvSpPr txBox="1">
            <a:spLocks/>
          </p:cNvSpPr>
          <p:nvPr/>
        </p:nvSpPr>
        <p:spPr>
          <a:xfrm>
            <a:off x="138552" y="3140968"/>
            <a:ext cx="8928992" cy="228461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70000"/>
              </a:lnSpc>
            </a:pPr>
            <a:r>
              <a:rPr lang="tr-TR" dirty="0"/>
              <a:t>Yazma bir anlatım etkinliğidir. Anlatımda esas olan muhatabın durumudur. Anlatım buna göre değişir. Bir çocuğa yetişkin muamelesi yapılamayacağı gibi bir yetişkine de çocuk muamelesi yapılmaz. Bu yüzden muhatabın seviyesi, anlatımı etkileyen faktörlerin başında gelir. </a:t>
            </a:r>
          </a:p>
        </p:txBody>
      </p:sp>
    </p:spTree>
    <p:extLst>
      <p:ext uri="{BB962C8B-B14F-4D97-AF65-F5344CB8AC3E}">
        <p14:creationId xmlns:p14="http://schemas.microsoft.com/office/powerpoint/2010/main" val="51293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79512" y="404664"/>
            <a:ext cx="8784976" cy="1496500"/>
          </a:xfrm>
          <a:prstGeom prst="rect">
            <a:avLst/>
          </a:prstGeom>
        </p:spPr>
        <p:txBody>
          <a:bodyPr wrap="square">
            <a:spAutoFit/>
          </a:bodyPr>
          <a:lstStyle/>
          <a:p>
            <a:pPr algn="just">
              <a:lnSpc>
                <a:spcPct val="150000"/>
              </a:lnSpc>
            </a:pPr>
            <a:r>
              <a:rPr lang="tr-TR" sz="2100" dirty="0"/>
              <a:t>Yazı yazarken duyguları kontrol eden engel kırılır. Yazı yazmak, bireyin kendi duygularıyla kendi içinde yüzleşmesi için oldukça etkili ve kullanışlı bir yöntemdir. Bu duruma kendisiyle tanışmak da denebilir.</a:t>
            </a:r>
          </a:p>
        </p:txBody>
      </p:sp>
      <p:sp>
        <p:nvSpPr>
          <p:cNvPr id="2" name="Slayt Numarası Yer Tutucusu 1">
            <a:extLst>
              <a:ext uri="{FF2B5EF4-FFF2-40B4-BE49-F238E27FC236}">
                <a16:creationId xmlns:a16="http://schemas.microsoft.com/office/drawing/2014/main" id="{AD37FFCF-C63B-4147-B573-5404EB7B5753}"/>
              </a:ext>
            </a:extLst>
          </p:cNvPr>
          <p:cNvSpPr>
            <a:spLocks noGrp="1"/>
          </p:cNvSpPr>
          <p:nvPr>
            <p:ph type="sldNum" sz="quarter" idx="12"/>
          </p:nvPr>
        </p:nvSpPr>
        <p:spPr/>
        <p:txBody>
          <a:bodyPr/>
          <a:lstStyle/>
          <a:p>
            <a:fld id="{09770949-B7EF-4D91-AFA9-ED78474FF8EF}" type="slidenum">
              <a:rPr lang="tr-TR" smtClean="0"/>
              <a:t>12</a:t>
            </a:fld>
            <a:endParaRPr lang="tr-TR"/>
          </a:p>
        </p:txBody>
      </p:sp>
      <p:sp>
        <p:nvSpPr>
          <p:cNvPr id="5" name="İçerik Yer Tutucusu 1">
            <a:extLst>
              <a:ext uri="{FF2B5EF4-FFF2-40B4-BE49-F238E27FC236}">
                <a16:creationId xmlns:a16="http://schemas.microsoft.com/office/drawing/2014/main" id="{32FB731F-DFF0-49EE-A581-B6870244266C}"/>
              </a:ext>
            </a:extLst>
          </p:cNvPr>
          <p:cNvSpPr>
            <a:spLocks noGrp="1"/>
          </p:cNvSpPr>
          <p:nvPr>
            <p:ph idx="1"/>
          </p:nvPr>
        </p:nvSpPr>
        <p:spPr>
          <a:xfrm>
            <a:off x="148701" y="2372396"/>
            <a:ext cx="8784976" cy="1872208"/>
          </a:xfrm>
        </p:spPr>
        <p:txBody>
          <a:bodyPr>
            <a:normAutofit/>
          </a:bodyPr>
          <a:lstStyle/>
          <a:p>
            <a:pPr algn="just"/>
            <a:r>
              <a:rPr lang="tr-TR" dirty="0"/>
              <a:t>Doğal dile dayalı iletişimde kullanılan araçlardan biri olan yazma, sözlü iletişim aracı olan dili, yazı denilen görsel ve tek boyutlu bir dizgeye aktarma eylemidir. Kavramları karşılayan ses imgeleri, kendilerini karşılamak amacıyla oluşturulmuş bu işaretler dizgesi kullanılarak yazıya geçirilir. Yani dilsel göstergeler bu kez yazı göstergelerine aktarılır. Yazı ve dil birbirinden iki ayrı dizgedir. </a:t>
            </a:r>
          </a:p>
        </p:txBody>
      </p:sp>
      <p:sp>
        <p:nvSpPr>
          <p:cNvPr id="6" name="İçerik Yer Tutucusu 1">
            <a:extLst>
              <a:ext uri="{FF2B5EF4-FFF2-40B4-BE49-F238E27FC236}">
                <a16:creationId xmlns:a16="http://schemas.microsoft.com/office/drawing/2014/main" id="{56F19874-E148-4E95-8E7B-45D8AFC5CE3C}"/>
              </a:ext>
            </a:extLst>
          </p:cNvPr>
          <p:cNvSpPr txBox="1">
            <a:spLocks/>
          </p:cNvSpPr>
          <p:nvPr/>
        </p:nvSpPr>
        <p:spPr>
          <a:xfrm>
            <a:off x="148700" y="4715836"/>
            <a:ext cx="8784975" cy="96744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tr-TR"/>
              <a:t>Saussure’e göre «yazının biricik varlık nedeni dili göstermektir.» yazı denilen bu ikincil dizgenin kurallar bütününe yazım (imla) denir. Yazma eylemi, ilkin yazım kurallarına uygun olarak gerçekleştirilir.</a:t>
            </a:r>
          </a:p>
          <a:p>
            <a:pPr algn="just"/>
            <a:endParaRPr lang="tr-TR" dirty="0"/>
          </a:p>
        </p:txBody>
      </p:sp>
    </p:spTree>
    <p:extLst>
      <p:ext uri="{BB962C8B-B14F-4D97-AF65-F5344CB8AC3E}">
        <p14:creationId xmlns:p14="http://schemas.microsoft.com/office/powerpoint/2010/main" val="1852961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algn="just">
              <a:lnSpc>
                <a:spcPct val="150000"/>
              </a:lnSpc>
            </a:pPr>
            <a:r>
              <a:rPr lang="tr-TR" dirty="0"/>
              <a:t>Yazının ikincil ve ayrı bir dizge oluşu kendine özgü bir gerçekliği de beraberinde getirmiştir. Sözlü dilin </a:t>
            </a:r>
            <a:r>
              <a:rPr lang="tr-TR" dirty="0" err="1"/>
              <a:t>yaşarlığına</a:t>
            </a:r>
            <a:r>
              <a:rPr lang="tr-TR" dirty="0"/>
              <a:t> , değişkenliğine karşın yazılı dil, dilin bir andaki ve yazan bireyle sınırlı kesitidir. Bu nedenle değişmez ve durağandır. Dolayısıyla dilsel gelişime olanak veren sözlü dile karşı kuralcıdır. Yazı ve konuşma dilleri kendi geleneklerine uygun, birbirinden ayrı iki anlatım yoludur.</a:t>
            </a:r>
          </a:p>
        </p:txBody>
      </p:sp>
      <p:sp>
        <p:nvSpPr>
          <p:cNvPr id="3" name="Slayt Numarası Yer Tutucusu 2">
            <a:extLst>
              <a:ext uri="{FF2B5EF4-FFF2-40B4-BE49-F238E27FC236}">
                <a16:creationId xmlns:a16="http://schemas.microsoft.com/office/drawing/2014/main" id="{84A339A3-0364-4B0C-A18F-EA1D96860D08}"/>
              </a:ext>
            </a:extLst>
          </p:cNvPr>
          <p:cNvSpPr>
            <a:spLocks noGrp="1"/>
          </p:cNvSpPr>
          <p:nvPr>
            <p:ph type="sldNum" sz="quarter" idx="12"/>
          </p:nvPr>
        </p:nvSpPr>
        <p:spPr/>
        <p:txBody>
          <a:bodyPr/>
          <a:lstStyle/>
          <a:p>
            <a:fld id="{09770949-B7EF-4D91-AFA9-ED78474FF8EF}" type="slidenum">
              <a:rPr lang="tr-TR" smtClean="0"/>
              <a:t>13</a:t>
            </a:fld>
            <a:endParaRPr lang="tr-TR"/>
          </a:p>
        </p:txBody>
      </p:sp>
    </p:spTree>
    <p:extLst>
      <p:ext uri="{BB962C8B-B14F-4D97-AF65-F5344CB8AC3E}">
        <p14:creationId xmlns:p14="http://schemas.microsoft.com/office/powerpoint/2010/main" val="461413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algn="just">
              <a:lnSpc>
                <a:spcPct val="150000"/>
              </a:lnSpc>
            </a:pPr>
            <a:r>
              <a:rPr lang="tr-TR" dirty="0"/>
              <a:t>Yazı dili özenli, düşünülüp taşınılarak oluşturulmuş bir dildir. Okur, yazılı metni kalıcı olduğu için birçok kez okuyabilir. Kapsamı, yazarın anlatmak istediklerine bağlı olarak istenildiği kadar genişletilebilir. Buna karşılık salt görsel oluşu, görsel ve </a:t>
            </a:r>
            <a:r>
              <a:rPr lang="tr-TR" dirty="0" err="1"/>
              <a:t>işitimsel</a:t>
            </a:r>
            <a:r>
              <a:rPr lang="tr-TR" dirty="0"/>
              <a:t> olan sözlü dil karşısındaki zayıflığıdır. Yazar, okuyanın tepkilerini somut bir biçimde ve anında alamaz, yazısına bu tepkiler doğrultusunda bir yön veremez.</a:t>
            </a:r>
          </a:p>
        </p:txBody>
      </p:sp>
      <p:sp>
        <p:nvSpPr>
          <p:cNvPr id="3" name="Slayt Numarası Yer Tutucusu 2">
            <a:extLst>
              <a:ext uri="{FF2B5EF4-FFF2-40B4-BE49-F238E27FC236}">
                <a16:creationId xmlns:a16="http://schemas.microsoft.com/office/drawing/2014/main" id="{369B3B57-E68E-49C6-B84E-7EF26EE53AF6}"/>
              </a:ext>
            </a:extLst>
          </p:cNvPr>
          <p:cNvSpPr>
            <a:spLocks noGrp="1"/>
          </p:cNvSpPr>
          <p:nvPr>
            <p:ph type="sldNum" sz="quarter" idx="12"/>
          </p:nvPr>
        </p:nvSpPr>
        <p:spPr/>
        <p:txBody>
          <a:bodyPr/>
          <a:lstStyle/>
          <a:p>
            <a:fld id="{09770949-B7EF-4D91-AFA9-ED78474FF8EF}" type="slidenum">
              <a:rPr lang="tr-TR" smtClean="0"/>
              <a:t>14</a:t>
            </a:fld>
            <a:endParaRPr lang="tr-TR"/>
          </a:p>
        </p:txBody>
      </p:sp>
    </p:spTree>
    <p:extLst>
      <p:ext uri="{BB962C8B-B14F-4D97-AF65-F5344CB8AC3E}">
        <p14:creationId xmlns:p14="http://schemas.microsoft.com/office/powerpoint/2010/main" val="3411515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179512" y="404664"/>
            <a:ext cx="8568952" cy="1944216"/>
          </a:xfrm>
        </p:spPr>
        <p:txBody>
          <a:bodyPr>
            <a:normAutofit lnSpcReduction="10000"/>
          </a:bodyPr>
          <a:lstStyle/>
          <a:p>
            <a:pPr algn="just">
              <a:lnSpc>
                <a:spcPct val="150000"/>
              </a:lnSpc>
            </a:pPr>
            <a:r>
              <a:rPr lang="tr-TR" dirty="0"/>
              <a:t>Konuşma ve yazma aynı işlevi gerçekleştirmek üzere kullanılırlar. Ancak her ikisinin de kendi niteliklerinden kaynaklanan iki ayrı gerçekliği vardır. Anlama ve anlatma çabası içindeki birey, her ikisinin de kendine özgü gerçeklerini tanımak, anlamak ve buna uygun davranmak zorundadır.</a:t>
            </a:r>
          </a:p>
        </p:txBody>
      </p:sp>
      <p:sp>
        <p:nvSpPr>
          <p:cNvPr id="3" name="Slayt Numarası Yer Tutucusu 2">
            <a:extLst>
              <a:ext uri="{FF2B5EF4-FFF2-40B4-BE49-F238E27FC236}">
                <a16:creationId xmlns:a16="http://schemas.microsoft.com/office/drawing/2014/main" id="{707ABA0A-ACA9-4E48-AF0A-4A64CBA89085}"/>
              </a:ext>
            </a:extLst>
          </p:cNvPr>
          <p:cNvSpPr>
            <a:spLocks noGrp="1"/>
          </p:cNvSpPr>
          <p:nvPr>
            <p:ph type="sldNum" sz="quarter" idx="12"/>
          </p:nvPr>
        </p:nvSpPr>
        <p:spPr/>
        <p:txBody>
          <a:bodyPr/>
          <a:lstStyle/>
          <a:p>
            <a:fld id="{09770949-B7EF-4D91-AFA9-ED78474FF8EF}" type="slidenum">
              <a:rPr lang="tr-TR" smtClean="0"/>
              <a:t>15</a:t>
            </a:fld>
            <a:endParaRPr lang="tr-TR"/>
          </a:p>
        </p:txBody>
      </p:sp>
      <p:sp>
        <p:nvSpPr>
          <p:cNvPr id="4" name="İçerik Yer Tutucusu 1">
            <a:extLst>
              <a:ext uri="{FF2B5EF4-FFF2-40B4-BE49-F238E27FC236}">
                <a16:creationId xmlns:a16="http://schemas.microsoft.com/office/drawing/2014/main" id="{42AC2415-0EC7-494E-96A9-620EA9FB3DE3}"/>
              </a:ext>
            </a:extLst>
          </p:cNvPr>
          <p:cNvSpPr txBox="1">
            <a:spLocks/>
          </p:cNvSpPr>
          <p:nvPr/>
        </p:nvSpPr>
        <p:spPr>
          <a:xfrm>
            <a:off x="179512" y="2996952"/>
            <a:ext cx="8784976" cy="25202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tr-TR"/>
              <a:t>Kişisel gelişimin sağlanmasında yazının önemli bir yeri vardır. Yazmak, belleğin geliştirilmesi ve bilginin kalıcılığının sağlanması açısından oldukça önemlidir. Öğretmenler, öğrencilerine ders çalışma yöntemi olarak yazmalarını önermektedirler. Çünkü yazının kurallarına uymaya çalışma, kişiyi belli bir disiplini kazanmaya zorunlu kılar.</a:t>
            </a:r>
            <a:endParaRPr lang="tr-TR" dirty="0"/>
          </a:p>
        </p:txBody>
      </p:sp>
    </p:spTree>
    <p:extLst>
      <p:ext uri="{BB962C8B-B14F-4D97-AF65-F5344CB8AC3E}">
        <p14:creationId xmlns:p14="http://schemas.microsoft.com/office/powerpoint/2010/main" val="1628988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179512" y="1340768"/>
            <a:ext cx="8784976" cy="4351338"/>
          </a:xfrm>
        </p:spPr>
        <p:txBody>
          <a:bodyPr>
            <a:normAutofit/>
          </a:bodyPr>
          <a:lstStyle/>
          <a:p>
            <a:pPr marL="0" indent="0" algn="just">
              <a:lnSpc>
                <a:spcPct val="150000"/>
              </a:lnSpc>
              <a:buNone/>
            </a:pPr>
            <a:r>
              <a:rPr lang="tr-TR" dirty="0"/>
              <a:t>Yazmak, insan belleğinin disiplin kazanması, diri kalması, biçimlenmesi açısından da işlevselliği küçümsenmeyecek bir eylemdir. Özellikle matematik ve fen bilgisi derslerine çalışacak öğrencilere problemleri mutlaka yazarak çözmeleri öğütlenir. Aynı şey, dil dersleri için de geçerlidir. Yabancı dil öğrenenlerin yazılarak hazırlanan ödevleri eksik olmaz. Adı geçen dersler açısından yazmak, bir araç, sözü edilen yazılı kültürde yaşamak açısından da bir amaçtır.</a:t>
            </a:r>
          </a:p>
        </p:txBody>
      </p:sp>
      <p:sp>
        <p:nvSpPr>
          <p:cNvPr id="3" name="Slayt Numarası Yer Tutucusu 2">
            <a:extLst>
              <a:ext uri="{FF2B5EF4-FFF2-40B4-BE49-F238E27FC236}">
                <a16:creationId xmlns:a16="http://schemas.microsoft.com/office/drawing/2014/main" id="{94FE7580-3110-454C-A17A-2C624F43CF81}"/>
              </a:ext>
            </a:extLst>
          </p:cNvPr>
          <p:cNvSpPr>
            <a:spLocks noGrp="1"/>
          </p:cNvSpPr>
          <p:nvPr>
            <p:ph type="sldNum" sz="quarter" idx="12"/>
          </p:nvPr>
        </p:nvSpPr>
        <p:spPr/>
        <p:txBody>
          <a:bodyPr/>
          <a:lstStyle/>
          <a:p>
            <a:fld id="{09770949-B7EF-4D91-AFA9-ED78474FF8EF}" type="slidenum">
              <a:rPr lang="tr-TR" smtClean="0"/>
              <a:t>16</a:t>
            </a:fld>
            <a:endParaRPr lang="tr-TR"/>
          </a:p>
        </p:txBody>
      </p:sp>
    </p:spTree>
    <p:extLst>
      <p:ext uri="{BB962C8B-B14F-4D97-AF65-F5344CB8AC3E}">
        <p14:creationId xmlns:p14="http://schemas.microsoft.com/office/powerpoint/2010/main" val="2514301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215516" y="476672"/>
            <a:ext cx="8712968" cy="2520280"/>
          </a:xfrm>
        </p:spPr>
        <p:txBody>
          <a:bodyPr>
            <a:normAutofit/>
          </a:bodyPr>
          <a:lstStyle/>
          <a:p>
            <a:pPr marL="0" indent="0" algn="just">
              <a:lnSpc>
                <a:spcPct val="150000"/>
              </a:lnSpc>
              <a:buNone/>
            </a:pPr>
            <a:r>
              <a:rPr lang="tr-TR" dirty="0"/>
              <a:t>Yollar, şehirleri şehirlere bağlar. İnsanlar buralardan geçerek gitmek istedikleri yerlere varır. Amaç yolları tanımak, görmek, incelemek değildir. Ancak insanlar yoldan geçmek zorundadırlar. Yolların iyi olması, yol kurallarına dikkat edilmesi yolculuğun sonu açısından önemlidir. İyi bir yol ve yolculuk, varılan yerdeki duruşu etkileyecektir.</a:t>
            </a:r>
          </a:p>
        </p:txBody>
      </p:sp>
      <p:sp>
        <p:nvSpPr>
          <p:cNvPr id="3" name="Slayt Numarası Yer Tutucusu 2">
            <a:extLst>
              <a:ext uri="{FF2B5EF4-FFF2-40B4-BE49-F238E27FC236}">
                <a16:creationId xmlns:a16="http://schemas.microsoft.com/office/drawing/2014/main" id="{BAE2CEE0-3BB9-4506-A40E-C89812D3A90E}"/>
              </a:ext>
            </a:extLst>
          </p:cNvPr>
          <p:cNvSpPr>
            <a:spLocks noGrp="1"/>
          </p:cNvSpPr>
          <p:nvPr>
            <p:ph type="sldNum" sz="quarter" idx="12"/>
          </p:nvPr>
        </p:nvSpPr>
        <p:spPr/>
        <p:txBody>
          <a:bodyPr/>
          <a:lstStyle/>
          <a:p>
            <a:fld id="{09770949-B7EF-4D91-AFA9-ED78474FF8EF}" type="slidenum">
              <a:rPr lang="tr-TR" smtClean="0"/>
              <a:t>17</a:t>
            </a:fld>
            <a:endParaRPr lang="tr-TR"/>
          </a:p>
        </p:txBody>
      </p:sp>
      <p:sp>
        <p:nvSpPr>
          <p:cNvPr id="5" name="Metin kutusu 4">
            <a:extLst>
              <a:ext uri="{FF2B5EF4-FFF2-40B4-BE49-F238E27FC236}">
                <a16:creationId xmlns:a16="http://schemas.microsoft.com/office/drawing/2014/main" id="{F05EDBE4-7C55-49D9-A3D1-E1B17948B5D8}"/>
              </a:ext>
            </a:extLst>
          </p:cNvPr>
          <p:cNvSpPr txBox="1"/>
          <p:nvPr/>
        </p:nvSpPr>
        <p:spPr>
          <a:xfrm>
            <a:off x="215516" y="3429000"/>
            <a:ext cx="8712968" cy="1891287"/>
          </a:xfrm>
          <a:prstGeom prst="rect">
            <a:avLst/>
          </a:prstGeom>
          <a:noFill/>
        </p:spPr>
        <p:txBody>
          <a:bodyPr wrap="square" rtlCol="0">
            <a:spAutoFit/>
          </a:bodyPr>
          <a:lstStyle/>
          <a:p>
            <a:pPr algn="just">
              <a:lnSpc>
                <a:spcPct val="150000"/>
              </a:lnSpc>
            </a:pPr>
            <a:r>
              <a:rPr lang="tr-TR" sz="2000" dirty="0"/>
              <a:t>Yazmak konusunda da düşüncenin doğru anlaşılması, karmaşaya yol açmaması, yazan ve okuyanın doğru anlatması ve anlaması yolculuk örneğindeki gibi sonuç açısından önemlidir; çünkü yazının kuralları, yazan ve okuyan için bir buluşma adresidir.</a:t>
            </a:r>
          </a:p>
        </p:txBody>
      </p:sp>
    </p:spTree>
    <p:extLst>
      <p:ext uri="{BB962C8B-B14F-4D97-AF65-F5344CB8AC3E}">
        <p14:creationId xmlns:p14="http://schemas.microsoft.com/office/powerpoint/2010/main" val="611128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8" y="1253331"/>
            <a:ext cx="8568952" cy="4351338"/>
          </a:xfrm>
        </p:spPr>
        <p:txBody>
          <a:bodyPr>
            <a:normAutofit fontScale="92500"/>
          </a:bodyPr>
          <a:lstStyle/>
          <a:p>
            <a:pPr algn="just">
              <a:lnSpc>
                <a:spcPct val="160000"/>
              </a:lnSpc>
            </a:pPr>
            <a:r>
              <a:rPr lang="tr-TR" dirty="0"/>
              <a:t>Öğrencilerin genellikle zorlandıkları ancak kuram ve uygulama bağlamında üzerinde pek fazla durmadıkları derslerin başında yazılı anlatım dersleri gelmektedir. Bu ders, bireyin kendini yazılı kültür içinde ifade edebilmesini öğretmek için vardır. Genel olarak bakıldığında bu dersin amacı bir sözün, bir atasözünün açıklanmasından ibaretmiş gibi düşünülür. Oysa amaç, sadece bir konunun açıklanması değildir. Açıklanan konunun farklı yöntem ve yazı türlerinde anlatılmasını sağlamak; metin oluşturabilme tekniklerinden de yararlanılarak düşüncenin kalıcı ve etkili kılınmasını sağlamaktır.</a:t>
            </a:r>
          </a:p>
        </p:txBody>
      </p:sp>
      <p:sp>
        <p:nvSpPr>
          <p:cNvPr id="3" name="Slayt Numarası Yer Tutucusu 2">
            <a:extLst>
              <a:ext uri="{FF2B5EF4-FFF2-40B4-BE49-F238E27FC236}">
                <a16:creationId xmlns:a16="http://schemas.microsoft.com/office/drawing/2014/main" id="{5C6EC74B-8E0A-4179-9287-0FB380E287FD}"/>
              </a:ext>
            </a:extLst>
          </p:cNvPr>
          <p:cNvSpPr>
            <a:spLocks noGrp="1"/>
          </p:cNvSpPr>
          <p:nvPr>
            <p:ph type="sldNum" sz="quarter" idx="12"/>
          </p:nvPr>
        </p:nvSpPr>
        <p:spPr/>
        <p:txBody>
          <a:bodyPr/>
          <a:lstStyle/>
          <a:p>
            <a:fld id="{09770949-B7EF-4D91-AFA9-ED78474FF8EF}" type="slidenum">
              <a:rPr lang="tr-TR" smtClean="0"/>
              <a:t>18</a:t>
            </a:fld>
            <a:endParaRPr lang="tr-TR"/>
          </a:p>
        </p:txBody>
      </p:sp>
    </p:spTree>
    <p:extLst>
      <p:ext uri="{BB962C8B-B14F-4D97-AF65-F5344CB8AC3E}">
        <p14:creationId xmlns:p14="http://schemas.microsoft.com/office/powerpoint/2010/main" val="536237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179512" y="27828"/>
            <a:ext cx="7886700" cy="737840"/>
          </a:xfrm>
        </p:spPr>
        <p:txBody>
          <a:bodyPr/>
          <a:lstStyle/>
          <a:p>
            <a:r>
              <a:rPr lang="tr-TR" b="1" dirty="0"/>
              <a:t>KOMPOZİSYONDAN YAZILI ANLATIMA</a:t>
            </a:r>
          </a:p>
        </p:txBody>
      </p:sp>
      <p:sp>
        <p:nvSpPr>
          <p:cNvPr id="2" name="İçerik Yer Tutucusu 1"/>
          <p:cNvSpPr>
            <a:spLocks noGrp="1"/>
          </p:cNvSpPr>
          <p:nvPr>
            <p:ph idx="1"/>
          </p:nvPr>
        </p:nvSpPr>
        <p:spPr>
          <a:xfrm>
            <a:off x="179512" y="950803"/>
            <a:ext cx="8928992" cy="1872208"/>
          </a:xfrm>
        </p:spPr>
        <p:txBody>
          <a:bodyPr>
            <a:normAutofit lnSpcReduction="10000"/>
          </a:bodyPr>
          <a:lstStyle/>
          <a:p>
            <a:pPr algn="just">
              <a:lnSpc>
                <a:spcPct val="100000"/>
              </a:lnSpc>
            </a:pPr>
            <a:r>
              <a:rPr lang="tr-TR" dirty="0"/>
              <a:t>Kompozisyon sözü bize Fransızcadan geçmiştir. Fransızcada </a:t>
            </a:r>
            <a:r>
              <a:rPr lang="tr-TR" dirty="0" err="1"/>
              <a:t>composer</a:t>
            </a:r>
            <a:r>
              <a:rPr lang="tr-TR" dirty="0"/>
              <a:t>, İngilizcede </a:t>
            </a:r>
            <a:r>
              <a:rPr lang="tr-TR" dirty="0" err="1"/>
              <a:t>composition</a:t>
            </a:r>
            <a:r>
              <a:rPr lang="tr-TR" dirty="0"/>
              <a:t> fiilleri; birleştirmek, meydana getirmek, parçalardan düzenli bir bütün oluşturmak anlamında kullanılmıştır. Eski edebiyatımızda bu sözcüğe karşılık inşa, kitabet ve daha sonra tahrir sözcükleri kullanılmıştır. Bugün kompozisyon sözü ile düzenli ve planlı yazı yazmak, konuşmak düşüncesinin anlatılmak istendiğini görürüz.</a:t>
            </a:r>
          </a:p>
        </p:txBody>
      </p:sp>
      <p:sp>
        <p:nvSpPr>
          <p:cNvPr id="4" name="Slayt Numarası Yer Tutucusu 3">
            <a:extLst>
              <a:ext uri="{FF2B5EF4-FFF2-40B4-BE49-F238E27FC236}">
                <a16:creationId xmlns:a16="http://schemas.microsoft.com/office/drawing/2014/main" id="{2279724F-10F9-4A3A-AFA5-03C33DAA4290}"/>
              </a:ext>
            </a:extLst>
          </p:cNvPr>
          <p:cNvSpPr>
            <a:spLocks noGrp="1"/>
          </p:cNvSpPr>
          <p:nvPr>
            <p:ph type="sldNum" sz="quarter" idx="12"/>
          </p:nvPr>
        </p:nvSpPr>
        <p:spPr/>
        <p:txBody>
          <a:bodyPr/>
          <a:lstStyle/>
          <a:p>
            <a:fld id="{09770949-B7EF-4D91-AFA9-ED78474FF8EF}" type="slidenum">
              <a:rPr lang="tr-TR" smtClean="0"/>
              <a:t>19</a:t>
            </a:fld>
            <a:endParaRPr lang="tr-TR"/>
          </a:p>
        </p:txBody>
      </p:sp>
      <p:sp>
        <p:nvSpPr>
          <p:cNvPr id="5" name="İçerik Yer Tutucusu 1">
            <a:extLst>
              <a:ext uri="{FF2B5EF4-FFF2-40B4-BE49-F238E27FC236}">
                <a16:creationId xmlns:a16="http://schemas.microsoft.com/office/drawing/2014/main" id="{E87E0F94-138B-4EA4-8D0B-71A62B8BA0B3}"/>
              </a:ext>
            </a:extLst>
          </p:cNvPr>
          <p:cNvSpPr txBox="1">
            <a:spLocks/>
          </p:cNvSpPr>
          <p:nvPr/>
        </p:nvSpPr>
        <p:spPr>
          <a:xfrm>
            <a:off x="179512" y="3362904"/>
            <a:ext cx="8784976" cy="187220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00000"/>
              </a:lnSpc>
            </a:pPr>
            <a:r>
              <a:rPr lang="tr-TR" dirty="0"/>
              <a:t>O halde kompozisyon bir konu hakkındaki duygu ve düşüncelerimizi, kültür dağarcığımızdaki o konu hakkındaki düşüncelerle bütünleştirmektir. Kompozisyon düzeni, planı ve anlamlı bütünleştirmeyi çağıran bir kavram olduğu için kompozisyon deyince akla gelen ve ilişkilendirilecek olan kavram düzen ve tertiptir.</a:t>
            </a:r>
          </a:p>
        </p:txBody>
      </p:sp>
    </p:spTree>
    <p:extLst>
      <p:ext uri="{BB962C8B-B14F-4D97-AF65-F5344CB8AC3E}">
        <p14:creationId xmlns:p14="http://schemas.microsoft.com/office/powerpoint/2010/main" val="116590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323528" y="1052736"/>
            <a:ext cx="8496944" cy="4889737"/>
          </a:xfrm>
          <a:prstGeom prst="rect">
            <a:avLst/>
          </a:prstGeom>
          <a:noFill/>
        </p:spPr>
        <p:txBody>
          <a:bodyPr wrap="square" rtlCol="0">
            <a:spAutoFit/>
          </a:bodyPr>
          <a:lstStyle/>
          <a:p>
            <a:pPr algn="just">
              <a:lnSpc>
                <a:spcPct val="150000"/>
              </a:lnSpc>
            </a:pPr>
            <a:r>
              <a:rPr lang="tr-TR" sz="2100" dirty="0"/>
              <a:t>Duygu, düşünce ve isteklerin açığa çıkması mağara duvarlarındaki </a:t>
            </a:r>
            <a:r>
              <a:rPr lang="tr-TR" sz="2100" dirty="0" err="1"/>
              <a:t>pikdogramlarla</a:t>
            </a:r>
            <a:r>
              <a:rPr lang="tr-TR" sz="2100" dirty="0"/>
              <a:t> (resim yazısı) başlamıştır. Zamanla resim yazılarının insanların duygularını, düşüncelerini anlatmakta yeterli gelmediği anlaşılmış ve yerini sırasıyla </a:t>
            </a:r>
            <a:r>
              <a:rPr lang="tr-TR" sz="2100" dirty="0" err="1"/>
              <a:t>fonogramlara</a:t>
            </a:r>
            <a:r>
              <a:rPr lang="tr-TR" sz="2100" dirty="0"/>
              <a:t> (ses yazıları) ve ideogramlara (düşünce yazısı) bırakmıştır.</a:t>
            </a:r>
          </a:p>
          <a:p>
            <a:pPr algn="just">
              <a:lnSpc>
                <a:spcPct val="150000"/>
              </a:lnSpc>
            </a:pPr>
            <a:r>
              <a:rPr lang="tr-TR" sz="2100" dirty="0"/>
              <a:t>Böylece insanoğlunun kendini ifade etme çabası resim yazılarıyla başlamış ve düşüncelerin ifade edilmesine kadar ilerlemiştir. Bu gelişmelerle insanoğlu yazılı iletişimin temelini atmıştır. Fenikelilerin basit yazı sistemi olan fonetik alfabeyi bulmaları yine yazı tarihi açısından oldukça önemli bir adım olarak değerlendirilmiştir. </a:t>
            </a:r>
          </a:p>
        </p:txBody>
      </p:sp>
      <p:sp>
        <p:nvSpPr>
          <p:cNvPr id="2" name="Slayt Numarası Yer Tutucusu 1">
            <a:extLst>
              <a:ext uri="{FF2B5EF4-FFF2-40B4-BE49-F238E27FC236}">
                <a16:creationId xmlns:a16="http://schemas.microsoft.com/office/drawing/2014/main" id="{D3F0C9D7-D345-4B12-8D08-587EC529B14B}"/>
              </a:ext>
            </a:extLst>
          </p:cNvPr>
          <p:cNvSpPr>
            <a:spLocks noGrp="1"/>
          </p:cNvSpPr>
          <p:nvPr>
            <p:ph type="sldNum" sz="quarter" idx="12"/>
          </p:nvPr>
        </p:nvSpPr>
        <p:spPr/>
        <p:txBody>
          <a:bodyPr/>
          <a:lstStyle/>
          <a:p>
            <a:fld id="{09770949-B7EF-4D91-AFA9-ED78474FF8EF}" type="slidenum">
              <a:rPr lang="tr-TR" smtClean="0"/>
              <a:t>2</a:t>
            </a:fld>
            <a:endParaRPr lang="tr-TR"/>
          </a:p>
        </p:txBody>
      </p:sp>
    </p:spTree>
    <p:extLst>
      <p:ext uri="{BB962C8B-B14F-4D97-AF65-F5344CB8AC3E}">
        <p14:creationId xmlns:p14="http://schemas.microsoft.com/office/powerpoint/2010/main" val="2736130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49156" t="5611" r="3778" b="22960"/>
          <a:stretch/>
        </p:blipFill>
        <p:spPr bwMode="auto">
          <a:xfrm>
            <a:off x="1619672" y="1340768"/>
            <a:ext cx="5472608" cy="37723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ayt Numarası Yer Tutucusu 1">
            <a:extLst>
              <a:ext uri="{FF2B5EF4-FFF2-40B4-BE49-F238E27FC236}">
                <a16:creationId xmlns:a16="http://schemas.microsoft.com/office/drawing/2014/main" id="{AB9BFB4D-5026-428D-BFFE-AB8E36E0B52F}"/>
              </a:ext>
            </a:extLst>
          </p:cNvPr>
          <p:cNvSpPr>
            <a:spLocks noGrp="1"/>
          </p:cNvSpPr>
          <p:nvPr>
            <p:ph type="sldNum" sz="quarter" idx="12"/>
          </p:nvPr>
        </p:nvSpPr>
        <p:spPr/>
        <p:txBody>
          <a:bodyPr/>
          <a:lstStyle/>
          <a:p>
            <a:fld id="{09770949-B7EF-4D91-AFA9-ED78474FF8EF}" type="slidenum">
              <a:rPr lang="tr-TR" smtClean="0"/>
              <a:t>20</a:t>
            </a:fld>
            <a:endParaRPr lang="tr-TR"/>
          </a:p>
        </p:txBody>
      </p:sp>
    </p:spTree>
    <p:extLst>
      <p:ext uri="{BB962C8B-B14F-4D97-AF65-F5344CB8AC3E}">
        <p14:creationId xmlns:p14="http://schemas.microsoft.com/office/powerpoint/2010/main" val="812610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917594" y="2348880"/>
            <a:ext cx="7308812" cy="1296144"/>
          </a:xfrm>
        </p:spPr>
        <p:txBody>
          <a:bodyPr/>
          <a:lstStyle/>
          <a:p>
            <a:pPr algn="just"/>
            <a:r>
              <a:rPr lang="tr-TR" dirty="0"/>
              <a:t>Kompozisyon yazmak için fikrin, birikimin ve tertibin olması gerekir. Kompozisyon yazma amacı güden bir kişi sürekli okuma gayretinde olmalı, araştırmalı, farklı bakış açılarına sahip olmalı, düşüncelerini her daim açık tutmalı ve geliştirmelidir.</a:t>
            </a:r>
          </a:p>
        </p:txBody>
      </p:sp>
      <p:sp>
        <p:nvSpPr>
          <p:cNvPr id="3" name="Slayt Numarası Yer Tutucusu 2">
            <a:extLst>
              <a:ext uri="{FF2B5EF4-FFF2-40B4-BE49-F238E27FC236}">
                <a16:creationId xmlns:a16="http://schemas.microsoft.com/office/drawing/2014/main" id="{DD791173-8BA2-455C-AA09-806A7D910C36}"/>
              </a:ext>
            </a:extLst>
          </p:cNvPr>
          <p:cNvSpPr>
            <a:spLocks noGrp="1"/>
          </p:cNvSpPr>
          <p:nvPr>
            <p:ph type="sldNum" sz="quarter" idx="12"/>
          </p:nvPr>
        </p:nvSpPr>
        <p:spPr/>
        <p:txBody>
          <a:bodyPr/>
          <a:lstStyle/>
          <a:p>
            <a:fld id="{09770949-B7EF-4D91-AFA9-ED78474FF8EF}" type="slidenum">
              <a:rPr lang="tr-TR" smtClean="0"/>
              <a:t>21</a:t>
            </a:fld>
            <a:endParaRPr lang="tr-TR"/>
          </a:p>
        </p:txBody>
      </p:sp>
    </p:spTree>
    <p:extLst>
      <p:ext uri="{BB962C8B-B14F-4D97-AF65-F5344CB8AC3E}">
        <p14:creationId xmlns:p14="http://schemas.microsoft.com/office/powerpoint/2010/main" val="3372064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107504" y="103356"/>
            <a:ext cx="7886700" cy="1325563"/>
          </a:xfrm>
        </p:spPr>
        <p:txBody>
          <a:bodyPr/>
          <a:lstStyle/>
          <a:p>
            <a:r>
              <a:rPr lang="tr-TR" b="1" dirty="0"/>
              <a:t>YAZI VE EDEBİYAT </a:t>
            </a:r>
          </a:p>
        </p:txBody>
      </p:sp>
      <p:sp>
        <p:nvSpPr>
          <p:cNvPr id="2" name="İçerik Yer Tutucusu 1"/>
          <p:cNvSpPr>
            <a:spLocks noGrp="1"/>
          </p:cNvSpPr>
          <p:nvPr>
            <p:ph idx="1"/>
          </p:nvPr>
        </p:nvSpPr>
        <p:spPr>
          <a:xfrm>
            <a:off x="179512" y="1268760"/>
            <a:ext cx="8784976" cy="1872208"/>
          </a:xfrm>
        </p:spPr>
        <p:txBody>
          <a:bodyPr/>
          <a:lstStyle/>
          <a:p>
            <a:pPr marL="0" indent="0" algn="just">
              <a:buNone/>
            </a:pPr>
            <a:r>
              <a:rPr lang="tr-TR" dirty="0"/>
              <a:t>Yazma; iletişim kurmanın, duygu, düşünce ve tasarılarımızı, görüp yaşadıklarımızı anlatmanın bir yoludur. Bu etkinlik, bir dilin gelişmesi için kazandırılması gereken temel alandır. Yazılı anlatım becerisini kazanmak, bireyin günlük ihtiyaçlarını karşılaması, eğitimini sürdürmesi, hayatında başarılı olması, anlama ve anlatma yeteneğini yükselterek insanları anlayan ve insanlar tarafından anlaşılan biri olması için gereklidir. </a:t>
            </a:r>
          </a:p>
          <a:p>
            <a:pPr algn="just"/>
            <a:endParaRPr lang="tr-TR" dirty="0"/>
          </a:p>
        </p:txBody>
      </p:sp>
      <p:sp>
        <p:nvSpPr>
          <p:cNvPr id="4" name="Slayt Numarası Yer Tutucusu 3">
            <a:extLst>
              <a:ext uri="{FF2B5EF4-FFF2-40B4-BE49-F238E27FC236}">
                <a16:creationId xmlns:a16="http://schemas.microsoft.com/office/drawing/2014/main" id="{36A065FC-307F-4CFB-BAB1-8806C02F7487}"/>
              </a:ext>
            </a:extLst>
          </p:cNvPr>
          <p:cNvSpPr>
            <a:spLocks noGrp="1"/>
          </p:cNvSpPr>
          <p:nvPr>
            <p:ph type="sldNum" sz="quarter" idx="12"/>
          </p:nvPr>
        </p:nvSpPr>
        <p:spPr/>
        <p:txBody>
          <a:bodyPr/>
          <a:lstStyle/>
          <a:p>
            <a:fld id="{09770949-B7EF-4D91-AFA9-ED78474FF8EF}" type="slidenum">
              <a:rPr lang="tr-TR" smtClean="0"/>
              <a:t>22</a:t>
            </a:fld>
            <a:endParaRPr lang="tr-TR"/>
          </a:p>
        </p:txBody>
      </p:sp>
      <p:sp>
        <p:nvSpPr>
          <p:cNvPr id="5" name="İçerik Yer Tutucusu 1">
            <a:extLst>
              <a:ext uri="{FF2B5EF4-FFF2-40B4-BE49-F238E27FC236}">
                <a16:creationId xmlns:a16="http://schemas.microsoft.com/office/drawing/2014/main" id="{BE38A265-00BB-4C0A-AE63-E3F6D25C990E}"/>
              </a:ext>
            </a:extLst>
          </p:cNvPr>
          <p:cNvSpPr txBox="1">
            <a:spLocks/>
          </p:cNvSpPr>
          <p:nvPr/>
        </p:nvSpPr>
        <p:spPr>
          <a:xfrm>
            <a:off x="150676" y="3284984"/>
            <a:ext cx="8784976" cy="387781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Font typeface="Arial" panose="020B0604020202020204" pitchFamily="34" charset="0"/>
              <a:buNone/>
            </a:pPr>
            <a:r>
              <a:rPr lang="tr-TR" dirty="0"/>
              <a:t>Edebiyat sanatı, dili estetik bir değer oluşturacak tarzda ve etkili bir şekilde kullanma olarak da tanımlanmaktadır. Türkçe-kompozisyon öğretiminde de amaç yine dili, estetik bir değeri birinci plana almadan, yanlışsız bir biçimde, doğru olarak konuşmak ve yazmak olduğuna göre her iki öğretimin amacında, estetik bir amaç birliği vardır, denebilir.</a:t>
            </a:r>
          </a:p>
        </p:txBody>
      </p:sp>
    </p:spTree>
    <p:extLst>
      <p:ext uri="{BB962C8B-B14F-4D97-AF65-F5344CB8AC3E}">
        <p14:creationId xmlns:p14="http://schemas.microsoft.com/office/powerpoint/2010/main" val="1579944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251520" y="404664"/>
            <a:ext cx="8640960" cy="4351338"/>
          </a:xfrm>
        </p:spPr>
        <p:txBody>
          <a:bodyPr>
            <a:normAutofit/>
          </a:bodyPr>
          <a:lstStyle/>
          <a:p>
            <a:pPr marL="0" indent="0" algn="just">
              <a:buNone/>
            </a:pPr>
            <a:r>
              <a:rPr lang="tr-TR" dirty="0"/>
              <a:t>Yazmanın temeli düşünceye yani bilgiye, birikime dayanır. İnsanoğlunun yegâne sistemli bilgi alma yolu "</a:t>
            </a:r>
            <a:r>
              <a:rPr lang="tr-TR" dirty="0" err="1"/>
              <a:t>okuma"dır</a:t>
            </a:r>
            <a:r>
              <a:rPr lang="tr-TR" dirty="0"/>
              <a:t>. Bu açıdan bakınca yazmanın temelinin okumaya dolayısıyla edebiyata, edebiyat malzemesine dayandığı söylenebilir. Yazı ile edebiyat arasındaki ilişki bu kadarla sınırlı değildir. Az önce bahsettiğimiz gibi, bir taraftan yazmanın temeli edebiyata dayanırken diğer taraftan edebiyatın temelinin de söze ve yazıya dayandığı görülmektedir. Edebiyat bilimci Berna </a:t>
            </a:r>
            <a:r>
              <a:rPr lang="tr-TR" dirty="0" err="1"/>
              <a:t>Moran</a:t>
            </a:r>
            <a:r>
              <a:rPr lang="tr-TR" dirty="0"/>
              <a:t>, edebiyata yazma etütleriyle gidilebildiğini belirtir. Bu yönüyle bakıldığında yazmada amaç, hemen bir edebi eser ortaya koymak değil; edebi esere giden yolda yeni bireyler bulup yetiştirmek olarak görülür. </a:t>
            </a:r>
          </a:p>
          <a:p>
            <a:pPr algn="just"/>
            <a:endParaRPr lang="tr-TR" dirty="0"/>
          </a:p>
        </p:txBody>
      </p:sp>
      <p:sp>
        <p:nvSpPr>
          <p:cNvPr id="3" name="Slayt Numarası Yer Tutucusu 2">
            <a:extLst>
              <a:ext uri="{FF2B5EF4-FFF2-40B4-BE49-F238E27FC236}">
                <a16:creationId xmlns:a16="http://schemas.microsoft.com/office/drawing/2014/main" id="{3AB8BF36-C763-4FAD-9F7F-16657E9514BD}"/>
              </a:ext>
            </a:extLst>
          </p:cNvPr>
          <p:cNvSpPr>
            <a:spLocks noGrp="1"/>
          </p:cNvSpPr>
          <p:nvPr>
            <p:ph type="sldNum" sz="quarter" idx="12"/>
          </p:nvPr>
        </p:nvSpPr>
        <p:spPr/>
        <p:txBody>
          <a:bodyPr/>
          <a:lstStyle/>
          <a:p>
            <a:fld id="{09770949-B7EF-4D91-AFA9-ED78474FF8EF}" type="slidenum">
              <a:rPr lang="tr-TR" smtClean="0"/>
              <a:t>23</a:t>
            </a:fld>
            <a:endParaRPr lang="tr-TR"/>
          </a:p>
        </p:txBody>
      </p:sp>
      <p:sp>
        <p:nvSpPr>
          <p:cNvPr id="4" name="İçerik Yer Tutucusu 1">
            <a:extLst>
              <a:ext uri="{FF2B5EF4-FFF2-40B4-BE49-F238E27FC236}">
                <a16:creationId xmlns:a16="http://schemas.microsoft.com/office/drawing/2014/main" id="{7533E137-69E4-4E88-8773-447AE1297484}"/>
              </a:ext>
            </a:extLst>
          </p:cNvPr>
          <p:cNvSpPr txBox="1">
            <a:spLocks/>
          </p:cNvSpPr>
          <p:nvPr/>
        </p:nvSpPr>
        <p:spPr>
          <a:xfrm>
            <a:off x="224908" y="3789040"/>
            <a:ext cx="8784976" cy="214549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Font typeface="Arial" panose="020B0604020202020204" pitchFamily="34" charset="0"/>
              <a:buNone/>
            </a:pPr>
            <a:r>
              <a:rPr lang="tr-TR" dirty="0"/>
              <a:t>Bir milletin söz sahasındaki eserlerini yansıtan edebiyat, toplumun da bir anlamda nabzını tutan ve kendine göre çeşitli yöntemleri olan bir bilim dalıdır. Geleceğe kalmayı düşünen, gelecek nesillere söyleyecek sözü olan milletler edebiyatın ifade imkânlarından yararlanmaya özen gösterirler. Edebiyatın aracı olan «</a:t>
            </a:r>
            <a:r>
              <a:rPr lang="tr-TR" dirty="0" err="1"/>
              <a:t>dil»i</a:t>
            </a:r>
            <a:r>
              <a:rPr lang="tr-TR" dirty="0"/>
              <a:t> etkili kullanarak söz sahasında büyük eserler verilmesi sağlanabilir. Bunun için de ilköğretimden başlayarak Türkçe öğretiminin ve dolayısıyla yazma eğitiminin etkili bir şekilde verilmesi gerekir.</a:t>
            </a:r>
          </a:p>
          <a:p>
            <a:pPr algn="just"/>
            <a:endParaRPr lang="tr-TR" dirty="0"/>
          </a:p>
        </p:txBody>
      </p:sp>
    </p:spTree>
    <p:extLst>
      <p:ext uri="{BB962C8B-B14F-4D97-AF65-F5344CB8AC3E}">
        <p14:creationId xmlns:p14="http://schemas.microsoft.com/office/powerpoint/2010/main" val="962096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539552" y="646048"/>
            <a:ext cx="8407846" cy="1325563"/>
          </a:xfrm>
        </p:spPr>
        <p:txBody>
          <a:bodyPr/>
          <a:lstStyle/>
          <a:p>
            <a:r>
              <a:rPr lang="tr-TR" sz="3600" b="1" dirty="0"/>
              <a:t>YAZMA BECERİSİ EDİNİMİ VE KULLANIMI </a:t>
            </a:r>
            <a:endParaRPr lang="tr-TR" sz="4800" b="1" dirty="0"/>
          </a:p>
        </p:txBody>
      </p:sp>
      <p:sp>
        <p:nvSpPr>
          <p:cNvPr id="2" name="İçerik Yer Tutucusu 1"/>
          <p:cNvSpPr>
            <a:spLocks noGrp="1"/>
          </p:cNvSpPr>
          <p:nvPr>
            <p:ph idx="1"/>
          </p:nvPr>
        </p:nvSpPr>
        <p:spPr/>
        <p:txBody>
          <a:bodyPr>
            <a:normAutofit/>
          </a:bodyPr>
          <a:lstStyle/>
          <a:p>
            <a:pPr marL="0" indent="0" algn="just">
              <a:buNone/>
            </a:pPr>
            <a:r>
              <a:rPr lang="tr-TR" dirty="0"/>
              <a:t>[Edinim =Yetenek / Kullanım=Uygulama] </a:t>
            </a:r>
          </a:p>
          <a:p>
            <a:pPr marL="0" indent="0" algn="just">
              <a:buNone/>
            </a:pPr>
            <a:r>
              <a:rPr lang="tr-TR" dirty="0"/>
              <a:t>N. Chomsky, dilsel edinimi konuşucu ve dinleyicinin kendi anadili konusunda sahip olduğu sezgisel bilgi olarak tanımlar. Bu bilgi, konuşan öznede örtük olarak vardır; bir başka deyişle edinim, her insanda </a:t>
            </a:r>
            <a:r>
              <a:rPr lang="tr-TR" dirty="0" err="1"/>
              <a:t>gücül</a:t>
            </a:r>
            <a:r>
              <a:rPr lang="tr-TR" dirty="0"/>
              <a:t> (</a:t>
            </a:r>
            <a:r>
              <a:rPr lang="tr-TR" dirty="0" err="1"/>
              <a:t>virtuel</a:t>
            </a:r>
            <a:r>
              <a:rPr lang="tr-TR" dirty="0"/>
              <a:t>) bir biçimde var olan bir dilsel sistemdir. Edinim, kendi anadilinde konuşan özneye bilmediği, işitmediği ya da söylemediği bütün tümceleri üretebilme ve onları anlayabilme olanağı verir. Bu edinim sayesinde, konuşan özne şu ya da bu cümlenin dilbilgisi kurallarına uygun olup olmadığını yargılar, yani dil bilgisel cümleleri dil bilgisel olmayan cümlelerden ayırt eder.</a:t>
            </a:r>
          </a:p>
          <a:p>
            <a:pPr algn="just"/>
            <a:endParaRPr lang="tr-TR" dirty="0"/>
          </a:p>
        </p:txBody>
      </p:sp>
      <p:sp>
        <p:nvSpPr>
          <p:cNvPr id="4" name="Slayt Numarası Yer Tutucusu 3">
            <a:extLst>
              <a:ext uri="{FF2B5EF4-FFF2-40B4-BE49-F238E27FC236}">
                <a16:creationId xmlns:a16="http://schemas.microsoft.com/office/drawing/2014/main" id="{0F58CF8E-A7B8-4909-819F-C041CFDECB2E}"/>
              </a:ext>
            </a:extLst>
          </p:cNvPr>
          <p:cNvSpPr>
            <a:spLocks noGrp="1"/>
          </p:cNvSpPr>
          <p:nvPr>
            <p:ph type="sldNum" sz="quarter" idx="12"/>
          </p:nvPr>
        </p:nvSpPr>
        <p:spPr/>
        <p:txBody>
          <a:bodyPr/>
          <a:lstStyle/>
          <a:p>
            <a:fld id="{09770949-B7EF-4D91-AFA9-ED78474FF8EF}" type="slidenum">
              <a:rPr lang="tr-TR" smtClean="0"/>
              <a:t>24</a:t>
            </a:fld>
            <a:endParaRPr lang="tr-TR"/>
          </a:p>
        </p:txBody>
      </p:sp>
    </p:spTree>
    <p:extLst>
      <p:ext uri="{BB962C8B-B14F-4D97-AF65-F5344CB8AC3E}">
        <p14:creationId xmlns:p14="http://schemas.microsoft.com/office/powerpoint/2010/main" val="2265939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548680"/>
            <a:ext cx="8644159" cy="5078313"/>
          </a:xfrm>
          <a:prstGeom prst="rect">
            <a:avLst/>
          </a:prstGeom>
        </p:spPr>
        <p:txBody>
          <a:bodyPr wrap="square">
            <a:spAutoFit/>
          </a:bodyPr>
          <a:lstStyle/>
          <a:p>
            <a:pPr algn="just"/>
            <a:r>
              <a:rPr lang="tr-TR" dirty="0"/>
              <a:t>N. Chomsky bir özel edinim (</a:t>
            </a:r>
            <a:r>
              <a:rPr lang="tr-TR" dirty="0" err="1"/>
              <a:t>competence</a:t>
            </a:r>
            <a:r>
              <a:rPr lang="tr-TR" dirty="0"/>
              <a:t> </a:t>
            </a:r>
            <a:r>
              <a:rPr lang="tr-TR" dirty="0" err="1"/>
              <a:t>particuliere</a:t>
            </a:r>
            <a:r>
              <a:rPr lang="tr-TR" dirty="0"/>
              <a:t>) bir de evrensel edinim (</a:t>
            </a:r>
            <a:r>
              <a:rPr lang="tr-TR" dirty="0" err="1"/>
              <a:t>competence</a:t>
            </a:r>
            <a:r>
              <a:rPr lang="tr-TR" dirty="0"/>
              <a:t> </a:t>
            </a:r>
            <a:r>
              <a:rPr lang="tr-TR" dirty="0" err="1"/>
              <a:t>üniverselle</a:t>
            </a:r>
            <a:r>
              <a:rPr lang="tr-TR" dirty="0"/>
              <a:t>) ayrımı yapar ve bu ayrımı bir çocuğun anadilini öğrenmesini dikkate alarak gerçekleştirir. Ana babanın soyu, milliyeti ne olursa olsun çocuk herhangi bir dili öğrenebilir ve önceden hiçbir dile hazır değildir. İster Kongolu ister Türk/İngiliz, Çinli ya da Fransız olsun, çocuk yaşamının ilk yıllarında anadili ile kuşatılmıştır. Türkçe konuşulan bir ortamda bir Çinli çocuk rahatlıkla Türkçeyi öğrenecektir. Çocuğun dili öğrenmesi, duyduğu tümcelerin basit bir tekrarı ve taklidiyle olmaz. Çocuk dilin ilkelerini anlayacak ve kendi kendine yeni tümceler üretecek yetenektedir. Kuşkusuz, insanı öteki canlı varlıklardan ayıran en belirleyici özellik, onun dili kullanma yeteneğine sahip bir yaratık oluşudur. İnsan dili; sevinç, acı, açlık gibi duygulara cevap veren koşullandırılmış ya da içgüdüsel basit bir refleks değildir. </a:t>
            </a:r>
          </a:p>
          <a:p>
            <a:pPr algn="just"/>
            <a:r>
              <a:rPr lang="tr-TR" dirty="0"/>
              <a:t>Chomsky, "İnsan kendi türüne özgü bir yeteneğe, genel akla ve de dış olaylara bağlı olmayan benzersiz bir zihinsel örgü tipine sahiptir. İnsan dili serbest bir anlatım (ifade) ve düşünceyi araç olarak kullanabilecek yetenektedir." der. Örneğin, hiçbir hayvan, en yetenekli şempanze bile insan dilini öğrenemez. En zeki hayvanlar bile dilimizi öğrenemediklerine göre, kuşkusuz dil yeteneğinin zeka ile hiçbir ilişkisi yoktur. Çünkü, dil yetisi doğuştandır ve insana özgüdür. </a:t>
            </a:r>
          </a:p>
        </p:txBody>
      </p:sp>
      <p:sp>
        <p:nvSpPr>
          <p:cNvPr id="2" name="Slayt Numarası Yer Tutucusu 1">
            <a:extLst>
              <a:ext uri="{FF2B5EF4-FFF2-40B4-BE49-F238E27FC236}">
                <a16:creationId xmlns:a16="http://schemas.microsoft.com/office/drawing/2014/main" id="{918CF561-39B6-4A37-99E7-43EC778AEFE3}"/>
              </a:ext>
            </a:extLst>
          </p:cNvPr>
          <p:cNvSpPr>
            <a:spLocks noGrp="1"/>
          </p:cNvSpPr>
          <p:nvPr>
            <p:ph type="sldNum" sz="quarter" idx="12"/>
          </p:nvPr>
        </p:nvSpPr>
        <p:spPr/>
        <p:txBody>
          <a:bodyPr/>
          <a:lstStyle/>
          <a:p>
            <a:fld id="{09770949-B7EF-4D91-AFA9-ED78474FF8EF}" type="slidenum">
              <a:rPr lang="tr-TR" smtClean="0"/>
              <a:t>25</a:t>
            </a:fld>
            <a:endParaRPr lang="tr-TR"/>
          </a:p>
        </p:txBody>
      </p:sp>
    </p:spTree>
    <p:extLst>
      <p:ext uri="{BB962C8B-B14F-4D97-AF65-F5344CB8AC3E}">
        <p14:creationId xmlns:p14="http://schemas.microsoft.com/office/powerpoint/2010/main" val="180156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4294967295"/>
          </p:nvPr>
        </p:nvSpPr>
        <p:spPr>
          <a:xfrm>
            <a:off x="0" y="1268413"/>
            <a:ext cx="9144000" cy="4857750"/>
          </a:xfrm>
        </p:spPr>
        <p:txBody>
          <a:bodyPr>
            <a:normAutofit/>
          </a:bodyPr>
          <a:lstStyle/>
          <a:p>
            <a:pPr marL="0" indent="0" algn="just">
              <a:buNone/>
            </a:pPr>
            <a:r>
              <a:rPr lang="tr-TR" dirty="0"/>
              <a:t>Kullanım, edinim diye adlandırılan örtük dil bilgisel sistemin değişik biçimlerde somut olarak gerçekleşmesidir. Kullanım, yani edinimin gerçekleşmesi; bellek, dikkat, bir söyleme duyulan ilgi derecesi, ifade ihtiyacı, yorgunluk, heyecan, dili kullananın </a:t>
            </a:r>
            <a:r>
              <a:rPr lang="tr-TR" dirty="0" err="1"/>
              <a:t>sosyo</a:t>
            </a:r>
            <a:r>
              <a:rPr lang="tr-TR" dirty="0"/>
              <a:t>-kültürel durumu, ele aldığı konu ve bulunduğu çevre gibi çeşitli dil dışı faktörlere göre kişiden kişiye büyük değişiklikler gösterir. Esnafın kullanımı ile üniversitedeki profesörün kullanımı ya da asker arkadaşlarıyla beraber iken aynı profesörün kullanımı farklıdır. Böylece, kullanımın incelenmesi büyük ölçüde ruh dilbilimi ve toplum dilbilimini ilgilendirir. Kullanım konuşma eylemini etkileyen pek çok faktörü göz önünde bulundurmak zorundadır.</a:t>
            </a:r>
          </a:p>
        </p:txBody>
      </p:sp>
      <p:sp>
        <p:nvSpPr>
          <p:cNvPr id="3" name="Slayt Numarası Yer Tutucusu 2">
            <a:extLst>
              <a:ext uri="{FF2B5EF4-FFF2-40B4-BE49-F238E27FC236}">
                <a16:creationId xmlns:a16="http://schemas.microsoft.com/office/drawing/2014/main" id="{102D8478-4CD3-4C6F-A312-B7DA5E514B95}"/>
              </a:ext>
            </a:extLst>
          </p:cNvPr>
          <p:cNvSpPr>
            <a:spLocks noGrp="1"/>
          </p:cNvSpPr>
          <p:nvPr>
            <p:ph type="sldNum" sz="quarter" idx="12"/>
          </p:nvPr>
        </p:nvSpPr>
        <p:spPr/>
        <p:txBody>
          <a:bodyPr/>
          <a:lstStyle/>
          <a:p>
            <a:fld id="{09770949-B7EF-4D91-AFA9-ED78474FF8EF}" type="slidenum">
              <a:rPr lang="tr-TR" smtClean="0"/>
              <a:t>26</a:t>
            </a:fld>
            <a:endParaRPr lang="tr-TR"/>
          </a:p>
        </p:txBody>
      </p:sp>
    </p:spTree>
    <p:extLst>
      <p:ext uri="{BB962C8B-B14F-4D97-AF65-F5344CB8AC3E}">
        <p14:creationId xmlns:p14="http://schemas.microsoft.com/office/powerpoint/2010/main" val="3157754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4294967295"/>
          </p:nvPr>
        </p:nvSpPr>
        <p:spPr>
          <a:xfrm>
            <a:off x="0" y="765175"/>
            <a:ext cx="9036050" cy="5360988"/>
          </a:xfrm>
        </p:spPr>
        <p:txBody>
          <a:bodyPr>
            <a:normAutofit fontScale="92500"/>
          </a:bodyPr>
          <a:lstStyle/>
          <a:p>
            <a:pPr algn="just">
              <a:lnSpc>
                <a:spcPct val="170000"/>
              </a:lnSpc>
            </a:pPr>
            <a:r>
              <a:rPr lang="tr-TR" dirty="0"/>
              <a:t>Chomsky için, edinim sonsuz sayıda doğru tümce üreten dinamik bir yetenektir. Kullanım bu yeteneğin uygulanmasının gerçekleştirilmesidir. </a:t>
            </a:r>
          </a:p>
          <a:p>
            <a:pPr algn="just">
              <a:lnSpc>
                <a:spcPct val="170000"/>
              </a:lnSpc>
            </a:pPr>
            <a:r>
              <a:rPr lang="tr-TR" dirty="0"/>
              <a:t>Edinim büyük ölçüde kullanımı belirler ve kullanım da sürekli olarak edinimi etkiler. </a:t>
            </a:r>
          </a:p>
          <a:p>
            <a:pPr algn="just">
              <a:lnSpc>
                <a:spcPct val="170000"/>
              </a:lnSpc>
            </a:pPr>
            <a:r>
              <a:rPr lang="tr-TR" dirty="0"/>
              <a:t>Chomsky'nin edinim (yetenek) ve kullanım (uygulama) biçiminde adlandırdığı kavramları </a:t>
            </a:r>
            <a:r>
              <a:rPr lang="tr-TR" b="1" dirty="0"/>
              <a:t>yazılı anlatım biçimlerine </a:t>
            </a:r>
            <a:r>
              <a:rPr lang="tr-TR" dirty="0"/>
              <a:t>uygulamak mümkündür. Her insanın örtük, sezgisel bilgi biçiminde sahip olduğu edinim, kullanım (uygulama) alanına geçtiğinde anlam kazanır. Yani, dil yeteneği her insanda doğuştan vardır, ancak dili kullanma becerisi her insanda aynı değildir. Türkçe konuşabilen, yazabilen herkesi, eğitim sistemi içerisinde yeniden dil eğitiminden geçirmek, edinimin kullanım aracılığıyla bir beceriye dönüştürebilmek mümkündür. </a:t>
            </a:r>
          </a:p>
          <a:p>
            <a:pPr algn="just">
              <a:lnSpc>
                <a:spcPct val="170000"/>
              </a:lnSpc>
            </a:pPr>
            <a:endParaRPr lang="tr-TR" dirty="0"/>
          </a:p>
        </p:txBody>
      </p:sp>
      <p:sp>
        <p:nvSpPr>
          <p:cNvPr id="3" name="Slayt Numarası Yer Tutucusu 2">
            <a:extLst>
              <a:ext uri="{FF2B5EF4-FFF2-40B4-BE49-F238E27FC236}">
                <a16:creationId xmlns:a16="http://schemas.microsoft.com/office/drawing/2014/main" id="{080E4545-9DE4-4C3D-B0B6-9A9EF3536841}"/>
              </a:ext>
            </a:extLst>
          </p:cNvPr>
          <p:cNvSpPr>
            <a:spLocks noGrp="1"/>
          </p:cNvSpPr>
          <p:nvPr>
            <p:ph type="sldNum" sz="quarter" idx="12"/>
          </p:nvPr>
        </p:nvSpPr>
        <p:spPr/>
        <p:txBody>
          <a:bodyPr/>
          <a:lstStyle/>
          <a:p>
            <a:fld id="{09770949-B7EF-4D91-AFA9-ED78474FF8EF}" type="slidenum">
              <a:rPr lang="tr-TR" smtClean="0"/>
              <a:t>27</a:t>
            </a:fld>
            <a:endParaRPr lang="tr-TR"/>
          </a:p>
        </p:txBody>
      </p:sp>
    </p:spTree>
    <p:extLst>
      <p:ext uri="{BB962C8B-B14F-4D97-AF65-F5344CB8AC3E}">
        <p14:creationId xmlns:p14="http://schemas.microsoft.com/office/powerpoint/2010/main" val="294466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59532" y="1124744"/>
            <a:ext cx="8424936" cy="4404988"/>
          </a:xfrm>
          <a:prstGeom prst="rect">
            <a:avLst/>
          </a:prstGeom>
        </p:spPr>
        <p:txBody>
          <a:bodyPr wrap="square">
            <a:spAutoFit/>
          </a:bodyPr>
          <a:lstStyle/>
          <a:p>
            <a:pPr algn="just">
              <a:lnSpc>
                <a:spcPct val="150000"/>
              </a:lnSpc>
            </a:pPr>
            <a:r>
              <a:rPr lang="tr-TR" sz="2100" dirty="0"/>
              <a:t>Bir diğer önemli adım da matbaanın icadıdır. Matbaa ile yazılı dokümanların çoğaltılması, farklı coğrafi bölgelere ulaştırılması sağlanmıştır. Yazının tarihi gelişim süreci içinde öğretimine ilişkin ipuçları da yakalamak mümkündür. Örneğin, Çivi yazısının öğretilmesi amacıyla kil tabletler kullanılmış, öğretmen tabletin bir tarafına öğretmek istediği şekli çizmiş öğrenci de tabletin diğer tarafına o şekli kopyalamaya çalışmıştır. Yazma öğretiminde ilk etkinlikler olarak değerlendirilen bu çabalar yıllar öncesinde kendisini gösterse de yazmanın, yazılı anlatımın geliştirilmesi amacıyla daha çok şey yapılabileceği söylenebilir.</a:t>
            </a:r>
          </a:p>
        </p:txBody>
      </p:sp>
      <p:sp>
        <p:nvSpPr>
          <p:cNvPr id="3" name="Slayt Numarası Yer Tutucusu 2">
            <a:extLst>
              <a:ext uri="{FF2B5EF4-FFF2-40B4-BE49-F238E27FC236}">
                <a16:creationId xmlns:a16="http://schemas.microsoft.com/office/drawing/2014/main" id="{7895A123-2ACA-486F-BE52-558DF16A63F2}"/>
              </a:ext>
            </a:extLst>
          </p:cNvPr>
          <p:cNvSpPr>
            <a:spLocks noGrp="1"/>
          </p:cNvSpPr>
          <p:nvPr>
            <p:ph type="sldNum" sz="quarter" idx="12"/>
          </p:nvPr>
        </p:nvSpPr>
        <p:spPr/>
        <p:txBody>
          <a:bodyPr/>
          <a:lstStyle/>
          <a:p>
            <a:fld id="{09770949-B7EF-4D91-AFA9-ED78474FF8EF}" type="slidenum">
              <a:rPr lang="tr-TR" smtClean="0"/>
              <a:t>3</a:t>
            </a:fld>
            <a:endParaRPr lang="tr-TR"/>
          </a:p>
        </p:txBody>
      </p:sp>
    </p:spTree>
    <p:extLst>
      <p:ext uri="{BB962C8B-B14F-4D97-AF65-F5344CB8AC3E}">
        <p14:creationId xmlns:p14="http://schemas.microsoft.com/office/powerpoint/2010/main" val="350775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221254" y="1916832"/>
            <a:ext cx="8701492" cy="2465996"/>
          </a:xfrm>
          <a:prstGeom prst="rect">
            <a:avLst/>
          </a:prstGeom>
          <a:noFill/>
        </p:spPr>
        <p:txBody>
          <a:bodyPr wrap="square" rtlCol="0">
            <a:spAutoFit/>
          </a:bodyPr>
          <a:lstStyle/>
          <a:p>
            <a:pPr algn="just">
              <a:lnSpc>
                <a:spcPct val="150000"/>
              </a:lnSpc>
            </a:pPr>
            <a:r>
              <a:rPr lang="tr-TR" sz="2100" dirty="0"/>
              <a:t>Yazma ihtiyaçtan doğmuştur. Nasıl ki konuşma bir iletişim aracı ise yazma da konuşma gibi hatta ondan daha kalıcı ve etkili bir iletişim aracıdır. «Söz uçar yazı kalır» veya «Kaydetmeyen kaybeder» şeklinde ifade edilen sözlerde de olduğu gibi kalıcı olmak isteyen kişiler, öldükten sonra da anılmak düşüncesiyle yazmaya ve dolayısıyla yazılı eser bırakmaya özen gösterirler.</a:t>
            </a:r>
          </a:p>
        </p:txBody>
      </p:sp>
      <p:sp>
        <p:nvSpPr>
          <p:cNvPr id="2" name="Slayt Numarası Yer Tutucusu 1">
            <a:extLst>
              <a:ext uri="{FF2B5EF4-FFF2-40B4-BE49-F238E27FC236}">
                <a16:creationId xmlns:a16="http://schemas.microsoft.com/office/drawing/2014/main" id="{A8B607C3-BE3E-44D3-ABA4-E12EA517A5D6}"/>
              </a:ext>
            </a:extLst>
          </p:cNvPr>
          <p:cNvSpPr>
            <a:spLocks noGrp="1"/>
          </p:cNvSpPr>
          <p:nvPr>
            <p:ph type="sldNum" sz="quarter" idx="12"/>
          </p:nvPr>
        </p:nvSpPr>
        <p:spPr/>
        <p:txBody>
          <a:bodyPr/>
          <a:lstStyle/>
          <a:p>
            <a:fld id="{09770949-B7EF-4D91-AFA9-ED78474FF8EF}" type="slidenum">
              <a:rPr lang="tr-TR" smtClean="0"/>
              <a:t>4</a:t>
            </a:fld>
            <a:endParaRPr lang="tr-TR"/>
          </a:p>
        </p:txBody>
      </p:sp>
    </p:spTree>
    <p:extLst>
      <p:ext uri="{BB962C8B-B14F-4D97-AF65-F5344CB8AC3E}">
        <p14:creationId xmlns:p14="http://schemas.microsoft.com/office/powerpoint/2010/main" val="275426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467544" y="1052736"/>
            <a:ext cx="8338004" cy="4889737"/>
          </a:xfrm>
          <a:prstGeom prst="rect">
            <a:avLst/>
          </a:prstGeom>
          <a:noFill/>
        </p:spPr>
        <p:txBody>
          <a:bodyPr wrap="square" rtlCol="0">
            <a:spAutoFit/>
          </a:bodyPr>
          <a:lstStyle/>
          <a:p>
            <a:pPr algn="just">
              <a:lnSpc>
                <a:spcPct val="150000"/>
              </a:lnSpc>
            </a:pPr>
            <a:r>
              <a:rPr lang="tr-TR" sz="2100" dirty="0"/>
              <a:t>Yazma kişisel, toplumsal ve </a:t>
            </a:r>
            <a:r>
              <a:rPr lang="tr-TR" sz="2100" dirty="0" err="1"/>
              <a:t>uğraşsal</a:t>
            </a:r>
            <a:r>
              <a:rPr lang="tr-TR" sz="2100" dirty="0"/>
              <a:t> bir gereksinimdir. İnsanlarla iletişim kurmak için kişisel, insanları bilgilendirmek, onlara yön vermek, onları aydınlatmak için toplumsal, hangi meslekten olursak olalım yazmak zorunda olduğumuz için </a:t>
            </a:r>
            <a:r>
              <a:rPr lang="tr-TR" sz="2100" dirty="0" err="1"/>
              <a:t>uğraşsal</a:t>
            </a:r>
            <a:r>
              <a:rPr lang="tr-TR" sz="2100" dirty="0"/>
              <a:t> bir ihtiyaç olarak görülür. Yazmanın psikolojik, sosyolojik, pedagojik ve dil gelişimi için faydaları inkar edilemez. Kişi yazmak suretiyle psikolojik problemlerinden sıyrılabilir ve kendini ifade etmenin rahatlığıyla huzur bulur. Yazmanın psikolojik faydasına en güzel örnek Alman yazar Goethe’dir.  Eseri, Genç </a:t>
            </a:r>
            <a:r>
              <a:rPr lang="tr-TR" sz="2100" dirty="0" err="1"/>
              <a:t>Werther’in</a:t>
            </a:r>
            <a:r>
              <a:rPr lang="tr-TR" sz="2100" dirty="0"/>
              <a:t> Acıları için «Yazmasaydım intihar edecektim» ifadesini kullanarak yazmanın bu yönüne işaret etmiştir.</a:t>
            </a:r>
          </a:p>
        </p:txBody>
      </p:sp>
      <p:sp>
        <p:nvSpPr>
          <p:cNvPr id="2" name="Slayt Numarası Yer Tutucusu 1">
            <a:extLst>
              <a:ext uri="{FF2B5EF4-FFF2-40B4-BE49-F238E27FC236}">
                <a16:creationId xmlns:a16="http://schemas.microsoft.com/office/drawing/2014/main" id="{8170452D-192A-4934-84C0-D9271B80CB9D}"/>
              </a:ext>
            </a:extLst>
          </p:cNvPr>
          <p:cNvSpPr>
            <a:spLocks noGrp="1"/>
          </p:cNvSpPr>
          <p:nvPr>
            <p:ph type="sldNum" sz="quarter" idx="12"/>
          </p:nvPr>
        </p:nvSpPr>
        <p:spPr/>
        <p:txBody>
          <a:bodyPr/>
          <a:lstStyle/>
          <a:p>
            <a:fld id="{09770949-B7EF-4D91-AFA9-ED78474FF8EF}" type="slidenum">
              <a:rPr lang="tr-TR" smtClean="0"/>
              <a:t>5</a:t>
            </a:fld>
            <a:endParaRPr lang="tr-TR"/>
          </a:p>
        </p:txBody>
      </p:sp>
    </p:spTree>
    <p:extLst>
      <p:ext uri="{BB962C8B-B14F-4D97-AF65-F5344CB8AC3E}">
        <p14:creationId xmlns:p14="http://schemas.microsoft.com/office/powerpoint/2010/main" val="1380374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l="-4" t="5177" r="51114" b="5893"/>
          <a:stretch/>
        </p:blipFill>
        <p:spPr bwMode="auto">
          <a:xfrm>
            <a:off x="1835696" y="1052736"/>
            <a:ext cx="5400600" cy="4392488"/>
          </a:xfrm>
          <a:prstGeom prst="roundRect">
            <a:avLst>
              <a:gd name="adj" fmla="val 11111"/>
            </a:avLst>
          </a:prstGeom>
          <a:ln w="190500" cap="rnd">
            <a:solidFill>
              <a:srgbClr val="C8C6BD"/>
            </a:solidFill>
            <a:prstDash val="solid"/>
          </a:ln>
          <a:effectLst>
            <a:glow rad="101600">
              <a:schemeClr val="accent3">
                <a:satMod val="175000"/>
                <a:alpha val="40000"/>
              </a:schemeClr>
            </a:glow>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chemeClr val="accent1"/>
                </a:solidFill>
              </a14:hiddenFill>
            </a:ext>
          </a:extLst>
        </p:spPr>
      </p:pic>
      <p:sp>
        <p:nvSpPr>
          <p:cNvPr id="3" name="Slayt Numarası Yer Tutucusu 2">
            <a:extLst>
              <a:ext uri="{FF2B5EF4-FFF2-40B4-BE49-F238E27FC236}">
                <a16:creationId xmlns:a16="http://schemas.microsoft.com/office/drawing/2014/main" id="{71C62CF0-3664-4AEA-87E0-4667BEE1A705}"/>
              </a:ext>
            </a:extLst>
          </p:cNvPr>
          <p:cNvSpPr>
            <a:spLocks noGrp="1"/>
          </p:cNvSpPr>
          <p:nvPr>
            <p:ph type="sldNum" sz="quarter" idx="12"/>
          </p:nvPr>
        </p:nvSpPr>
        <p:spPr/>
        <p:txBody>
          <a:bodyPr/>
          <a:lstStyle/>
          <a:p>
            <a:fld id="{09770949-B7EF-4D91-AFA9-ED78474FF8EF}" type="slidenum">
              <a:rPr lang="tr-TR" smtClean="0"/>
              <a:t>6</a:t>
            </a:fld>
            <a:endParaRPr lang="tr-TR"/>
          </a:p>
        </p:txBody>
      </p:sp>
    </p:spTree>
    <p:extLst>
      <p:ext uri="{BB962C8B-B14F-4D97-AF65-F5344CB8AC3E}">
        <p14:creationId xmlns:p14="http://schemas.microsoft.com/office/powerpoint/2010/main" val="3108468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algn="just">
              <a:lnSpc>
                <a:spcPct val="150000"/>
              </a:lnSpc>
            </a:pPr>
            <a:r>
              <a:rPr lang="tr-TR" dirty="0"/>
              <a:t>Bireyler yazmak suretiyle bir taraftan kendine güven duyarken diğer taraftan sosyal açıdan da kendini farklı hissedecektir. Bunlara ek olarak yazma, bilgi edinmenin farklı yollarından biridir. Ünlü denemeci Bacon, yazmanın kişiye somut bilgi kazandıracağından söz eder. C. </a:t>
            </a:r>
            <a:r>
              <a:rPr lang="tr-TR" dirty="0" err="1"/>
              <a:t>Day</a:t>
            </a:r>
            <a:r>
              <a:rPr lang="tr-TR" dirty="0"/>
              <a:t> </a:t>
            </a:r>
            <a:r>
              <a:rPr lang="tr-TR" dirty="0" err="1"/>
              <a:t>Lewis</a:t>
            </a:r>
            <a:r>
              <a:rPr lang="tr-TR" dirty="0"/>
              <a:t> da Bacon’ destekleyerek «Anlaşılmak için değil, anlamak için yazarız» der.</a:t>
            </a:r>
          </a:p>
        </p:txBody>
      </p:sp>
      <p:sp>
        <p:nvSpPr>
          <p:cNvPr id="3" name="Slayt Numarası Yer Tutucusu 2">
            <a:extLst>
              <a:ext uri="{FF2B5EF4-FFF2-40B4-BE49-F238E27FC236}">
                <a16:creationId xmlns:a16="http://schemas.microsoft.com/office/drawing/2014/main" id="{94C41217-0D59-42FF-8E9F-39CEF5EA21E3}"/>
              </a:ext>
            </a:extLst>
          </p:cNvPr>
          <p:cNvSpPr>
            <a:spLocks noGrp="1"/>
          </p:cNvSpPr>
          <p:nvPr>
            <p:ph type="sldNum" sz="quarter" idx="12"/>
          </p:nvPr>
        </p:nvSpPr>
        <p:spPr/>
        <p:txBody>
          <a:bodyPr/>
          <a:lstStyle/>
          <a:p>
            <a:fld id="{09770949-B7EF-4D91-AFA9-ED78474FF8EF}" type="slidenum">
              <a:rPr lang="tr-TR" smtClean="0"/>
              <a:t>7</a:t>
            </a:fld>
            <a:endParaRPr lang="tr-TR"/>
          </a:p>
        </p:txBody>
      </p:sp>
    </p:spTree>
    <p:extLst>
      <p:ext uri="{BB962C8B-B14F-4D97-AF65-F5344CB8AC3E}">
        <p14:creationId xmlns:p14="http://schemas.microsoft.com/office/powerpoint/2010/main" val="360858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235718" y="764704"/>
            <a:ext cx="8640960" cy="2016224"/>
          </a:xfrm>
        </p:spPr>
        <p:txBody>
          <a:bodyPr/>
          <a:lstStyle/>
          <a:p>
            <a:pPr algn="just">
              <a:lnSpc>
                <a:spcPct val="150000"/>
              </a:lnSpc>
            </a:pPr>
            <a:r>
              <a:rPr lang="tr-TR" dirty="0"/>
              <a:t>Ayrıca yazma dil edinmede de yararlı yollardandır. Birey sahip olduğu dili geliştirmek ve o dilde özgün eser vermek için yazmaya ihtiyaç duyar. Yazma etkinlikleri sayesinde dil gelişimi de daha kolay ve çabuk olmaktadır.</a:t>
            </a:r>
          </a:p>
        </p:txBody>
      </p:sp>
      <p:sp>
        <p:nvSpPr>
          <p:cNvPr id="3" name="Slayt Numarası Yer Tutucusu 2">
            <a:extLst>
              <a:ext uri="{FF2B5EF4-FFF2-40B4-BE49-F238E27FC236}">
                <a16:creationId xmlns:a16="http://schemas.microsoft.com/office/drawing/2014/main" id="{DB380FB4-631A-4C91-87DE-82E2BDAE6BB2}"/>
              </a:ext>
            </a:extLst>
          </p:cNvPr>
          <p:cNvSpPr>
            <a:spLocks noGrp="1"/>
          </p:cNvSpPr>
          <p:nvPr>
            <p:ph type="sldNum" sz="quarter" idx="12"/>
          </p:nvPr>
        </p:nvSpPr>
        <p:spPr/>
        <p:txBody>
          <a:bodyPr/>
          <a:lstStyle/>
          <a:p>
            <a:fld id="{09770949-B7EF-4D91-AFA9-ED78474FF8EF}" type="slidenum">
              <a:rPr lang="tr-TR" smtClean="0"/>
              <a:t>8</a:t>
            </a:fld>
            <a:endParaRPr lang="tr-TR" dirty="0"/>
          </a:p>
        </p:txBody>
      </p:sp>
      <p:sp>
        <p:nvSpPr>
          <p:cNvPr id="4" name="İçerik Yer Tutucusu 1">
            <a:extLst>
              <a:ext uri="{FF2B5EF4-FFF2-40B4-BE49-F238E27FC236}">
                <a16:creationId xmlns:a16="http://schemas.microsoft.com/office/drawing/2014/main" id="{89665584-6D1A-4767-9CC6-5635856D764F}"/>
              </a:ext>
            </a:extLst>
          </p:cNvPr>
          <p:cNvSpPr txBox="1">
            <a:spLocks/>
          </p:cNvSpPr>
          <p:nvPr/>
        </p:nvSpPr>
        <p:spPr>
          <a:xfrm>
            <a:off x="235718" y="2857252"/>
            <a:ext cx="8672564" cy="1603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tr-TR" dirty="0"/>
              <a:t>Yazılı anlatım; bir dil öğrenimi ve öğretimi fonksiyonlarıyla birlikte </a:t>
            </a:r>
            <a:r>
              <a:rPr lang="tr-TR" b="1" dirty="0"/>
              <a:t>yazılan dilin dünyasında sistemli düşünme yöntemi kazanma becerisi olarak da değerlendirilir.</a:t>
            </a:r>
          </a:p>
        </p:txBody>
      </p:sp>
    </p:spTree>
    <p:extLst>
      <p:ext uri="{BB962C8B-B14F-4D97-AF65-F5344CB8AC3E}">
        <p14:creationId xmlns:p14="http://schemas.microsoft.com/office/powerpoint/2010/main" val="551692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99247" y="908721"/>
            <a:ext cx="7745505" cy="5217442"/>
          </a:xfrm>
        </p:spPr>
        <p:txBody>
          <a:bodyPr>
            <a:normAutofit lnSpcReduction="10000"/>
          </a:bodyPr>
          <a:lstStyle/>
          <a:p>
            <a:pPr algn="just">
              <a:lnSpc>
                <a:spcPct val="150000"/>
              </a:lnSpc>
            </a:pPr>
            <a:r>
              <a:rPr lang="tr-TR" dirty="0"/>
              <a:t>Dil ile düşünce arasında sıkı bir ilişki vardır. Bir taraftan dilin imkanları;</a:t>
            </a:r>
          </a:p>
          <a:p>
            <a:pPr algn="just">
              <a:lnSpc>
                <a:spcPct val="150000"/>
              </a:lnSpc>
              <a:buFont typeface="Arial" panose="020B0604020202020204" pitchFamily="34" charset="0"/>
              <a:buChar char="•"/>
            </a:pPr>
            <a:r>
              <a:rPr lang="tr-TR" dirty="0"/>
              <a:t>kelime hazinesi</a:t>
            </a:r>
          </a:p>
          <a:p>
            <a:pPr algn="just">
              <a:lnSpc>
                <a:spcPct val="150000"/>
              </a:lnSpc>
              <a:buFont typeface="Arial" panose="020B0604020202020204" pitchFamily="34" charset="0"/>
              <a:buChar char="•"/>
            </a:pPr>
            <a:r>
              <a:rPr lang="tr-TR" dirty="0"/>
              <a:t>sağlam bir ifade gücü</a:t>
            </a:r>
          </a:p>
          <a:p>
            <a:pPr algn="just">
              <a:lnSpc>
                <a:spcPct val="150000"/>
              </a:lnSpc>
              <a:buFont typeface="Arial" panose="020B0604020202020204" pitchFamily="34" charset="0"/>
              <a:buChar char="•"/>
            </a:pPr>
            <a:r>
              <a:rPr lang="tr-TR" dirty="0"/>
              <a:t>örneklendirme kabiliyeti</a:t>
            </a:r>
          </a:p>
          <a:p>
            <a:pPr algn="just">
              <a:lnSpc>
                <a:spcPct val="150000"/>
              </a:lnSpc>
              <a:buFont typeface="Arial" panose="020B0604020202020204" pitchFamily="34" charset="0"/>
              <a:buChar char="•"/>
            </a:pPr>
            <a:r>
              <a:rPr lang="tr-TR" dirty="0"/>
              <a:t>üslubu </a:t>
            </a:r>
          </a:p>
          <a:p>
            <a:pPr marL="0" indent="0" algn="just">
              <a:lnSpc>
                <a:spcPct val="150000"/>
              </a:lnSpc>
              <a:buNone/>
            </a:pPr>
            <a:r>
              <a:rPr lang="tr-TR" dirty="0"/>
              <a:t>düşünceyi geliştirirken öte taraftan düşünce de dile hizmet eder. </a:t>
            </a:r>
            <a:r>
              <a:rPr lang="tr-TR" i="1" dirty="0"/>
              <a:t>Yazma, düşüncenin ürünüdür</a:t>
            </a:r>
            <a:r>
              <a:rPr lang="tr-TR" dirty="0"/>
              <a:t>. İçinde düşüncenin olmadığı bir yazı yoktur. İnsanlar genelde duygularını şiirle, düşüncelerini nesirle dile getirirler.</a:t>
            </a:r>
          </a:p>
        </p:txBody>
      </p:sp>
      <p:sp>
        <p:nvSpPr>
          <p:cNvPr id="3" name="Slayt Numarası Yer Tutucusu 2">
            <a:extLst>
              <a:ext uri="{FF2B5EF4-FFF2-40B4-BE49-F238E27FC236}">
                <a16:creationId xmlns:a16="http://schemas.microsoft.com/office/drawing/2014/main" id="{5D5054A7-0988-4847-B7DF-DAFD554BF284}"/>
              </a:ext>
            </a:extLst>
          </p:cNvPr>
          <p:cNvSpPr>
            <a:spLocks noGrp="1"/>
          </p:cNvSpPr>
          <p:nvPr>
            <p:ph type="sldNum" sz="quarter" idx="12"/>
          </p:nvPr>
        </p:nvSpPr>
        <p:spPr/>
        <p:txBody>
          <a:bodyPr/>
          <a:lstStyle/>
          <a:p>
            <a:fld id="{09770949-B7EF-4D91-AFA9-ED78474FF8EF}" type="slidenum">
              <a:rPr lang="tr-TR" smtClean="0"/>
              <a:t>9</a:t>
            </a:fld>
            <a:endParaRPr lang="tr-TR"/>
          </a:p>
        </p:txBody>
      </p:sp>
    </p:spTree>
    <p:extLst>
      <p:ext uri="{BB962C8B-B14F-4D97-AF65-F5344CB8AC3E}">
        <p14:creationId xmlns:p14="http://schemas.microsoft.com/office/powerpoint/2010/main" val="76916571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Belge" ma:contentTypeID="0x0101006A9E553F70E7B140B020DC563CB77D25" ma:contentTypeVersion="2" ma:contentTypeDescription="Yeni belge oluşturun." ma:contentTypeScope="" ma:versionID="3a461517eca60ed00139a765f89d6a92">
  <xsd:schema xmlns:xsd="http://www.w3.org/2001/XMLSchema" xmlns:xs="http://www.w3.org/2001/XMLSchema" xmlns:p="http://schemas.microsoft.com/office/2006/metadata/properties" xmlns:ns2="d2ef57f4-bfde-4f44-ab37-e60fdbd0509c" targetNamespace="http://schemas.microsoft.com/office/2006/metadata/properties" ma:root="true" ma:fieldsID="0372ac603b73bba1a60ceb9e4a5aab02" ns2:_="">
    <xsd:import namespace="d2ef57f4-bfde-4f44-ab37-e60fdbd05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ef57f4-bfde-4f44-ab37-e60fdbd05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AA9B1E-48F5-4AD7-AA69-287777DD1E4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30B95CA-9555-4285-9886-54CB72E01E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ef57f4-bfde-4f44-ab37-e60fdbd05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C1DB0E-D453-4647-A694-A69B5314FD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1132</TotalTime>
  <Words>2281</Words>
  <Application>Microsoft Office PowerPoint</Application>
  <PresentationFormat>Ekran Gösterisi (4:3)</PresentationFormat>
  <Paragraphs>75</Paragraphs>
  <Slides>27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27</vt:i4>
      </vt:variant>
    </vt:vector>
  </HeadingPairs>
  <TitlesOfParts>
    <vt:vector size="31" baseType="lpstr">
      <vt:lpstr>Arial</vt:lpstr>
      <vt:lpstr>Calibri</vt:lpstr>
      <vt:lpstr>Calibri Light</vt:lpstr>
      <vt:lpstr>Office Teması</vt:lpstr>
      <vt:lpstr>YAZMA BECERİLERİ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KOMPOZİSYONDAN YAZILI ANLATIMA</vt:lpstr>
      <vt:lpstr>PowerPoint Sunusu</vt:lpstr>
      <vt:lpstr>PowerPoint Sunusu</vt:lpstr>
      <vt:lpstr>YAZI VE EDEBİYAT </vt:lpstr>
      <vt:lpstr>PowerPoint Sunusu</vt:lpstr>
      <vt:lpstr>YAZMA BECERİSİ EDİNİMİ VE KULLANIMI </vt:lpstr>
      <vt:lpstr>PowerPoint Sunusu</vt:lpstr>
      <vt:lpstr>PowerPoint Sunusu</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YAZMA BECERİLERİ</dc:title>
  <dc:creator>ELİF</dc:creator>
  <cp:lastModifiedBy>Cengizhan Topcu</cp:lastModifiedBy>
  <cp:revision>80</cp:revision>
  <cp:lastPrinted>2020-10-14T06:46:33Z</cp:lastPrinted>
  <dcterms:created xsi:type="dcterms:W3CDTF">2020-09-25T19:09:53Z</dcterms:created>
  <dcterms:modified xsi:type="dcterms:W3CDTF">2020-12-12T17:16:51Z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0x0101006A9E553F70E7B140B020DC563CB77D25</vt:lpwstr>
  </property>
</Properties>
</file>