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7" r:id="rId2"/>
    <p:sldId id="328" r:id="rId3"/>
    <p:sldId id="329" r:id="rId4"/>
    <p:sldId id="330" r:id="rId5"/>
    <p:sldId id="332" r:id="rId6"/>
    <p:sldId id="334" r:id="rId7"/>
    <p:sldId id="335" r:id="rId8"/>
    <p:sldId id="339" r:id="rId9"/>
    <p:sldId id="344" r:id="rId10"/>
    <p:sldId id="345" r:id="rId11"/>
    <p:sldId id="346" r:id="rId12"/>
    <p:sldId id="347" r:id="rId13"/>
    <p:sldId id="349" r:id="rId14"/>
    <p:sldId id="257" r:id="rId15"/>
    <p:sldId id="258" r:id="rId16"/>
    <p:sldId id="259" r:id="rId17"/>
    <p:sldId id="260" r:id="rId18"/>
    <p:sldId id="261" r:id="rId19"/>
    <p:sldId id="292" r:id="rId20"/>
    <p:sldId id="262" r:id="rId21"/>
    <p:sldId id="263" r:id="rId22"/>
    <p:sldId id="264" r:id="rId23"/>
    <p:sldId id="265" r:id="rId24"/>
    <p:sldId id="266" r:id="rId25"/>
    <p:sldId id="267" r:id="rId26"/>
    <p:sldId id="293" r:id="rId27"/>
    <p:sldId id="268" r:id="rId28"/>
    <p:sldId id="269" r:id="rId29"/>
    <p:sldId id="270" r:id="rId30"/>
    <p:sldId id="276" r:id="rId31"/>
    <p:sldId id="277" r:id="rId32"/>
    <p:sldId id="294" r:id="rId33"/>
    <p:sldId id="279" r:id="rId34"/>
    <p:sldId id="286" r:id="rId35"/>
    <p:sldId id="287" r:id="rId36"/>
    <p:sldId id="288" r:id="rId37"/>
    <p:sldId id="319" r:id="rId38"/>
    <p:sldId id="289" r:id="rId39"/>
    <p:sldId id="295" r:id="rId40"/>
    <p:sldId id="296" r:id="rId41"/>
    <p:sldId id="297" r:id="rId42"/>
    <p:sldId id="298" r:id="rId43"/>
    <p:sldId id="299" r:id="rId44"/>
    <p:sldId id="303" r:id="rId45"/>
    <p:sldId id="321" r:id="rId46"/>
    <p:sldId id="315" r:id="rId47"/>
    <p:sldId id="316" r:id="rId48"/>
    <p:sldId id="317"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0. GAZETE ÇEVRESİNDE GELİŞEN METİNLER" id="{5576E290-B10C-4721-A807-F8221A565215}">
          <p14:sldIdLst>
            <p14:sldId id="307"/>
          </p14:sldIdLst>
        </p14:section>
        <p14:section name="10.1 DENEME" id="{C76E8C30-32C6-4B06-9D37-BAAA91E8BD7F}">
          <p14:sldIdLst>
            <p14:sldId id="328"/>
            <p14:sldId id="329"/>
            <p14:sldId id="330"/>
            <p14:sldId id="332"/>
            <p14:sldId id="334"/>
            <p14:sldId id="335"/>
            <p14:sldId id="339"/>
          </p14:sldIdLst>
        </p14:section>
        <p14:section name="10.2 SOHBET" id="{266DB3FC-B461-410D-BC50-32EEA33E55EC}">
          <p14:sldIdLst>
            <p14:sldId id="344"/>
            <p14:sldId id="345"/>
            <p14:sldId id="346"/>
            <p14:sldId id="347"/>
            <p14:sldId id="349"/>
          </p14:sldIdLst>
        </p14:section>
        <p14:section name="10.3 ELEŞTRİ" id="{B7D7D785-0741-4523-AFB1-0EE789A04A91}">
          <p14:sldIdLst>
            <p14:sldId id="257"/>
            <p14:sldId id="258"/>
            <p14:sldId id="259"/>
            <p14:sldId id="260"/>
            <p14:sldId id="261"/>
            <p14:sldId id="292"/>
            <p14:sldId id="262"/>
            <p14:sldId id="263"/>
            <p14:sldId id="264"/>
            <p14:sldId id="265"/>
            <p14:sldId id="266"/>
            <p14:sldId id="267"/>
            <p14:sldId id="293"/>
            <p14:sldId id="268"/>
            <p14:sldId id="269"/>
            <p14:sldId id="270"/>
          </p14:sldIdLst>
        </p14:section>
        <p14:section name="10.4 FIKRA" id="{6B23A577-0EF6-4725-8E57-49059040A052}">
          <p14:sldIdLst>
            <p14:sldId id="276"/>
            <p14:sldId id="277"/>
            <p14:sldId id="294"/>
            <p14:sldId id="279"/>
          </p14:sldIdLst>
        </p14:section>
        <p14:section name="10.5 RÖPORTAJ" id="{6853FD22-840A-4656-854C-B82801517627}">
          <p14:sldIdLst>
            <p14:sldId id="286"/>
            <p14:sldId id="287"/>
            <p14:sldId id="288"/>
            <p14:sldId id="319"/>
            <p14:sldId id="289"/>
          </p14:sldIdLst>
        </p14:section>
        <p14:section name="10.6 MAKALE" id="{C8A934FF-6129-4B62-A8FE-9354463ACFD5}">
          <p14:sldIdLst>
            <p14:sldId id="295"/>
            <p14:sldId id="296"/>
            <p14:sldId id="297"/>
            <p14:sldId id="298"/>
            <p14:sldId id="299"/>
            <p14:sldId id="303"/>
          </p14:sldIdLst>
        </p14:section>
        <p14:section name="10.7 DİLEKÇE" id="{C74C2E5B-D93D-495A-B76E-CE4CEDC261C0}">
          <p14:sldIdLst>
            <p14:sldId id="321"/>
            <p14:sldId id="315"/>
            <p14:sldId id="316"/>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091250E-2654-428A-8F3B-A51D8DAE31F9}"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266906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091250E-2654-428A-8F3B-A51D8DAE31F9}"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208935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091250E-2654-428A-8F3B-A51D8DAE31F9}"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336349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091250E-2654-428A-8F3B-A51D8DAE31F9}"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102792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091250E-2654-428A-8F3B-A51D8DAE31F9}"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272191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91250E-2654-428A-8F3B-A51D8DAE31F9}" type="datetimeFigureOut">
              <a:rPr lang="tr-TR" smtClean="0"/>
              <a:t>22.01.2021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67832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091250E-2654-428A-8F3B-A51D8DAE31F9}" type="datetimeFigureOut">
              <a:rPr lang="tr-TR" smtClean="0"/>
              <a:t>22.01.2021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315024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091250E-2654-428A-8F3B-A51D8DAE31F9}" type="datetimeFigureOut">
              <a:rPr lang="tr-TR" smtClean="0"/>
              <a:t>22.01.2021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9371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250E-2654-428A-8F3B-A51D8DAE31F9}" type="datetimeFigureOut">
              <a:rPr lang="tr-TR" smtClean="0"/>
              <a:t>22.01.2021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172805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091250E-2654-428A-8F3B-A51D8DAE31F9}" type="datetimeFigureOut">
              <a:rPr lang="tr-TR" smtClean="0"/>
              <a:t>22.01.2021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141637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091250E-2654-428A-8F3B-A51D8DAE31F9}" type="datetimeFigureOut">
              <a:rPr lang="tr-TR" smtClean="0"/>
              <a:t>22.01.2021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51B23DF-1BFC-45ED-805E-B72502B2BAB0}" type="slidenum">
              <a:rPr lang="tr-TR" smtClean="0"/>
              <a:t>‹#›</a:t>
            </a:fld>
            <a:endParaRPr lang="tr-TR"/>
          </a:p>
        </p:txBody>
      </p:sp>
    </p:spTree>
    <p:extLst>
      <p:ext uri="{BB962C8B-B14F-4D97-AF65-F5344CB8AC3E}">
        <p14:creationId xmlns:p14="http://schemas.microsoft.com/office/powerpoint/2010/main" val="282088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1250E-2654-428A-8F3B-A51D8DAE31F9}" type="datetimeFigureOut">
              <a:rPr lang="tr-TR" smtClean="0"/>
              <a:t>22.01.2021</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B23DF-1BFC-45ED-805E-B72502B2BAB0}" type="slidenum">
              <a:rPr lang="tr-TR" smtClean="0"/>
              <a:t>‹#›</a:t>
            </a:fld>
            <a:endParaRPr lang="tr-TR"/>
          </a:p>
        </p:txBody>
      </p:sp>
    </p:spTree>
    <p:extLst>
      <p:ext uri="{BB962C8B-B14F-4D97-AF65-F5344CB8AC3E}">
        <p14:creationId xmlns:p14="http://schemas.microsoft.com/office/powerpoint/2010/main" val="2165548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D1234F9-6AE7-4481-9F88-0031AE100542}"/>
              </a:ext>
            </a:extLst>
          </p:cNvPr>
          <p:cNvSpPr/>
          <p:nvPr/>
        </p:nvSpPr>
        <p:spPr>
          <a:xfrm>
            <a:off x="827584" y="2996952"/>
            <a:ext cx="6984776" cy="2123658"/>
          </a:xfrm>
          <a:prstGeom prst="rect">
            <a:avLst/>
          </a:prstGeom>
        </p:spPr>
        <p:txBody>
          <a:bodyPr wrap="square">
            <a:spAutoFit/>
          </a:bodyPr>
          <a:lstStyle/>
          <a:p>
            <a:pPr algn="ctr"/>
            <a:r>
              <a:rPr lang="tr-TR" sz="4400" b="1" dirty="0"/>
              <a:t>10. GAZETE ÇEVRESİNDE GELİŞEN METİNLER</a:t>
            </a:r>
          </a:p>
          <a:p>
            <a:pPr algn="ctr"/>
            <a:endParaRPr lang="tr-TR" sz="4400" dirty="0"/>
          </a:p>
        </p:txBody>
      </p:sp>
      <p:sp>
        <p:nvSpPr>
          <p:cNvPr id="6" name="Başlık 1">
            <a:extLst>
              <a:ext uri="{FF2B5EF4-FFF2-40B4-BE49-F238E27FC236}">
                <a16:creationId xmlns:a16="http://schemas.microsoft.com/office/drawing/2014/main" id="{078C1D08-CD03-4D4F-B190-17B968FEA178}"/>
              </a:ext>
            </a:extLst>
          </p:cNvPr>
          <p:cNvSpPr txBox="1">
            <a:spLocks/>
          </p:cNvSpPr>
          <p:nvPr/>
        </p:nvSpPr>
        <p:spPr>
          <a:xfrm>
            <a:off x="2149951" y="1988840"/>
            <a:ext cx="5399202" cy="7290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YAZMA BECERİLERİ </a:t>
            </a:r>
          </a:p>
        </p:txBody>
      </p:sp>
    </p:spTree>
    <p:extLst>
      <p:ext uri="{BB962C8B-B14F-4D97-AF65-F5344CB8AC3E}">
        <p14:creationId xmlns:p14="http://schemas.microsoft.com/office/powerpoint/2010/main" val="220157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88640"/>
            <a:ext cx="8280920" cy="6281848"/>
          </a:xfrm>
          <a:prstGeom prst="rect">
            <a:avLst/>
          </a:prstGeom>
        </p:spPr>
        <p:txBody>
          <a:bodyPr wrap="square">
            <a:spAutoFit/>
          </a:bodyPr>
          <a:lstStyle/>
          <a:p>
            <a:pPr algn="just">
              <a:lnSpc>
                <a:spcPct val="150000"/>
              </a:lnSpc>
            </a:pPr>
            <a:endParaRPr lang="tr-TR" dirty="0"/>
          </a:p>
          <a:p>
            <a:pPr algn="just">
              <a:lnSpc>
                <a:spcPct val="150000"/>
              </a:lnSpc>
            </a:pPr>
            <a:r>
              <a:rPr lang="tr-TR" u="sng" dirty="0"/>
              <a:t>Sohbet dilimizde; arkadaşlık, dostluk, yarenlik; konuşma, dertleşme, muhabbet etme, bir gazete veya dergide yer alan yazı türü olarak üç farklı manada kullanılmaktadır.</a:t>
            </a:r>
          </a:p>
          <a:p>
            <a:pPr algn="just">
              <a:lnSpc>
                <a:spcPct val="150000"/>
              </a:lnSpc>
            </a:pPr>
            <a:r>
              <a:rPr lang="tr-TR" dirty="0"/>
              <a:t> </a:t>
            </a:r>
          </a:p>
          <a:p>
            <a:pPr algn="just">
              <a:lnSpc>
                <a:spcPct val="150000"/>
              </a:lnSpc>
            </a:pPr>
            <a:r>
              <a:rPr lang="tr-TR" dirty="0"/>
              <a:t> Yazı dilini; belirli bir seviyede akıcı, anlaşılır ve zengin bir kelime kadrosuyla kullanma gücüne sahip insanların, daha çok günlük olayları bir konuşma üslubuyla anlatır gibi yazdıkları yazı türüdür. En belirgin özelliği samimi bir psikolojik  temele oturmuş olması ve konuşur gibi kaleme alınmış olmasıdır.</a:t>
            </a:r>
          </a:p>
          <a:p>
            <a:pPr algn="just">
              <a:lnSpc>
                <a:spcPct val="150000"/>
              </a:lnSpc>
            </a:pPr>
            <a:r>
              <a:rPr lang="tr-TR" dirty="0"/>
              <a:t> </a:t>
            </a:r>
          </a:p>
          <a:p>
            <a:pPr algn="just">
              <a:lnSpc>
                <a:spcPct val="150000"/>
              </a:lnSpc>
            </a:pPr>
            <a:r>
              <a:rPr lang="tr-TR" u="sng" dirty="0"/>
              <a:t>Sohbeti diğer fikir yazılarından ayıran en belirgin özelliği </a:t>
            </a:r>
            <a:r>
              <a:rPr lang="tr-TR" b="1" u="sng" dirty="0"/>
              <a:t>konuşma havası </a:t>
            </a:r>
            <a:r>
              <a:rPr lang="tr-TR" u="sng" dirty="0"/>
              <a:t>içinde olmasıdır.</a:t>
            </a:r>
            <a:r>
              <a:rPr lang="tr-TR" dirty="0"/>
              <a:t> Denemedeki derinleşme, makaledeki ispat gibi hususlar söz konusu değildir. Konulara bakış açısı yüzeyseldir ve yazı uzunluk arz edebilir. Sohbet yazarken şöyle bir yol izlenebilir:</a:t>
            </a:r>
          </a:p>
          <a:p>
            <a:pPr algn="just">
              <a:lnSpc>
                <a:spcPct val="150000"/>
              </a:lnSpc>
            </a:pPr>
            <a:endParaRPr lang="tr-TR" dirty="0"/>
          </a:p>
          <a:p>
            <a:pPr algn="just">
              <a:lnSpc>
                <a:spcPct val="150000"/>
              </a:lnSpc>
            </a:pPr>
            <a:endParaRPr lang="tr-TR" dirty="0"/>
          </a:p>
        </p:txBody>
      </p:sp>
    </p:spTree>
    <p:extLst>
      <p:ext uri="{BB962C8B-B14F-4D97-AF65-F5344CB8AC3E}">
        <p14:creationId xmlns:p14="http://schemas.microsoft.com/office/powerpoint/2010/main" val="72631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412776"/>
            <a:ext cx="8208912" cy="3323987"/>
          </a:xfrm>
          <a:prstGeom prst="rect">
            <a:avLst/>
          </a:prstGeom>
        </p:spPr>
        <p:txBody>
          <a:bodyPr wrap="square">
            <a:spAutoFit/>
          </a:bodyPr>
          <a:lstStyle/>
          <a:p>
            <a:pPr algn="just">
              <a:lnSpc>
                <a:spcPct val="150000"/>
              </a:lnSpc>
            </a:pPr>
            <a:r>
              <a:rPr lang="tr-TR" sz="2000" dirty="0"/>
              <a:t>-Konu günlük olaylardan seçilir.</a:t>
            </a:r>
          </a:p>
          <a:p>
            <a:pPr algn="just">
              <a:lnSpc>
                <a:spcPct val="150000"/>
              </a:lnSpc>
            </a:pPr>
            <a:r>
              <a:rPr lang="tr-TR" sz="2000" dirty="0"/>
              <a:t>-Düşünceler elden geldiğince kısa yoldan ve derli toplu olarak anlatılır.</a:t>
            </a:r>
          </a:p>
          <a:p>
            <a:pPr algn="just">
              <a:lnSpc>
                <a:spcPct val="150000"/>
              </a:lnSpc>
            </a:pPr>
            <a:r>
              <a:rPr lang="tr-TR" sz="2000" dirty="0"/>
              <a:t>-Söz arasına yeri geldikçe halk deyimleri, fıkralar, konuyla ilgili hoş ve etkileyici sözleri serpiştirilir.</a:t>
            </a:r>
          </a:p>
          <a:p>
            <a:pPr algn="just">
              <a:lnSpc>
                <a:spcPct val="150000"/>
              </a:lnSpc>
            </a:pPr>
            <a:r>
              <a:rPr lang="tr-TR" sz="2000" dirty="0"/>
              <a:t>-Zaman zaman okuyucuya sorular sorulup bu sorulara okuyucu adına cevap verilir.</a:t>
            </a:r>
          </a:p>
          <a:p>
            <a:pPr algn="just">
              <a:lnSpc>
                <a:spcPct val="150000"/>
              </a:lnSpc>
            </a:pPr>
            <a:r>
              <a:rPr lang="tr-TR" sz="2000" dirty="0"/>
              <a:t>-Yazının sonuna doğru, temel düşünce yani ana fikir belirtilir.</a:t>
            </a:r>
          </a:p>
        </p:txBody>
      </p:sp>
    </p:spTree>
    <p:extLst>
      <p:ext uri="{BB962C8B-B14F-4D97-AF65-F5344CB8AC3E}">
        <p14:creationId xmlns:p14="http://schemas.microsoft.com/office/powerpoint/2010/main" val="21373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675027"/>
            <a:ext cx="7992888" cy="2585323"/>
          </a:xfrm>
          <a:prstGeom prst="rect">
            <a:avLst/>
          </a:prstGeom>
        </p:spPr>
        <p:txBody>
          <a:bodyPr wrap="square">
            <a:spAutoFit/>
          </a:bodyPr>
          <a:lstStyle/>
          <a:p>
            <a:pPr algn="just">
              <a:lnSpc>
                <a:spcPct val="150000"/>
              </a:lnSpc>
            </a:pPr>
            <a:r>
              <a:rPr lang="tr-TR" dirty="0"/>
              <a:t>Yazarla okuyucu arasında en kolay diyalog, sohbet yapma tarzıyla kurulur. Yazar okuyucunun düşüncelerini sezmiş, okuyucular da yazarı anlayışla karşılamış görünümündedirler.</a:t>
            </a:r>
          </a:p>
          <a:p>
            <a:pPr algn="just">
              <a:lnSpc>
                <a:spcPct val="150000"/>
              </a:lnSpc>
            </a:pPr>
            <a:r>
              <a:rPr lang="tr-TR" dirty="0"/>
              <a:t>Sohbet yazıları genellikle gazete ve dergilerin iç sayfalarında ve hafta sonuna rastlayan günlerde yayımlanır. Böylece okuyucunun boş vakitleri hoşça geçirmesi sağlanır.</a:t>
            </a:r>
          </a:p>
        </p:txBody>
      </p:sp>
      <p:pic>
        <p:nvPicPr>
          <p:cNvPr id="3" name="Resim 2">
            <a:extLst>
              <a:ext uri="{FF2B5EF4-FFF2-40B4-BE49-F238E27FC236}">
                <a16:creationId xmlns:a16="http://schemas.microsoft.com/office/drawing/2014/main" id="{EAA78B23-BF07-496E-AEC5-707D29687964}"/>
              </a:ext>
            </a:extLst>
          </p:cNvPr>
          <p:cNvPicPr/>
          <p:nvPr/>
        </p:nvPicPr>
        <p:blipFill>
          <a:blip r:embed="rId2">
            <a:duotone>
              <a:prstClr val="black"/>
              <a:schemeClr val="accent2">
                <a:tint val="45000"/>
                <a:satMod val="400000"/>
              </a:schemeClr>
            </a:duotone>
          </a:blip>
          <a:stretch>
            <a:fillRect/>
          </a:stretch>
        </p:blipFill>
        <p:spPr>
          <a:xfrm>
            <a:off x="2924203" y="3330350"/>
            <a:ext cx="3295594" cy="30083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8686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7584" y="1700808"/>
            <a:ext cx="7344816" cy="1338828"/>
          </a:xfrm>
          <a:prstGeom prst="rect">
            <a:avLst/>
          </a:prstGeom>
        </p:spPr>
        <p:txBody>
          <a:bodyPr wrap="square">
            <a:spAutoFit/>
          </a:bodyPr>
          <a:lstStyle/>
          <a:p>
            <a:pPr algn="just">
              <a:lnSpc>
                <a:spcPct val="150000"/>
              </a:lnSpc>
            </a:pPr>
            <a:r>
              <a:rPr lang="tr-TR" dirty="0"/>
              <a:t>Edebiyatımızda en önemli sohbet yazarı </a:t>
            </a:r>
            <a:r>
              <a:rPr lang="tr-TR" u="sng" dirty="0"/>
              <a:t>Şevket </a:t>
            </a:r>
            <a:r>
              <a:rPr lang="tr-TR" u="sng" dirty="0" err="1"/>
              <a:t>Rado’dur</a:t>
            </a:r>
            <a:r>
              <a:rPr lang="tr-TR" dirty="0"/>
              <a:t>. Bundan başka </a:t>
            </a:r>
            <a:r>
              <a:rPr lang="tr-TR" u="sng" dirty="0"/>
              <a:t>Ahmet Rasim, Peyami Safa, Nurullah Ataç, </a:t>
            </a:r>
            <a:r>
              <a:rPr lang="tr-TR" u="sng" dirty="0" err="1"/>
              <a:t>Suut</a:t>
            </a:r>
            <a:r>
              <a:rPr lang="tr-TR" u="sng" dirty="0"/>
              <a:t> Kemal Yetkin, Sait Faik Abasıyanık</a:t>
            </a:r>
            <a:r>
              <a:rPr lang="tr-TR" dirty="0"/>
              <a:t> gibi isimler sohbet yazarları olarak örnek verilebilirler.</a:t>
            </a:r>
          </a:p>
        </p:txBody>
      </p:sp>
    </p:spTree>
    <p:extLst>
      <p:ext uri="{BB962C8B-B14F-4D97-AF65-F5344CB8AC3E}">
        <p14:creationId xmlns:p14="http://schemas.microsoft.com/office/powerpoint/2010/main" val="315465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99445" y="620688"/>
            <a:ext cx="8424936" cy="5078313"/>
          </a:xfrm>
          <a:prstGeom prst="rect">
            <a:avLst/>
          </a:prstGeom>
        </p:spPr>
        <p:txBody>
          <a:bodyPr wrap="square">
            <a:spAutoFit/>
          </a:bodyPr>
          <a:lstStyle/>
          <a:p>
            <a:pPr algn="ctr">
              <a:lnSpc>
                <a:spcPct val="150000"/>
              </a:lnSpc>
            </a:pPr>
            <a:r>
              <a:rPr lang="tr-TR" sz="2000" b="1" dirty="0"/>
              <a:t>ELEŞTİRİ</a:t>
            </a:r>
          </a:p>
          <a:p>
            <a:pPr algn="just">
              <a:lnSpc>
                <a:spcPct val="150000"/>
              </a:lnSpc>
            </a:pPr>
            <a:r>
              <a:rPr lang="tr-TR" dirty="0"/>
              <a:t>Yazı türleri arasında eleştirinin önemli bir yeri vardır. Biz okuyucu olarak sanat ve edebiyat ürünlerini her zaman gereği gibi değerlendiremeyiz. Yazar ve şairlerin neyi anlatmak istediklerini, hangi düşünce ve duyguyu iletmeye çalıştıklarını belki tam olarak kavrayamayız. Bir şiirin, bir hikâye veya romanın şiir, hikâye veya roman sanatının bütünlüğü içindeki yerini görmekte güçlük çekebiliriz.</a:t>
            </a:r>
          </a:p>
          <a:p>
            <a:pPr algn="just">
              <a:lnSpc>
                <a:spcPct val="150000"/>
              </a:lnSpc>
            </a:pPr>
            <a:r>
              <a:rPr lang="tr-TR" dirty="0"/>
              <a:t>İşte eleştiri türünden yazılar, okur olarak bize bu konularda yardımcı olurlar. Okuyucuya yeni düşünce ufukları açarlar, edebiyat ve sanat eserlerini eleştirici bir bakışla okuma alışkanlığı kazandırırlar. Böyle bir alışkanlık, bize elimize aldığımız herhangi bir yazı veya kitaptan daha çok zevk alma veya yararlanma imkânı sağlar.</a:t>
            </a:r>
          </a:p>
        </p:txBody>
      </p:sp>
    </p:spTree>
    <p:extLst>
      <p:ext uri="{BB962C8B-B14F-4D97-AF65-F5344CB8AC3E}">
        <p14:creationId xmlns:p14="http://schemas.microsoft.com/office/powerpoint/2010/main" val="234656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260648"/>
            <a:ext cx="8640960" cy="5909310"/>
          </a:xfrm>
          <a:prstGeom prst="rect">
            <a:avLst/>
          </a:prstGeom>
        </p:spPr>
        <p:txBody>
          <a:bodyPr wrap="square">
            <a:spAutoFit/>
          </a:bodyPr>
          <a:lstStyle/>
          <a:p>
            <a:pPr algn="just">
              <a:lnSpc>
                <a:spcPct val="150000"/>
              </a:lnSpc>
            </a:pPr>
            <a:r>
              <a:rPr lang="tr-TR" b="1" dirty="0"/>
              <a:t>Eleştirinin Tanımı ve Niteliği</a:t>
            </a:r>
          </a:p>
          <a:p>
            <a:pPr algn="just">
              <a:lnSpc>
                <a:spcPct val="150000"/>
              </a:lnSpc>
            </a:pPr>
            <a:r>
              <a:rPr lang="tr-TR" b="1" dirty="0"/>
              <a:t> </a:t>
            </a:r>
          </a:p>
          <a:p>
            <a:pPr algn="just">
              <a:lnSpc>
                <a:spcPct val="150000"/>
              </a:lnSpc>
            </a:pPr>
            <a:r>
              <a:rPr lang="tr-TR" u="sng" dirty="0"/>
              <a:t>Bir edebiyat ve sanat eserini çeşitli yönleriyle inceleyip açıklamak, anlaşılmasını sağlamak ve değerlendirmek amacıyla yazılan yazılara “eleştiri” denilir. </a:t>
            </a:r>
            <a:r>
              <a:rPr lang="tr-TR" dirty="0"/>
              <a:t>Bu tür yazılara eskiden “</a:t>
            </a:r>
            <a:r>
              <a:rPr lang="tr-TR" b="1" dirty="0"/>
              <a:t>tenkit</a:t>
            </a:r>
            <a:r>
              <a:rPr lang="tr-TR" dirty="0"/>
              <a:t>” ve bu alanda sürekli eser veren yazarlara da “</a:t>
            </a:r>
            <a:r>
              <a:rPr lang="tr-TR" b="1" dirty="0"/>
              <a:t>münekkit</a:t>
            </a:r>
            <a:r>
              <a:rPr lang="tr-TR" dirty="0"/>
              <a:t>” denilirdi. Bugün eleştiri yazarlarına “</a:t>
            </a:r>
            <a:r>
              <a:rPr lang="tr-TR" b="1" dirty="0"/>
              <a:t>eleştirmen</a:t>
            </a:r>
            <a:r>
              <a:rPr lang="tr-TR" dirty="0"/>
              <a:t>” veya “</a:t>
            </a:r>
            <a:r>
              <a:rPr lang="tr-TR" b="1" dirty="0"/>
              <a:t>eleştirici</a:t>
            </a:r>
            <a:r>
              <a:rPr lang="tr-TR" dirty="0"/>
              <a:t>” diyoruz.</a:t>
            </a:r>
          </a:p>
          <a:p>
            <a:pPr algn="just">
              <a:lnSpc>
                <a:spcPct val="150000"/>
              </a:lnSpc>
            </a:pPr>
            <a:r>
              <a:rPr lang="tr-TR" dirty="0"/>
              <a:t> </a:t>
            </a:r>
          </a:p>
          <a:p>
            <a:pPr algn="just">
              <a:lnSpc>
                <a:spcPct val="150000"/>
              </a:lnSpc>
            </a:pPr>
            <a:r>
              <a:rPr lang="tr-TR" dirty="0"/>
              <a:t>Eleştiri, “</a:t>
            </a:r>
            <a:r>
              <a:rPr lang="tr-TR" u="sng" dirty="0"/>
              <a:t>edebiyat ve sanat eserlerini açıklama ve yargılama sanatı</a:t>
            </a:r>
            <a:r>
              <a:rPr lang="tr-TR" dirty="0"/>
              <a:t>” diye de tanımlanabilir. Bu durumda, eleştirmen de başkalarının yazılarını yargılamakla kendini görevli sayan bir yazardır.</a:t>
            </a:r>
          </a:p>
          <a:p>
            <a:pPr algn="just">
              <a:lnSpc>
                <a:spcPct val="150000"/>
              </a:lnSpc>
            </a:pPr>
            <a:r>
              <a:rPr lang="tr-TR" dirty="0"/>
              <a:t>Eleştiri yazılarında bir edebiyat ve sanat eseri tanıtılır, biçim ve öz bakımından özelliği açıklanır, edebiyat veya sanat tarihi bakımından önem ve değeri belirtilir. bu arada yetersizlikleri de ortaya konur. Başka bir deyişle bir edebiyat veya sanat eseri üzerinde yorum ve değerlendirmeler yapılır.</a:t>
            </a:r>
          </a:p>
        </p:txBody>
      </p:sp>
    </p:spTree>
    <p:extLst>
      <p:ext uri="{BB962C8B-B14F-4D97-AF65-F5344CB8AC3E}">
        <p14:creationId xmlns:p14="http://schemas.microsoft.com/office/powerpoint/2010/main" val="414968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8835" y="476672"/>
            <a:ext cx="8712968" cy="4662815"/>
          </a:xfrm>
          <a:prstGeom prst="rect">
            <a:avLst/>
          </a:prstGeom>
        </p:spPr>
        <p:txBody>
          <a:bodyPr wrap="square">
            <a:spAutoFit/>
          </a:bodyPr>
          <a:lstStyle/>
          <a:p>
            <a:pPr algn="just">
              <a:lnSpc>
                <a:spcPct val="150000"/>
              </a:lnSpc>
            </a:pPr>
            <a:r>
              <a:rPr lang="tr-TR" dirty="0"/>
              <a:t>Eleştiri, yalnız bir eserle ilgili olabileceği gibi bir yazarın bir bölümünü veya bütün eserlerini kapsayacak biçimde de olabilir.  Bir yazı türü olarak eleştirinin, edebiyat tarihi ile yakın ilişkisi bulunur. Ancak, eleştiri ile edebiyat tarihi arasında önemli bir fark vardır. Edebiyat tarihçisi de tarihi bir bakışla sanatçılar ve eserleri üzerinde bir değerlendirme yapar, ancak daha çok tarihi önem taşıyan eserleri ve sanatçıları ele alır. Edebiyat ve sanat eleştirmeni ise daha çok yeni kitaplarla ilgilenir, çağdaş sanatçıların eserlerini tanımaya ve tanıtmaya çalışır. Eleştirmenin bu bakımdan, edebiyat tarihçisine göre yaratıcılık yönü ağır basar.</a:t>
            </a:r>
          </a:p>
          <a:p>
            <a:pPr algn="just">
              <a:lnSpc>
                <a:spcPct val="150000"/>
              </a:lnSpc>
            </a:pPr>
            <a:r>
              <a:rPr lang="tr-TR" dirty="0"/>
              <a:t> </a:t>
            </a:r>
          </a:p>
          <a:p>
            <a:pPr algn="just">
              <a:lnSpc>
                <a:spcPct val="150000"/>
              </a:lnSpc>
            </a:pPr>
            <a:r>
              <a:rPr lang="tr-TR" dirty="0"/>
              <a:t>Eleştiri yöntemleri üzerinde değişik görüşler vardır. Bu konudaki tartışmalar bugün de edebiyatçılar ve sanatçılar arasında sürüp gitmektedir. </a:t>
            </a:r>
          </a:p>
        </p:txBody>
      </p:sp>
    </p:spTree>
    <p:extLst>
      <p:ext uri="{BB962C8B-B14F-4D97-AF65-F5344CB8AC3E}">
        <p14:creationId xmlns:p14="http://schemas.microsoft.com/office/powerpoint/2010/main" val="326446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997839"/>
            <a:ext cx="8208912" cy="2169825"/>
          </a:xfrm>
          <a:prstGeom prst="rect">
            <a:avLst/>
          </a:prstGeom>
        </p:spPr>
        <p:txBody>
          <a:bodyPr wrap="square">
            <a:spAutoFit/>
          </a:bodyPr>
          <a:lstStyle/>
          <a:p>
            <a:pPr algn="just">
              <a:lnSpc>
                <a:spcPct val="150000"/>
              </a:lnSpc>
            </a:pPr>
            <a:r>
              <a:rPr lang="tr-TR" dirty="0"/>
              <a:t>Eleştiri yazılarının sanat değeri taşıması, eleştirmenin kişiliğine bağlıdır. Düşünce, görüş, seziş, sanat birikimi bakımından kendini yetiştirmiş ve ayrıca özgün ve etkili bir anlatım özelliğine sahip eleştirmenlerin kalemlerinden çıkan yazılar, yazı sanatı bakımından da üzerinde durulmaya değer. Bu gibi yazılar güzel bir şiir, deneme veya roman gibi zevkle okunabilir.</a:t>
            </a:r>
          </a:p>
        </p:txBody>
      </p:sp>
    </p:spTree>
    <p:extLst>
      <p:ext uri="{BB962C8B-B14F-4D97-AF65-F5344CB8AC3E}">
        <p14:creationId xmlns:p14="http://schemas.microsoft.com/office/powerpoint/2010/main" val="3570833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34217" y="404664"/>
            <a:ext cx="8424936" cy="5909310"/>
          </a:xfrm>
          <a:prstGeom prst="rect">
            <a:avLst/>
          </a:prstGeom>
        </p:spPr>
        <p:txBody>
          <a:bodyPr wrap="square">
            <a:spAutoFit/>
          </a:bodyPr>
          <a:lstStyle/>
          <a:p>
            <a:pPr algn="just">
              <a:lnSpc>
                <a:spcPct val="150000"/>
              </a:lnSpc>
            </a:pPr>
            <a:r>
              <a:rPr lang="tr-TR" b="1" dirty="0"/>
              <a:t>Eleştiri Türünün Gelişmesi</a:t>
            </a:r>
          </a:p>
          <a:p>
            <a:pPr algn="just">
              <a:lnSpc>
                <a:spcPct val="150000"/>
              </a:lnSpc>
            </a:pPr>
            <a:endParaRPr lang="tr-TR" b="1" dirty="0"/>
          </a:p>
          <a:p>
            <a:pPr algn="just">
              <a:lnSpc>
                <a:spcPct val="150000"/>
              </a:lnSpc>
            </a:pPr>
            <a:r>
              <a:rPr lang="tr-TR" dirty="0"/>
              <a:t>Bugünkü anlamda eleştiri türünün önce Batı edebiyatında başladığını söyleyebiliriz. Eserleriyle bu yazı türünün gelişmesine katkıda bulunan ilk yazarlar arasında -hepsi Fransız- </a:t>
            </a:r>
            <a:r>
              <a:rPr lang="tr-TR" u="sng" dirty="0"/>
              <a:t>Nicolas </a:t>
            </a:r>
            <a:r>
              <a:rPr lang="tr-TR" u="sng" dirty="0" err="1"/>
              <a:t>Boileau</a:t>
            </a:r>
            <a:r>
              <a:rPr lang="tr-TR" u="sng" dirty="0"/>
              <a:t> </a:t>
            </a:r>
            <a:r>
              <a:rPr lang="tr-TR" dirty="0"/>
              <a:t>(1636- 1714), </a:t>
            </a:r>
            <a:r>
              <a:rPr lang="tr-TR" u="sng" dirty="0"/>
              <a:t>Charles </a:t>
            </a:r>
            <a:r>
              <a:rPr lang="tr-TR" u="sng" dirty="0" err="1"/>
              <a:t>Augustin</a:t>
            </a:r>
            <a:r>
              <a:rPr lang="tr-TR" u="sng" dirty="0"/>
              <a:t> Saint-</a:t>
            </a:r>
            <a:r>
              <a:rPr lang="tr-TR" u="sng" dirty="0" err="1"/>
              <a:t>Beuve</a:t>
            </a:r>
            <a:r>
              <a:rPr lang="tr-TR" u="sng" dirty="0"/>
              <a:t> </a:t>
            </a:r>
            <a:r>
              <a:rPr lang="tr-TR" dirty="0"/>
              <a:t>(1804-1869), </a:t>
            </a:r>
            <a:r>
              <a:rPr lang="tr-TR" u="sng" dirty="0" err="1"/>
              <a:t>Hippolyte</a:t>
            </a:r>
            <a:r>
              <a:rPr lang="tr-TR" u="sng" dirty="0"/>
              <a:t> </a:t>
            </a:r>
            <a:r>
              <a:rPr lang="tr-TR" u="sng" dirty="0" err="1"/>
              <a:t>Taine</a:t>
            </a:r>
            <a:r>
              <a:rPr lang="tr-TR" u="sng" dirty="0"/>
              <a:t> </a:t>
            </a:r>
            <a:r>
              <a:rPr lang="tr-TR" dirty="0"/>
              <a:t>(1804-1893) ve </a:t>
            </a:r>
            <a:r>
              <a:rPr lang="tr-TR" u="sng" dirty="0"/>
              <a:t>Ferdinand </a:t>
            </a:r>
            <a:r>
              <a:rPr lang="tr-TR" u="sng" dirty="0" err="1"/>
              <a:t>Brunetiere</a:t>
            </a:r>
            <a:r>
              <a:rPr lang="tr-TR" u="sng" dirty="0"/>
              <a:t> </a:t>
            </a:r>
            <a:r>
              <a:rPr lang="tr-TR" dirty="0"/>
              <a:t>(1849-1906) edebiyat ve sanatta eleştiri çalışmalarını büyük çapta etkilemişlerdir.</a:t>
            </a:r>
          </a:p>
          <a:p>
            <a:pPr algn="just">
              <a:lnSpc>
                <a:spcPct val="150000"/>
              </a:lnSpc>
            </a:pPr>
            <a:r>
              <a:rPr lang="tr-TR" dirty="0"/>
              <a:t> </a:t>
            </a:r>
          </a:p>
          <a:p>
            <a:pPr algn="just">
              <a:lnSpc>
                <a:spcPct val="150000"/>
              </a:lnSpc>
            </a:pPr>
            <a:r>
              <a:rPr lang="tr-TR" dirty="0"/>
              <a:t>Felsefe, tarih, sanat tarihi, estetik gibi alanlarda değerli eserler vermiş olan </a:t>
            </a:r>
            <a:r>
              <a:rPr lang="tr-TR" u="sng" dirty="0" err="1"/>
              <a:t>Taine</a:t>
            </a:r>
            <a:r>
              <a:rPr lang="tr-TR" dirty="0"/>
              <a:t>, edebi </a:t>
            </a:r>
            <a:r>
              <a:rPr lang="tr-TR" u="sng" dirty="0"/>
              <a:t>eserlerin de </a:t>
            </a:r>
            <a:r>
              <a:rPr lang="tr-TR" b="1" u="sng" dirty="0"/>
              <a:t>bilimsel ilkelerle </a:t>
            </a:r>
            <a:r>
              <a:rPr lang="tr-TR" u="sng" dirty="0"/>
              <a:t>açıklanabileceğine inanmıştı</a:t>
            </a:r>
            <a:r>
              <a:rPr lang="tr-TR" dirty="0"/>
              <a:t>. Ona göre, insanla eserleri arasında, en gelişigüzel, en ele avuca sığmaz görünen, rüzgâr gibi keyfince estiğine insanın inanacağı gelen sanat eserinin bile, esen rüzgâr gibi açık şartları ve değişmez kanunları vardır. Mesele onları bulup açığa çıkarmaktır.</a:t>
            </a:r>
          </a:p>
          <a:p>
            <a:pPr algn="just">
              <a:lnSpc>
                <a:spcPct val="150000"/>
              </a:lnSpc>
            </a:pPr>
            <a:r>
              <a:rPr lang="tr-TR" dirty="0"/>
              <a:t> </a:t>
            </a:r>
          </a:p>
        </p:txBody>
      </p:sp>
    </p:spTree>
    <p:extLst>
      <p:ext uri="{BB962C8B-B14F-4D97-AF65-F5344CB8AC3E}">
        <p14:creationId xmlns:p14="http://schemas.microsoft.com/office/powerpoint/2010/main" val="89664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83138" y="1340768"/>
            <a:ext cx="8424936" cy="2169825"/>
          </a:xfrm>
          <a:prstGeom prst="rect">
            <a:avLst/>
          </a:prstGeom>
        </p:spPr>
        <p:txBody>
          <a:bodyPr wrap="square">
            <a:spAutoFit/>
          </a:bodyPr>
          <a:lstStyle/>
          <a:p>
            <a:pPr algn="just">
              <a:lnSpc>
                <a:spcPct val="150000"/>
              </a:lnSpc>
            </a:pPr>
            <a:r>
              <a:rPr lang="tr-TR" dirty="0"/>
              <a:t>Eleştiriyi, </a:t>
            </a:r>
            <a:r>
              <a:rPr lang="tr-TR" u="sng" dirty="0"/>
              <a:t>kişisel beğeniye bağlı olmaktan kurtarıp onu </a:t>
            </a:r>
            <a:r>
              <a:rPr lang="tr-TR" b="1" u="sng" dirty="0"/>
              <a:t>değişmeyen, nesnel ilke ve kurallara</a:t>
            </a:r>
            <a:r>
              <a:rPr lang="tr-TR" u="sng" dirty="0"/>
              <a:t> bağlamaya çalışan </a:t>
            </a:r>
            <a:r>
              <a:rPr lang="tr-TR" dirty="0"/>
              <a:t>bir başka yazar da </a:t>
            </a:r>
            <a:r>
              <a:rPr lang="tr-TR" u="sng" dirty="0" err="1"/>
              <a:t>Brunetiere</a:t>
            </a:r>
            <a:r>
              <a:rPr lang="tr-TR" dirty="0" err="1"/>
              <a:t>'dir</a:t>
            </a:r>
            <a:r>
              <a:rPr lang="tr-TR" dirty="0"/>
              <a:t>. Makaleleri, kitapları ve konuşmaları (konferansları) ile zamanında Fransız edebiyatını derinden etkileyen </a:t>
            </a:r>
            <a:r>
              <a:rPr lang="tr-TR" dirty="0" err="1"/>
              <a:t>Brunetiere'e</a:t>
            </a:r>
            <a:r>
              <a:rPr lang="tr-TR" dirty="0"/>
              <a:t> göre eleştirinin konusu, edebiyat ve sanat eserlerini açıklamak, sınıflandırmak ve yargılamaktır. </a:t>
            </a:r>
          </a:p>
        </p:txBody>
      </p:sp>
    </p:spTree>
    <p:extLst>
      <p:ext uri="{BB962C8B-B14F-4D97-AF65-F5344CB8AC3E}">
        <p14:creationId xmlns:p14="http://schemas.microsoft.com/office/powerpoint/2010/main" val="397140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051720" y="2204864"/>
            <a:ext cx="4896544" cy="1085810"/>
          </a:xfrm>
          <a:prstGeom prst="rect">
            <a:avLst/>
          </a:prstGeom>
        </p:spPr>
        <p:txBody>
          <a:bodyPr wrap="square">
            <a:spAutoFit/>
          </a:bodyPr>
          <a:lstStyle/>
          <a:p>
            <a:pPr algn="ctr">
              <a:lnSpc>
                <a:spcPct val="150000"/>
              </a:lnSpc>
            </a:pPr>
            <a:r>
              <a:rPr lang="tr-TR" sz="4800" b="1" dirty="0">
                <a:latin typeface="Berlin Sans FB Demi" panose="020E0802020502020306" pitchFamily="34" charset="0"/>
                <a:cs typeface="Times New Roman" panose="02020603050405020304" pitchFamily="18" charset="0"/>
              </a:rPr>
              <a:t>DENEME</a:t>
            </a:r>
          </a:p>
        </p:txBody>
      </p:sp>
    </p:spTree>
    <p:extLst>
      <p:ext uri="{BB962C8B-B14F-4D97-AF65-F5344CB8AC3E}">
        <p14:creationId xmlns:p14="http://schemas.microsoft.com/office/powerpoint/2010/main" val="478705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9732" y="438919"/>
            <a:ext cx="8964488" cy="4204356"/>
          </a:xfrm>
          <a:prstGeom prst="rect">
            <a:avLst/>
          </a:prstGeom>
        </p:spPr>
        <p:txBody>
          <a:bodyPr wrap="square">
            <a:spAutoFit/>
          </a:bodyPr>
          <a:lstStyle/>
          <a:p>
            <a:pPr algn="just">
              <a:lnSpc>
                <a:spcPct val="150000"/>
              </a:lnSpc>
            </a:pPr>
            <a:r>
              <a:rPr lang="tr-TR" dirty="0"/>
              <a:t>Eleştiriyle ilgili bu nesnel veya bilimsel yaklaşım karşısında daha sonraki yıllarda izlenimcilik (</a:t>
            </a:r>
            <a:r>
              <a:rPr lang="tr-TR" dirty="0" err="1"/>
              <a:t>empresyonism</a:t>
            </a:r>
            <a:r>
              <a:rPr lang="tr-TR" dirty="0"/>
              <a:t>) adıyla bir başka görüş ortaya çıkmıştır. Bu görüşün, Fransız edebiyatında başlıca temsilcileri </a:t>
            </a:r>
            <a:r>
              <a:rPr lang="tr-TR" u="sng" dirty="0"/>
              <a:t>Jules </a:t>
            </a:r>
            <a:r>
              <a:rPr lang="tr-TR" u="sng" dirty="0" err="1"/>
              <a:t>Lemaitre</a:t>
            </a:r>
            <a:r>
              <a:rPr lang="tr-TR" u="sng" dirty="0"/>
              <a:t> </a:t>
            </a:r>
            <a:r>
              <a:rPr lang="tr-TR" dirty="0"/>
              <a:t>(1853-1914) ile </a:t>
            </a:r>
            <a:r>
              <a:rPr lang="tr-TR" u="sng" dirty="0" err="1"/>
              <a:t>Anatole</a:t>
            </a:r>
            <a:r>
              <a:rPr lang="tr-TR" u="sng" dirty="0"/>
              <a:t> France </a:t>
            </a:r>
            <a:r>
              <a:rPr lang="tr-TR" dirty="0"/>
              <a:t>(1844-1924) </a:t>
            </a:r>
            <a:r>
              <a:rPr lang="tr-TR" dirty="0" err="1"/>
              <a:t>dır</a:t>
            </a:r>
            <a:r>
              <a:rPr lang="tr-TR" dirty="0"/>
              <a:t>.</a:t>
            </a:r>
          </a:p>
          <a:p>
            <a:pPr algn="just">
              <a:lnSpc>
                <a:spcPct val="150000"/>
              </a:lnSpc>
            </a:pPr>
            <a:r>
              <a:rPr lang="tr-TR" i="1" dirty="0" err="1"/>
              <a:t>Lemaitre</a:t>
            </a:r>
            <a:r>
              <a:rPr lang="tr-TR" dirty="0"/>
              <a:t>, eleştiriyi, bir yazarın “kitaplarından zevk almak, onlarla duyuları inceltmek ve zenginleştirmek sanatı” olarak tanımlar. Ona göre eleştiride kuralların, öğretilerin ve değişmez yöntemlerin yeri yoktur. Beğenmek, sevmek, değerli görmek hoşa gitmenin sonucu olduğundan bugün tutulan bir eserin gelecekte de tutulacağı kesin bir biçimde ileri sürülemez.</a:t>
            </a:r>
          </a:p>
          <a:p>
            <a:pPr algn="just">
              <a:lnSpc>
                <a:spcPct val="150000"/>
              </a:lnSpc>
            </a:pPr>
            <a:r>
              <a:rPr lang="tr-TR" i="1" dirty="0" err="1"/>
              <a:t>Anatole</a:t>
            </a:r>
            <a:r>
              <a:rPr lang="tr-TR" i="1" dirty="0"/>
              <a:t> France </a:t>
            </a:r>
            <a:r>
              <a:rPr lang="tr-TR" dirty="0"/>
              <a:t>da nesnel eleştiri olamayacağı görüşündedir. Ona göre eleştiri bir bilim eseri değil, bir sanat eseridir. A. France, eleştiri anlayışını çok kısa olarak şöyle açıklar: “Bir eserin verdiği zevk, değerinin tek ölçüsüdür.”</a:t>
            </a:r>
          </a:p>
        </p:txBody>
      </p:sp>
    </p:spTree>
    <p:extLst>
      <p:ext uri="{BB962C8B-B14F-4D97-AF65-F5344CB8AC3E}">
        <p14:creationId xmlns:p14="http://schemas.microsoft.com/office/powerpoint/2010/main" val="159527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7504" y="1700808"/>
            <a:ext cx="8784976" cy="2585323"/>
          </a:xfrm>
          <a:prstGeom prst="rect">
            <a:avLst/>
          </a:prstGeom>
        </p:spPr>
        <p:txBody>
          <a:bodyPr wrap="square">
            <a:spAutoFit/>
          </a:bodyPr>
          <a:lstStyle/>
          <a:p>
            <a:pPr algn="just">
              <a:lnSpc>
                <a:spcPct val="150000"/>
              </a:lnSpc>
            </a:pPr>
            <a:r>
              <a:rPr lang="tr-TR" dirty="0"/>
              <a:t>Şüphesiz yukarıda açıklanan birbirine karşı iki eleştiri görüş veya akımın bugün de yandaşları vardır. Ancak çağımız eleştirmenlerinin çoğu bu iki anlayış arasında ılımlı bir yol tutmayı tercih eder.</a:t>
            </a:r>
          </a:p>
          <a:p>
            <a:pPr algn="just">
              <a:lnSpc>
                <a:spcPct val="150000"/>
              </a:lnSpc>
            </a:pPr>
            <a:r>
              <a:rPr lang="tr-TR" dirty="0"/>
              <a:t>Bu noktada kendi kendimize iyi bir eleştirmenin nasıl davranması gerektiğini sorabiliriz. Bu soruya, zamanımızda bir eleştirmende aranılan bazı özellikleri sıralayarak karşılık verebiliriz. Bu özellikler şunlardır:</a:t>
            </a:r>
          </a:p>
        </p:txBody>
      </p:sp>
    </p:spTree>
    <p:extLst>
      <p:ext uri="{BB962C8B-B14F-4D97-AF65-F5344CB8AC3E}">
        <p14:creationId xmlns:p14="http://schemas.microsoft.com/office/powerpoint/2010/main" val="191856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620688"/>
            <a:ext cx="8640960" cy="5452839"/>
          </a:xfrm>
          <a:prstGeom prst="rect">
            <a:avLst/>
          </a:prstGeom>
        </p:spPr>
        <p:txBody>
          <a:bodyPr wrap="square">
            <a:spAutoFit/>
          </a:bodyPr>
          <a:lstStyle/>
          <a:p>
            <a:pPr algn="just">
              <a:lnSpc>
                <a:spcPct val="150000"/>
              </a:lnSpc>
            </a:pPr>
            <a:r>
              <a:rPr lang="tr-TR" b="1" dirty="0"/>
              <a:t>1. </a:t>
            </a:r>
            <a:r>
              <a:rPr lang="tr-TR" dirty="0"/>
              <a:t>Eleştirmen, edebiyat ve sanat alanlarında meydana gelen gelişmeleri iyice kavramış olmalı, çağdaş akımları da bilmelidir.</a:t>
            </a:r>
          </a:p>
          <a:p>
            <a:pPr algn="just">
              <a:lnSpc>
                <a:spcPct val="150000"/>
              </a:lnSpc>
            </a:pPr>
            <a:r>
              <a:rPr lang="tr-TR" b="1" dirty="0"/>
              <a:t>2. </a:t>
            </a:r>
            <a:r>
              <a:rPr lang="tr-TR" dirty="0"/>
              <a:t>Eleştirmen, kendi ülkesine ve diline ait eserleri geniş bir bakış açısından inceleyip değerlendirebilmek için yabancı ülkelerdeki edebiyat ve sanat hareketlerini izleyebilmelidir.</a:t>
            </a:r>
          </a:p>
          <a:p>
            <a:pPr algn="just">
              <a:lnSpc>
                <a:spcPct val="150000"/>
              </a:lnSpc>
            </a:pPr>
            <a:r>
              <a:rPr lang="tr-TR" b="1" dirty="0"/>
              <a:t>3. </a:t>
            </a:r>
            <a:r>
              <a:rPr lang="tr-TR" dirty="0"/>
              <a:t>Eleştirmen, ele aldığı bir eseri birçok yönden irdeleyebilmek için tarih, toplumbilim, ruhbilim, felsefe, estetik vb. bilim dallarında temel bilgi ve görüşlere sahip olmalıdır.</a:t>
            </a:r>
          </a:p>
          <a:p>
            <a:pPr algn="just">
              <a:lnSpc>
                <a:spcPct val="150000"/>
              </a:lnSpc>
            </a:pPr>
            <a:r>
              <a:rPr lang="tr-TR" b="1" dirty="0"/>
              <a:t>4. </a:t>
            </a:r>
            <a:r>
              <a:rPr lang="tr-TR" dirty="0"/>
              <a:t>Eleştirmen, önyargılardan kendini uzak tutabilmeli, yorum ve kararlarında olabildiğince nesnel kalmaya çalışmalıdır.</a:t>
            </a:r>
          </a:p>
          <a:p>
            <a:pPr algn="just">
              <a:lnSpc>
                <a:spcPct val="150000"/>
              </a:lnSpc>
            </a:pPr>
            <a:r>
              <a:rPr lang="tr-TR" b="1" dirty="0"/>
              <a:t>5. </a:t>
            </a:r>
            <a:r>
              <a:rPr lang="tr-TR" dirty="0"/>
              <a:t>Eleştirmen, okuduğu bir eseri değerlendirirken belirli kalıplara bağlı kalmak yerine o eserin özgün yönlerini ortaya çıkarmaya ve eser sahibinin sanat anlayışını belirtmeye ağırlık vermelidir.</a:t>
            </a:r>
          </a:p>
        </p:txBody>
      </p:sp>
    </p:spTree>
    <p:extLst>
      <p:ext uri="{BB962C8B-B14F-4D97-AF65-F5344CB8AC3E}">
        <p14:creationId xmlns:p14="http://schemas.microsoft.com/office/powerpoint/2010/main" val="1504451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7504" y="404664"/>
            <a:ext cx="8856984" cy="5078313"/>
          </a:xfrm>
          <a:prstGeom prst="rect">
            <a:avLst/>
          </a:prstGeom>
        </p:spPr>
        <p:txBody>
          <a:bodyPr wrap="square">
            <a:spAutoFit/>
          </a:bodyPr>
          <a:lstStyle/>
          <a:p>
            <a:pPr algn="just"/>
            <a:r>
              <a:rPr lang="tr-TR" b="1" dirty="0"/>
              <a:t>Eleştiri Çeşitleri</a:t>
            </a:r>
          </a:p>
          <a:p>
            <a:pPr algn="just"/>
            <a:r>
              <a:rPr lang="tr-TR" b="1" dirty="0"/>
              <a:t> </a:t>
            </a:r>
          </a:p>
          <a:p>
            <a:pPr algn="just"/>
            <a:r>
              <a:rPr lang="tr-TR" dirty="0"/>
              <a:t>Eleştiri yazıları ele alınan konuya, izlenen yönteme ve büyük ölçüde eleştirmenin benimsediği yaklaşıma göre birtakım çeşitlere ayrılabilir. Başlıca eleştiri çeşitleri şunlardır.</a:t>
            </a:r>
          </a:p>
          <a:p>
            <a:pPr algn="just"/>
            <a:endParaRPr lang="tr-TR" dirty="0"/>
          </a:p>
          <a:p>
            <a:pPr algn="just"/>
            <a:r>
              <a:rPr lang="tr-TR" b="1" dirty="0"/>
              <a:t>1. Tarihi eleştiri: </a:t>
            </a:r>
            <a:r>
              <a:rPr lang="tr-TR" dirty="0"/>
              <a:t>Bu çeşit eleştirilerde üzerinde durulan edebiyat ve sanat eseri, kaleme alındığı çağ veya dönemin özellikleri dikkate alınarak incelenir. Eserin edebi ve estetik niteliği, yazarının görüş ve düşünceleri ait olduğu zaman diliminin zevk ve anlayışına göre açıklanır, yorumlanır. Bu çeşit eleştirilerde, yazarın yaşamı ve çağdaşları ile olan ilişkileri de açıklanmaya çalışılır. Tarihi eleştirilerde yazar sık sık temel kaynaklara başvurur, bazen de özgün belgelerden yararlanma yollarını arar.</a:t>
            </a:r>
          </a:p>
          <a:p>
            <a:pPr algn="just"/>
            <a:r>
              <a:rPr lang="tr-TR" dirty="0"/>
              <a:t> </a:t>
            </a:r>
          </a:p>
          <a:p>
            <a:pPr algn="just"/>
            <a:r>
              <a:rPr lang="tr-TR" b="1" dirty="0"/>
              <a:t>2. </a:t>
            </a:r>
            <a:r>
              <a:rPr lang="tr-TR" b="1" dirty="0" err="1"/>
              <a:t>Toplumbilimsel</a:t>
            </a:r>
            <a:r>
              <a:rPr lang="tr-TR" b="1" dirty="0"/>
              <a:t> eleştiri: </a:t>
            </a:r>
            <a:r>
              <a:rPr lang="tr-TR" dirty="0"/>
              <a:t>Bu çeşit eleştirilerde, ele alınan bir edebiyat ve sanat eserinin, toplumsal şartlar ve değerler bakımından incelendiğini görürüz. Eleştirmen, incelediği esere yazıldığı zamanın toplumsal özelliklerini yansıtması gereken bir belge olarak bakar. Yargılarında daima birtakım toplumsal olay ve olguları dikkate alır, değerlendirme yaparken bunları birer ölçüt olarak kullanılır.</a:t>
            </a:r>
          </a:p>
        </p:txBody>
      </p:sp>
    </p:spTree>
    <p:extLst>
      <p:ext uri="{BB962C8B-B14F-4D97-AF65-F5344CB8AC3E}">
        <p14:creationId xmlns:p14="http://schemas.microsoft.com/office/powerpoint/2010/main" val="3769402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17271" y="980728"/>
            <a:ext cx="8280920" cy="4524315"/>
          </a:xfrm>
          <a:prstGeom prst="rect">
            <a:avLst/>
          </a:prstGeom>
        </p:spPr>
        <p:txBody>
          <a:bodyPr wrap="square">
            <a:spAutoFit/>
          </a:bodyPr>
          <a:lstStyle/>
          <a:p>
            <a:pPr algn="just"/>
            <a:r>
              <a:rPr lang="tr-TR" b="1" dirty="0"/>
              <a:t>3. Öz yaşamsal (biyografik) eleştiri: </a:t>
            </a:r>
            <a:r>
              <a:rPr lang="tr-TR" dirty="0"/>
              <a:t>Bu çeşit eleştirilerde yazar ile eseri arasındaki ilişkilerin ortaya çıkarılmasına önem verilir. Eleştirmen, edebiyat ve sanat adamının yaşamını ayrıntılarıyla incelemeye, üzerinde durulan eserin ne gibi kişisel dürtüler veya etmenler altında oluştuğunu açıklamaya çalışır. Öz yaşamsal eleştiri ile ruhbilimsel eleştiri arasında bu noktada bir benzerlik vardır. Ancak öz yaşamsal eleştirilerde, eleştirmen yazarın ruhsal durumunu derinliğine incelemekten çok, yazarın yaşayış özellikleriyle eseri arasındaki birtakım bağlantıları belirtmeye çalışır.</a:t>
            </a:r>
          </a:p>
          <a:p>
            <a:pPr algn="just"/>
            <a:r>
              <a:rPr lang="tr-TR" dirty="0"/>
              <a:t> </a:t>
            </a:r>
          </a:p>
          <a:p>
            <a:pPr algn="just"/>
            <a:r>
              <a:rPr lang="tr-TR" b="1" dirty="0"/>
              <a:t>4. Ruhbilimsel eleştiri: </a:t>
            </a:r>
            <a:r>
              <a:rPr lang="tr-TR" dirty="0"/>
              <a:t>Bu çeşit eleştirilerde, eserle yazarın ruhsal yaşantısı arasındaki ilişkilerin incelenmesi amaçlanır. Eleştirmen eseri yaratan sanatçının duygularını, yönelimlerini, sezişlerini, içgüdülerini açıklamakla yetinmez, ayrıca eserde anlatılan kişilerin durum ve davranışlarını da yine ruhsal açıdan betimlemeye çalışır. Gerek yazarın gerek eserde yer alan kişilerin her türlü söz ve eylemlerini belirli ruhbilim öğretilerine veya ilkelerine dayanarak değerlendirmek ister.</a:t>
            </a:r>
          </a:p>
        </p:txBody>
      </p:sp>
    </p:spTree>
    <p:extLst>
      <p:ext uri="{BB962C8B-B14F-4D97-AF65-F5344CB8AC3E}">
        <p14:creationId xmlns:p14="http://schemas.microsoft.com/office/powerpoint/2010/main" val="2811680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7504" y="980728"/>
            <a:ext cx="8892480" cy="3970318"/>
          </a:xfrm>
          <a:prstGeom prst="rect">
            <a:avLst/>
          </a:prstGeom>
        </p:spPr>
        <p:txBody>
          <a:bodyPr wrap="square">
            <a:spAutoFit/>
          </a:bodyPr>
          <a:lstStyle/>
          <a:p>
            <a:pPr algn="just"/>
            <a:r>
              <a:rPr lang="tr-TR" dirty="0"/>
              <a:t> </a:t>
            </a:r>
            <a:r>
              <a:rPr lang="tr-TR" b="1" dirty="0"/>
              <a:t>5. İzlenimci eleştiri: </a:t>
            </a:r>
            <a:r>
              <a:rPr lang="tr-TR" dirty="0"/>
              <a:t>Bu çeşit eleştirilerde belirli ölçülere uyma zorunluluğu yoktur. Eleştirmen, ele aldığı eseri incelerken kendisini tamamıyla bağımsız ve özgür hisseder. Onun, dayandığı tek ölçüt kişisel beğenisidir. Okuduğu, incelediği eserden zevk almış veya onu bazı yönlerden beğenmiş ise eseri o duygular içinde anlatmaya çalışır. İzlenimci eleştiri, bu duyusal yanıyla çoğu kez deneme türünden bir yazı olarak da okunur ve değerlendirilir.</a:t>
            </a:r>
          </a:p>
          <a:p>
            <a:pPr algn="just"/>
            <a:r>
              <a:rPr lang="tr-TR" dirty="0"/>
              <a:t> </a:t>
            </a:r>
          </a:p>
          <a:p>
            <a:pPr algn="just"/>
            <a:r>
              <a:rPr lang="tr-TR" b="1" dirty="0"/>
              <a:t>6. Dilbilimsel eleştiri: </a:t>
            </a:r>
            <a:r>
              <a:rPr lang="tr-TR" dirty="0"/>
              <a:t>Bu çeşit eleştirilerde eser, tarihi, toplumsal ve ulusal etmenlerle birlikte yazarın kişiliği de bir yana bırakılarak her şeyden önce bir “dil ürünü” olarak ele alınır. Eser, dilbilim açısından dikkatli bir biçimde gözden geçirilir. Eserde yer alan </a:t>
            </a:r>
            <a:r>
              <a:rPr lang="tr-TR" dirty="0" err="1"/>
              <a:t>örneksi</a:t>
            </a:r>
            <a:r>
              <a:rPr lang="tr-TR" dirty="0"/>
              <a:t> (tipik) kelime, deyim ve terimlerin durumu incelenerek yazarın anlatım özellikleri belirlenir. Eserin diğer nitelikleri üzerinde metin incelemesinin verdiği imkan ölçüsünde durulur. “Yapısal eleştiri” adı da verilen bu yeni eleştiri çeşidinin ancak son yıllarda belirli bir gelişme gösterdiğini söyleyebiliriz.</a:t>
            </a:r>
          </a:p>
        </p:txBody>
      </p:sp>
    </p:spTree>
    <p:extLst>
      <p:ext uri="{BB962C8B-B14F-4D97-AF65-F5344CB8AC3E}">
        <p14:creationId xmlns:p14="http://schemas.microsoft.com/office/powerpoint/2010/main" val="386272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751344"/>
            <a:ext cx="8496944" cy="3831818"/>
          </a:xfrm>
          <a:prstGeom prst="rect">
            <a:avLst/>
          </a:prstGeom>
        </p:spPr>
        <p:txBody>
          <a:bodyPr wrap="square">
            <a:spAutoFit/>
          </a:bodyPr>
          <a:lstStyle/>
          <a:p>
            <a:pPr algn="just">
              <a:lnSpc>
                <a:spcPct val="150000"/>
              </a:lnSpc>
            </a:pPr>
            <a:r>
              <a:rPr lang="tr-TR" b="1" dirty="0"/>
              <a:t>7. Çok yönlü (eklektik) eleştiri: </a:t>
            </a:r>
            <a:r>
              <a:rPr lang="tr-TR" dirty="0"/>
              <a:t>Bu çeşit eleştirilerde edebiyat ve sanat eserleri değişik yönlerden değerlendirilir. Eleştirmen, ele aldığı eseri değerlendirirken tek bir öğretiden, ilke veya görüşten hareket etmez. Tarih, toplumbilim, ruhbilim vb. bilim dallarına özgü yaklaşım ve yöntemleri sırası geldikçe kullanır. Eleştirmen gerekirse eserin yazıldığı zamanı, çevresel durumu, yazarın kişisel eğilimlerini, anlatım özelliklerini incelemeye çalışır. Çok yönlü bir değerlendirme yapmak isteyen bir eleştirmen, incelediği eseri değerlendirirken yalnız insan bilimlerinden yararlanmakla kalmaz, doğal ve deneysel bilimlerin ortaya koyduğu gerçeklerden de yararlanma yollarını arar.</a:t>
            </a:r>
          </a:p>
        </p:txBody>
      </p:sp>
    </p:spTree>
    <p:extLst>
      <p:ext uri="{BB962C8B-B14F-4D97-AF65-F5344CB8AC3E}">
        <p14:creationId xmlns:p14="http://schemas.microsoft.com/office/powerpoint/2010/main" val="4260654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260648"/>
            <a:ext cx="8461448" cy="5450851"/>
          </a:xfrm>
          <a:prstGeom prst="rect">
            <a:avLst/>
          </a:prstGeom>
        </p:spPr>
        <p:txBody>
          <a:bodyPr wrap="square">
            <a:spAutoFit/>
          </a:bodyPr>
          <a:lstStyle/>
          <a:p>
            <a:pPr algn="just">
              <a:lnSpc>
                <a:spcPct val="150000"/>
              </a:lnSpc>
            </a:pPr>
            <a:r>
              <a:rPr lang="tr-TR" b="1" dirty="0"/>
              <a:t>Türk Edebiyatında Eleştiri</a:t>
            </a:r>
          </a:p>
          <a:p>
            <a:pPr algn="just">
              <a:lnSpc>
                <a:spcPct val="150000"/>
              </a:lnSpc>
            </a:pPr>
            <a:r>
              <a:rPr lang="tr-TR" b="1" dirty="0"/>
              <a:t> </a:t>
            </a:r>
          </a:p>
          <a:p>
            <a:pPr algn="just">
              <a:lnSpc>
                <a:spcPct val="150000"/>
              </a:lnSpc>
            </a:pPr>
            <a:r>
              <a:rPr lang="tr-TR" dirty="0"/>
              <a:t>Eski edebiyatımızda, eleştiri türünden yazı ve eserlere çok az rastlanır. Şairlerin, çağdaşları için söyledikleri şeyler genellikle basit bir yergidir. Bazı şair ve yazarlarla ilgili ilk eleştiri örneklerini ise o dönemin edebiyat tarihleri olarak kabul edilen ‘</a:t>
            </a:r>
            <a:r>
              <a:rPr lang="tr-TR" b="1" dirty="0"/>
              <a:t>tezkireler</a:t>
            </a:r>
            <a:r>
              <a:rPr lang="tr-TR" dirty="0"/>
              <a:t>' de görebiliriz.</a:t>
            </a:r>
          </a:p>
          <a:p>
            <a:pPr algn="just">
              <a:lnSpc>
                <a:spcPct val="150000"/>
              </a:lnSpc>
            </a:pPr>
            <a:r>
              <a:rPr lang="tr-TR" dirty="0"/>
              <a:t>Türk edebiyatında eleştiri alanında daha yeni bir anlayışın ürünü olan yazı ve eserlerin ortaya çıkışı </a:t>
            </a:r>
            <a:r>
              <a:rPr lang="tr-TR" b="1" dirty="0"/>
              <a:t>Tanzimat ile başlamıştır</a:t>
            </a:r>
            <a:r>
              <a:rPr lang="tr-TR" dirty="0"/>
              <a:t>. Bugünkü bilgilerimize göre </a:t>
            </a:r>
            <a:r>
              <a:rPr lang="tr-TR" u="sng" dirty="0"/>
              <a:t>ilk eleştiri yazısı Şinasi</a:t>
            </a:r>
            <a:r>
              <a:rPr lang="tr-TR" dirty="0"/>
              <a:t>'ye (1826-1871) aittir. Onu, “</a:t>
            </a:r>
            <a:r>
              <a:rPr lang="tr-TR" u="sng" dirty="0"/>
              <a:t>Edebiyatımız Hakkında Bazı Mülâhazatı Şamildir” başlığı altındaki yazısıyla</a:t>
            </a:r>
            <a:r>
              <a:rPr lang="tr-TR" dirty="0"/>
              <a:t> (1866) </a:t>
            </a:r>
            <a:r>
              <a:rPr lang="tr-TR" u="sng" dirty="0"/>
              <a:t>Namık Kemal </a:t>
            </a:r>
            <a:r>
              <a:rPr lang="tr-TR" dirty="0"/>
              <a:t>(1822-1895) ve “</a:t>
            </a:r>
            <a:r>
              <a:rPr lang="tr-TR" u="sng" dirty="0"/>
              <a:t>Şiir ve İnşa</a:t>
            </a:r>
            <a:r>
              <a:rPr lang="tr-TR" dirty="0"/>
              <a:t>” makalesiyle (1868) </a:t>
            </a:r>
            <a:r>
              <a:rPr lang="tr-TR" u="sng" dirty="0"/>
              <a:t>Ziya Paşa </a:t>
            </a:r>
            <a:r>
              <a:rPr lang="tr-TR" dirty="0"/>
              <a:t>(1825-1880) izlemişlerdir. Namık Kemal ve Ziya Paşa, yazdıkları bu makalelerde edebiyatımızın ve Türkçenin genel durumuyla ilgili düşünce ve görüşlerini belirtmişler, edebiyatımıza biçim ve öz bakımından yeni bir yön verecek önerilerde bulunmuşlardır.</a:t>
            </a:r>
          </a:p>
        </p:txBody>
      </p:sp>
    </p:spTree>
    <p:extLst>
      <p:ext uri="{BB962C8B-B14F-4D97-AF65-F5344CB8AC3E}">
        <p14:creationId xmlns:p14="http://schemas.microsoft.com/office/powerpoint/2010/main" val="2048649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332656"/>
            <a:ext cx="8496944" cy="5078313"/>
          </a:xfrm>
          <a:prstGeom prst="rect">
            <a:avLst/>
          </a:prstGeom>
        </p:spPr>
        <p:txBody>
          <a:bodyPr wrap="square">
            <a:spAutoFit/>
          </a:bodyPr>
          <a:lstStyle/>
          <a:p>
            <a:pPr algn="just"/>
            <a:r>
              <a:rPr lang="tr-TR" dirty="0"/>
              <a:t>Daha sonraki yıllarda </a:t>
            </a:r>
            <a:r>
              <a:rPr lang="tr-TR" u="sng" dirty="0"/>
              <a:t>Cevdet Paşa</a:t>
            </a:r>
            <a:r>
              <a:rPr lang="tr-TR" dirty="0"/>
              <a:t>'nın (1822-1895) </a:t>
            </a:r>
            <a:r>
              <a:rPr lang="tr-TR" u="sng" dirty="0"/>
              <a:t>Belagat-i Osmaniye </a:t>
            </a:r>
            <a:r>
              <a:rPr lang="tr-TR" dirty="0"/>
              <a:t>ve </a:t>
            </a:r>
            <a:r>
              <a:rPr lang="tr-TR" u="sng" dirty="0" err="1"/>
              <a:t>Recaizâde</a:t>
            </a:r>
            <a:r>
              <a:rPr lang="tr-TR" u="sng" dirty="0"/>
              <a:t> Mahmut Ekrem</a:t>
            </a:r>
            <a:r>
              <a:rPr lang="tr-TR" dirty="0"/>
              <a:t>'in (1847-1914) </a:t>
            </a:r>
            <a:r>
              <a:rPr lang="tr-TR" u="sng" dirty="0"/>
              <a:t>Talim-i Edebiyat </a:t>
            </a:r>
            <a:r>
              <a:rPr lang="tr-TR" dirty="0"/>
              <a:t>adlı kitapları eleştiri alanında değişik görüşlerin ortaya çıkmasına, hatta kalem kavgalarına yol açmıştır. </a:t>
            </a:r>
            <a:r>
              <a:rPr lang="tr-TR" u="sng" dirty="0"/>
              <a:t>Muallim Naci </a:t>
            </a:r>
            <a:r>
              <a:rPr lang="tr-TR" dirty="0"/>
              <a:t>(1850-1893) ile </a:t>
            </a:r>
            <a:r>
              <a:rPr lang="tr-TR" dirty="0" err="1"/>
              <a:t>Recaizâde</a:t>
            </a:r>
            <a:r>
              <a:rPr lang="tr-TR" dirty="0"/>
              <a:t> Ekrem arasında başlayan ve araya başka yazarların da katılmasıyla uzun bir süre devam eden ve özellikle şiir konusunda yoğunlaşan tartışmalar, edebiyatımızda eleştiri türünün gelişmesine yardım etmiştir.</a:t>
            </a:r>
          </a:p>
          <a:p>
            <a:pPr algn="just"/>
            <a:r>
              <a:rPr lang="tr-TR" dirty="0"/>
              <a:t> </a:t>
            </a:r>
          </a:p>
          <a:p>
            <a:pPr algn="just"/>
            <a:r>
              <a:rPr lang="tr-TR" dirty="0"/>
              <a:t>“</a:t>
            </a:r>
            <a:r>
              <a:rPr lang="tr-TR" b="1" dirty="0"/>
              <a:t>Edebiyat-ı Cedide</a:t>
            </a:r>
            <a:r>
              <a:rPr lang="tr-TR" dirty="0"/>
              <a:t>" döneminde eleştiri alanında daha belirgin bir canlılığa rastlarız. Bu dönemde tanınmış birçok şair ve yazar sık sık eleştiri türünde yazılar yazmışlardır. O yıllarda eleştirileriyle dikkat çeken edebiyatçılar arasında </a:t>
            </a:r>
            <a:r>
              <a:rPr lang="tr-TR" u="sng" dirty="0"/>
              <a:t>Tevfik Fikret</a:t>
            </a:r>
            <a:r>
              <a:rPr lang="tr-TR" dirty="0"/>
              <a:t>'i (1867-1915), </a:t>
            </a:r>
            <a:r>
              <a:rPr lang="tr-TR" u="sng" dirty="0"/>
              <a:t>Halit Ziya Uşaklıgil</a:t>
            </a:r>
            <a:r>
              <a:rPr lang="tr-TR" dirty="0"/>
              <a:t>’i (1866-1945), </a:t>
            </a:r>
            <a:r>
              <a:rPr lang="tr-TR" u="sng" dirty="0"/>
              <a:t>Cenap Şahabettin</a:t>
            </a:r>
            <a:r>
              <a:rPr lang="tr-TR" dirty="0"/>
              <a:t>'i (1870-1934) </a:t>
            </a:r>
            <a:r>
              <a:rPr lang="tr-TR" u="sng" dirty="0"/>
              <a:t>Mehmet Rauf</a:t>
            </a:r>
            <a:r>
              <a:rPr lang="tr-TR" dirty="0"/>
              <a:t>'u (1875-1931), </a:t>
            </a:r>
            <a:r>
              <a:rPr lang="tr-TR" u="sng" dirty="0"/>
              <a:t>Hüseyin Cahit Yalçın</a:t>
            </a:r>
            <a:r>
              <a:rPr lang="tr-TR" dirty="0"/>
              <a:t>'ı (1874-1957) ve </a:t>
            </a:r>
            <a:r>
              <a:rPr lang="tr-TR" u="sng" dirty="0"/>
              <a:t>Ahmet Şuayip</a:t>
            </a:r>
            <a:r>
              <a:rPr lang="tr-TR" dirty="0"/>
              <a:t>'i (1876-1910) sayabiliriz.</a:t>
            </a:r>
          </a:p>
          <a:p>
            <a:pPr algn="just"/>
            <a:endParaRPr lang="tr-TR" dirty="0"/>
          </a:p>
          <a:p>
            <a:pPr algn="just"/>
            <a:r>
              <a:rPr lang="tr-TR" dirty="0"/>
              <a:t>Ancak, </a:t>
            </a:r>
            <a:r>
              <a:rPr lang="tr-TR" u="sng" dirty="0"/>
              <a:t>edebiyatımızda eleştiri türü Batıdaki anlamıyla 1908'den sonra gelişmeye başlamıştır</a:t>
            </a:r>
            <a:r>
              <a:rPr lang="tr-TR" dirty="0"/>
              <a:t>. “</a:t>
            </a:r>
            <a:r>
              <a:rPr lang="tr-TR" b="1" dirty="0"/>
              <a:t>Yeni Lisan</a:t>
            </a:r>
            <a:r>
              <a:rPr lang="tr-TR" dirty="0"/>
              <a:t>”, “</a:t>
            </a:r>
            <a:r>
              <a:rPr lang="tr-TR" b="1" dirty="0"/>
              <a:t>Milli Edebiyat</a:t>
            </a:r>
            <a:r>
              <a:rPr lang="tr-TR" dirty="0"/>
              <a:t>”, “</a:t>
            </a:r>
            <a:r>
              <a:rPr lang="tr-TR" b="1" dirty="0"/>
              <a:t>Milli Vezin</a:t>
            </a:r>
            <a:r>
              <a:rPr lang="tr-TR" dirty="0"/>
              <a:t>” gibi önemli sorunlar kimi şair ve yazarları bu konularda eleştirel yazılar yazmaya yöneltmiştir. </a:t>
            </a:r>
            <a:r>
              <a:rPr lang="tr-TR" u="sng" dirty="0"/>
              <a:t>Fuat Köprülü </a:t>
            </a:r>
            <a:r>
              <a:rPr lang="tr-TR" dirty="0"/>
              <a:t>(1890-1966) ve </a:t>
            </a:r>
            <a:r>
              <a:rPr lang="tr-TR" u="sng" dirty="0"/>
              <a:t>Ali Canip Yöntem </a:t>
            </a:r>
            <a:r>
              <a:rPr lang="tr-TR" dirty="0"/>
              <a:t>(1877-1967) gibi yazarlarla başlayan bu hareket, daha sonraki yıllarda </a:t>
            </a:r>
            <a:r>
              <a:rPr lang="tr-TR" u="sng" dirty="0"/>
              <a:t>Reşat Nuri Güntekin </a:t>
            </a:r>
            <a:r>
              <a:rPr lang="tr-TR" dirty="0"/>
              <a:t>(1889-1956), </a:t>
            </a:r>
            <a:r>
              <a:rPr lang="tr-TR" u="sng" dirty="0"/>
              <a:t>Abdülhak Şinasi Hisar </a:t>
            </a:r>
            <a:r>
              <a:rPr lang="tr-TR" dirty="0"/>
              <a:t>(1888-1963) ile devam etmişti.</a:t>
            </a:r>
          </a:p>
        </p:txBody>
      </p:sp>
    </p:spTree>
    <p:extLst>
      <p:ext uri="{BB962C8B-B14F-4D97-AF65-F5344CB8AC3E}">
        <p14:creationId xmlns:p14="http://schemas.microsoft.com/office/powerpoint/2010/main" val="2498887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612845"/>
            <a:ext cx="8496944" cy="4204356"/>
          </a:xfrm>
          <a:prstGeom prst="rect">
            <a:avLst/>
          </a:prstGeom>
        </p:spPr>
        <p:txBody>
          <a:bodyPr wrap="square">
            <a:spAutoFit/>
          </a:bodyPr>
          <a:lstStyle/>
          <a:p>
            <a:pPr algn="just">
              <a:lnSpc>
                <a:spcPct val="150000"/>
              </a:lnSpc>
            </a:pPr>
            <a:r>
              <a:rPr lang="tr-TR" u="sng" dirty="0"/>
              <a:t>Cumhuriyet döneminde eleştiri alanındaki uğraşlar şiir, roman, tiyatro ve sinema gibi çeşitli sanat dallarını da kapsayacak biçimde yoğunlaşmıştır</a:t>
            </a:r>
            <a:r>
              <a:rPr lang="tr-TR" dirty="0"/>
              <a:t>. </a:t>
            </a:r>
            <a:r>
              <a:rPr lang="tr-TR" u="sng" dirty="0"/>
              <a:t>Nurullah Ataç </a:t>
            </a:r>
            <a:r>
              <a:rPr lang="tr-TR" dirty="0"/>
              <a:t>(1898-1957), </a:t>
            </a:r>
            <a:r>
              <a:rPr lang="tr-TR" u="sng" dirty="0"/>
              <a:t>Refik Ahmet </a:t>
            </a:r>
            <a:r>
              <a:rPr lang="tr-TR" u="sng" dirty="0" err="1"/>
              <a:t>Sevengil</a:t>
            </a:r>
            <a:r>
              <a:rPr lang="tr-TR" u="sng" dirty="0"/>
              <a:t> </a:t>
            </a:r>
            <a:r>
              <a:rPr lang="tr-TR" dirty="0"/>
              <a:t>(1903-1970), </a:t>
            </a:r>
            <a:r>
              <a:rPr lang="tr-TR" u="sng" dirty="0"/>
              <a:t>Sabri Esat </a:t>
            </a:r>
            <a:r>
              <a:rPr lang="tr-TR" u="sng" dirty="0" err="1"/>
              <a:t>Siyavuşgil</a:t>
            </a:r>
            <a:r>
              <a:rPr lang="tr-TR" u="sng" dirty="0"/>
              <a:t> </a:t>
            </a:r>
            <a:r>
              <a:rPr lang="tr-TR" dirty="0"/>
              <a:t>(1907-1968) </a:t>
            </a:r>
            <a:r>
              <a:rPr lang="tr-TR" u="sng" dirty="0"/>
              <a:t>Hikmet Dizdaroğl</a:t>
            </a:r>
            <a:r>
              <a:rPr lang="tr-TR" dirty="0"/>
              <a:t>u (1917-1981), </a:t>
            </a:r>
            <a:r>
              <a:rPr lang="tr-TR" u="sng" dirty="0"/>
              <a:t>Mehmet Kaplan </a:t>
            </a:r>
            <a:r>
              <a:rPr lang="tr-TR" dirty="0"/>
              <a:t>(1915-1986), </a:t>
            </a:r>
            <a:r>
              <a:rPr lang="tr-TR" u="sng" dirty="0"/>
              <a:t>Lütfi Ay </a:t>
            </a:r>
            <a:r>
              <a:rPr lang="tr-TR" dirty="0"/>
              <a:t>(1911-1995), </a:t>
            </a:r>
            <a:r>
              <a:rPr lang="tr-TR" u="sng" dirty="0"/>
              <a:t>Vedat </a:t>
            </a:r>
            <a:r>
              <a:rPr lang="tr-TR" u="sng" dirty="0" err="1"/>
              <a:t>Günyol</a:t>
            </a:r>
            <a:r>
              <a:rPr lang="tr-TR" u="sng" dirty="0"/>
              <a:t> </a:t>
            </a:r>
            <a:r>
              <a:rPr lang="tr-TR" dirty="0"/>
              <a:t>gibi yazarlarımız eserleriyle eleştiri türünün gelişmesine katkıda bulunmuşlardır.</a:t>
            </a:r>
          </a:p>
          <a:p>
            <a:pPr algn="just">
              <a:lnSpc>
                <a:spcPct val="150000"/>
              </a:lnSpc>
            </a:pPr>
            <a:r>
              <a:rPr lang="tr-TR" dirty="0"/>
              <a:t> </a:t>
            </a:r>
          </a:p>
          <a:p>
            <a:pPr algn="just">
              <a:lnSpc>
                <a:spcPct val="150000"/>
              </a:lnSpc>
            </a:pPr>
            <a:r>
              <a:rPr lang="tr-TR" dirty="0"/>
              <a:t>Daha sonra yetişen, çeşitli </a:t>
            </a:r>
            <a:r>
              <a:rPr lang="tr-TR" u="sng" dirty="0"/>
              <a:t>gazete ve dergilerde yazdıkları eleştiri yazılarıyla</a:t>
            </a:r>
            <a:r>
              <a:rPr lang="tr-TR" dirty="0"/>
              <a:t> tanınan günümüz eleştirmenleri arasında şunları sıralayabiliriz: </a:t>
            </a:r>
            <a:r>
              <a:rPr lang="tr-TR" u="sng" dirty="0"/>
              <a:t>Adnan </a:t>
            </a:r>
            <a:r>
              <a:rPr lang="tr-TR" u="sng" dirty="0" err="1"/>
              <a:t>Benk</a:t>
            </a:r>
            <a:r>
              <a:rPr lang="tr-TR" u="sng" dirty="0"/>
              <a:t> </a:t>
            </a:r>
            <a:r>
              <a:rPr lang="tr-TR" dirty="0"/>
              <a:t>(1922-1988), </a:t>
            </a:r>
            <a:r>
              <a:rPr lang="tr-TR" u="sng" dirty="0"/>
              <a:t>Rauf Mutluay</a:t>
            </a:r>
            <a:r>
              <a:rPr lang="tr-TR" dirty="0"/>
              <a:t> (1925-1995), </a:t>
            </a:r>
            <a:r>
              <a:rPr lang="tr-TR" u="sng" dirty="0"/>
              <a:t>Mehmet Fuat</a:t>
            </a:r>
            <a:r>
              <a:rPr lang="tr-TR" dirty="0"/>
              <a:t>, </a:t>
            </a:r>
            <a:r>
              <a:rPr lang="tr-TR" u="sng" dirty="0"/>
              <a:t>Metin </a:t>
            </a:r>
            <a:r>
              <a:rPr lang="tr-TR" u="sng" dirty="0" err="1"/>
              <a:t>And</a:t>
            </a:r>
            <a:r>
              <a:rPr lang="tr-TR" dirty="0"/>
              <a:t>, </a:t>
            </a:r>
            <a:r>
              <a:rPr lang="tr-TR" u="sng" dirty="0"/>
              <a:t>Asım Bezirci </a:t>
            </a:r>
            <a:r>
              <a:rPr lang="tr-TR" dirty="0"/>
              <a:t>(1927-1993), </a:t>
            </a:r>
            <a:r>
              <a:rPr lang="tr-TR" u="sng" dirty="0"/>
              <a:t>Fethi Naci, Nejat </a:t>
            </a:r>
            <a:r>
              <a:rPr lang="tr-TR" u="sng" dirty="0" err="1"/>
              <a:t>Özön</a:t>
            </a:r>
            <a:r>
              <a:rPr lang="tr-TR" u="sng" dirty="0"/>
              <a:t>, Emin Özdemir ve Doğan Hızlan.</a:t>
            </a:r>
          </a:p>
        </p:txBody>
      </p:sp>
    </p:spTree>
    <p:extLst>
      <p:ext uri="{BB962C8B-B14F-4D97-AF65-F5344CB8AC3E}">
        <p14:creationId xmlns:p14="http://schemas.microsoft.com/office/powerpoint/2010/main" val="165198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28433" y="908720"/>
            <a:ext cx="7920880" cy="3831818"/>
          </a:xfrm>
          <a:prstGeom prst="rect">
            <a:avLst/>
          </a:prstGeom>
        </p:spPr>
        <p:txBody>
          <a:bodyPr wrap="square">
            <a:spAutoFit/>
          </a:bodyPr>
          <a:lstStyle/>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u="sng" dirty="0">
                <a:latin typeface="Times New Roman" panose="02020603050405020304" pitchFamily="18" charset="0"/>
                <a:cs typeface="Times New Roman" panose="02020603050405020304" pitchFamily="18" charset="0"/>
              </a:rPr>
              <a:t>Edebiyatta Montaigne ile yaygınlık kazanan deneme türüne</a:t>
            </a:r>
            <a:r>
              <a:rPr lang="tr-TR" dirty="0">
                <a:latin typeface="Times New Roman" panose="02020603050405020304" pitchFamily="18" charset="0"/>
                <a:cs typeface="Times New Roman" panose="02020603050405020304" pitchFamily="18" charset="0"/>
              </a:rPr>
              <a:t>, Batı dillerinden gelen karşılığı ile “</a:t>
            </a:r>
            <a:r>
              <a:rPr lang="tr-TR" dirty="0" err="1">
                <a:latin typeface="Times New Roman" panose="02020603050405020304" pitchFamily="18" charset="0"/>
                <a:cs typeface="Times New Roman" panose="02020603050405020304" pitchFamily="18" charset="0"/>
              </a:rPr>
              <a:t>essai</a:t>
            </a:r>
            <a:r>
              <a:rPr lang="tr-TR" dirty="0">
                <a:latin typeface="Times New Roman" panose="02020603050405020304" pitchFamily="18" charset="0"/>
                <a:cs typeface="Times New Roman" panose="02020603050405020304" pitchFamily="18" charset="0"/>
              </a:rPr>
              <a:t>” denir. Dilimizde deneme sözcüğü “denemek, sınamak, ayarına bakmak” anlamlarına gelir. Edebi tür olarak deneme, ‘herhangi bir konuda yazarın kendi görüş ve düşüncelerini içtenlikle, kendisiyle tartışır gibi, iddiasız ve kesin yargılara varmadan yazdığı </a:t>
            </a:r>
            <a:r>
              <a:rPr lang="tr-TR" dirty="0" err="1">
                <a:latin typeface="Times New Roman" panose="02020603050405020304" pitchFamily="18" charset="0"/>
                <a:cs typeface="Times New Roman" panose="02020603050405020304" pitchFamily="18" charset="0"/>
              </a:rPr>
              <a:t>yazılar’dır</a:t>
            </a:r>
            <a:r>
              <a:rPr lang="tr-TR" dirty="0">
                <a:latin typeface="Times New Roman" panose="02020603050405020304" pitchFamily="18" charset="0"/>
                <a:cs typeface="Times New Roman" panose="02020603050405020304" pitchFamily="18" charset="0"/>
              </a:rPr>
              <a:t>. Eskiden bu tür yazılara “kalem tecrübesi” denirdi. Bir fikir yazısı olan deneme ne makale ne fıkra ne de sohbet özelliği taşır. İddiacı, ispatlayıcı bir havası olmamakla birlikte yazar kendi duygu ve düşüncelerini okurla konuşurcasına bir üslupla anlatır.</a:t>
            </a:r>
          </a:p>
        </p:txBody>
      </p:sp>
    </p:spTree>
    <p:extLst>
      <p:ext uri="{BB962C8B-B14F-4D97-AF65-F5344CB8AC3E}">
        <p14:creationId xmlns:p14="http://schemas.microsoft.com/office/powerpoint/2010/main" val="3689721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2233" y="692696"/>
            <a:ext cx="8208912" cy="4247317"/>
          </a:xfrm>
          <a:prstGeom prst="rect">
            <a:avLst/>
          </a:prstGeom>
        </p:spPr>
        <p:txBody>
          <a:bodyPr wrap="square">
            <a:spAutoFit/>
          </a:bodyPr>
          <a:lstStyle/>
          <a:p>
            <a:pPr algn="ctr">
              <a:lnSpc>
                <a:spcPct val="150000"/>
              </a:lnSpc>
            </a:pPr>
            <a:r>
              <a:rPr lang="tr-TR" b="1" dirty="0"/>
              <a:t>FIKRA</a:t>
            </a:r>
          </a:p>
          <a:p>
            <a:pPr>
              <a:lnSpc>
                <a:spcPct val="150000"/>
              </a:lnSpc>
            </a:pPr>
            <a:endParaRPr lang="tr-TR" b="1" dirty="0"/>
          </a:p>
          <a:p>
            <a:pPr>
              <a:lnSpc>
                <a:spcPct val="150000"/>
              </a:lnSpc>
            </a:pPr>
            <a:r>
              <a:rPr lang="tr-TR" dirty="0"/>
              <a:t>Arapça kökenli Fıkra kelimesi dilimizde şu anlamlarda kullanılmaktadır:</a:t>
            </a:r>
          </a:p>
          <a:p>
            <a:pPr marL="285750" indent="-285750">
              <a:lnSpc>
                <a:spcPct val="150000"/>
              </a:lnSpc>
              <a:buFont typeface="Arial" panose="020B0604020202020204" pitchFamily="34" charset="0"/>
              <a:buChar char="•"/>
            </a:pPr>
            <a:r>
              <a:rPr lang="tr-TR" dirty="0"/>
              <a:t>Bent, madde, paragraf</a:t>
            </a:r>
          </a:p>
          <a:p>
            <a:pPr marL="285750" indent="-285750">
              <a:lnSpc>
                <a:spcPct val="150000"/>
              </a:lnSpc>
              <a:buFont typeface="Arial" panose="020B0604020202020204" pitchFamily="34" charset="0"/>
              <a:buChar char="•"/>
            </a:pPr>
            <a:r>
              <a:rPr lang="tr-TR" dirty="0"/>
              <a:t>Kısa hikâye, masal, kıssa</a:t>
            </a:r>
          </a:p>
          <a:p>
            <a:pPr marL="285750" indent="-285750">
              <a:lnSpc>
                <a:spcPct val="150000"/>
              </a:lnSpc>
              <a:buFont typeface="Arial" panose="020B0604020202020204" pitchFamily="34" charset="0"/>
              <a:buChar char="•"/>
            </a:pPr>
            <a:r>
              <a:rPr lang="tr-TR" dirty="0"/>
              <a:t>Yasa maddelerinin paragraflarından her biri</a:t>
            </a:r>
          </a:p>
          <a:p>
            <a:pPr marL="285750" indent="-285750">
              <a:lnSpc>
                <a:spcPct val="150000"/>
              </a:lnSpc>
              <a:buFont typeface="Arial" panose="020B0604020202020204" pitchFamily="34" charset="0"/>
              <a:buChar char="•"/>
            </a:pPr>
            <a:r>
              <a:rPr lang="tr-TR" dirty="0"/>
              <a:t>Kısım, fasıl, bölüm</a:t>
            </a:r>
          </a:p>
          <a:p>
            <a:pPr marL="285750" indent="-285750">
              <a:lnSpc>
                <a:spcPct val="150000"/>
              </a:lnSpc>
              <a:buFont typeface="Arial" panose="020B0604020202020204" pitchFamily="34" charset="0"/>
              <a:buChar char="•"/>
            </a:pPr>
            <a:r>
              <a:rPr lang="tr-TR" dirty="0"/>
              <a:t>Yazılmış kısa bir haber</a:t>
            </a:r>
          </a:p>
          <a:p>
            <a:pPr marL="285750" indent="-285750">
              <a:lnSpc>
                <a:spcPct val="150000"/>
              </a:lnSpc>
              <a:buFont typeface="Arial" panose="020B0604020202020204" pitchFamily="34" charset="0"/>
              <a:buChar char="•"/>
            </a:pPr>
            <a:r>
              <a:rPr lang="tr-TR" dirty="0"/>
              <a:t>Gazetelerde/ dergilerde, gündelik olayların kısaca ve temiz üslupla yazılmış (kronik) şekli.</a:t>
            </a:r>
          </a:p>
        </p:txBody>
      </p:sp>
    </p:spTree>
    <p:extLst>
      <p:ext uri="{BB962C8B-B14F-4D97-AF65-F5344CB8AC3E}">
        <p14:creationId xmlns:p14="http://schemas.microsoft.com/office/powerpoint/2010/main" val="2838379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692696"/>
            <a:ext cx="8496944" cy="4204356"/>
          </a:xfrm>
          <a:prstGeom prst="rect">
            <a:avLst/>
          </a:prstGeom>
        </p:spPr>
        <p:txBody>
          <a:bodyPr wrap="square">
            <a:spAutoFit/>
          </a:bodyPr>
          <a:lstStyle/>
          <a:p>
            <a:pPr algn="just">
              <a:lnSpc>
                <a:spcPct val="150000"/>
              </a:lnSpc>
            </a:pPr>
            <a:r>
              <a:rPr lang="tr-TR" u="sng" dirty="0"/>
              <a:t>Gazete ve dergilerde herhangi bir konu yahut günlük bir olay hakkında görüş ve düşüncelerin fazla derinliğe girilmeden ve ispatlama gereği duyulmadan anlatıldığı kısa ilginç fikir yazılarına </a:t>
            </a:r>
            <a:r>
              <a:rPr lang="tr-TR" i="1" u="sng" dirty="0"/>
              <a:t>fıkra</a:t>
            </a:r>
            <a:r>
              <a:rPr lang="tr-TR" u="sng" dirty="0"/>
              <a:t> denir. </a:t>
            </a:r>
            <a:r>
              <a:rPr lang="tr-TR" dirty="0"/>
              <a:t>Bu yazı türünün en önemli özelliği ilginç, farklı tarafların ortaya konmasıdır. Fıkra yazmanın en zor yanlarından biri, bu farklı tarafı bulmak diğeri ise gazete için her gün yazmaktır. Bunun için fıkra yazmak her şeyden evvel zengin bir bilgi birikimi ister. Ayrıca yazar günlük olayları incelerken konunun can alıcı noktasını bulabilmeli ve pürüzleri ortaya çıkarıp bazen alay yoluyla bazen de sitem yoluyla durumu okuyucuya sunabilmelidir. Fıkralar genellikle sübjektiftirler, iddialar bilimsel bir doğruluk taşımazlar. Bu yönüyle fıkralar günlük olayları değişik, farklı bir açıdan ele alan ve hatta bazen okuyucuyu güldürmeyi amaçlayan espri dolu yazılardır.</a:t>
            </a:r>
          </a:p>
        </p:txBody>
      </p:sp>
    </p:spTree>
    <p:extLst>
      <p:ext uri="{BB962C8B-B14F-4D97-AF65-F5344CB8AC3E}">
        <p14:creationId xmlns:p14="http://schemas.microsoft.com/office/powerpoint/2010/main" val="3161827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439159" y="2070632"/>
            <a:ext cx="6480720" cy="2585323"/>
          </a:xfrm>
          <a:prstGeom prst="rect">
            <a:avLst/>
          </a:prstGeom>
        </p:spPr>
        <p:txBody>
          <a:bodyPr wrap="square">
            <a:spAutoFit/>
          </a:bodyPr>
          <a:lstStyle/>
          <a:p>
            <a:pPr algn="just">
              <a:lnSpc>
                <a:spcPct val="150000"/>
              </a:lnSpc>
            </a:pPr>
            <a:r>
              <a:rPr lang="tr-TR" dirty="0"/>
              <a:t>-Fıkraların sıcak bir havası vardır.</a:t>
            </a:r>
          </a:p>
          <a:p>
            <a:pPr algn="just">
              <a:lnSpc>
                <a:spcPct val="150000"/>
              </a:lnSpc>
            </a:pPr>
            <a:r>
              <a:rPr lang="tr-TR" dirty="0"/>
              <a:t>-Fıkra konusu ilginç olup farklı bir üslup ve bakış açısıyla yazılmalıdır.</a:t>
            </a:r>
          </a:p>
          <a:p>
            <a:pPr algn="just">
              <a:lnSpc>
                <a:spcPct val="150000"/>
              </a:lnSpc>
            </a:pPr>
            <a:r>
              <a:rPr lang="tr-TR" dirty="0"/>
              <a:t>-Fıkrada yazar görüşlerini samimi bir üslupla dile getirir.</a:t>
            </a:r>
          </a:p>
          <a:p>
            <a:pPr algn="just">
              <a:lnSpc>
                <a:spcPct val="150000"/>
              </a:lnSpc>
            </a:pPr>
            <a:r>
              <a:rPr lang="tr-TR" dirty="0"/>
              <a:t>-Yazar metni geliştirirken kanıtlama ve doğrulama yoluna gitmez.</a:t>
            </a:r>
          </a:p>
        </p:txBody>
      </p:sp>
    </p:spTree>
    <p:extLst>
      <p:ext uri="{BB962C8B-B14F-4D97-AF65-F5344CB8AC3E}">
        <p14:creationId xmlns:p14="http://schemas.microsoft.com/office/powerpoint/2010/main" val="1263105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417251"/>
            <a:ext cx="8496944" cy="4116768"/>
          </a:xfrm>
          <a:prstGeom prst="rect">
            <a:avLst/>
          </a:prstGeom>
        </p:spPr>
        <p:txBody>
          <a:bodyPr wrap="square">
            <a:spAutoFit/>
          </a:bodyPr>
          <a:lstStyle/>
          <a:p>
            <a:pPr algn="just">
              <a:lnSpc>
                <a:spcPct val="150000"/>
              </a:lnSpc>
            </a:pPr>
            <a:r>
              <a:rPr lang="tr-TR" sz="1600" dirty="0"/>
              <a:t>Fıkraların dili sade ve anlaşılır olup tüm halk tabakasına hitap edebilmelidir. Anlatım yalın ve yoğun olmalıdır. Makaleye göre daha kısa olan fıkrada makaledeki gibi ciddilik, aşırı bilimsellik ve ispatlama arzusu yoktur.</a:t>
            </a:r>
          </a:p>
          <a:p>
            <a:pPr algn="just">
              <a:lnSpc>
                <a:spcPct val="150000"/>
              </a:lnSpc>
            </a:pPr>
            <a:r>
              <a:rPr lang="tr-TR" sz="1600" dirty="0"/>
              <a:t>Üç tür fıkradan söz edilebilir:</a:t>
            </a:r>
          </a:p>
          <a:p>
            <a:pPr algn="just">
              <a:lnSpc>
                <a:spcPct val="150000"/>
              </a:lnSpc>
            </a:pPr>
            <a:r>
              <a:rPr lang="tr-TR" sz="1600" b="1" dirty="0"/>
              <a:t>Edebi fıkra: </a:t>
            </a:r>
            <a:r>
              <a:rPr lang="tr-TR" sz="1600" dirty="0"/>
              <a:t>Günlük olaylardan yola çıkılıp günlük köşe yazısı olmanın ötesine geçerek günümüze kadar gelirler. Ahmet Haşim'in “Bize </a:t>
            </a:r>
            <a:r>
              <a:rPr lang="tr-TR" sz="1600" dirty="0" err="1"/>
              <a:t>Göre'sindeki</a:t>
            </a:r>
            <a:r>
              <a:rPr lang="tr-TR" sz="1600" dirty="0"/>
              <a:t> yazıları edebiyatımızdaki bu türün en güzel örneği olarak kabul edilir. Yine Ahmet Rasim'in “Şehir Mektupları” da buna örnek olarak gösterilebilir. Rasim, 1900'lü yılların sonlarındaki İstanbul'u her yönüyle anlatmış; insanların yaşayışlarını, düşüncelerini, kendi duygu ve düşüncelerini de dikkate alarak yazmıştır. Ayrıca bu eser bize o günden bu güne nelerin değişip değişmediğini söyler. Peyami Safa, Yusuf Ziya Ortaç, Falih Rıfkı Atay, Haldun Taner, Oktay Akbal bu tür fıkralara örnek olarak verilebilecek yazarlardır.</a:t>
            </a:r>
          </a:p>
        </p:txBody>
      </p:sp>
      <p:sp>
        <p:nvSpPr>
          <p:cNvPr id="3" name="Dikdörtgen 2">
            <a:extLst>
              <a:ext uri="{FF2B5EF4-FFF2-40B4-BE49-F238E27FC236}">
                <a16:creationId xmlns:a16="http://schemas.microsoft.com/office/drawing/2014/main" id="{98AEEE80-F842-4003-8F0D-610270DDAE08}"/>
              </a:ext>
            </a:extLst>
          </p:cNvPr>
          <p:cNvSpPr/>
          <p:nvPr/>
        </p:nvSpPr>
        <p:spPr>
          <a:xfrm>
            <a:off x="323528" y="4424280"/>
            <a:ext cx="8496944" cy="1531445"/>
          </a:xfrm>
          <a:prstGeom prst="rect">
            <a:avLst/>
          </a:prstGeom>
        </p:spPr>
        <p:txBody>
          <a:bodyPr wrap="square">
            <a:spAutoFit/>
          </a:bodyPr>
          <a:lstStyle/>
          <a:p>
            <a:pPr algn="just">
              <a:lnSpc>
                <a:spcPct val="150000"/>
              </a:lnSpc>
            </a:pPr>
            <a:r>
              <a:rPr lang="tr-TR" sz="1600" b="1" dirty="0"/>
              <a:t>Gazetedeki fıkra yazıları: </a:t>
            </a:r>
            <a:r>
              <a:rPr lang="tr-TR" sz="1600" dirty="0"/>
              <a:t>Bu tür yazılar yazıldığı günlerde etkili olurlar ancak aradan bir süre geçince etkilerini kaybederler.</a:t>
            </a:r>
          </a:p>
          <a:p>
            <a:pPr algn="just">
              <a:lnSpc>
                <a:spcPct val="150000"/>
              </a:lnSpc>
            </a:pPr>
            <a:r>
              <a:rPr lang="tr-TR" sz="1600" b="1" dirty="0"/>
              <a:t>Makale tarzı fıkra: </a:t>
            </a:r>
            <a:r>
              <a:rPr lang="tr-TR" sz="1600" dirty="0"/>
              <a:t>Bu tür köşe yazılarında makale havası ağır basar. Okurlarına bilgi verme çabasındadırlar, yeri geldiğinde düşüncelerini ispatlama çabasına girerler.</a:t>
            </a:r>
          </a:p>
        </p:txBody>
      </p:sp>
    </p:spTree>
    <p:extLst>
      <p:ext uri="{BB962C8B-B14F-4D97-AF65-F5344CB8AC3E}">
        <p14:creationId xmlns:p14="http://schemas.microsoft.com/office/powerpoint/2010/main" val="3022944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36178" y="620688"/>
            <a:ext cx="8352928" cy="4204356"/>
          </a:xfrm>
          <a:prstGeom prst="rect">
            <a:avLst/>
          </a:prstGeom>
        </p:spPr>
        <p:txBody>
          <a:bodyPr wrap="square">
            <a:spAutoFit/>
          </a:bodyPr>
          <a:lstStyle/>
          <a:p>
            <a:pPr algn="just">
              <a:lnSpc>
                <a:spcPct val="150000"/>
              </a:lnSpc>
            </a:pPr>
            <a:r>
              <a:rPr lang="tr-TR" b="1" dirty="0"/>
              <a:t>RÖPORTAJ</a:t>
            </a:r>
          </a:p>
          <a:p>
            <a:pPr algn="just">
              <a:lnSpc>
                <a:spcPct val="150000"/>
              </a:lnSpc>
            </a:pPr>
            <a:r>
              <a:rPr lang="tr-TR" dirty="0"/>
              <a:t>Bir yazarın herhangi bir kişiyi, olayı, kurumu veya yeri çeşitli yönleriyle anılmak amacıyla yazdığı, belge ve resimlerle desteklediği yazılara röportaj denir, Fransızcadan dilimize geçmiştir. Kelimenin aslı “toplamak, getirmek“ anlamına gelen Latince “</a:t>
            </a:r>
            <a:r>
              <a:rPr lang="tr-TR" dirty="0" err="1"/>
              <a:t>reportare</a:t>
            </a:r>
            <a:r>
              <a:rPr lang="tr-TR" dirty="0"/>
              <a:t>” sözcüğüdür. Röportajlar genelde dergilerde ve gazetelerin hafta sonu eklerinde veya özel yazı dizisi olarak belli sayfalarda yer alırlar.</a:t>
            </a:r>
          </a:p>
          <a:p>
            <a:pPr algn="just">
              <a:lnSpc>
                <a:spcPct val="150000"/>
              </a:lnSpc>
            </a:pPr>
            <a:r>
              <a:rPr lang="tr-TR" dirty="0"/>
              <a:t>Röportaja “</a:t>
            </a:r>
            <a:r>
              <a:rPr lang="tr-TR" b="1" dirty="0"/>
              <a:t>söyleşi</a:t>
            </a:r>
            <a:r>
              <a:rPr lang="tr-TR" dirty="0"/>
              <a:t>” ve “</a:t>
            </a:r>
            <a:r>
              <a:rPr lang="tr-TR" b="1" dirty="0"/>
              <a:t>mülakat</a:t>
            </a:r>
            <a:r>
              <a:rPr lang="tr-TR" dirty="0"/>
              <a:t>” gibi adlar da verilmektedir. Çünkü röportaj, kişilerle yapılınca âdeta söyleşi-mülakat havası katmaktadır. Bu tür tanınmış kişilerle yapılan röportajlarda kişiye doğrudan doğruya soru sorma yoluna gidilebileceği gibi kişiye sorular yazılı olarak verilip yine yazılı olarak cevaplar da alınabilmektedir.</a:t>
            </a:r>
          </a:p>
        </p:txBody>
      </p:sp>
    </p:spTree>
    <p:extLst>
      <p:ext uri="{BB962C8B-B14F-4D97-AF65-F5344CB8AC3E}">
        <p14:creationId xmlns:p14="http://schemas.microsoft.com/office/powerpoint/2010/main" val="1723993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720840"/>
            <a:ext cx="8136904" cy="2585323"/>
          </a:xfrm>
          <a:prstGeom prst="rect">
            <a:avLst/>
          </a:prstGeom>
        </p:spPr>
        <p:txBody>
          <a:bodyPr wrap="square">
            <a:spAutoFit/>
          </a:bodyPr>
          <a:lstStyle/>
          <a:p>
            <a:pPr algn="just">
              <a:lnSpc>
                <a:spcPct val="150000"/>
              </a:lnSpc>
            </a:pPr>
            <a:r>
              <a:rPr lang="tr-TR" dirty="0"/>
              <a:t>Bu yazı türünün edebiyatımızdaki ilk önemli örneği de tam olarak bu şekildedir. Bu ilk örnekte, 1918 yılında </a:t>
            </a:r>
            <a:r>
              <a:rPr lang="tr-TR" u="sng" dirty="0"/>
              <a:t>Ruşen Eşref Unaydın </a:t>
            </a:r>
            <a:r>
              <a:rPr lang="tr-TR" dirty="0"/>
              <a:t>dönemin meşhur edebiyatçılarıyla mülakatlar yapmıştır. Bundan sonra verilen diğer örnekler de âdeta bu esere nazire şeklindedir: Bunların ilki 1932 yılında </a:t>
            </a:r>
            <a:r>
              <a:rPr lang="tr-TR" u="sng" dirty="0"/>
              <a:t>Hikmet Feridun Es</a:t>
            </a:r>
            <a:r>
              <a:rPr lang="tr-TR" dirty="0"/>
              <a:t>'in “</a:t>
            </a:r>
            <a:r>
              <a:rPr lang="tr-TR" u="sng" dirty="0"/>
              <a:t>Bugün de Diyorlar ki</a:t>
            </a:r>
            <a:r>
              <a:rPr lang="tr-TR" dirty="0"/>
              <a:t>” adlı eseridir. Daha sonra 1960 yılında </a:t>
            </a:r>
            <a:r>
              <a:rPr lang="tr-TR" u="sng" dirty="0"/>
              <a:t>Mustafa Baydar </a:t>
            </a:r>
            <a:r>
              <a:rPr lang="tr-TR" dirty="0"/>
              <a:t>“</a:t>
            </a:r>
            <a:r>
              <a:rPr lang="tr-TR" u="sng" dirty="0"/>
              <a:t>Edebiyatçılarımız Ne Diyor?” </a:t>
            </a:r>
            <a:r>
              <a:rPr lang="tr-TR" dirty="0"/>
              <a:t>gibi eserleri vermişlerdir</a:t>
            </a:r>
          </a:p>
        </p:txBody>
      </p:sp>
    </p:spTree>
    <p:extLst>
      <p:ext uri="{BB962C8B-B14F-4D97-AF65-F5344CB8AC3E}">
        <p14:creationId xmlns:p14="http://schemas.microsoft.com/office/powerpoint/2010/main" val="1599894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Yatay Kaydırma 2"/>
          <p:cNvSpPr/>
          <p:nvPr/>
        </p:nvSpPr>
        <p:spPr>
          <a:xfrm>
            <a:off x="260439" y="188640"/>
            <a:ext cx="8712968" cy="5688632"/>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tr-TR" dirty="0"/>
              <a:t>-Röportaj konusu herkesi ilgilendirmelidir.</a:t>
            </a:r>
          </a:p>
          <a:p>
            <a:pPr algn="just">
              <a:lnSpc>
                <a:spcPct val="150000"/>
              </a:lnSpc>
            </a:pPr>
            <a:r>
              <a:rPr lang="tr-TR" dirty="0"/>
              <a:t>-Röportaj yazarı tarafsız olmaya özen göstermelidir.</a:t>
            </a:r>
          </a:p>
          <a:p>
            <a:pPr algn="just">
              <a:lnSpc>
                <a:spcPct val="150000"/>
              </a:lnSpc>
            </a:pPr>
            <a:r>
              <a:rPr lang="tr-TR" dirty="0"/>
              <a:t>-Röportajda yazar ön planda değildir.</a:t>
            </a:r>
          </a:p>
          <a:p>
            <a:pPr algn="just">
              <a:lnSpc>
                <a:spcPct val="150000"/>
              </a:lnSpc>
            </a:pPr>
            <a:r>
              <a:rPr lang="tr-TR" dirty="0"/>
              <a:t>-Röportaj, gerçeklerin yanı sıra gerçeklerin ardında yatanlara da yer verir.</a:t>
            </a:r>
          </a:p>
          <a:p>
            <a:pPr algn="just">
              <a:lnSpc>
                <a:spcPct val="150000"/>
              </a:lnSpc>
            </a:pPr>
            <a:r>
              <a:rPr lang="tr-TR" dirty="0"/>
              <a:t>-Tek bir yazıdan yahut diziden oluşabilir.</a:t>
            </a:r>
          </a:p>
        </p:txBody>
      </p:sp>
    </p:spTree>
    <p:extLst>
      <p:ext uri="{BB962C8B-B14F-4D97-AF65-F5344CB8AC3E}">
        <p14:creationId xmlns:p14="http://schemas.microsoft.com/office/powerpoint/2010/main" val="2177306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72050" y="421437"/>
            <a:ext cx="7992888" cy="2169825"/>
          </a:xfrm>
          <a:prstGeom prst="rect">
            <a:avLst/>
          </a:prstGeom>
        </p:spPr>
        <p:txBody>
          <a:bodyPr wrap="square">
            <a:spAutoFit/>
          </a:bodyPr>
          <a:lstStyle/>
          <a:p>
            <a:pPr algn="just">
              <a:lnSpc>
                <a:spcPct val="150000"/>
              </a:lnSpc>
            </a:pPr>
            <a:endParaRPr lang="tr-TR" dirty="0"/>
          </a:p>
          <a:p>
            <a:pPr algn="just">
              <a:lnSpc>
                <a:spcPct val="150000"/>
              </a:lnSpc>
            </a:pPr>
            <a:r>
              <a:rPr lang="tr-TR" dirty="0"/>
              <a:t>Röportajlar gazete ve dergiler için hazırlanan yazılar olması dolayısıyla </a:t>
            </a:r>
            <a:r>
              <a:rPr lang="tr-TR" b="1" dirty="0"/>
              <a:t>haber niteliği taşırlar.</a:t>
            </a:r>
            <a:r>
              <a:rPr lang="tr-TR" dirty="0"/>
              <a:t> Ancak bu tür yazılarda </a:t>
            </a:r>
            <a:r>
              <a:rPr lang="tr-TR" dirty="0" err="1"/>
              <a:t>edebilik</a:t>
            </a:r>
            <a:r>
              <a:rPr lang="tr-TR" dirty="0"/>
              <a:t> vasfı da aranır. Ayrıca bu tür yazıların bilgilendirici ve canlı olmasının yanı sıra öykü kurgusu içinde olması da beklenir. Röportaj yazılarında aranan özellikler şöyledir:</a:t>
            </a:r>
          </a:p>
        </p:txBody>
      </p:sp>
      <p:sp>
        <p:nvSpPr>
          <p:cNvPr id="3" name="Dikdörtgen 2">
            <a:extLst>
              <a:ext uri="{FF2B5EF4-FFF2-40B4-BE49-F238E27FC236}">
                <a16:creationId xmlns:a16="http://schemas.microsoft.com/office/drawing/2014/main" id="{58AF15FF-CAD2-4163-89A8-737E40F8E96F}"/>
              </a:ext>
            </a:extLst>
          </p:cNvPr>
          <p:cNvSpPr/>
          <p:nvPr/>
        </p:nvSpPr>
        <p:spPr>
          <a:xfrm>
            <a:off x="434194" y="2591262"/>
            <a:ext cx="8424936" cy="2957861"/>
          </a:xfrm>
          <a:prstGeom prst="rect">
            <a:avLst/>
          </a:prstGeom>
        </p:spPr>
        <p:txBody>
          <a:bodyPr wrap="square">
            <a:spAutoFit/>
          </a:bodyPr>
          <a:lstStyle/>
          <a:p>
            <a:pPr algn="just">
              <a:lnSpc>
                <a:spcPct val="150000"/>
              </a:lnSpc>
            </a:pPr>
            <a:r>
              <a:rPr lang="tr-TR" u="sng" dirty="0"/>
              <a:t>İyi bir röportaj uzun araştırmalardan, uzun çalışmalardan sonra yapılabilir</a:t>
            </a:r>
            <a:r>
              <a:rPr lang="tr-TR" dirty="0"/>
              <a:t>. Örneğin bir yerin röportajını yapmak isteyen yazar, o yerde bir süre kalmak, o yerin her şeyiyle, insanları, hayvanları, folkloru, dedikodusu, geçimi, ölümü kalımı gibi her türlü yaşantıları ile yakından ilgilenmeli; o yeri, o yerdeki bir insan kadar şivelerine, konuşmalarına, günlük hayatlarına varıncaya kadar öğrenip doküman topladıktan sonra röportajını yazmaya başlamalıdır. İyi bir sanatçı olmayanın iyi bir röportaj yazamayacağı, röportajın edebiyatın gelişmekte olan en zor kolu olduğu bilinmelidir.</a:t>
            </a:r>
          </a:p>
        </p:txBody>
      </p:sp>
    </p:spTree>
    <p:extLst>
      <p:ext uri="{BB962C8B-B14F-4D97-AF65-F5344CB8AC3E}">
        <p14:creationId xmlns:p14="http://schemas.microsoft.com/office/powerpoint/2010/main" val="2744822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1305342"/>
            <a:ext cx="8424936" cy="3416320"/>
          </a:xfrm>
          <a:prstGeom prst="rect">
            <a:avLst/>
          </a:prstGeom>
        </p:spPr>
        <p:txBody>
          <a:bodyPr wrap="square">
            <a:spAutoFit/>
          </a:bodyPr>
          <a:lstStyle/>
          <a:p>
            <a:pPr algn="just">
              <a:lnSpc>
                <a:spcPct val="150000"/>
              </a:lnSpc>
            </a:pPr>
            <a:r>
              <a:rPr lang="tr-TR" dirty="0"/>
              <a:t>İyi bir röportaj uzun araştırmalardan, uzun çalışmalardan sonra yapılabilir. Örneğin bir yerin röportajını yapmak isteyen yazar, o yerde bir süre kalmak, o yerin her şeyiyle, insanları, hayvanları, folkloru, dedikodusu, geçimi, ölümü kalımı gibi her türlü yaşantıları ile yakından ilgilenmeli; o yeri, o yerdeki bir insan kadar şivelerine, konuşmalarına, günlük hayatlarına varıncaya kadar öğrenip doküman topladıktan sonra röportajını yazmaya başlamalıdır. İyi bir sanatçı olmayanın iyi bir röportaj yazamayacağı, röportajın edebiyatın gelişmekte olan en zor kolu olduğu bilinmelidir.</a:t>
            </a:r>
          </a:p>
        </p:txBody>
      </p:sp>
    </p:spTree>
    <p:extLst>
      <p:ext uri="{BB962C8B-B14F-4D97-AF65-F5344CB8AC3E}">
        <p14:creationId xmlns:p14="http://schemas.microsoft.com/office/powerpoint/2010/main" val="3748807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39552" y="2348880"/>
            <a:ext cx="7992888" cy="646331"/>
          </a:xfrm>
          <a:prstGeom prst="rect">
            <a:avLst/>
          </a:prstGeom>
          <a:noFill/>
        </p:spPr>
        <p:txBody>
          <a:bodyPr wrap="square" rtlCol="0">
            <a:spAutoFit/>
          </a:bodyPr>
          <a:lstStyle/>
          <a:p>
            <a:pPr algn="ctr"/>
            <a:r>
              <a:rPr lang="tr-TR" sz="3600" b="1" dirty="0">
                <a:latin typeface="Algerian" panose="04020705040A02060702" pitchFamily="82" charset="0"/>
              </a:rPr>
              <a:t>MAKALE</a:t>
            </a:r>
          </a:p>
        </p:txBody>
      </p:sp>
    </p:spTree>
    <p:extLst>
      <p:ext uri="{BB962C8B-B14F-4D97-AF65-F5344CB8AC3E}">
        <p14:creationId xmlns:p14="http://schemas.microsoft.com/office/powerpoint/2010/main" val="91560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859340"/>
            <a:ext cx="8208912" cy="3268652"/>
          </a:xfrm>
          <a:prstGeom prst="rect">
            <a:avLst/>
          </a:prstGeom>
        </p:spPr>
        <p:txBody>
          <a:bodyPr wrap="square">
            <a:spAutoFit/>
          </a:bodyPr>
          <a:lstStyle/>
          <a:p>
            <a:pPr algn="just">
              <a:lnSpc>
                <a:spcPct val="150000"/>
              </a:lnSpc>
            </a:pPr>
            <a:r>
              <a:rPr lang="tr-TR" sz="2000" u="sng" dirty="0">
                <a:latin typeface="Times New Roman" panose="02020603050405020304" pitchFamily="18" charset="0"/>
                <a:cs typeface="Times New Roman" panose="02020603050405020304" pitchFamily="18" charset="0"/>
              </a:rPr>
              <a:t>Denemelerde en belirgin özellik sadelik, kişisellik ve öznelliktir. </a:t>
            </a:r>
            <a:r>
              <a:rPr lang="tr-TR" sz="2000" dirty="0">
                <a:latin typeface="Times New Roman" panose="02020603050405020304" pitchFamily="18" charset="0"/>
                <a:cs typeface="Times New Roman" panose="02020603050405020304" pitchFamily="18" charset="0"/>
              </a:rPr>
              <a:t>Yani </a:t>
            </a:r>
            <a:r>
              <a:rPr lang="tr-TR" sz="2000" u="sng" dirty="0">
                <a:latin typeface="Times New Roman" panose="02020603050405020304" pitchFamily="18" charset="0"/>
                <a:cs typeface="Times New Roman" panose="02020603050405020304" pitchFamily="18" charset="0"/>
              </a:rPr>
              <a:t>yazarda “ben” ilkesi hâkimdir.</a:t>
            </a:r>
            <a:r>
              <a:rPr lang="tr-TR" sz="2000" dirty="0">
                <a:latin typeface="Times New Roman" panose="02020603050405020304" pitchFamily="18" charset="0"/>
                <a:cs typeface="Times New Roman" panose="02020603050405020304" pitchFamily="18" charset="0"/>
              </a:rPr>
              <a:t> Başkalarına bir konuyu beğendirme gayreti yoktur. Deneme yazarı denemesinde </a:t>
            </a:r>
            <a:r>
              <a:rPr lang="tr-TR" sz="2000" u="sng" dirty="0">
                <a:latin typeface="Times New Roman" panose="02020603050405020304" pitchFamily="18" charset="0"/>
                <a:cs typeface="Times New Roman" panose="02020603050405020304" pitchFamily="18" charset="0"/>
              </a:rPr>
              <a:t>kesin yargılara varmayı amaçlamaz</a:t>
            </a:r>
            <a:r>
              <a:rPr lang="tr-TR" sz="2000" dirty="0">
                <a:latin typeface="Times New Roman" panose="02020603050405020304" pitchFamily="18" charset="0"/>
                <a:cs typeface="Times New Roman" panose="02020603050405020304" pitchFamily="18" charset="0"/>
              </a:rPr>
              <a:t>, ele aldığı konu üzerinde okurun düşünmesini amaçlar. Denemeler yaşamı, insanı, insanlar arasında ilişkileri, dünyayı ve dünyanın çeşitli görünümlerini, kesitlerini, coğrafyaları ve tarihi, sanat yapılarını ele alabilecek bir genişliğe sahiptir.</a:t>
            </a:r>
          </a:p>
        </p:txBody>
      </p:sp>
    </p:spTree>
    <p:extLst>
      <p:ext uri="{BB962C8B-B14F-4D97-AF65-F5344CB8AC3E}">
        <p14:creationId xmlns:p14="http://schemas.microsoft.com/office/powerpoint/2010/main" val="802430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23916" y="620688"/>
            <a:ext cx="8856984" cy="4655505"/>
          </a:xfrm>
          <a:prstGeom prst="rect">
            <a:avLst/>
          </a:prstGeom>
          <a:noFill/>
        </p:spPr>
        <p:txBody>
          <a:bodyPr wrap="square" rtlCol="0">
            <a:spAutoFit/>
          </a:bodyPr>
          <a:lstStyle/>
          <a:p>
            <a:pPr algn="just">
              <a:lnSpc>
                <a:spcPct val="150000"/>
              </a:lnSpc>
            </a:pPr>
            <a:r>
              <a:rPr lang="tr-TR" sz="2000" dirty="0"/>
              <a:t>Makale kelimesi Arapça kökenlidir. Söz anlamına gelen "kal" sözünden türemiştir. </a:t>
            </a:r>
          </a:p>
          <a:p>
            <a:pPr algn="just">
              <a:lnSpc>
                <a:spcPct val="150000"/>
              </a:lnSpc>
            </a:pPr>
            <a:r>
              <a:rPr lang="tr-TR" sz="2000" u="sng" dirty="0"/>
              <a:t>Herhangi bir fikri, delillere dayandırarak açıklama, bir görüşün doğruluğunu/yanlışlığını ispatlamak amacıyla yazılan mensur yazılardır. </a:t>
            </a:r>
          </a:p>
          <a:p>
            <a:pPr algn="just">
              <a:lnSpc>
                <a:spcPct val="150000"/>
              </a:lnSpc>
            </a:pPr>
            <a:endParaRPr lang="tr-TR" sz="2000" dirty="0"/>
          </a:p>
          <a:p>
            <a:pPr algn="just">
              <a:lnSpc>
                <a:spcPct val="150000"/>
              </a:lnSpc>
            </a:pPr>
            <a:r>
              <a:rPr lang="tr-TR" sz="2000" b="1" dirty="0"/>
              <a:t>Makale fikir yazısıdır</a:t>
            </a:r>
            <a:r>
              <a:rPr lang="tr-TR" sz="2000" dirty="0"/>
              <a:t>; bu sebeple ağır başlı, ciddi bir tavrı vardır. Esası bilgi vermektir; ancak ansiklopedik bilgide olduğu gibi "tanıtma, sıralama, kesinleşmiş hâl" yoktur. Makalede yazarın inandırıcı bir üslubu, savunduğu bir fikri vardır. Yazının ana fikrini geliştirmek ve ispatlamak için çeşitli örnekler verir. İyi bir makalede bulunması gereken özellikleri şöyle sıralayabiliriz:</a:t>
            </a:r>
          </a:p>
          <a:p>
            <a:pPr algn="just">
              <a:lnSpc>
                <a:spcPct val="150000"/>
              </a:lnSpc>
            </a:pPr>
            <a:endParaRPr lang="tr-TR" sz="2000" b="1" dirty="0">
              <a:latin typeface="Algerian" panose="04020705040A02060702" pitchFamily="82" charset="0"/>
            </a:endParaRPr>
          </a:p>
        </p:txBody>
      </p:sp>
    </p:spTree>
    <p:extLst>
      <p:ext uri="{BB962C8B-B14F-4D97-AF65-F5344CB8AC3E}">
        <p14:creationId xmlns:p14="http://schemas.microsoft.com/office/powerpoint/2010/main" val="1886637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ulut Belirtme Çizgisi 2"/>
          <p:cNvSpPr/>
          <p:nvPr/>
        </p:nvSpPr>
        <p:spPr>
          <a:xfrm>
            <a:off x="467544" y="116632"/>
            <a:ext cx="8496944" cy="6048672"/>
          </a:xfrm>
          <a:prstGeom prst="cloudCallout">
            <a:avLst>
              <a:gd name="adj1" fmla="val -43008"/>
              <a:gd name="adj2" fmla="val 57461"/>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150000"/>
              </a:lnSpc>
            </a:pPr>
            <a:r>
              <a:rPr lang="tr-TR" dirty="0"/>
              <a:t>• Makalede savunulan fikir güçlü olmalı, zaman ve şarta göre değişmemelidir. </a:t>
            </a:r>
          </a:p>
          <a:p>
            <a:pPr algn="just">
              <a:lnSpc>
                <a:spcPct val="150000"/>
              </a:lnSpc>
            </a:pPr>
            <a:r>
              <a:rPr lang="tr-TR" dirty="0"/>
              <a:t>• Bu fikri ispatlayan deliller mantıklı ve objektif olmalıdır.</a:t>
            </a:r>
          </a:p>
          <a:p>
            <a:pPr algn="just">
              <a:lnSpc>
                <a:spcPct val="150000"/>
              </a:lnSpc>
            </a:pPr>
            <a:r>
              <a:rPr lang="tr-TR" dirty="0"/>
              <a:t>• Anlatım, herkesin anlayabileceği bir sadelik ve nitelikte bulunmalıdır.</a:t>
            </a:r>
          </a:p>
          <a:p>
            <a:pPr algn="just">
              <a:lnSpc>
                <a:spcPct val="150000"/>
              </a:lnSpc>
            </a:pPr>
            <a:r>
              <a:rPr lang="tr-TR" dirty="0"/>
              <a:t>• Gereğinden fazla uzun olmamalıdır. </a:t>
            </a:r>
          </a:p>
          <a:p>
            <a:pPr algn="just">
              <a:lnSpc>
                <a:spcPct val="150000"/>
              </a:lnSpc>
            </a:pPr>
            <a:r>
              <a:rPr lang="tr-TR" dirty="0"/>
              <a:t>• Makale yazarı tarafsız, bilgili ve farklı bakış açılarına sahip olmalıdır. </a:t>
            </a:r>
          </a:p>
        </p:txBody>
      </p:sp>
    </p:spTree>
    <p:extLst>
      <p:ext uri="{BB962C8B-B14F-4D97-AF65-F5344CB8AC3E}">
        <p14:creationId xmlns:p14="http://schemas.microsoft.com/office/powerpoint/2010/main" val="203707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Yatay Kaydırma 2"/>
          <p:cNvSpPr/>
          <p:nvPr/>
        </p:nvSpPr>
        <p:spPr>
          <a:xfrm>
            <a:off x="395536" y="0"/>
            <a:ext cx="8496944" cy="65527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tr-TR" dirty="0"/>
              <a:t>Makale edebiyatımıza </a:t>
            </a:r>
            <a:r>
              <a:rPr lang="tr-TR" b="1" dirty="0"/>
              <a:t>Tanzimat döneminde</a:t>
            </a:r>
            <a:r>
              <a:rPr lang="tr-TR" dirty="0"/>
              <a:t> gazetenin ortaya çıkmasıyla girmiş ve gelişerek devam etmiştir. Gelişimi gazetecilikle paraleldir. Makalenin geç gelişmesinin sebebi gazetenin geç gelişindendir. </a:t>
            </a:r>
            <a:r>
              <a:rPr lang="tr-TR" u="sng" dirty="0"/>
              <a:t>İlk gazetemiz Takvim-i </a:t>
            </a:r>
            <a:r>
              <a:rPr lang="tr-TR" u="sng" dirty="0" err="1"/>
              <a:t>Vekayi</a:t>
            </a:r>
            <a:r>
              <a:rPr lang="tr-TR" dirty="0"/>
              <a:t> (1831) </a:t>
            </a:r>
            <a:r>
              <a:rPr lang="tr-TR" u="sng" dirty="0"/>
              <a:t>ilk özel gazetemiz ise Tercüman-ı </a:t>
            </a:r>
            <a:r>
              <a:rPr lang="tr-TR" u="sng" dirty="0" err="1"/>
              <a:t>Ahval</a:t>
            </a:r>
            <a:r>
              <a:rPr lang="tr-TR" dirty="0" err="1"/>
              <a:t>’dir</a:t>
            </a:r>
            <a:r>
              <a:rPr lang="tr-TR" dirty="0"/>
              <a:t>. (1860)</a:t>
            </a:r>
            <a:r>
              <a:rPr lang="tr-TR" u="sng" dirty="0"/>
              <a:t> İlk gazeteci de Şinasi</a:t>
            </a:r>
            <a:r>
              <a:rPr lang="tr-TR" dirty="0"/>
              <a:t>'dir. Şinasi’nin </a:t>
            </a:r>
            <a:r>
              <a:rPr lang="tr-TR" u="sng" dirty="0" err="1"/>
              <a:t>Mukaddime</a:t>
            </a:r>
            <a:r>
              <a:rPr lang="tr-TR" dirty="0" err="1"/>
              <a:t>'si</a:t>
            </a:r>
            <a:r>
              <a:rPr lang="tr-TR" dirty="0"/>
              <a:t> </a:t>
            </a:r>
            <a:r>
              <a:rPr lang="tr-TR" u="sng" dirty="0"/>
              <a:t>ilk makale örneği</a:t>
            </a:r>
            <a:r>
              <a:rPr lang="tr-TR" dirty="0"/>
              <a:t>mizdir. Dünyada ilk güncel makale örneğine ise Almanya'da rastlanılır. (1660) Gazetenin Tanzimat dönemiyle gelmesi makale, fıkra, deneme vb. gibi türlerin ortaya çıkmasını sağlamıştır. Ayrıca edebiyatımızda </a:t>
            </a:r>
            <a:r>
              <a:rPr lang="tr-TR" u="sng" dirty="0"/>
              <a:t>en uzun soluklu </a:t>
            </a:r>
            <a:r>
              <a:rPr lang="tr-TR" dirty="0"/>
              <a:t>(yaklaşık 42 yıl) </a:t>
            </a:r>
            <a:r>
              <a:rPr lang="tr-TR" u="sng" dirty="0"/>
              <a:t>gazete köşe yazarımız</a:t>
            </a:r>
            <a:r>
              <a:rPr lang="tr-TR" dirty="0"/>
              <a:t> </a:t>
            </a:r>
            <a:r>
              <a:rPr lang="tr-TR" u="sng" dirty="0"/>
              <a:t>Peyami Safadır</a:t>
            </a:r>
            <a:r>
              <a:rPr lang="tr-TR" dirty="0"/>
              <a:t>. Gazete yazılarından oluşan sekiz ciltlik </a:t>
            </a:r>
            <a:r>
              <a:rPr lang="tr-TR" u="sng" dirty="0"/>
              <a:t>Objektif</a:t>
            </a:r>
            <a:r>
              <a:rPr lang="tr-TR" dirty="0"/>
              <a:t> adlı eseri vardır. </a:t>
            </a:r>
          </a:p>
        </p:txBody>
      </p:sp>
    </p:spTree>
    <p:extLst>
      <p:ext uri="{BB962C8B-B14F-4D97-AF65-F5344CB8AC3E}">
        <p14:creationId xmlns:p14="http://schemas.microsoft.com/office/powerpoint/2010/main" val="1316860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889844"/>
            <a:ext cx="8424936" cy="5078313"/>
          </a:xfrm>
          <a:prstGeom prst="rect">
            <a:avLst/>
          </a:prstGeom>
        </p:spPr>
        <p:txBody>
          <a:bodyPr wrap="square">
            <a:spAutoFit/>
          </a:bodyPr>
          <a:lstStyle/>
          <a:p>
            <a:pPr algn="just">
              <a:lnSpc>
                <a:spcPct val="150000"/>
              </a:lnSpc>
            </a:pPr>
            <a:r>
              <a:rPr lang="tr-TR" b="1" dirty="0"/>
              <a:t>Güncel Makale </a:t>
            </a:r>
          </a:p>
          <a:p>
            <a:pPr marL="285750" indent="-285750" algn="just">
              <a:lnSpc>
                <a:spcPct val="150000"/>
              </a:lnSpc>
              <a:buFont typeface="Wingdings" panose="05000000000000000000" pitchFamily="2" charset="2"/>
              <a:buChar char="q"/>
            </a:pPr>
            <a:r>
              <a:rPr lang="tr-TR" dirty="0"/>
              <a:t>Konuları günlük olaylarla ilgilidir. </a:t>
            </a:r>
          </a:p>
          <a:p>
            <a:pPr marL="285750" indent="-285750" algn="just">
              <a:lnSpc>
                <a:spcPct val="150000"/>
              </a:lnSpc>
              <a:buFont typeface="Wingdings" panose="05000000000000000000" pitchFamily="2" charset="2"/>
              <a:buChar char="q"/>
            </a:pPr>
            <a:r>
              <a:rPr lang="tr-TR" dirty="0"/>
              <a:t>Amacı toplumu aydınlatmak, eğitmek ve öğretmektir. </a:t>
            </a:r>
          </a:p>
          <a:p>
            <a:pPr marL="285750" indent="-285750" algn="just">
              <a:lnSpc>
                <a:spcPct val="150000"/>
              </a:lnSpc>
              <a:buFont typeface="Wingdings" panose="05000000000000000000" pitchFamily="2" charset="2"/>
              <a:buChar char="q"/>
            </a:pPr>
            <a:r>
              <a:rPr lang="tr-TR" dirty="0"/>
              <a:t>Kısa metinlerdir ve özellikle gazetelerde çıkarlar. </a:t>
            </a:r>
          </a:p>
          <a:p>
            <a:pPr marL="285750" indent="-285750" algn="just">
              <a:lnSpc>
                <a:spcPct val="150000"/>
              </a:lnSpc>
              <a:buFont typeface="Wingdings" panose="05000000000000000000" pitchFamily="2" charset="2"/>
              <a:buChar char="q"/>
            </a:pPr>
            <a:r>
              <a:rPr lang="tr-TR" dirty="0"/>
              <a:t>Dergilerde de rastlanır; dergiler genellikle haftalık, aylık ve yıllık olarak çıkarılırlar ve popüler nitelikli makale üç sayfayı geçmez. </a:t>
            </a:r>
          </a:p>
          <a:p>
            <a:pPr marL="285750" indent="-285750" algn="just">
              <a:lnSpc>
                <a:spcPct val="150000"/>
              </a:lnSpc>
              <a:buFont typeface="Wingdings" panose="05000000000000000000" pitchFamily="2" charset="2"/>
              <a:buChar char="q"/>
            </a:pPr>
            <a:r>
              <a:rPr lang="tr-TR" dirty="0"/>
              <a:t>Bu makalelerde dil ağırbaşlıdır ama herkes tarafından kolaylıkla anlaşılır. İnandırıcı vasfa sahip yalın dille yazılmalıdırlar. </a:t>
            </a:r>
          </a:p>
          <a:p>
            <a:pPr marL="285750" indent="-285750" algn="just">
              <a:lnSpc>
                <a:spcPct val="150000"/>
              </a:lnSpc>
              <a:buFont typeface="Wingdings" panose="05000000000000000000" pitchFamily="2" charset="2"/>
              <a:buChar char="q"/>
            </a:pPr>
            <a:r>
              <a:rPr lang="tr-TR" dirty="0"/>
              <a:t>Ayrıca makale yazarı her yönden kendini geliştirmiş, objektif, tecrübeli, sağlam görüş ve düşüncesi olmalıdır. </a:t>
            </a:r>
          </a:p>
          <a:p>
            <a:pPr marL="285750" indent="-285750" algn="just">
              <a:lnSpc>
                <a:spcPct val="150000"/>
              </a:lnSpc>
              <a:buFont typeface="Wingdings" panose="05000000000000000000" pitchFamily="2" charset="2"/>
              <a:buChar char="q"/>
            </a:pPr>
            <a:r>
              <a:rPr lang="tr-TR" dirty="0"/>
              <a:t>Günümüz güncel makale yazarlarına örnek olarak Taha Akyol, Cengiz Çandar, Hasan Celal Güzel ve Yılmaz Özdil gibi isimleri verebiliriz.</a:t>
            </a:r>
          </a:p>
        </p:txBody>
      </p:sp>
      <p:sp>
        <p:nvSpPr>
          <p:cNvPr id="3" name="Dikdörtgen 2">
            <a:extLst>
              <a:ext uri="{FF2B5EF4-FFF2-40B4-BE49-F238E27FC236}">
                <a16:creationId xmlns:a16="http://schemas.microsoft.com/office/drawing/2014/main" id="{2C2331F5-F8D9-455A-AE9B-762540F1C446}"/>
              </a:ext>
            </a:extLst>
          </p:cNvPr>
          <p:cNvSpPr/>
          <p:nvPr/>
        </p:nvSpPr>
        <p:spPr>
          <a:xfrm>
            <a:off x="-721076" y="112925"/>
            <a:ext cx="8906287" cy="589072"/>
          </a:xfrm>
          <a:prstGeom prst="rect">
            <a:avLst/>
          </a:prstGeom>
        </p:spPr>
        <p:txBody>
          <a:bodyPr wrap="square">
            <a:spAutoFit/>
          </a:bodyPr>
          <a:lstStyle/>
          <a:p>
            <a:pPr algn="ctr">
              <a:lnSpc>
                <a:spcPct val="150000"/>
              </a:lnSpc>
            </a:pPr>
            <a:r>
              <a:rPr lang="tr-TR" sz="2400" dirty="0"/>
              <a:t>Makaleleri özelliklerine göre ikiye ayırmak mümkündür: </a:t>
            </a:r>
          </a:p>
        </p:txBody>
      </p:sp>
    </p:spTree>
    <p:extLst>
      <p:ext uri="{BB962C8B-B14F-4D97-AF65-F5344CB8AC3E}">
        <p14:creationId xmlns:p14="http://schemas.microsoft.com/office/powerpoint/2010/main" val="1107064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09390" y="908720"/>
            <a:ext cx="7979033" cy="4662815"/>
          </a:xfrm>
          <a:prstGeom prst="rect">
            <a:avLst/>
          </a:prstGeom>
        </p:spPr>
        <p:txBody>
          <a:bodyPr wrap="square">
            <a:spAutoFit/>
          </a:bodyPr>
          <a:lstStyle/>
          <a:p>
            <a:pPr algn="just">
              <a:lnSpc>
                <a:spcPct val="150000"/>
              </a:lnSpc>
            </a:pPr>
            <a:r>
              <a:rPr lang="tr-TR" b="1" dirty="0"/>
              <a:t>Bilimsel Makale </a:t>
            </a:r>
          </a:p>
          <a:p>
            <a:pPr marL="285750" indent="-285750" algn="just">
              <a:lnSpc>
                <a:spcPct val="150000"/>
              </a:lnSpc>
              <a:buFont typeface="Wingdings" panose="05000000000000000000" pitchFamily="2" charset="2"/>
              <a:buChar char="v"/>
            </a:pPr>
            <a:r>
              <a:rPr lang="tr-TR" dirty="0"/>
              <a:t>Bilimsel nitelikteki araştırma ve inceleme yazılardır. </a:t>
            </a:r>
          </a:p>
          <a:p>
            <a:pPr marL="285750" indent="-285750" algn="just">
              <a:lnSpc>
                <a:spcPct val="150000"/>
              </a:lnSpc>
              <a:buFont typeface="Wingdings" panose="05000000000000000000" pitchFamily="2" charset="2"/>
              <a:buChar char="v"/>
            </a:pPr>
            <a:r>
              <a:rPr lang="tr-TR" dirty="0"/>
              <a:t>Güncel makaleler gibi her konuda yazılabilirler fakat amaç; yazıldığı konuda bilinmeyenleri açıklığa kavuşturmak, yeni fikirler ortaya koymak ve bunların doğruluğunu delillerle kanıtlamaktır. </a:t>
            </a:r>
          </a:p>
          <a:p>
            <a:pPr marL="285750" indent="-285750" algn="just">
              <a:lnSpc>
                <a:spcPct val="150000"/>
              </a:lnSpc>
              <a:buFont typeface="Wingdings" panose="05000000000000000000" pitchFamily="2" charset="2"/>
              <a:buChar char="v"/>
            </a:pPr>
            <a:r>
              <a:rPr lang="tr-TR" dirty="0"/>
              <a:t>Yazılışı zaman alır; beş sayfadan başlar otuz sayfaya kadar devam edebilir. </a:t>
            </a:r>
          </a:p>
          <a:p>
            <a:pPr marL="285750" indent="-285750" algn="just">
              <a:lnSpc>
                <a:spcPct val="150000"/>
              </a:lnSpc>
              <a:buFont typeface="Wingdings" panose="05000000000000000000" pitchFamily="2" charset="2"/>
              <a:buChar char="v"/>
            </a:pPr>
            <a:r>
              <a:rPr lang="tr-TR" dirty="0"/>
              <a:t>Bu makaleler araştırmacılar ya da bilim adamlarınca yazılırlar. </a:t>
            </a:r>
          </a:p>
          <a:p>
            <a:pPr marL="285750" indent="-285750" algn="just">
              <a:lnSpc>
                <a:spcPct val="150000"/>
              </a:lnSpc>
              <a:buFont typeface="Wingdings" panose="05000000000000000000" pitchFamily="2" charset="2"/>
              <a:buChar char="v"/>
            </a:pPr>
            <a:r>
              <a:rPr lang="tr-TR" dirty="0"/>
              <a:t>Bilimsellik esastır.</a:t>
            </a:r>
          </a:p>
          <a:p>
            <a:pPr marL="285750" indent="-285750" algn="just">
              <a:lnSpc>
                <a:spcPct val="150000"/>
              </a:lnSpc>
              <a:buFont typeface="Wingdings" panose="05000000000000000000" pitchFamily="2" charset="2"/>
              <a:buChar char="v"/>
            </a:pPr>
            <a:r>
              <a:rPr lang="tr-TR" dirty="0"/>
              <a:t> Üslupta objektiflik, </a:t>
            </a:r>
            <a:r>
              <a:rPr lang="tr-TR" dirty="0" err="1"/>
              <a:t>aşamalılık</a:t>
            </a:r>
            <a:r>
              <a:rPr lang="tr-TR" dirty="0"/>
              <a:t> (uyum, mantıksal düzenlilik) resmi dil ve </a:t>
            </a:r>
            <a:r>
              <a:rPr lang="tr-TR" dirty="0" err="1"/>
              <a:t>edebilik</a:t>
            </a:r>
            <a:r>
              <a:rPr lang="tr-TR" dirty="0"/>
              <a:t> olmalıdır.</a:t>
            </a:r>
          </a:p>
        </p:txBody>
      </p:sp>
    </p:spTree>
    <p:extLst>
      <p:ext uri="{BB962C8B-B14F-4D97-AF65-F5344CB8AC3E}">
        <p14:creationId xmlns:p14="http://schemas.microsoft.com/office/powerpoint/2010/main" val="2544901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259632" y="2204864"/>
            <a:ext cx="7056784" cy="646331"/>
          </a:xfrm>
          <a:prstGeom prst="rect">
            <a:avLst/>
          </a:prstGeom>
          <a:noFill/>
        </p:spPr>
        <p:txBody>
          <a:bodyPr wrap="square" rtlCol="0">
            <a:spAutoFit/>
          </a:bodyPr>
          <a:lstStyle/>
          <a:p>
            <a:pPr algn="ctr"/>
            <a:r>
              <a:rPr lang="tr-TR" sz="3600" b="1" dirty="0">
                <a:latin typeface="Arial Rounded MT Bold" panose="020F0704030504030204" pitchFamily="34" charset="0"/>
              </a:rPr>
              <a:t>DİLEKÇE</a:t>
            </a:r>
          </a:p>
        </p:txBody>
      </p:sp>
    </p:spTree>
    <p:extLst>
      <p:ext uri="{BB962C8B-B14F-4D97-AF65-F5344CB8AC3E}">
        <p14:creationId xmlns:p14="http://schemas.microsoft.com/office/powerpoint/2010/main" val="2193460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908720"/>
            <a:ext cx="7920880" cy="4662815"/>
          </a:xfrm>
          <a:prstGeom prst="rect">
            <a:avLst/>
          </a:prstGeom>
        </p:spPr>
        <p:txBody>
          <a:bodyPr wrap="square">
            <a:spAutoFit/>
          </a:bodyPr>
          <a:lstStyle/>
          <a:p>
            <a:pPr algn="just">
              <a:lnSpc>
                <a:spcPct val="150000"/>
              </a:lnSpc>
            </a:pPr>
            <a:r>
              <a:rPr lang="tr-TR" u="sng" dirty="0"/>
              <a:t>Dilek, şikâyet veya ihbar bildirmek için ya da herhangi bir konuda bilgi istemek maksadıyla resmi/özel kurum ya da kuruluşlara, gerçek ve tüzel kişilere yazılan yazılardır. </a:t>
            </a:r>
          </a:p>
          <a:p>
            <a:pPr algn="just">
              <a:lnSpc>
                <a:spcPct val="150000"/>
              </a:lnSpc>
            </a:pPr>
            <a:endParaRPr lang="tr-TR" dirty="0"/>
          </a:p>
          <a:p>
            <a:pPr algn="just">
              <a:lnSpc>
                <a:spcPct val="150000"/>
              </a:lnSpc>
            </a:pPr>
            <a:r>
              <a:rPr lang="tr-TR" dirty="0"/>
              <a:t>Eskilerin “arzuhâl” veya “istida” diye adlandırdıkları dilekçeyi, her vatandaşın verme hakkı vardır ve bu hak anayasa teminatı altındadır. </a:t>
            </a:r>
          </a:p>
          <a:p>
            <a:pPr algn="just">
              <a:lnSpc>
                <a:spcPct val="150000"/>
              </a:lnSpc>
            </a:pPr>
            <a:endParaRPr lang="tr-TR" dirty="0"/>
          </a:p>
          <a:p>
            <a:pPr algn="just">
              <a:lnSpc>
                <a:spcPct val="150000"/>
              </a:lnSpc>
            </a:pPr>
            <a:r>
              <a:rPr lang="tr-TR" dirty="0"/>
              <a:t>Dilekçeler beyaz ve çizgisiz A4 kağıda yazılır ve yazının uzunluğuna göre kâğıdın ortasına yerleştirilir. Dilekçelerin genellikle kalıplaşmış bir şekli vardır. Bu kalıplaşmış dilekçe şeklinde şu hususlar olmalıdır:</a:t>
            </a:r>
          </a:p>
          <a:p>
            <a:pPr algn="just">
              <a:lnSpc>
                <a:spcPct val="150000"/>
              </a:lnSpc>
            </a:pPr>
            <a:endParaRPr lang="tr-TR" dirty="0"/>
          </a:p>
        </p:txBody>
      </p:sp>
    </p:spTree>
    <p:extLst>
      <p:ext uri="{BB962C8B-B14F-4D97-AF65-F5344CB8AC3E}">
        <p14:creationId xmlns:p14="http://schemas.microsoft.com/office/powerpoint/2010/main" val="1206872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Belirtme Çizgisi 3"/>
          <p:cNvSpPr/>
          <p:nvPr/>
        </p:nvSpPr>
        <p:spPr>
          <a:xfrm>
            <a:off x="539552" y="548680"/>
            <a:ext cx="8604448" cy="5040560"/>
          </a:xfrm>
          <a:prstGeom prst="wedgeEllipseCallout">
            <a:avLst>
              <a:gd name="adj1" fmla="val -47723"/>
              <a:gd name="adj2" fmla="val 63083"/>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lnSpc>
                <a:spcPct val="150000"/>
              </a:lnSpc>
              <a:buFont typeface="Arial" panose="020B0604020202020204" pitchFamily="34" charset="0"/>
              <a:buChar char="•"/>
            </a:pPr>
            <a:r>
              <a:rPr lang="tr-TR" dirty="0"/>
              <a:t>Kâğıdın üst kısmı biraz boş bırakılıp dilekçenin verileceği makam ve yer yazılır.</a:t>
            </a:r>
          </a:p>
          <a:p>
            <a:pPr marL="285750" indent="-285750" algn="just">
              <a:lnSpc>
                <a:spcPct val="150000"/>
              </a:lnSpc>
              <a:buFont typeface="Arial" panose="020B0604020202020204" pitchFamily="34" charset="0"/>
              <a:buChar char="•"/>
            </a:pPr>
            <a:r>
              <a:rPr lang="tr-TR" dirty="0"/>
              <a:t>Bir cümleyle dilekçe sahibi kendisini tanıtır.</a:t>
            </a:r>
          </a:p>
          <a:p>
            <a:pPr marL="285750" indent="-285750" algn="just">
              <a:lnSpc>
                <a:spcPct val="150000"/>
              </a:lnSpc>
              <a:buFont typeface="Arial" panose="020B0604020202020204" pitchFamily="34" charset="0"/>
              <a:buChar char="•"/>
            </a:pPr>
            <a:r>
              <a:rPr lang="tr-TR" dirty="0"/>
              <a:t>Açık ve anlaşılır bir şekilde dilek veya şikâyet bir iki paragrafta anlatılır.</a:t>
            </a:r>
          </a:p>
          <a:p>
            <a:pPr marL="285750" indent="-285750" algn="just">
              <a:lnSpc>
                <a:spcPct val="150000"/>
              </a:lnSpc>
              <a:buFont typeface="Arial" panose="020B0604020202020204" pitchFamily="34" charset="0"/>
              <a:buChar char="•"/>
            </a:pPr>
            <a:r>
              <a:rPr lang="tr-TR" dirty="0"/>
              <a:t>Maruzat kısa ve net bir şekilde ortaya konur, herhangi bir yanlış anlaşılmaya meydan verilmez.</a:t>
            </a:r>
          </a:p>
          <a:p>
            <a:pPr marL="285750" indent="-285750" algn="just">
              <a:lnSpc>
                <a:spcPct val="150000"/>
              </a:lnSpc>
              <a:buFont typeface="Arial" panose="020B0604020202020204" pitchFamily="34" charset="0"/>
              <a:buChar char="•"/>
            </a:pPr>
            <a:r>
              <a:rPr lang="tr-TR" dirty="0"/>
              <a:t>Dilekçe “arz ederim” ifadesiyle bitirilmelidir.</a:t>
            </a:r>
          </a:p>
          <a:p>
            <a:pPr algn="just">
              <a:lnSpc>
                <a:spcPct val="150000"/>
              </a:lnSpc>
            </a:pPr>
            <a:endParaRPr lang="tr-TR" dirty="0"/>
          </a:p>
        </p:txBody>
      </p:sp>
    </p:spTree>
    <p:extLst>
      <p:ext uri="{BB962C8B-B14F-4D97-AF65-F5344CB8AC3E}">
        <p14:creationId xmlns:p14="http://schemas.microsoft.com/office/powerpoint/2010/main" val="114819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Belirtme Çizgisi 2"/>
          <p:cNvSpPr/>
          <p:nvPr/>
        </p:nvSpPr>
        <p:spPr>
          <a:xfrm>
            <a:off x="0" y="188640"/>
            <a:ext cx="9073008" cy="5571767"/>
          </a:xfrm>
          <a:prstGeom prst="wedgeEllipseCallout">
            <a:avLst>
              <a:gd name="adj1" fmla="val -45265"/>
              <a:gd name="adj2" fmla="val 60013"/>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lnSpc>
                <a:spcPct val="150000"/>
              </a:lnSpc>
              <a:buFont typeface="Arial" panose="020B0604020202020204" pitchFamily="34" charset="0"/>
              <a:buChar char="•"/>
            </a:pPr>
            <a:r>
              <a:rPr lang="tr-TR" dirty="0"/>
              <a:t>Arz ifadesinden sonra uygun bir boşluk bırakılmalı, sağ tarafta dilekçe sahibinin ismi ve imzası yer almalıdır. </a:t>
            </a:r>
          </a:p>
          <a:p>
            <a:pPr marL="285750" indent="-285750" algn="just">
              <a:lnSpc>
                <a:spcPct val="150000"/>
              </a:lnSpc>
              <a:buFont typeface="Arial" panose="020B0604020202020204" pitchFamily="34" charset="0"/>
              <a:buChar char="•"/>
            </a:pPr>
            <a:r>
              <a:rPr lang="tr-TR" dirty="0"/>
              <a:t>İmza ismin üstünde olmalıdır. Sol tarafta ise dilekçe sahibinin adresi yazılmalıdır.</a:t>
            </a:r>
          </a:p>
          <a:p>
            <a:pPr marL="285750" indent="-285750" algn="just">
              <a:lnSpc>
                <a:spcPct val="150000"/>
              </a:lnSpc>
              <a:buFont typeface="Arial" panose="020B0604020202020204" pitchFamily="34" charset="0"/>
              <a:buChar char="•"/>
            </a:pPr>
            <a:r>
              <a:rPr lang="tr-TR" dirty="0"/>
              <a:t>Kâğıdın sol üst köşesine veya metnin sonuna ya da imzanın üstüne dilekçenin tarihi yazılmalıdır.</a:t>
            </a:r>
          </a:p>
          <a:p>
            <a:pPr marL="285750" indent="-285750" algn="just">
              <a:lnSpc>
                <a:spcPct val="150000"/>
              </a:lnSpc>
              <a:buFont typeface="Arial" panose="020B0604020202020204" pitchFamily="34" charset="0"/>
              <a:buChar char="•"/>
            </a:pPr>
            <a:r>
              <a:rPr lang="tr-TR" dirty="0"/>
              <a:t>Dilekçenin eki varsa bunlar, adresin altına boşluk bırakılarak yazılmalı ve dilekçeye ekli olarak sunulmalıdır.</a:t>
            </a:r>
          </a:p>
        </p:txBody>
      </p:sp>
    </p:spTree>
    <p:extLst>
      <p:ext uri="{BB962C8B-B14F-4D97-AF65-F5344CB8AC3E}">
        <p14:creationId xmlns:p14="http://schemas.microsoft.com/office/powerpoint/2010/main" val="333583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53121" y="0"/>
            <a:ext cx="8136904" cy="3418243"/>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Deneme türü genel olarak şu alt başlıklar altında ele alınmaktadır: </a:t>
            </a:r>
          </a:p>
          <a:p>
            <a:pPr algn="just">
              <a:lnSpc>
                <a:spcPct val="150000"/>
              </a:lnSpc>
            </a:pPr>
            <a:r>
              <a:rPr lang="tr-TR" sz="1600" dirty="0">
                <a:latin typeface="Times New Roman" panose="02020603050405020304" pitchFamily="18" charset="0"/>
                <a:cs typeface="Times New Roman" panose="02020603050405020304" pitchFamily="18" charset="0"/>
              </a:rPr>
              <a:t>-Yazarın gözlemlerini ve yorumlarını içeren nesnel denemeler.</a:t>
            </a:r>
          </a:p>
          <a:p>
            <a:pPr algn="just">
              <a:lnSpc>
                <a:spcPct val="150000"/>
              </a:lnSpc>
            </a:pPr>
            <a:r>
              <a:rPr lang="tr-TR" sz="1600" dirty="0">
                <a:latin typeface="Times New Roman" panose="02020603050405020304" pitchFamily="18" charset="0"/>
                <a:cs typeface="Times New Roman" panose="02020603050405020304" pitchFamily="18" charset="0"/>
              </a:rPr>
              <a:t>-Yalnızca yazarın düşüncelerini içeren öznel denemeler.</a:t>
            </a:r>
          </a:p>
          <a:p>
            <a:pPr algn="just">
              <a:lnSpc>
                <a:spcPct val="150000"/>
              </a:lnSpc>
            </a:pPr>
            <a:r>
              <a:rPr lang="tr-TR" sz="1600" dirty="0">
                <a:latin typeface="Times New Roman" panose="02020603050405020304" pitchFamily="18" charset="0"/>
                <a:cs typeface="Times New Roman" panose="02020603050405020304" pitchFamily="18" charset="0"/>
              </a:rPr>
              <a:t>-Yazarın iç dünyasını, kendi özelliklerini, huylarını ve alışkanlıklarını içeren kişisel denemeler.</a:t>
            </a:r>
          </a:p>
          <a:p>
            <a:pPr algn="just">
              <a:lnSpc>
                <a:spcPct val="150000"/>
              </a:lnSpc>
            </a:pPr>
            <a:r>
              <a:rPr lang="tr-TR" sz="1600" dirty="0">
                <a:latin typeface="Times New Roman" panose="02020603050405020304" pitchFamily="18" charset="0"/>
                <a:cs typeface="Times New Roman" panose="02020603050405020304" pitchFamily="18" charset="0"/>
              </a:rPr>
              <a:t>-Kimi kişileri ya da toplumları ele alarak bunların özelliklerini anlatan karakter denemeleri.</a:t>
            </a:r>
          </a:p>
          <a:p>
            <a:pPr algn="just">
              <a:lnSpc>
                <a:spcPct val="150000"/>
              </a:lnSpc>
            </a:pPr>
            <a:r>
              <a:rPr lang="tr-TR" sz="1600" dirty="0">
                <a:latin typeface="Times New Roman" panose="02020603050405020304" pitchFamily="18" charset="0"/>
                <a:cs typeface="Times New Roman" panose="02020603050405020304" pitchFamily="18" charset="0"/>
              </a:rPr>
              <a:t>-Herhangi bir yeri öznel bir tutumla yansıtan betimleyici denemeler.</a:t>
            </a:r>
          </a:p>
          <a:p>
            <a:pPr algn="just">
              <a:lnSpc>
                <a:spcPct val="150000"/>
              </a:lnSpc>
            </a:pPr>
            <a:r>
              <a:rPr lang="tr-TR" sz="1600" dirty="0">
                <a:latin typeface="Times New Roman" panose="02020603050405020304" pitchFamily="18" charset="0"/>
                <a:cs typeface="Times New Roman" panose="02020603050405020304" pitchFamily="18" charset="0"/>
              </a:rPr>
              <a:t>-Felsefe, din, toplumbilim alanındaki konuları işleyen felsefi denemeler.</a:t>
            </a:r>
          </a:p>
          <a:p>
            <a:pPr algn="just">
              <a:lnSpc>
                <a:spcPct val="150000"/>
              </a:lnSpc>
            </a:pPr>
            <a:r>
              <a:rPr lang="tr-TR" sz="1600" dirty="0">
                <a:latin typeface="Times New Roman" panose="02020603050405020304" pitchFamily="18" charset="0"/>
                <a:cs typeface="Times New Roman" panose="02020603050405020304" pitchFamily="18" charset="0"/>
              </a:rPr>
              <a:t>-Bilimsel araştırmalarla, gelişmelerle, yeniliklerle ve bunların sonuçlarıyla ilgili bilimsel denemeler.</a:t>
            </a:r>
          </a:p>
        </p:txBody>
      </p:sp>
      <p:pic>
        <p:nvPicPr>
          <p:cNvPr id="3" name="Resim 2">
            <a:extLst>
              <a:ext uri="{FF2B5EF4-FFF2-40B4-BE49-F238E27FC236}">
                <a16:creationId xmlns:a16="http://schemas.microsoft.com/office/drawing/2014/main" id="{73905F35-A72B-4CA5-AB71-1ED197390356}"/>
              </a:ext>
            </a:extLst>
          </p:cNvPr>
          <p:cNvPicPr/>
          <p:nvPr/>
        </p:nvPicPr>
        <p:blipFill>
          <a:blip r:embed="rId2">
            <a:duotone>
              <a:prstClr val="black"/>
              <a:schemeClr val="accent2">
                <a:tint val="45000"/>
                <a:satMod val="400000"/>
              </a:schemeClr>
            </a:duotone>
          </a:blip>
          <a:stretch>
            <a:fillRect/>
          </a:stretch>
        </p:blipFill>
        <p:spPr>
          <a:xfrm>
            <a:off x="2489687" y="3285756"/>
            <a:ext cx="3863771" cy="332878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160704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1484784"/>
            <a:ext cx="7920880" cy="2957861"/>
          </a:xfrm>
          <a:prstGeom prst="rect">
            <a:avLst/>
          </a:prstGeom>
        </p:spPr>
        <p:txBody>
          <a:bodyPr wrap="square">
            <a:spAutoFit/>
          </a:bodyPr>
          <a:lstStyle/>
          <a:p>
            <a:pPr algn="just">
              <a:lnSpc>
                <a:spcPct val="150000"/>
              </a:lnSpc>
            </a:pPr>
            <a:r>
              <a:rPr lang="tr-TR" u="sng" dirty="0"/>
              <a:t>Denemede</a:t>
            </a:r>
            <a:r>
              <a:rPr lang="tr-TR" dirty="0"/>
              <a:t>; öykü, roman gibi türlerde olduğu gibi olay ya da düğüme dayalı bir </a:t>
            </a:r>
            <a:r>
              <a:rPr lang="tr-TR" u="sng" dirty="0"/>
              <a:t>sürükleyicilik söz konusu değildir</a:t>
            </a:r>
            <a:r>
              <a:rPr lang="tr-TR" dirty="0"/>
              <a:t>. Bu nedenle deneme yazarının okurun ilgisini canlı tutmak için derin bilgi birikimi ve kültürün yanı sıra usta bir anlatıma, kıvrak bir dile sahip olması gerekir.</a:t>
            </a:r>
          </a:p>
          <a:p>
            <a:pPr algn="just">
              <a:lnSpc>
                <a:spcPct val="150000"/>
              </a:lnSpc>
            </a:pPr>
            <a:r>
              <a:rPr lang="tr-TR" dirty="0"/>
              <a:t>Deneme okuru da farklı bir okurdur; o kolaycılığa kaçmaz, roman ve öyküdeki gibi olayların sürükleyiciliğine kapılarak yol almaz. Yazarı anlamak için düşünsel çaba harcar. Ayrıca “kişisellik”, deneme yazarı ve okurunun ortak özelliğidir.</a:t>
            </a:r>
          </a:p>
        </p:txBody>
      </p:sp>
    </p:spTree>
    <p:extLst>
      <p:ext uri="{BB962C8B-B14F-4D97-AF65-F5344CB8AC3E}">
        <p14:creationId xmlns:p14="http://schemas.microsoft.com/office/powerpoint/2010/main" val="30144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88608" y="171516"/>
            <a:ext cx="8626917" cy="2542363"/>
          </a:xfrm>
          <a:prstGeom prst="rect">
            <a:avLst/>
          </a:prstGeom>
        </p:spPr>
        <p:txBody>
          <a:bodyPr wrap="square">
            <a:spAutoFit/>
          </a:bodyPr>
          <a:lstStyle/>
          <a:p>
            <a:pPr algn="just">
              <a:lnSpc>
                <a:spcPct val="150000"/>
              </a:lnSpc>
            </a:pPr>
            <a:r>
              <a:rPr lang="tr-TR" b="1" dirty="0"/>
              <a:t>Dünyada Deneme</a:t>
            </a:r>
            <a:endParaRPr lang="tr-TR" dirty="0"/>
          </a:p>
          <a:p>
            <a:pPr algn="just">
              <a:lnSpc>
                <a:spcPct val="150000"/>
              </a:lnSpc>
            </a:pPr>
            <a:r>
              <a:rPr lang="tr-TR" dirty="0"/>
              <a:t>Deneme türünün mucidi Fransız </a:t>
            </a:r>
            <a:r>
              <a:rPr lang="tr-TR" dirty="0" err="1"/>
              <a:t>Michel</a:t>
            </a:r>
            <a:r>
              <a:rPr lang="tr-TR" dirty="0"/>
              <a:t> de Montaigne’dir. Eserinin adı Denemeler “</a:t>
            </a:r>
            <a:r>
              <a:rPr lang="tr-TR" dirty="0" err="1"/>
              <a:t>Les</a:t>
            </a:r>
            <a:r>
              <a:rPr lang="tr-TR" dirty="0"/>
              <a:t> </a:t>
            </a:r>
            <a:r>
              <a:rPr lang="tr-TR" dirty="0" err="1"/>
              <a:t>Essais”dir</a:t>
            </a:r>
            <a:r>
              <a:rPr lang="tr-TR" dirty="0"/>
              <a:t>. 1580-1595 yılları arasında “kendini tanı” ilkesini esas alarak bu yazıları yazmıştır. Denemeleri sohbet havasındadır ve içtenlik vardır. İnsanı ilgilendiren her konuda yazmıştır. Fransız yazar özgürce düşünüp rahat bir şekilde bunları ifade etmeyi amaçlar. Montesquieu, Montaigne için “düşünen adam” ifadesini kullanır. </a:t>
            </a:r>
          </a:p>
        </p:txBody>
      </p:sp>
      <p:sp>
        <p:nvSpPr>
          <p:cNvPr id="4" name="Dikdörtgen 3">
            <a:extLst>
              <a:ext uri="{FF2B5EF4-FFF2-40B4-BE49-F238E27FC236}">
                <a16:creationId xmlns:a16="http://schemas.microsoft.com/office/drawing/2014/main" id="{144E05F3-342C-4BC5-A920-CE57E953BF37}"/>
              </a:ext>
            </a:extLst>
          </p:cNvPr>
          <p:cNvSpPr/>
          <p:nvPr/>
        </p:nvSpPr>
        <p:spPr>
          <a:xfrm>
            <a:off x="289002" y="2824401"/>
            <a:ext cx="8295703" cy="2639441"/>
          </a:xfrm>
          <a:prstGeom prst="rect">
            <a:avLst/>
          </a:prstGeom>
        </p:spPr>
        <p:txBody>
          <a:bodyPr wrap="square">
            <a:spAutoFit/>
          </a:bodyPr>
          <a:lstStyle/>
          <a:p>
            <a:pPr algn="just">
              <a:lnSpc>
                <a:spcPct val="150000"/>
              </a:lnSpc>
            </a:pPr>
            <a:r>
              <a:rPr lang="tr-TR" sz="1600" dirty="0"/>
              <a:t>Montaigne’den sonra bu edebiyat türünün diğer büyük temsilcisi </a:t>
            </a:r>
            <a:r>
              <a:rPr lang="tr-TR" sz="1600" u="sng" dirty="0"/>
              <a:t>İngiliz Francis Bacon</a:t>
            </a:r>
            <a:r>
              <a:rPr lang="tr-TR" sz="1600" dirty="0"/>
              <a:t>’dur. İlk denemelerini 1597'de yayımlar ve insanın dünya işlerindeki tutumu ile sağduyu konularına ağırlık verir. Daha sonra 1612’de yayımladığı denemelerinde dünyanın ve yaşamın gidişatını anlatır, sağduyuya dikkat çeker. İngiliz yazar Montaigne'i taklit ederek deneme yazmaya başladığını söylemesine rağmen ondan epeyce ayrılır. Neredeyse iki farklı türde yazı yazmışlardır. denebilir. Montaigne'in denemelerinde sohbet havası ve içtenlik hâkimken Bacon’da “ben” ifadesi ve bilgiçlik vardır. </a:t>
            </a:r>
          </a:p>
        </p:txBody>
      </p:sp>
      <p:sp>
        <p:nvSpPr>
          <p:cNvPr id="5" name="Dikdörtgen 4">
            <a:extLst>
              <a:ext uri="{FF2B5EF4-FFF2-40B4-BE49-F238E27FC236}">
                <a16:creationId xmlns:a16="http://schemas.microsoft.com/office/drawing/2014/main" id="{5830B7F1-C5A6-4280-8CD3-58C03D6B99C2}"/>
              </a:ext>
            </a:extLst>
          </p:cNvPr>
          <p:cNvSpPr/>
          <p:nvPr/>
        </p:nvSpPr>
        <p:spPr>
          <a:xfrm>
            <a:off x="289002" y="5596956"/>
            <a:ext cx="7920880" cy="1295868"/>
          </a:xfrm>
          <a:prstGeom prst="rect">
            <a:avLst/>
          </a:prstGeom>
        </p:spPr>
        <p:txBody>
          <a:bodyPr wrap="square">
            <a:spAutoFit/>
          </a:bodyPr>
          <a:lstStyle/>
          <a:p>
            <a:pPr algn="just">
              <a:lnSpc>
                <a:spcPct val="150000"/>
              </a:lnSpc>
            </a:pPr>
            <a:r>
              <a:rPr lang="tr-TR" dirty="0"/>
              <a:t>Bu iki isimden sonra dünya edebiyatının ünlü denemecileri olarak </a:t>
            </a:r>
            <a:r>
              <a:rPr lang="tr-TR" u="sng" dirty="0" err="1"/>
              <a:t>Andre</a:t>
            </a:r>
            <a:r>
              <a:rPr lang="tr-TR" u="sng" dirty="0"/>
              <a:t> Gide, Paul Valery, Charles Baudelaire, </a:t>
            </a:r>
            <a:r>
              <a:rPr lang="tr-TR" u="sng" dirty="0" err="1"/>
              <a:t>Max</a:t>
            </a:r>
            <a:r>
              <a:rPr lang="tr-TR" u="sng" dirty="0"/>
              <a:t> </a:t>
            </a:r>
            <a:r>
              <a:rPr lang="tr-TR" u="sng" dirty="0" err="1"/>
              <a:t>Jacop</a:t>
            </a:r>
            <a:r>
              <a:rPr lang="tr-TR" u="sng" dirty="0"/>
              <a:t> ve T.S. Eliot</a:t>
            </a:r>
            <a:r>
              <a:rPr lang="tr-TR" dirty="0"/>
              <a:t> gibi isimleri sayabiliriz</a:t>
            </a:r>
          </a:p>
          <a:p>
            <a:pPr algn="just">
              <a:lnSpc>
                <a:spcPct val="150000"/>
              </a:lnSpc>
            </a:pPr>
            <a:endParaRPr lang="tr-TR" u="sng" dirty="0"/>
          </a:p>
        </p:txBody>
      </p:sp>
    </p:spTree>
    <p:extLst>
      <p:ext uri="{BB962C8B-B14F-4D97-AF65-F5344CB8AC3E}">
        <p14:creationId xmlns:p14="http://schemas.microsoft.com/office/powerpoint/2010/main" val="163977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620688"/>
            <a:ext cx="8424936" cy="4662815"/>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Türk Edebiyatında Deneme</a:t>
            </a: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u="sng" dirty="0">
                <a:latin typeface="Times New Roman" panose="02020603050405020304" pitchFamily="18" charset="0"/>
                <a:cs typeface="Times New Roman" panose="02020603050405020304" pitchFamily="18" charset="0"/>
              </a:rPr>
              <a:t>İkinci Meşrutiyet'ten sonra Ömer Seyfettin, Cenap Şahabettin, Ahmet Rasim, Ahmet Haşim, Yakup Kadri, Yahya Kemal ve Halide Edip deneme yönü ağır basan ilk ürünlerini 1910'lu yıllarda vermişlerdi.</a:t>
            </a:r>
            <a:r>
              <a:rPr lang="tr-TR" dirty="0">
                <a:latin typeface="Times New Roman" panose="02020603050405020304" pitchFamily="18" charset="0"/>
                <a:cs typeface="Times New Roman" panose="02020603050405020304" pitchFamily="18" charset="0"/>
              </a:rPr>
              <a:t> </a:t>
            </a:r>
            <a:r>
              <a:rPr lang="tr-TR" u="sng" dirty="0">
                <a:latin typeface="Times New Roman" panose="02020603050405020304" pitchFamily="18" charset="0"/>
                <a:cs typeface="Times New Roman" panose="02020603050405020304" pitchFamily="18" charset="0"/>
              </a:rPr>
              <a:t>Cumhuriyetin ilanıyla birlikte Peyami Safa </a:t>
            </a:r>
            <a:r>
              <a:rPr lang="tr-TR" dirty="0">
                <a:latin typeface="Times New Roman" panose="02020603050405020304" pitchFamily="18" charset="0"/>
                <a:cs typeface="Times New Roman" panose="02020603050405020304" pitchFamily="18" charset="0"/>
              </a:rPr>
              <a:t>türün güzel örneklerini vermiş daha sonra da </a:t>
            </a:r>
            <a:r>
              <a:rPr lang="tr-TR" u="sng" dirty="0">
                <a:latin typeface="Times New Roman" panose="02020603050405020304" pitchFamily="18" charset="0"/>
                <a:cs typeface="Times New Roman" panose="02020603050405020304" pitchFamily="18" charset="0"/>
              </a:rPr>
              <a:t>Ahmet Hamdi Tanpınar </a:t>
            </a:r>
            <a:r>
              <a:rPr lang="tr-TR" dirty="0">
                <a:latin typeface="Times New Roman" panose="02020603050405020304" pitchFamily="18" charset="0"/>
                <a:cs typeface="Times New Roman" panose="02020603050405020304" pitchFamily="18" charset="0"/>
              </a:rPr>
              <a:t>bu halkaya eklenmiştir. </a:t>
            </a:r>
            <a:r>
              <a:rPr lang="tr-TR" u="sng" dirty="0">
                <a:latin typeface="Times New Roman" panose="02020603050405020304" pitchFamily="18" charset="0"/>
                <a:cs typeface="Times New Roman" panose="02020603050405020304" pitchFamily="18" charset="0"/>
              </a:rPr>
              <a:t>Mehmet Kaplan ve </a:t>
            </a:r>
            <a:r>
              <a:rPr lang="tr-TR" u="sng" dirty="0" err="1">
                <a:latin typeface="Times New Roman" panose="02020603050405020304" pitchFamily="18" charset="0"/>
                <a:cs typeface="Times New Roman" panose="02020603050405020304" pitchFamily="18" charset="0"/>
              </a:rPr>
              <a:t>Suut</a:t>
            </a:r>
            <a:r>
              <a:rPr lang="tr-TR" u="sng" dirty="0">
                <a:latin typeface="Times New Roman" panose="02020603050405020304" pitchFamily="18" charset="0"/>
                <a:cs typeface="Times New Roman" panose="02020603050405020304" pitchFamily="18" charset="0"/>
              </a:rPr>
              <a:t> Kemal Yetkin</a:t>
            </a:r>
            <a:r>
              <a:rPr lang="tr-TR" dirty="0">
                <a:latin typeface="Times New Roman" panose="02020603050405020304" pitchFamily="18" charset="0"/>
                <a:cs typeface="Times New Roman" panose="02020603050405020304" pitchFamily="18" charset="0"/>
              </a:rPr>
              <a:t> ise edebiyatımızda deneme türünün özgün ve önemli örneklerini veren yazarlar olmuştur. Ayrıca </a:t>
            </a:r>
            <a:r>
              <a:rPr lang="tr-TR" u="sng" dirty="0">
                <a:latin typeface="Times New Roman" panose="02020603050405020304" pitchFamily="18" charset="0"/>
                <a:cs typeface="Times New Roman" panose="02020603050405020304" pitchFamily="18" charset="0"/>
              </a:rPr>
              <a:t>Sabahattin Eyüboğlu ve Nurullah Ataç </a:t>
            </a:r>
            <a:r>
              <a:rPr lang="tr-TR" dirty="0">
                <a:latin typeface="Times New Roman" panose="02020603050405020304" pitchFamily="18" charset="0"/>
                <a:cs typeface="Times New Roman" panose="02020603050405020304" pitchFamily="18" charset="0"/>
              </a:rPr>
              <a:t>da önemli denemeciler olarak değerlendirilebilir. Bu isimlerin yanında </a:t>
            </a:r>
            <a:r>
              <a:rPr lang="tr-TR" u="sng" dirty="0">
                <a:latin typeface="Times New Roman" panose="02020603050405020304" pitchFamily="18" charset="0"/>
                <a:cs typeface="Times New Roman" panose="02020603050405020304" pitchFamily="18" charset="0"/>
              </a:rPr>
              <a:t>Attila İlhan, İlhan Selçuk, Cemal </a:t>
            </a:r>
            <a:r>
              <a:rPr lang="tr-TR" u="sng" dirty="0" err="1">
                <a:latin typeface="Times New Roman" panose="02020603050405020304" pitchFamily="18" charset="0"/>
                <a:cs typeface="Times New Roman" panose="02020603050405020304" pitchFamily="18" charset="0"/>
              </a:rPr>
              <a:t>Süreya</a:t>
            </a:r>
            <a:r>
              <a:rPr lang="tr-TR" u="sng" dirty="0">
                <a:latin typeface="Times New Roman" panose="02020603050405020304" pitchFamily="18" charset="0"/>
                <a:cs typeface="Times New Roman" panose="02020603050405020304" pitchFamily="18" charset="0"/>
              </a:rPr>
              <a:t>, Çetin Altan, Melih Cevdet Anday, Oktay Akbal, Oktay </a:t>
            </a:r>
            <a:r>
              <a:rPr lang="tr-TR" u="sng" dirty="0" err="1">
                <a:latin typeface="Times New Roman" panose="02020603050405020304" pitchFamily="18" charset="0"/>
                <a:cs typeface="Times New Roman" panose="02020603050405020304" pitchFamily="18" charset="0"/>
              </a:rPr>
              <a:t>Rifat</a:t>
            </a:r>
            <a:r>
              <a:rPr lang="tr-TR" u="sng" dirty="0">
                <a:latin typeface="Times New Roman" panose="02020603050405020304" pitchFamily="18" charset="0"/>
                <a:cs typeface="Times New Roman" panose="02020603050405020304" pitchFamily="18" charset="0"/>
              </a:rPr>
              <a:t>, Salah Birsel</a:t>
            </a:r>
            <a:r>
              <a:rPr lang="tr-TR" dirty="0">
                <a:latin typeface="Times New Roman" panose="02020603050405020304" pitchFamily="18" charset="0"/>
                <a:cs typeface="Times New Roman" panose="02020603050405020304" pitchFamily="18" charset="0"/>
              </a:rPr>
              <a:t> gibi isimler de kendilerine özgü denemelerle öne çıkarlar.</a:t>
            </a:r>
          </a:p>
        </p:txBody>
      </p:sp>
    </p:spTree>
    <p:extLst>
      <p:ext uri="{BB962C8B-B14F-4D97-AF65-F5344CB8AC3E}">
        <p14:creationId xmlns:p14="http://schemas.microsoft.com/office/powerpoint/2010/main" val="140718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339752" y="2132856"/>
            <a:ext cx="4968551" cy="1057918"/>
          </a:xfrm>
          <a:prstGeom prst="rect">
            <a:avLst/>
          </a:prstGeom>
        </p:spPr>
        <p:txBody>
          <a:bodyPr wrap="square">
            <a:spAutoFit/>
          </a:bodyPr>
          <a:lstStyle/>
          <a:p>
            <a:pPr algn="ctr">
              <a:lnSpc>
                <a:spcPct val="150000"/>
              </a:lnSpc>
            </a:pPr>
            <a:r>
              <a:rPr lang="tr-TR" sz="4800" b="1" dirty="0">
                <a:latin typeface="Berlin Sans FB Demi" panose="020E0802020502020306" pitchFamily="34" charset="0"/>
              </a:rPr>
              <a:t>SOHBET</a:t>
            </a:r>
          </a:p>
        </p:txBody>
      </p:sp>
    </p:spTree>
    <p:extLst>
      <p:ext uri="{BB962C8B-B14F-4D97-AF65-F5344CB8AC3E}">
        <p14:creationId xmlns:p14="http://schemas.microsoft.com/office/powerpoint/2010/main" val="3636562231"/>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4434</Words>
  <Application>Microsoft Office PowerPoint</Application>
  <PresentationFormat>Ekran Gösterisi (4:3)</PresentationFormat>
  <Paragraphs>168</Paragraphs>
  <Slides>48</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48</vt:i4>
      </vt:variant>
    </vt:vector>
  </HeadingPairs>
  <TitlesOfParts>
    <vt:vector size="57" baseType="lpstr">
      <vt:lpstr>Algerian</vt:lpstr>
      <vt:lpstr>Arial</vt:lpstr>
      <vt:lpstr>Arial Rounded MT Bold</vt:lpstr>
      <vt:lpstr>Berlin Sans FB Demi</vt:lpstr>
      <vt:lpstr>Calibri</vt:lpstr>
      <vt:lpstr>Calibri Light</vt:lpstr>
      <vt:lpstr>Times New Roman</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Cengizhan Topcu</dc:creator>
  <cp:lastModifiedBy>Cengizhan Topcu</cp:lastModifiedBy>
  <cp:revision>12</cp:revision>
  <dcterms:created xsi:type="dcterms:W3CDTF">2020-12-12T21:14:09Z</dcterms:created>
  <dcterms:modified xsi:type="dcterms:W3CDTF">2021-01-22T14:32:15Z</dcterms:modified>
</cp:coreProperties>
</file>