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307" r:id="rId5"/>
    <p:sldId id="257" r:id="rId6"/>
    <p:sldId id="258" r:id="rId7"/>
    <p:sldId id="259" r:id="rId8"/>
    <p:sldId id="260" r:id="rId9"/>
    <p:sldId id="262" r:id="rId10"/>
    <p:sldId id="263" r:id="rId11"/>
    <p:sldId id="264" r:id="rId12"/>
    <p:sldId id="265" r:id="rId13"/>
    <p:sldId id="326"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327" r:id="rId27"/>
    <p:sldId id="328" r:id="rId28"/>
    <p:sldId id="329" r:id="rId29"/>
    <p:sldId id="283" r:id="rId30"/>
    <p:sldId id="281" r:id="rId31"/>
    <p:sldId id="282" r:id="rId32"/>
    <p:sldId id="308" r:id="rId33"/>
    <p:sldId id="309" r:id="rId34"/>
    <p:sldId id="310" r:id="rId35"/>
    <p:sldId id="311" r:id="rId36"/>
    <p:sldId id="312" r:id="rId37"/>
    <p:sldId id="313" r:id="rId38"/>
    <p:sldId id="315" r:id="rId39"/>
    <p:sldId id="316" r:id="rId40"/>
    <p:sldId id="319" r:id="rId41"/>
    <p:sldId id="320" r:id="rId42"/>
    <p:sldId id="322" r:id="rId43"/>
    <p:sldId id="323" r:id="rId44"/>
    <p:sldId id="325" r:id="rId45"/>
    <p:sldId id="291" r:id="rId4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1. EDEBİ METİNLER" id="{87B27563-D97D-4310-8854-E98773B8A837}">
          <p14:sldIdLst>
            <p14:sldId id="307"/>
          </p14:sldIdLst>
        </p14:section>
        <p14:section name="11.1 ÖYKÜ" id="{2F2E1557-0E67-404D-9C95-0C01DB73E7B6}">
          <p14:sldIdLst>
            <p14:sldId id="257"/>
            <p14:sldId id="258"/>
            <p14:sldId id="259"/>
            <p14:sldId id="260"/>
            <p14:sldId id="262"/>
            <p14:sldId id="263"/>
            <p14:sldId id="264"/>
            <p14:sldId id="265"/>
            <p14:sldId id="326"/>
            <p14:sldId id="266"/>
          </p14:sldIdLst>
        </p14:section>
        <p14:section name="11.2 ROMAN" id="{266E4734-6D23-492B-B87A-202CC9D17DA3}">
          <p14:sldIdLst>
            <p14:sldId id="267"/>
            <p14:sldId id="268"/>
            <p14:sldId id="269"/>
            <p14:sldId id="270"/>
            <p14:sldId id="271"/>
            <p14:sldId id="272"/>
            <p14:sldId id="273"/>
            <p14:sldId id="274"/>
            <p14:sldId id="275"/>
            <p14:sldId id="276"/>
            <p14:sldId id="277"/>
            <p14:sldId id="327"/>
            <p14:sldId id="328"/>
            <p14:sldId id="329"/>
            <p14:sldId id="283"/>
            <p14:sldId id="281"/>
            <p14:sldId id="282"/>
          </p14:sldIdLst>
        </p14:section>
        <p14:section name="11.3 ŞİİR" id="{F8F60E57-C3E4-4D3F-938B-F33E01EA9F80}">
          <p14:sldIdLst>
            <p14:sldId id="308"/>
            <p14:sldId id="309"/>
            <p14:sldId id="310"/>
            <p14:sldId id="311"/>
            <p14:sldId id="312"/>
            <p14:sldId id="313"/>
            <p14:sldId id="315"/>
            <p14:sldId id="316"/>
            <p14:sldId id="319"/>
            <p14:sldId id="320"/>
            <p14:sldId id="322"/>
            <p14:sldId id="323"/>
            <p14:sldId id="325"/>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940E5-4300-4B2B-82A7-3529E1D78EBB}" v="1" dt="2020-12-30T15:14:01.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EM ULUER" userId="S::2010809002@ogrenci.karabuk.edu.tr::74d456f6-c997-4ba0-9665-107d06693780" providerId="AD" clId="Web-{B35940E5-4300-4B2B-82A7-3529E1D78EBB}"/>
    <pc:docChg chg="modSld">
      <pc:chgData name="IREM ULUER" userId="S::2010809002@ogrenci.karabuk.edu.tr::74d456f6-c997-4ba0-9665-107d06693780" providerId="AD" clId="Web-{B35940E5-4300-4B2B-82A7-3529E1D78EBB}" dt="2020-12-30T15:14:01.005" v="0" actId="14100"/>
      <pc:docMkLst>
        <pc:docMk/>
      </pc:docMkLst>
      <pc:sldChg chg="modSp">
        <pc:chgData name="IREM ULUER" userId="S::2010809002@ogrenci.karabuk.edu.tr::74d456f6-c997-4ba0-9665-107d06693780" providerId="AD" clId="Web-{B35940E5-4300-4B2B-82A7-3529E1D78EBB}" dt="2020-12-30T15:14:01.005" v="0" actId="14100"/>
        <pc:sldMkLst>
          <pc:docMk/>
          <pc:sldMk cId="2344986771" sldId="278"/>
        </pc:sldMkLst>
        <pc:picChg chg="mod">
          <ac:chgData name="IREM ULUER" userId="S::2010809002@ogrenci.karabuk.edu.tr::74d456f6-c997-4ba0-9665-107d06693780" providerId="AD" clId="Web-{B35940E5-4300-4B2B-82A7-3529E1D78EBB}" dt="2020-12-30T15:14:01.005" v="0" actId="14100"/>
          <ac:picMkLst>
            <pc:docMk/>
            <pc:sldMk cId="2344986771" sldId="278"/>
            <ac:picMk id="102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18E3EB-7437-4E21-B9E6-FD13D4173C92}"/>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p>
        </p:txBody>
      </p:sp>
      <p:sp>
        <p:nvSpPr>
          <p:cNvPr id="3" name="Alt Başlık 2">
            <a:extLst>
              <a:ext uri="{FF2B5EF4-FFF2-40B4-BE49-F238E27FC236}">
                <a16:creationId xmlns:a16="http://schemas.microsoft.com/office/drawing/2014/main" id="{3B92EEA3-5A43-4D92-93BD-DA8A3CFB3A9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362404E-BECC-4907-9209-CE0921927478}"/>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5" name="Alt Bilgi Yer Tutucusu 4">
            <a:extLst>
              <a:ext uri="{FF2B5EF4-FFF2-40B4-BE49-F238E27FC236}">
                <a16:creationId xmlns:a16="http://schemas.microsoft.com/office/drawing/2014/main" id="{C2070AF3-DCD2-44B6-AE5A-AD92E41E2D2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DACA858-9D66-4F13-88E1-8ADC5D105B2F}"/>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3841213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2AA306-DD32-4A04-A97F-D7B7619C30A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13ED6A1-AA90-4CF9-AB1D-385A5527AE0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AAC4C5C-3755-427A-A1CE-A3D65BC0F717}"/>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5" name="Alt Bilgi Yer Tutucusu 4">
            <a:extLst>
              <a:ext uri="{FF2B5EF4-FFF2-40B4-BE49-F238E27FC236}">
                <a16:creationId xmlns:a16="http://schemas.microsoft.com/office/drawing/2014/main" id="{0D5D2468-2063-4464-A4D6-6DE5B095CF6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7AE8A3-A98B-4DAF-81B6-968AA943C4C0}"/>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298033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108BF9F-90B4-4735-9969-7EC6C79BC1B7}"/>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33D2098-DB5C-4F04-891F-740E7378B811}"/>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9AFAFD5-B8E7-400F-B181-A705ED1B2672}"/>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5" name="Alt Bilgi Yer Tutucusu 4">
            <a:extLst>
              <a:ext uri="{FF2B5EF4-FFF2-40B4-BE49-F238E27FC236}">
                <a16:creationId xmlns:a16="http://schemas.microsoft.com/office/drawing/2014/main" id="{98B5204A-F8DE-4587-977E-53E036A8B0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CBE30CE-64CB-4E4B-AF5E-EC99FA953EA0}"/>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5929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B0CEC2-58C4-49A9-9035-F31319F2F5D3}" type="datetimeFigureOut">
              <a:rPr lang="tr-TR" smtClean="0">
                <a:solidFill>
                  <a:srgbClr val="48231E"/>
                </a:solidFill>
              </a:rPr>
              <a:pPr/>
              <a:t>22.01.2021</a:t>
            </a:fld>
            <a:endParaRPr lang="tr-TR">
              <a:solidFill>
                <a:srgbClr val="48231E"/>
              </a:solidFill>
            </a:endParaRPr>
          </a:p>
        </p:txBody>
      </p:sp>
      <p:sp>
        <p:nvSpPr>
          <p:cNvPr id="5" name="Footer Placeholder 4"/>
          <p:cNvSpPr>
            <a:spLocks noGrp="1"/>
          </p:cNvSpPr>
          <p:nvPr>
            <p:ph type="ftr" sz="quarter" idx="11"/>
          </p:nvPr>
        </p:nvSpPr>
        <p:spPr/>
        <p:txBody>
          <a:bodyPr/>
          <a:lstStyle/>
          <a:p>
            <a:endParaRPr lang="tr-TR">
              <a:solidFill>
                <a:srgbClr val="48231E"/>
              </a:solidFill>
            </a:endParaRPr>
          </a:p>
        </p:txBody>
      </p:sp>
      <p:sp>
        <p:nvSpPr>
          <p:cNvPr id="6" name="Slide Number Placeholder 5"/>
          <p:cNvSpPr>
            <a:spLocks noGrp="1"/>
          </p:cNvSpPr>
          <p:nvPr>
            <p:ph type="sldNum" sz="quarter" idx="12"/>
          </p:nvPr>
        </p:nvSpPr>
        <p:spPr/>
        <p:txBody>
          <a:bodyPr/>
          <a:lstStyle/>
          <a:p>
            <a:fld id="{CF608C93-4234-44FD-89A7-C7786E2C4B71}" type="slidenum">
              <a:rPr lang="tr-TR" smtClean="0">
                <a:solidFill>
                  <a:srgbClr val="48231E"/>
                </a:solidFill>
              </a:rPr>
              <a:pPr/>
              <a:t>‹#›</a:t>
            </a:fld>
            <a:endParaRPr lang="tr-TR">
              <a:solidFill>
                <a:srgbClr val="48231E"/>
              </a:solidFill>
            </a:endParaRPr>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tr-TR"/>
              <a:t>Asıl başlık stili için tıklatın</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05352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D6C994-6CCF-4004-8938-49AACD09892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8A36EBD-FADA-4D9E-9992-2A9184615F9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70ACD24-984B-4CDD-B20E-DDDDCD9E7203}"/>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5" name="Alt Bilgi Yer Tutucusu 4">
            <a:extLst>
              <a:ext uri="{FF2B5EF4-FFF2-40B4-BE49-F238E27FC236}">
                <a16:creationId xmlns:a16="http://schemas.microsoft.com/office/drawing/2014/main" id="{4E5BFFA5-AA17-4483-8D8F-CF34FF431DE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A1A45AC-BA16-4718-B28C-B01A4057956E}"/>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302251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B53D27-B366-4111-90D1-04B1C7C0BC47}"/>
              </a:ext>
            </a:extLst>
          </p:cNvPr>
          <p:cNvSpPr>
            <a:spLocks noGrp="1"/>
          </p:cNvSpPr>
          <p:nvPr>
            <p:ph type="title"/>
          </p:nvPr>
        </p:nvSpPr>
        <p:spPr>
          <a:xfrm>
            <a:off x="623888" y="1709739"/>
            <a:ext cx="7886700" cy="2852737"/>
          </a:xfrm>
        </p:spPr>
        <p:txBody>
          <a:bodyPr anchor="b"/>
          <a:lstStyle>
            <a:lvl1pPr>
              <a:defRPr sz="45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C8A0081-BDA7-4472-99A5-3D3351F0DC1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12C6DAE-9407-45C3-891E-0D326C8F7CBD}"/>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5" name="Alt Bilgi Yer Tutucusu 4">
            <a:extLst>
              <a:ext uri="{FF2B5EF4-FFF2-40B4-BE49-F238E27FC236}">
                <a16:creationId xmlns:a16="http://schemas.microsoft.com/office/drawing/2014/main" id="{08199D56-53DB-4EC6-8433-E05FD7DDF7A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DBB3C38-D914-4F0C-BF47-C285A750C5F6}"/>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286913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6ED200-150C-4F8D-821A-A7C44575AB9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E20715B-274A-482D-A6E1-22BBB6539C7A}"/>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CF49E60-6A77-4276-8A8E-C40A0DB00864}"/>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08BAC41-1529-43A2-8BE6-85A09ECD1449}"/>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6" name="Alt Bilgi Yer Tutucusu 5">
            <a:extLst>
              <a:ext uri="{FF2B5EF4-FFF2-40B4-BE49-F238E27FC236}">
                <a16:creationId xmlns:a16="http://schemas.microsoft.com/office/drawing/2014/main" id="{76F17DE2-1162-4953-A91F-D20E33FB0DF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9A78A14-FCD6-462E-8598-F9E75E87A804}"/>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29326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A16D4-2590-4F2B-B612-1AECA8110757}"/>
              </a:ext>
            </a:extLst>
          </p:cNvPr>
          <p:cNvSpPr>
            <a:spLocks noGrp="1"/>
          </p:cNvSpPr>
          <p:nvPr>
            <p:ph type="title"/>
          </p:nvPr>
        </p:nvSpPr>
        <p:spPr>
          <a:xfrm>
            <a:off x="629841" y="365126"/>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C0F9409-872D-4461-B5EC-07658D8431C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749A390-E60C-4102-B235-7516A8EBBB45}"/>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FD62B35-746A-4D8B-80F1-2B6A1C1FDBB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E6FC194-F750-41E2-84EA-D95088CAB069}"/>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8397E6F-FCD8-480E-9FA3-3243E9C44795}"/>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8" name="Alt Bilgi Yer Tutucusu 7">
            <a:extLst>
              <a:ext uri="{FF2B5EF4-FFF2-40B4-BE49-F238E27FC236}">
                <a16:creationId xmlns:a16="http://schemas.microsoft.com/office/drawing/2014/main" id="{C1A6DF1F-D9BF-48FC-A573-05C31866417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DBD1D3B-1DA8-4D9F-8840-5F5EA435F003}"/>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364154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5F2FF5-16D5-4046-A642-16A3B37D85F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C121B79-16F0-4D51-983B-208814AA4B27}"/>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4" name="Alt Bilgi Yer Tutucusu 3">
            <a:extLst>
              <a:ext uri="{FF2B5EF4-FFF2-40B4-BE49-F238E27FC236}">
                <a16:creationId xmlns:a16="http://schemas.microsoft.com/office/drawing/2014/main" id="{84801E4B-08D0-4AEC-980B-C0EFC8A974F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30AE577-2384-4254-ACAB-2F78B5519AF7}"/>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74190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C132319-0F09-411A-9A66-24058BF24E69}"/>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3" name="Alt Bilgi Yer Tutucusu 2">
            <a:extLst>
              <a:ext uri="{FF2B5EF4-FFF2-40B4-BE49-F238E27FC236}">
                <a16:creationId xmlns:a16="http://schemas.microsoft.com/office/drawing/2014/main" id="{75F91540-6422-48A0-B18C-2F3F11980C5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7AA7A67-E11B-4C8D-A153-D30B70707F36}"/>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129264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739DCD-EE02-4421-9411-FB88DFE15DE1}"/>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A2941BB-EBC7-4662-B610-09EAFCF5EAF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90D8D38-5C86-4C03-8503-BD08EFB0C6C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8AD3644-DFA8-4750-ACF6-727AE4063014}"/>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6" name="Alt Bilgi Yer Tutucusu 5">
            <a:extLst>
              <a:ext uri="{FF2B5EF4-FFF2-40B4-BE49-F238E27FC236}">
                <a16:creationId xmlns:a16="http://schemas.microsoft.com/office/drawing/2014/main" id="{BBEB2CF0-A879-4024-B1E3-9E8F8889F7D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60A52AE-E1AD-42DD-BF12-6A311A32131E}"/>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153233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492C15-6423-43E2-B85C-5E4DC53094E0}"/>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49B923E-3CEF-43BF-A9D1-49AB739A0C7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Metin Yer Tutucusu 3">
            <a:extLst>
              <a:ext uri="{FF2B5EF4-FFF2-40B4-BE49-F238E27FC236}">
                <a16:creationId xmlns:a16="http://schemas.microsoft.com/office/drawing/2014/main" id="{0CF6E751-7CA1-4614-ABB2-9E2F31F0556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CB8F4DB-62DF-4B4F-A668-F1471E5B04AB}"/>
              </a:ext>
            </a:extLst>
          </p:cNvPr>
          <p:cNvSpPr>
            <a:spLocks noGrp="1"/>
          </p:cNvSpPr>
          <p:nvPr>
            <p:ph type="dt" sz="half" idx="10"/>
          </p:nvPr>
        </p:nvSpPr>
        <p:spPr/>
        <p:txBody>
          <a:bodyPr/>
          <a:lstStyle/>
          <a:p>
            <a:fld id="{6C067833-4014-4935-ACF8-F38F0F5EC19E}" type="datetimeFigureOut">
              <a:rPr lang="tr-TR" smtClean="0"/>
              <a:t>22.01.2021</a:t>
            </a:fld>
            <a:endParaRPr lang="tr-TR"/>
          </a:p>
        </p:txBody>
      </p:sp>
      <p:sp>
        <p:nvSpPr>
          <p:cNvPr id="6" name="Alt Bilgi Yer Tutucusu 5">
            <a:extLst>
              <a:ext uri="{FF2B5EF4-FFF2-40B4-BE49-F238E27FC236}">
                <a16:creationId xmlns:a16="http://schemas.microsoft.com/office/drawing/2014/main" id="{93DEFC4B-25D8-4645-9E39-B3A1DFA4968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233887A-9BCB-4FA6-B01C-672579DDC09E}"/>
              </a:ext>
            </a:extLst>
          </p:cNvPr>
          <p:cNvSpPr>
            <a:spLocks noGrp="1"/>
          </p:cNvSpPr>
          <p:nvPr>
            <p:ph type="sldNum" sz="quarter" idx="12"/>
          </p:nvPr>
        </p:nvSpPr>
        <p:spPr/>
        <p:txBody>
          <a:bodyPr/>
          <a:lstStyle/>
          <a:p>
            <a:fld id="{3FB615FE-BB0F-48DE-BC34-6127CD0240F9}" type="slidenum">
              <a:rPr lang="tr-TR" smtClean="0"/>
              <a:t>‹#›</a:t>
            </a:fld>
            <a:endParaRPr lang="tr-TR"/>
          </a:p>
        </p:txBody>
      </p:sp>
    </p:spTree>
    <p:extLst>
      <p:ext uri="{BB962C8B-B14F-4D97-AF65-F5344CB8AC3E}">
        <p14:creationId xmlns:p14="http://schemas.microsoft.com/office/powerpoint/2010/main" val="146074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0071538-8260-4671-B8B2-E6E146EA9A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8971FFD-774C-4552-AD4B-4D11FB4620B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2908067-2D48-49E1-B0D5-7EC940089B4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C067833-4014-4935-ACF8-F38F0F5EC19E}" type="datetimeFigureOut">
              <a:rPr lang="tr-TR" smtClean="0"/>
              <a:t>22.01.2021</a:t>
            </a:fld>
            <a:endParaRPr lang="tr-TR"/>
          </a:p>
        </p:txBody>
      </p:sp>
      <p:sp>
        <p:nvSpPr>
          <p:cNvPr id="5" name="Alt Bilgi Yer Tutucusu 4">
            <a:extLst>
              <a:ext uri="{FF2B5EF4-FFF2-40B4-BE49-F238E27FC236}">
                <a16:creationId xmlns:a16="http://schemas.microsoft.com/office/drawing/2014/main" id="{AFE00B0A-48B9-48FB-894F-97AB1824D2B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70EAE3E-591A-4650-91E0-7787251A62B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B615FE-BB0F-48DE-BC34-6127CD0240F9}" type="slidenum">
              <a:rPr lang="tr-TR" smtClean="0"/>
              <a:t>‹#›</a:t>
            </a:fld>
            <a:endParaRPr lang="tr-TR"/>
          </a:p>
        </p:txBody>
      </p:sp>
    </p:spTree>
    <p:extLst>
      <p:ext uri="{BB962C8B-B14F-4D97-AF65-F5344CB8AC3E}">
        <p14:creationId xmlns:p14="http://schemas.microsoft.com/office/powerpoint/2010/main" val="3890506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D1234F9-6AE7-4481-9F88-0031AE100542}"/>
              </a:ext>
            </a:extLst>
          </p:cNvPr>
          <p:cNvSpPr/>
          <p:nvPr/>
        </p:nvSpPr>
        <p:spPr>
          <a:xfrm>
            <a:off x="827584" y="2996952"/>
            <a:ext cx="6984776" cy="1446550"/>
          </a:xfrm>
          <a:prstGeom prst="rect">
            <a:avLst/>
          </a:prstGeom>
        </p:spPr>
        <p:txBody>
          <a:bodyPr wrap="square">
            <a:spAutoFit/>
          </a:bodyPr>
          <a:lstStyle/>
          <a:p>
            <a:pPr algn="ctr"/>
            <a:r>
              <a:rPr lang="tr-TR" sz="4400" b="1" dirty="0"/>
              <a:t>11. EDEBİ METİNLER</a:t>
            </a:r>
          </a:p>
          <a:p>
            <a:pPr algn="ctr"/>
            <a:endParaRPr lang="tr-TR" sz="4400" dirty="0"/>
          </a:p>
        </p:txBody>
      </p:sp>
      <p:sp>
        <p:nvSpPr>
          <p:cNvPr id="6" name="Başlık 1">
            <a:extLst>
              <a:ext uri="{FF2B5EF4-FFF2-40B4-BE49-F238E27FC236}">
                <a16:creationId xmlns:a16="http://schemas.microsoft.com/office/drawing/2014/main" id="{078C1D08-CD03-4D4F-B190-17B968FEA178}"/>
              </a:ext>
            </a:extLst>
          </p:cNvPr>
          <p:cNvSpPr txBox="1">
            <a:spLocks/>
          </p:cNvSpPr>
          <p:nvPr/>
        </p:nvSpPr>
        <p:spPr>
          <a:xfrm>
            <a:off x="2149951" y="1988840"/>
            <a:ext cx="5399202" cy="7290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YAZMA BECERİLERİ </a:t>
            </a:r>
          </a:p>
        </p:txBody>
      </p:sp>
    </p:spTree>
    <p:extLst>
      <p:ext uri="{BB962C8B-B14F-4D97-AF65-F5344CB8AC3E}">
        <p14:creationId xmlns:p14="http://schemas.microsoft.com/office/powerpoint/2010/main" val="220157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A589716-D2F7-49BA-83C1-1D08F99F6DB8}"/>
              </a:ext>
            </a:extLst>
          </p:cNvPr>
          <p:cNvSpPr txBox="1"/>
          <p:nvPr/>
        </p:nvSpPr>
        <p:spPr>
          <a:xfrm>
            <a:off x="539552" y="245051"/>
            <a:ext cx="8280920" cy="6367897"/>
          </a:xfrm>
          <a:prstGeom prst="rect">
            <a:avLst/>
          </a:prstGeom>
          <a:noFill/>
        </p:spPr>
        <p:txBody>
          <a:bodyPr wrap="square" rtlCol="0">
            <a:spAutoFit/>
          </a:bodyPr>
          <a:lstStyle/>
          <a:p>
            <a:pPr>
              <a:lnSpc>
                <a:spcPct val="115000"/>
              </a:lnSpc>
              <a:spcAft>
                <a:spcPts val="1000"/>
              </a:spcAft>
            </a:pPr>
            <a:r>
              <a:rPr lang="tr-TR" sz="1800" b="1" dirty="0">
                <a:effectLst/>
                <a:latin typeface="Calibri" panose="020F0502020204030204" pitchFamily="34" charset="0"/>
                <a:ea typeface="Calibri" panose="020F0502020204030204" pitchFamily="34" charset="0"/>
                <a:cs typeface="Arial" panose="020B0604020202020204" pitchFamily="34" charset="0"/>
              </a:rPr>
              <a:t>TÜRK EDEBİYATINDA ÖYKÜ DÖNEMLERİ:</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800" dirty="0">
                <a:effectLst/>
                <a:latin typeface="Calibri" panose="020F0502020204030204" pitchFamily="34" charset="0"/>
                <a:ea typeface="Calibri" panose="020F0502020204030204" pitchFamily="34" charset="0"/>
                <a:cs typeface="Arial" panose="020B0604020202020204" pitchFamily="34" charset="0"/>
              </a:rPr>
              <a:t>6 </a:t>
            </a:r>
            <a:r>
              <a:rPr lang="tr-TR" sz="1800" dirty="0" err="1">
                <a:effectLst/>
                <a:latin typeface="Calibri" panose="020F0502020204030204" pitchFamily="34" charset="0"/>
                <a:ea typeface="Calibri" panose="020F0502020204030204" pitchFamily="34" charset="0"/>
                <a:cs typeface="Arial" panose="020B0604020202020204" pitchFamily="34" charset="0"/>
              </a:rPr>
              <a:t>kısıma</a:t>
            </a:r>
            <a:r>
              <a:rPr lang="tr-TR" sz="1800" dirty="0">
                <a:effectLst/>
                <a:latin typeface="Calibri" panose="020F0502020204030204" pitchFamily="34" charset="0"/>
                <a:ea typeface="Calibri" panose="020F0502020204030204" pitchFamily="34" charset="0"/>
                <a:cs typeface="Arial" panose="020B0604020202020204" pitchFamily="34" charset="0"/>
              </a:rPr>
              <a:t> ayrılır.</a:t>
            </a:r>
          </a:p>
          <a:p>
            <a:pPr>
              <a:lnSpc>
                <a:spcPct val="115000"/>
              </a:lnSpc>
              <a:spcAft>
                <a:spcPts val="1000"/>
              </a:spcAft>
            </a:pPr>
            <a:r>
              <a:rPr lang="tr-TR" sz="1800" b="1" u="sng" dirty="0">
                <a:effectLst/>
                <a:latin typeface="Calibri" panose="020F0502020204030204" pitchFamily="34" charset="0"/>
                <a:ea typeface="Calibri" panose="020F0502020204030204" pitchFamily="34" charset="0"/>
                <a:cs typeface="Arial" panose="020B0604020202020204" pitchFamily="34" charset="0"/>
              </a:rPr>
              <a:t>1.DÖNEM:</a:t>
            </a:r>
            <a:r>
              <a:rPr lang="tr-TR" sz="1800" dirty="0">
                <a:effectLst/>
                <a:latin typeface="Calibri" panose="020F0502020204030204" pitchFamily="34" charset="0"/>
                <a:ea typeface="Calibri" panose="020F0502020204030204" pitchFamily="34" charset="0"/>
                <a:cs typeface="Arial" panose="020B0604020202020204" pitchFamily="34" charset="0"/>
              </a:rPr>
              <a:t> Hikayeden öykücülüğe geçiş dönemidir.</a:t>
            </a:r>
          </a:p>
          <a:p>
            <a:pPr>
              <a:lnSpc>
                <a:spcPct val="115000"/>
              </a:lnSpc>
              <a:spcAft>
                <a:spcPts val="1000"/>
              </a:spcAft>
            </a:pPr>
            <a:r>
              <a:rPr lang="tr-TR" sz="1800" b="1" u="sng" dirty="0">
                <a:effectLst/>
                <a:latin typeface="Calibri" panose="020F0502020204030204" pitchFamily="34" charset="0"/>
                <a:ea typeface="Calibri" panose="020F0502020204030204" pitchFamily="34" charset="0"/>
                <a:cs typeface="Arial" panose="020B0604020202020204" pitchFamily="34" charset="0"/>
              </a:rPr>
              <a:t>2.DÖNEM:</a:t>
            </a:r>
            <a:r>
              <a:rPr lang="tr-TR" sz="1800" dirty="0">
                <a:effectLst/>
                <a:latin typeface="Calibri" panose="020F0502020204030204" pitchFamily="34" charset="0"/>
                <a:ea typeface="Calibri" panose="020F0502020204030204" pitchFamily="34" charset="0"/>
                <a:cs typeface="Arial" panose="020B0604020202020204" pitchFamily="34" charset="0"/>
              </a:rPr>
              <a:t> ÖMER SEYFETTİN VE ARKADAŞLARI DÖNEMİ: Öykünün Gelişme dönemidir. Bu dönemde öykücülüğü zirveye çıkaran Ömer Seyfettin, Mehmet Şevket Esendal, Sebahattin Ali, Sait Faik Abasıyanık’tır.</a:t>
            </a:r>
          </a:p>
          <a:p>
            <a:pPr>
              <a:lnSpc>
                <a:spcPct val="115000"/>
              </a:lnSpc>
              <a:spcAft>
                <a:spcPts val="1000"/>
              </a:spcAft>
            </a:pPr>
            <a:r>
              <a:rPr lang="tr-TR" sz="1800" b="1" u="sng" dirty="0">
                <a:effectLst/>
                <a:latin typeface="Calibri" panose="020F0502020204030204" pitchFamily="34" charset="0"/>
                <a:ea typeface="Calibri" panose="020F0502020204030204" pitchFamily="34" charset="0"/>
                <a:cs typeface="Arial" panose="020B0604020202020204" pitchFamily="34" charset="0"/>
              </a:rPr>
              <a:t>3.DÖNEM:</a:t>
            </a:r>
            <a:r>
              <a:rPr lang="tr-TR" sz="1800" dirty="0">
                <a:effectLst/>
                <a:latin typeface="Calibri" panose="020F0502020204030204" pitchFamily="34" charset="0"/>
                <a:ea typeface="Calibri" panose="020F0502020204030204" pitchFamily="34" charset="0"/>
                <a:cs typeface="Arial" panose="020B0604020202020204" pitchFamily="34" charset="0"/>
              </a:rPr>
              <a:t> Yükseliş ve Olgunlaşma dönemi</a:t>
            </a:r>
          </a:p>
          <a:p>
            <a:pPr>
              <a:lnSpc>
                <a:spcPct val="115000"/>
              </a:lnSpc>
              <a:spcAft>
                <a:spcPts val="1000"/>
              </a:spcAft>
            </a:pPr>
            <a:r>
              <a:rPr lang="tr-TR" sz="1800" b="1" u="sng" dirty="0">
                <a:effectLst/>
                <a:latin typeface="Calibri" panose="020F0502020204030204" pitchFamily="34" charset="0"/>
                <a:ea typeface="Calibri" panose="020F0502020204030204" pitchFamily="34" charset="0"/>
                <a:cs typeface="Arial" panose="020B0604020202020204" pitchFamily="34" charset="0"/>
              </a:rPr>
              <a:t>4.DÖNEM:</a:t>
            </a:r>
            <a:r>
              <a:rPr lang="tr-TR" sz="1800" dirty="0">
                <a:effectLst/>
                <a:latin typeface="Calibri" panose="020F0502020204030204" pitchFamily="34" charset="0"/>
                <a:ea typeface="Calibri" panose="020F0502020204030204" pitchFamily="34" charset="0"/>
                <a:cs typeface="Arial" panose="020B0604020202020204" pitchFamily="34" charset="0"/>
              </a:rPr>
              <a:t> 2.D </a:t>
            </a:r>
            <a:r>
              <a:rPr lang="tr-TR" sz="1800" dirty="0" err="1">
                <a:effectLst/>
                <a:latin typeface="Calibri" panose="020F0502020204030204" pitchFamily="34" charset="0"/>
                <a:ea typeface="Calibri" panose="020F0502020204030204" pitchFamily="34" charset="0"/>
                <a:cs typeface="Arial" panose="020B0604020202020204" pitchFamily="34" charset="0"/>
              </a:rPr>
              <a:t>ünya</a:t>
            </a:r>
            <a:r>
              <a:rPr lang="tr-TR" sz="1800" dirty="0">
                <a:effectLst/>
                <a:latin typeface="Calibri" panose="020F0502020204030204" pitchFamily="34" charset="0"/>
                <a:ea typeface="Calibri" panose="020F0502020204030204" pitchFamily="34" charset="0"/>
                <a:cs typeface="Arial" panose="020B0604020202020204" pitchFamily="34" charset="0"/>
              </a:rPr>
              <a:t> savaşı ve akabindeki dönemdir.</a:t>
            </a:r>
          </a:p>
          <a:p>
            <a:pPr>
              <a:lnSpc>
                <a:spcPct val="115000"/>
              </a:lnSpc>
              <a:spcAft>
                <a:spcPts val="1000"/>
              </a:spcAft>
            </a:pPr>
            <a:r>
              <a:rPr lang="tr-TR" sz="1800" b="1" u="sng" dirty="0">
                <a:effectLst/>
                <a:latin typeface="Calibri" panose="020F0502020204030204" pitchFamily="34" charset="0"/>
                <a:ea typeface="Calibri" panose="020F0502020204030204" pitchFamily="34" charset="0"/>
                <a:cs typeface="Arial" panose="020B0604020202020204" pitchFamily="34" charset="0"/>
              </a:rPr>
              <a:t>5.DÖNEM:</a:t>
            </a:r>
            <a:r>
              <a:rPr lang="tr-TR" sz="1800" dirty="0">
                <a:effectLst/>
                <a:latin typeface="Calibri" panose="020F0502020204030204" pitchFamily="34" charset="0"/>
                <a:ea typeface="Calibri" panose="020F0502020204030204" pitchFamily="34" charset="0"/>
                <a:cs typeface="Arial" panose="020B0604020202020204" pitchFamily="34" charset="0"/>
              </a:rPr>
              <a:t> Psikanalist çözümlemelerin yapıldığı dönem. (Leyla Erdil)</a:t>
            </a:r>
          </a:p>
          <a:p>
            <a:pPr>
              <a:lnSpc>
                <a:spcPct val="115000"/>
              </a:lnSpc>
              <a:spcAft>
                <a:spcPts val="1000"/>
              </a:spcAft>
            </a:pPr>
            <a:r>
              <a:rPr lang="tr-TR" sz="1800" b="1" u="sng" dirty="0">
                <a:effectLst/>
                <a:latin typeface="Calibri" panose="020F0502020204030204" pitchFamily="34" charset="0"/>
                <a:ea typeface="Calibri" panose="020F0502020204030204" pitchFamily="34" charset="0"/>
                <a:cs typeface="Arial" panose="020B0604020202020204" pitchFamily="34" charset="0"/>
              </a:rPr>
              <a:t>6.DÖNEM:</a:t>
            </a:r>
            <a:r>
              <a:rPr lang="tr-TR" sz="1800" dirty="0">
                <a:effectLst/>
                <a:latin typeface="Calibri" panose="020F0502020204030204" pitchFamily="34" charset="0"/>
                <a:ea typeface="Calibri" panose="020F0502020204030204" pitchFamily="34" charset="0"/>
                <a:cs typeface="Arial" panose="020B0604020202020204" pitchFamily="34" charset="0"/>
              </a:rPr>
              <a:t> Yeni Arayışlar dönemi. Bu dönemde üslup arayışı mevcuttur.</a:t>
            </a:r>
          </a:p>
          <a:p>
            <a:pPr>
              <a:lnSpc>
                <a:spcPct val="115000"/>
              </a:lnSpc>
              <a:spcAft>
                <a:spcPts val="1000"/>
              </a:spcAft>
            </a:pPr>
            <a:endParaRPr lang="tr-T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800" b="1" u="sng" dirty="0">
                <a:solidFill>
                  <a:srgbClr val="002060"/>
                </a:solidFill>
                <a:effectLst/>
                <a:latin typeface="Calibri" panose="020F0502020204030204" pitchFamily="34" charset="0"/>
                <a:ea typeface="Calibri" panose="020F0502020204030204" pitchFamily="34" charset="0"/>
                <a:cs typeface="Arial" panose="020B0604020202020204" pitchFamily="34" charset="0"/>
              </a:rPr>
              <a:t>ÖRNEK SORU: </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800" b="1" dirty="0">
                <a:solidFill>
                  <a:srgbClr val="002060"/>
                </a:solidFill>
                <a:effectLst/>
                <a:latin typeface="Calibri" panose="020F0502020204030204" pitchFamily="34" charset="0"/>
                <a:ea typeface="Calibri" panose="020F0502020204030204" pitchFamily="34" charset="0"/>
                <a:cs typeface="Arial" panose="020B0604020202020204" pitchFamily="34" charset="0"/>
              </a:rPr>
              <a:t>Türk öykücülüğünde Ömer Seyfettin’in çizgisi ne zaman kırılmaya başlamıştır?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800" b="1" dirty="0">
                <a:solidFill>
                  <a:srgbClr val="002060"/>
                </a:solidFill>
                <a:effectLst/>
                <a:latin typeface="Calibri" panose="020F0502020204030204" pitchFamily="34" charset="0"/>
                <a:ea typeface="Calibri" panose="020F0502020204030204" pitchFamily="34" charset="0"/>
                <a:cs typeface="Arial" panose="020B0604020202020204" pitchFamily="34" charset="0"/>
              </a:rPr>
              <a:t>Cevap: 4.Dönem (Batıya özen-Batıdan etkileşimin olduğu dönemdir)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370790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1635067"/>
            <a:ext cx="8568952" cy="3000821"/>
          </a:xfrm>
          <a:prstGeom prst="rect">
            <a:avLst/>
          </a:prstGeom>
        </p:spPr>
        <p:txBody>
          <a:bodyPr wrap="square">
            <a:spAutoFit/>
          </a:bodyPr>
          <a:lstStyle/>
          <a:p>
            <a:pPr algn="just">
              <a:lnSpc>
                <a:spcPct val="150000"/>
              </a:lnSpc>
            </a:pPr>
            <a:r>
              <a:rPr lang="en-US" dirty="0" err="1"/>
              <a:t>Türk</a:t>
            </a:r>
            <a:r>
              <a:rPr lang="en-US" dirty="0"/>
              <a:t> </a:t>
            </a:r>
            <a:r>
              <a:rPr lang="en-US" dirty="0" err="1"/>
              <a:t>edebiyatında</a:t>
            </a:r>
            <a:r>
              <a:rPr lang="en-US" dirty="0"/>
              <a:t> </a:t>
            </a:r>
            <a:r>
              <a:rPr lang="en-US" dirty="0" err="1"/>
              <a:t>öykü</a:t>
            </a:r>
            <a:r>
              <a:rPr lang="en-US" dirty="0"/>
              <a:t> </a:t>
            </a:r>
            <a:r>
              <a:rPr lang="en-US" dirty="0" err="1"/>
              <a:t>türünün</a:t>
            </a:r>
            <a:r>
              <a:rPr lang="en-US" dirty="0"/>
              <a:t> </a:t>
            </a:r>
            <a:r>
              <a:rPr lang="en-US" dirty="0" err="1"/>
              <a:t>önemli</a:t>
            </a:r>
            <a:r>
              <a:rPr lang="en-US" dirty="0"/>
              <a:t> </a:t>
            </a:r>
            <a:r>
              <a:rPr lang="en-US" dirty="0" err="1"/>
              <a:t>temsilcileri</a:t>
            </a:r>
            <a:r>
              <a:rPr lang="en-US" dirty="0"/>
              <a:t> </a:t>
            </a:r>
            <a:r>
              <a:rPr lang="en-US" dirty="0" err="1"/>
              <a:t>arasında</a:t>
            </a:r>
            <a:r>
              <a:rPr lang="en-US" dirty="0"/>
              <a:t> </a:t>
            </a:r>
            <a:r>
              <a:rPr lang="en-US" u="sng" dirty="0" err="1"/>
              <a:t>Hüseyin</a:t>
            </a:r>
            <a:r>
              <a:rPr lang="en-US" u="sng" dirty="0"/>
              <a:t> </a:t>
            </a:r>
            <a:r>
              <a:rPr lang="en-US" u="sng" dirty="0" err="1"/>
              <a:t>Rahmi</a:t>
            </a:r>
            <a:r>
              <a:rPr lang="en-US" u="sng" dirty="0"/>
              <a:t> </a:t>
            </a:r>
            <a:r>
              <a:rPr lang="en-US" u="sng" dirty="0" err="1"/>
              <a:t>Gürpınar</a:t>
            </a:r>
            <a:r>
              <a:rPr lang="en-US" u="sng" dirty="0"/>
              <a:t> </a:t>
            </a:r>
            <a:r>
              <a:rPr lang="en-US" dirty="0"/>
              <a:t>(1864-1944), </a:t>
            </a:r>
            <a:r>
              <a:rPr lang="en-US" u="sng" dirty="0" err="1"/>
              <a:t>Halit</a:t>
            </a:r>
            <a:r>
              <a:rPr lang="en-US" u="sng" dirty="0"/>
              <a:t> </a:t>
            </a:r>
            <a:r>
              <a:rPr lang="en-US" u="sng" dirty="0" err="1"/>
              <a:t>Ziya</a:t>
            </a:r>
            <a:r>
              <a:rPr lang="en-US" u="sng" dirty="0"/>
              <a:t> </a:t>
            </a:r>
            <a:r>
              <a:rPr lang="en-US" u="sng" dirty="0" err="1"/>
              <a:t>Uşaklıgil</a:t>
            </a:r>
            <a:r>
              <a:rPr lang="en-US" u="sng" dirty="0"/>
              <a:t> </a:t>
            </a:r>
            <a:r>
              <a:rPr lang="en-US" dirty="0"/>
              <a:t>(1866-1945), </a:t>
            </a:r>
            <a:r>
              <a:rPr lang="en-US" u="sng" dirty="0" err="1"/>
              <a:t>Memduh</a:t>
            </a:r>
            <a:r>
              <a:rPr lang="en-US" u="sng" dirty="0"/>
              <a:t> </a:t>
            </a:r>
            <a:r>
              <a:rPr lang="tr-TR" u="sng" dirty="0"/>
              <a:t>Ş</a:t>
            </a:r>
            <a:r>
              <a:rPr lang="en-US" u="sng" dirty="0" err="1"/>
              <a:t>evket</a:t>
            </a:r>
            <a:r>
              <a:rPr lang="en-US" u="sng" dirty="0"/>
              <a:t> </a:t>
            </a:r>
            <a:r>
              <a:rPr lang="en-US" u="sng" dirty="0" err="1"/>
              <a:t>Esendal</a:t>
            </a:r>
            <a:r>
              <a:rPr lang="en-US" u="sng" dirty="0"/>
              <a:t> </a:t>
            </a:r>
            <a:r>
              <a:rPr lang="en-US" dirty="0"/>
              <a:t>(1883-1952), </a:t>
            </a:r>
            <a:r>
              <a:rPr lang="en-US" u="sng" dirty="0" err="1"/>
              <a:t>Ömer</a:t>
            </a:r>
            <a:r>
              <a:rPr lang="en-US" u="sng" dirty="0"/>
              <a:t> </a:t>
            </a:r>
            <a:r>
              <a:rPr lang="en-US" u="sng" dirty="0" err="1"/>
              <a:t>Seyfettin</a:t>
            </a:r>
            <a:r>
              <a:rPr lang="en-US" dirty="0"/>
              <a:t> (1884-1920), </a:t>
            </a:r>
            <a:r>
              <a:rPr lang="en-US" u="sng" dirty="0" err="1"/>
              <a:t>Refik</a:t>
            </a:r>
            <a:r>
              <a:rPr lang="en-US" u="sng" dirty="0"/>
              <a:t> </a:t>
            </a:r>
            <a:r>
              <a:rPr lang="en-US" u="sng" dirty="0" err="1"/>
              <a:t>Halit</a:t>
            </a:r>
            <a:r>
              <a:rPr lang="en-US" u="sng" dirty="0"/>
              <a:t> </a:t>
            </a:r>
            <a:r>
              <a:rPr lang="en-US" u="sng" dirty="0" err="1"/>
              <a:t>Karay</a:t>
            </a:r>
            <a:r>
              <a:rPr lang="en-US" u="sng" dirty="0"/>
              <a:t> </a:t>
            </a:r>
            <a:r>
              <a:rPr lang="en-US" dirty="0"/>
              <a:t>(1888-1965), </a:t>
            </a:r>
            <a:r>
              <a:rPr lang="en-US" u="sng" dirty="0" err="1"/>
              <a:t>Reşat</a:t>
            </a:r>
            <a:r>
              <a:rPr lang="en-US" u="sng" dirty="0"/>
              <a:t> Nuri </a:t>
            </a:r>
            <a:r>
              <a:rPr lang="en-US" u="sng" dirty="0" err="1"/>
              <a:t>Güntekin</a:t>
            </a:r>
            <a:r>
              <a:rPr lang="en-US" u="sng" dirty="0"/>
              <a:t> </a:t>
            </a:r>
            <a:r>
              <a:rPr lang="en-US" dirty="0"/>
              <a:t>(1889-1956), </a:t>
            </a:r>
            <a:r>
              <a:rPr lang="en-US" u="sng" dirty="0" err="1"/>
              <a:t>Sabahattin</a:t>
            </a:r>
            <a:r>
              <a:rPr lang="en-US" u="sng" dirty="0"/>
              <a:t> Ali </a:t>
            </a:r>
            <a:r>
              <a:rPr lang="en-US" dirty="0"/>
              <a:t>(1906-1943), </a:t>
            </a:r>
            <a:r>
              <a:rPr lang="en-US" u="sng" dirty="0" err="1"/>
              <a:t>Sait</a:t>
            </a:r>
            <a:r>
              <a:rPr lang="en-US" u="sng" dirty="0"/>
              <a:t> </a:t>
            </a:r>
            <a:r>
              <a:rPr lang="en-US" u="sng" dirty="0" err="1"/>
              <a:t>Faik</a:t>
            </a:r>
            <a:r>
              <a:rPr lang="en-US" u="sng" dirty="0"/>
              <a:t> </a:t>
            </a:r>
            <a:r>
              <a:rPr lang="en-US" u="sng" dirty="0" err="1"/>
              <a:t>Abasıyanık</a:t>
            </a:r>
            <a:r>
              <a:rPr lang="en-US" u="sng" dirty="0"/>
              <a:t> </a:t>
            </a:r>
            <a:r>
              <a:rPr lang="en-US" dirty="0"/>
              <a:t>(1906-1954), </a:t>
            </a:r>
            <a:r>
              <a:rPr lang="en-US" u="sng" dirty="0"/>
              <a:t>Kenan Hulusi </a:t>
            </a:r>
            <a:r>
              <a:rPr lang="en-US" u="sng" dirty="0" err="1"/>
              <a:t>Koray</a:t>
            </a:r>
            <a:r>
              <a:rPr lang="en-US" u="sng" dirty="0"/>
              <a:t> </a:t>
            </a:r>
            <a:r>
              <a:rPr lang="en-US" dirty="0"/>
              <a:t>(1908-1943), </a:t>
            </a:r>
            <a:r>
              <a:rPr lang="en-US" u="sng" dirty="0"/>
              <a:t>Orhan Kemal </a:t>
            </a:r>
            <a:r>
              <a:rPr lang="en-US" dirty="0"/>
              <a:t>(1914-1970), </a:t>
            </a:r>
            <a:r>
              <a:rPr lang="en-US" u="sng" dirty="0" err="1"/>
              <a:t>Haldun</a:t>
            </a:r>
            <a:r>
              <a:rPr lang="en-US" u="sng" dirty="0"/>
              <a:t> </a:t>
            </a:r>
            <a:r>
              <a:rPr lang="en-US" u="sng" dirty="0" err="1"/>
              <a:t>Taner</a:t>
            </a:r>
            <a:r>
              <a:rPr lang="en-US" u="sng" dirty="0"/>
              <a:t> </a:t>
            </a:r>
            <a:r>
              <a:rPr lang="en-US" dirty="0"/>
              <a:t>(1915- 1986), </a:t>
            </a:r>
            <a:r>
              <a:rPr lang="en-US" u="sng" dirty="0" err="1"/>
              <a:t>Necati</a:t>
            </a:r>
            <a:r>
              <a:rPr lang="en-US" u="sng" dirty="0"/>
              <a:t> </a:t>
            </a:r>
            <a:r>
              <a:rPr lang="en-US" u="sng" dirty="0" err="1"/>
              <a:t>Cumalı</a:t>
            </a:r>
            <a:r>
              <a:rPr lang="en-US" u="sng" dirty="0"/>
              <a:t> </a:t>
            </a:r>
            <a:r>
              <a:rPr lang="en-US" dirty="0"/>
              <a:t>(1921-2001), </a:t>
            </a:r>
            <a:r>
              <a:rPr lang="en-US" u="sng" dirty="0" err="1"/>
              <a:t>Oktay</a:t>
            </a:r>
            <a:r>
              <a:rPr lang="en-US" u="sng" dirty="0"/>
              <a:t> </a:t>
            </a:r>
            <a:r>
              <a:rPr lang="en-US" u="sng" dirty="0" err="1"/>
              <a:t>Akbal</a:t>
            </a:r>
            <a:r>
              <a:rPr lang="en-US" u="sng" dirty="0"/>
              <a:t> </a:t>
            </a:r>
            <a:r>
              <a:rPr lang="en-US" dirty="0"/>
              <a:t>(1923-), </a:t>
            </a:r>
            <a:r>
              <a:rPr lang="en-US" u="sng" dirty="0" err="1"/>
              <a:t>Muzaffer</a:t>
            </a:r>
            <a:r>
              <a:rPr lang="en-US" u="sng" dirty="0"/>
              <a:t> </a:t>
            </a:r>
            <a:r>
              <a:rPr lang="en-US" u="sng" dirty="0" err="1"/>
              <a:t>İzgü</a:t>
            </a:r>
            <a:r>
              <a:rPr lang="en-US" u="sng" dirty="0"/>
              <a:t> </a:t>
            </a:r>
            <a:r>
              <a:rPr lang="en-US" dirty="0"/>
              <a:t>(1933-...), </a:t>
            </a:r>
            <a:r>
              <a:rPr lang="en-US" u="sng" dirty="0" err="1"/>
              <a:t>Gülten</a:t>
            </a:r>
            <a:r>
              <a:rPr lang="en-US" u="sng" dirty="0"/>
              <a:t> </a:t>
            </a:r>
            <a:r>
              <a:rPr lang="en-US" u="sng" dirty="0" err="1"/>
              <a:t>Dayıoğlu</a:t>
            </a:r>
            <a:r>
              <a:rPr lang="en-US" u="sng" dirty="0"/>
              <a:t> </a:t>
            </a:r>
            <a:r>
              <a:rPr lang="en-US" dirty="0"/>
              <a:t>(1935-...), </a:t>
            </a:r>
            <a:r>
              <a:rPr lang="en-US" u="sng" dirty="0" err="1"/>
              <a:t>Füruzan</a:t>
            </a:r>
            <a:r>
              <a:rPr lang="en-US" dirty="0"/>
              <a:t> (1935-...) </a:t>
            </a:r>
            <a:r>
              <a:rPr lang="en-US" dirty="0" err="1"/>
              <a:t>ve</a:t>
            </a:r>
            <a:r>
              <a:rPr lang="en-US" dirty="0"/>
              <a:t> </a:t>
            </a:r>
            <a:r>
              <a:rPr lang="en-US" dirty="0" err="1"/>
              <a:t>daha</a:t>
            </a:r>
            <a:r>
              <a:rPr lang="en-US" dirty="0"/>
              <a:t> </a:t>
            </a:r>
            <a:r>
              <a:rPr lang="en-US" dirty="0" err="1"/>
              <a:t>pek</a:t>
            </a:r>
            <a:r>
              <a:rPr lang="en-US" dirty="0"/>
              <a:t> </a:t>
            </a:r>
            <a:r>
              <a:rPr lang="en-US" dirty="0" err="1"/>
              <a:t>çok</a:t>
            </a:r>
            <a:r>
              <a:rPr lang="en-US" dirty="0"/>
              <a:t> </a:t>
            </a:r>
            <a:r>
              <a:rPr lang="en-US" dirty="0" err="1"/>
              <a:t>yazar</a:t>
            </a:r>
            <a:r>
              <a:rPr lang="en-US" dirty="0"/>
              <a:t> </a:t>
            </a:r>
            <a:r>
              <a:rPr lang="en-US" dirty="0" err="1"/>
              <a:t>sayılabilir</a:t>
            </a:r>
            <a:r>
              <a:rPr lang="en-US" dirty="0"/>
              <a:t>.</a:t>
            </a:r>
            <a:endParaRPr lang="tr-TR" dirty="0"/>
          </a:p>
        </p:txBody>
      </p:sp>
    </p:spTree>
    <p:extLst>
      <p:ext uri="{BB962C8B-B14F-4D97-AF65-F5344CB8AC3E}">
        <p14:creationId xmlns:p14="http://schemas.microsoft.com/office/powerpoint/2010/main" val="977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692696"/>
            <a:ext cx="8064896" cy="5078313"/>
          </a:xfrm>
          <a:prstGeom prst="rect">
            <a:avLst/>
          </a:prstGeom>
        </p:spPr>
        <p:txBody>
          <a:bodyPr wrap="square">
            <a:spAutoFit/>
          </a:bodyPr>
          <a:lstStyle/>
          <a:p>
            <a:pPr algn="just">
              <a:lnSpc>
                <a:spcPct val="150000"/>
              </a:lnSpc>
            </a:pPr>
            <a:r>
              <a:rPr lang="en-US" b="1"/>
              <a:t>ROMAN</a:t>
            </a:r>
            <a:endParaRPr lang="tr-TR" b="1"/>
          </a:p>
          <a:p>
            <a:pPr algn="just">
              <a:lnSpc>
                <a:spcPct val="150000"/>
              </a:lnSpc>
            </a:pPr>
            <a:r>
              <a:rPr lang="en-US"/>
              <a:t>Roman; insanların yaşayışlarını, serüvenlerini, iç dünyalarını, çevreyle olan ilişkilerini toplumsal bir olay ya da durumu kurmacaya dayalı olarak anlatan düz yazı türü olarak tanımlanabilir. Öteki yazınsal türler gibi roman da insanı işler. Onun doğal ve toplumsal çevresiyle ve kendisiyle olan çatışmalarını konu edinir. Romanda tanıtılan çevre, öyküdekine göre daha geniştir. Kişi sayısı da öyküye göre daha çoktur. Romanda kişilerin -özellikle başkişinin- karakterleri ayrıntılı olarak tanıtılır. Başkişinin yaşamının bütünü ya da uzun bir dönemi anlatılır.</a:t>
            </a:r>
            <a:endParaRPr lang="tr-TR"/>
          </a:p>
          <a:p>
            <a:pPr algn="just">
              <a:lnSpc>
                <a:spcPct val="150000"/>
              </a:lnSpc>
            </a:pPr>
            <a:r>
              <a:rPr lang="en-US"/>
              <a:t>Romanda öyküye göre karmaşık bir olay örgüsü vardır. Öyküde olduğu gibi romanda da olaylar zamandan bağımsız düşünülemez, olay ya da durumlar bir za- man dilimi içinde gerçekleşir. Romanın konusu, genellikle daha geniş bir zaman dilimini kapsar. Zaman, olayların akış sürecidir.</a:t>
            </a:r>
            <a:endParaRPr lang="tr-TR"/>
          </a:p>
        </p:txBody>
      </p:sp>
    </p:spTree>
    <p:extLst>
      <p:ext uri="{BB962C8B-B14F-4D97-AF65-F5344CB8AC3E}">
        <p14:creationId xmlns:p14="http://schemas.microsoft.com/office/powerpoint/2010/main" val="98035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836712"/>
            <a:ext cx="8352928" cy="4662815"/>
          </a:xfrm>
          <a:prstGeom prst="rect">
            <a:avLst/>
          </a:prstGeom>
        </p:spPr>
        <p:txBody>
          <a:bodyPr wrap="square">
            <a:spAutoFit/>
          </a:bodyPr>
          <a:lstStyle/>
          <a:p>
            <a:pPr algn="just">
              <a:lnSpc>
                <a:spcPct val="150000"/>
              </a:lnSpc>
            </a:pPr>
            <a:r>
              <a:rPr lang="en-US"/>
              <a:t>Romanın öyküye göre daha uzun olduğunu da söyleyebiliriz; ancak uzunluk - kısalık ölçütüyle bir yapıtın roman ya da öykü olduğunu belirlemek doğru olmaz. Uzun öyküler olabileceği gibi kısa romanlar da vardır. Bu nedenle romanın uzunluğu ile değil yukarıda belirttiğimiz öteki özellikleriyle, konuyu işleyiş biçimiyle, ayrıntılara inmesiyle öyküden ayrıldığını söylemek daha doğru olur. Bununla birlikte roman türüne ilişkin bu genel belirlemelerin her roman için geçerli olmayabileceğini de belirtmek gerekir.</a:t>
            </a:r>
            <a:endParaRPr lang="tr-TR"/>
          </a:p>
          <a:p>
            <a:pPr algn="just">
              <a:lnSpc>
                <a:spcPct val="150000"/>
              </a:lnSpc>
            </a:pPr>
            <a:r>
              <a:rPr lang="en-US"/>
              <a:t>Öykü gibi romanda da okura verilmek istenen kişisel ya da toplumsal içerikli bir ileti vardır. Romanın iletisinin de başkişiyle ilişkili olduğunu belirtmek gerekir. Romanda olaylar, çoğunlukla üçüncü kişili anlatımla, kimi zaman da birinci kişili anlatımla verilir. Bunun dışında anı defteri ya da mektup biçiminde yazılan romanlar da vardır.</a:t>
            </a:r>
            <a:endParaRPr lang="tr-TR"/>
          </a:p>
        </p:txBody>
      </p:sp>
    </p:spTree>
    <p:extLst>
      <p:ext uri="{BB962C8B-B14F-4D97-AF65-F5344CB8AC3E}">
        <p14:creationId xmlns:p14="http://schemas.microsoft.com/office/powerpoint/2010/main" val="69001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1443841"/>
            <a:ext cx="8208912" cy="3416320"/>
          </a:xfrm>
          <a:prstGeom prst="rect">
            <a:avLst/>
          </a:prstGeom>
        </p:spPr>
        <p:txBody>
          <a:bodyPr wrap="square">
            <a:spAutoFit/>
          </a:bodyPr>
          <a:lstStyle/>
          <a:p>
            <a:pPr algn="just">
              <a:lnSpc>
                <a:spcPct val="150000"/>
              </a:lnSpc>
            </a:pPr>
            <a:r>
              <a:rPr lang="en-US"/>
              <a:t>Kurmacaya dayalı bir tür olan roman, salt gerçeği anlatmaz. Romancı kendi duygu ve düşünce evrenine, dünya görüşüne göre gerçeği yeniden yapılandırır; salt gerçeği kendi imbiğinden geçirerek damıtır, onu yeniden yaratır. Bu yaratma sonucu ortaya çıkan yapıt; birkaç kişiyi etkileyecek güçteki bir olayı toplumsallaştırır, bir bakıma evrenselleştirir. Salt gerçek iken belki sıradan bir gazete, radyo ya da televizyon haberi olan ve kısa süre sonra belleklerden silinip gidecek olan olay; roman konusu olarak işlendiğinde bütün insanlığa mal olarak sonsuza dek insanları etkileyecek bir güce kavuşur.</a:t>
            </a:r>
            <a:endParaRPr lang="tr-TR"/>
          </a:p>
        </p:txBody>
      </p:sp>
    </p:spTree>
    <p:extLst>
      <p:ext uri="{BB962C8B-B14F-4D97-AF65-F5344CB8AC3E}">
        <p14:creationId xmlns:p14="http://schemas.microsoft.com/office/powerpoint/2010/main" val="621593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1028343"/>
            <a:ext cx="8424936" cy="3831818"/>
          </a:xfrm>
          <a:prstGeom prst="rect">
            <a:avLst/>
          </a:prstGeom>
        </p:spPr>
        <p:txBody>
          <a:bodyPr wrap="square">
            <a:spAutoFit/>
          </a:bodyPr>
          <a:lstStyle/>
          <a:p>
            <a:pPr algn="just">
              <a:lnSpc>
                <a:spcPct val="150000"/>
              </a:lnSpc>
            </a:pPr>
            <a:r>
              <a:rPr lang="en-US"/>
              <a:t>Batı edebiyatında ilk başarılı örneğini İspanyol yazarı </a:t>
            </a:r>
            <a:r>
              <a:rPr lang="en-US" b="1"/>
              <a:t>Cervantes</a:t>
            </a:r>
            <a:r>
              <a:rPr lang="en-US"/>
              <a:t> (1547-1616)’in</a:t>
            </a:r>
            <a:r>
              <a:rPr lang="tr-TR"/>
              <a:t> 17. </a:t>
            </a:r>
            <a:r>
              <a:rPr lang="en-US"/>
              <a:t>yüzyılda verdiği (Don Kişot-1605) roman, edebiyatımıza Tanzimat döneminde girmiştir. Türk okuru roman türünü önce çevirilerle tanımıştır. İlk örnek, </a:t>
            </a:r>
            <a:r>
              <a:rPr lang="en-US" b="1"/>
              <a:t>Yusuf Kamil Paşa</a:t>
            </a:r>
            <a:r>
              <a:rPr lang="en-US"/>
              <a:t>’nın 1859’da Fransız yazarı Fenelon (1651-175)’dan yaptığı Telemak çevirisidir. Daha sonra yerli romanlar yazılmıştır. İlk yerli roman, </a:t>
            </a:r>
            <a:r>
              <a:rPr lang="tr-TR" b="1"/>
              <a:t>Şe</a:t>
            </a:r>
            <a:r>
              <a:rPr lang="en-US" b="1"/>
              <a:t>msettin Sami</a:t>
            </a:r>
            <a:r>
              <a:rPr lang="en-US"/>
              <a:t>’nin yazdığı Taaşşuk-ı Talat ve Fıtnat (1872)’tır. </a:t>
            </a:r>
            <a:r>
              <a:rPr lang="en-US" b="1"/>
              <a:t>Namık Kemal </a:t>
            </a:r>
            <a:r>
              <a:rPr lang="en-US"/>
              <a:t>(1840-1888)’in yazdığı İntibah (1876), ilk edebi roman olarak kabul edilir; ancak bu türün yetkin örneklerini görmek için </a:t>
            </a:r>
            <a:r>
              <a:rPr lang="en-US" b="1"/>
              <a:t>Halit Ziya Uşaklıgil</a:t>
            </a:r>
            <a:r>
              <a:rPr lang="en-US"/>
              <a:t> (1866-1945)’in Mai ve Siyah (1897), Aşk-ı Memnu (1900) adlı yapıtlarını beklemek gerekecektir.</a:t>
            </a:r>
            <a:endParaRPr lang="tr-TR"/>
          </a:p>
        </p:txBody>
      </p:sp>
    </p:spTree>
    <p:extLst>
      <p:ext uri="{BB962C8B-B14F-4D97-AF65-F5344CB8AC3E}">
        <p14:creationId xmlns:p14="http://schemas.microsoft.com/office/powerpoint/2010/main" val="380239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628800"/>
            <a:ext cx="8208912" cy="3000821"/>
          </a:xfrm>
          <a:prstGeom prst="rect">
            <a:avLst/>
          </a:prstGeom>
        </p:spPr>
        <p:txBody>
          <a:bodyPr wrap="square">
            <a:spAutoFit/>
          </a:bodyPr>
          <a:lstStyle/>
          <a:p>
            <a:pPr algn="just">
              <a:lnSpc>
                <a:spcPct val="150000"/>
              </a:lnSpc>
            </a:pPr>
            <a:r>
              <a:rPr lang="en-US" b="1" dirty="0"/>
              <a:t>Roman </a:t>
            </a:r>
            <a:r>
              <a:rPr lang="en-US" b="1" dirty="0" err="1"/>
              <a:t>Türleri</a:t>
            </a:r>
            <a:endParaRPr lang="tr-TR" b="1" dirty="0"/>
          </a:p>
          <a:p>
            <a:pPr algn="just">
              <a:lnSpc>
                <a:spcPct val="150000"/>
              </a:lnSpc>
            </a:pPr>
            <a:r>
              <a:rPr lang="en-US" dirty="0" err="1"/>
              <a:t>Romanlar</a:t>
            </a:r>
            <a:r>
              <a:rPr lang="en-US" dirty="0"/>
              <a:t>; </a:t>
            </a:r>
            <a:r>
              <a:rPr lang="en-US" dirty="0" err="1"/>
              <a:t>konuları</a:t>
            </a:r>
            <a:r>
              <a:rPr lang="en-US" dirty="0"/>
              <a:t> </a:t>
            </a:r>
            <a:r>
              <a:rPr lang="en-US" dirty="0" err="1"/>
              <a:t>ve</a:t>
            </a:r>
            <a:r>
              <a:rPr lang="en-US" dirty="0"/>
              <a:t> </a:t>
            </a:r>
            <a:r>
              <a:rPr lang="en-US" dirty="0" err="1"/>
              <a:t>işleniş</a:t>
            </a:r>
            <a:r>
              <a:rPr lang="en-US" dirty="0"/>
              <a:t> </a:t>
            </a:r>
            <a:r>
              <a:rPr lang="en-US" dirty="0" err="1"/>
              <a:t>biçimleri</a:t>
            </a:r>
            <a:r>
              <a:rPr lang="en-US" dirty="0"/>
              <a:t> </a:t>
            </a:r>
            <a:r>
              <a:rPr lang="en-US" dirty="0" err="1"/>
              <a:t>açısından</a:t>
            </a:r>
            <a:r>
              <a:rPr lang="en-US" dirty="0"/>
              <a:t> </a:t>
            </a:r>
            <a:r>
              <a:rPr lang="en-US" dirty="0" err="1"/>
              <a:t>türlere</a:t>
            </a:r>
            <a:r>
              <a:rPr lang="en-US" dirty="0"/>
              <a:t> </a:t>
            </a:r>
            <a:r>
              <a:rPr lang="en-US" dirty="0" err="1"/>
              <a:t>ayrılır</a:t>
            </a:r>
            <a:r>
              <a:rPr lang="en-US" dirty="0"/>
              <a:t>.</a:t>
            </a:r>
            <a:endParaRPr lang="tr-TR" dirty="0"/>
          </a:p>
          <a:p>
            <a:pPr algn="just">
              <a:lnSpc>
                <a:spcPct val="150000"/>
              </a:lnSpc>
            </a:pPr>
            <a:r>
              <a:rPr lang="en-US" dirty="0"/>
              <a:t> </a:t>
            </a:r>
            <a:endParaRPr lang="tr-TR" dirty="0"/>
          </a:p>
          <a:p>
            <a:pPr algn="just">
              <a:lnSpc>
                <a:spcPct val="150000"/>
              </a:lnSpc>
            </a:pPr>
            <a:r>
              <a:rPr lang="en-US" b="1" u="sng" dirty="0" err="1"/>
              <a:t>Konularına</a:t>
            </a:r>
            <a:r>
              <a:rPr lang="en-US" b="1" u="sng" dirty="0"/>
              <a:t> </a:t>
            </a:r>
            <a:r>
              <a:rPr lang="en-US" b="1" u="sng" dirty="0" err="1"/>
              <a:t>Göre</a:t>
            </a:r>
            <a:r>
              <a:rPr lang="en-US" b="1" u="sng" dirty="0"/>
              <a:t> </a:t>
            </a:r>
            <a:r>
              <a:rPr lang="en-US" b="1" u="sng" dirty="0" err="1"/>
              <a:t>Romanlar</a:t>
            </a:r>
            <a:endParaRPr lang="tr-TR" b="1" u="sng" dirty="0"/>
          </a:p>
          <a:p>
            <a:pPr algn="just">
              <a:lnSpc>
                <a:spcPct val="150000"/>
              </a:lnSpc>
            </a:pPr>
            <a:r>
              <a:rPr lang="en-US" dirty="0" err="1"/>
              <a:t>Konularına</a:t>
            </a:r>
            <a:r>
              <a:rPr lang="en-US" dirty="0"/>
              <a:t> </a:t>
            </a:r>
            <a:r>
              <a:rPr lang="en-US" dirty="0" err="1"/>
              <a:t>göre</a:t>
            </a:r>
            <a:r>
              <a:rPr lang="en-US" dirty="0"/>
              <a:t> </a:t>
            </a:r>
            <a:r>
              <a:rPr lang="en-US" dirty="0" err="1"/>
              <a:t>romanlar</a:t>
            </a:r>
            <a:r>
              <a:rPr lang="en-US" dirty="0"/>
              <a:t>; </a:t>
            </a:r>
            <a:r>
              <a:rPr lang="en-US" dirty="0" err="1"/>
              <a:t>serüven</a:t>
            </a:r>
            <a:r>
              <a:rPr lang="en-US" dirty="0"/>
              <a:t> </a:t>
            </a:r>
            <a:r>
              <a:rPr lang="en-US" dirty="0" err="1"/>
              <a:t>romanları</a:t>
            </a:r>
            <a:r>
              <a:rPr lang="en-US" dirty="0"/>
              <a:t>, polis </a:t>
            </a:r>
            <a:r>
              <a:rPr lang="en-US" dirty="0" err="1"/>
              <a:t>romanları</a:t>
            </a:r>
            <a:r>
              <a:rPr lang="en-US" dirty="0"/>
              <a:t>, </a:t>
            </a:r>
            <a:r>
              <a:rPr lang="en-US" dirty="0" err="1"/>
              <a:t>tarihsel</a:t>
            </a:r>
            <a:r>
              <a:rPr lang="en-US" dirty="0"/>
              <a:t> </a:t>
            </a:r>
            <a:r>
              <a:rPr lang="en-US" dirty="0" err="1"/>
              <a:t>romanlar</a:t>
            </a:r>
            <a:r>
              <a:rPr lang="en-US" dirty="0"/>
              <a:t>, </a:t>
            </a:r>
            <a:r>
              <a:rPr lang="en-US" dirty="0" err="1"/>
              <a:t>psikolojik</a:t>
            </a:r>
            <a:r>
              <a:rPr lang="en-US" dirty="0"/>
              <a:t> </a:t>
            </a:r>
            <a:r>
              <a:rPr lang="en-US" dirty="0" err="1"/>
              <a:t>romanlar</a:t>
            </a:r>
            <a:r>
              <a:rPr lang="en-US" dirty="0"/>
              <a:t>, </a:t>
            </a:r>
            <a:r>
              <a:rPr lang="en-US" dirty="0" err="1"/>
              <a:t>yaşam</a:t>
            </a:r>
            <a:r>
              <a:rPr lang="en-US" dirty="0"/>
              <a:t> </a:t>
            </a:r>
            <a:r>
              <a:rPr lang="en-US" dirty="0" err="1"/>
              <a:t>öyküsel</a:t>
            </a:r>
            <a:r>
              <a:rPr lang="en-US" dirty="0"/>
              <a:t> </a:t>
            </a:r>
            <a:r>
              <a:rPr lang="en-US" dirty="0" err="1"/>
              <a:t>romanlar</a:t>
            </a:r>
            <a:r>
              <a:rPr lang="en-US" dirty="0"/>
              <a:t>, </a:t>
            </a:r>
            <a:r>
              <a:rPr lang="en-US" dirty="0" err="1"/>
              <a:t>sosyal</a:t>
            </a:r>
            <a:r>
              <a:rPr lang="en-US" dirty="0"/>
              <a:t> </a:t>
            </a:r>
            <a:r>
              <a:rPr lang="en-US" dirty="0" err="1"/>
              <a:t>romanlar</a:t>
            </a:r>
            <a:r>
              <a:rPr lang="en-US" dirty="0"/>
              <a:t>, </a:t>
            </a:r>
            <a:r>
              <a:rPr lang="en-US" dirty="0" err="1"/>
              <a:t>töre</a:t>
            </a:r>
            <a:r>
              <a:rPr lang="en-US" dirty="0"/>
              <a:t> </a:t>
            </a:r>
            <a:r>
              <a:rPr lang="en-US" dirty="0" err="1"/>
              <a:t>romanları</a:t>
            </a:r>
            <a:r>
              <a:rPr lang="en-US" dirty="0"/>
              <a:t>, </a:t>
            </a:r>
            <a:r>
              <a:rPr lang="en-US" dirty="0" err="1"/>
              <a:t>eg</a:t>
            </a:r>
            <a:r>
              <a:rPr lang="en-US" dirty="0"/>
              <a:t>- </a:t>
            </a:r>
            <a:r>
              <a:rPr lang="en-US" dirty="0" err="1"/>
              <a:t>zotik</a:t>
            </a:r>
            <a:r>
              <a:rPr lang="en-US" dirty="0"/>
              <a:t> </a:t>
            </a:r>
            <a:r>
              <a:rPr lang="en-US" dirty="0" err="1"/>
              <a:t>romanlar</a:t>
            </a:r>
            <a:r>
              <a:rPr lang="en-US" dirty="0"/>
              <a:t> </a:t>
            </a:r>
            <a:r>
              <a:rPr lang="en-US" dirty="0" err="1"/>
              <a:t>gibi</a:t>
            </a:r>
            <a:r>
              <a:rPr lang="en-US" dirty="0"/>
              <a:t> </a:t>
            </a:r>
            <a:r>
              <a:rPr lang="en-US" dirty="0" err="1"/>
              <a:t>türlere</a:t>
            </a:r>
            <a:r>
              <a:rPr lang="en-US" dirty="0"/>
              <a:t> </a:t>
            </a:r>
            <a:r>
              <a:rPr lang="en-US" dirty="0" err="1"/>
              <a:t>ayrılır</a:t>
            </a:r>
            <a:r>
              <a:rPr lang="en-US" dirty="0"/>
              <a:t>.</a:t>
            </a:r>
            <a:endParaRPr lang="tr-TR" dirty="0"/>
          </a:p>
        </p:txBody>
      </p:sp>
    </p:spTree>
    <p:extLst>
      <p:ext uri="{BB962C8B-B14F-4D97-AF65-F5344CB8AC3E}">
        <p14:creationId xmlns:p14="http://schemas.microsoft.com/office/powerpoint/2010/main" val="79714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332656"/>
            <a:ext cx="8784976" cy="6324808"/>
          </a:xfrm>
          <a:prstGeom prst="rect">
            <a:avLst/>
          </a:prstGeom>
        </p:spPr>
        <p:txBody>
          <a:bodyPr wrap="square">
            <a:spAutoFit/>
          </a:bodyPr>
          <a:lstStyle/>
          <a:p>
            <a:pPr algn="just">
              <a:lnSpc>
                <a:spcPct val="150000"/>
              </a:lnSpc>
            </a:pPr>
            <a:r>
              <a:rPr lang="tr-TR" b="1" i="1" dirty="0"/>
              <a:t>1-</a:t>
            </a:r>
            <a:r>
              <a:rPr lang="en-US" b="1" i="1" dirty="0" err="1"/>
              <a:t>Serüven</a:t>
            </a:r>
            <a:r>
              <a:rPr lang="en-US" b="1" i="1" dirty="0"/>
              <a:t> </a:t>
            </a:r>
            <a:r>
              <a:rPr lang="en-US" b="1" i="1" dirty="0" err="1"/>
              <a:t>Romanları</a:t>
            </a:r>
            <a:endParaRPr lang="tr-TR" b="1" i="1" dirty="0"/>
          </a:p>
          <a:p>
            <a:pPr algn="just">
              <a:lnSpc>
                <a:spcPct val="150000"/>
              </a:lnSpc>
            </a:pPr>
            <a:r>
              <a:rPr lang="en-US" dirty="0" err="1"/>
              <a:t>Genellikle</a:t>
            </a:r>
            <a:r>
              <a:rPr lang="en-US" dirty="0"/>
              <a:t> </a:t>
            </a:r>
            <a:r>
              <a:rPr lang="en-US" dirty="0" err="1"/>
              <a:t>olağanüstü</a:t>
            </a:r>
            <a:r>
              <a:rPr lang="en-US" dirty="0"/>
              <a:t> </a:t>
            </a:r>
            <a:r>
              <a:rPr lang="en-US" dirty="0" err="1"/>
              <a:t>kişi</a:t>
            </a:r>
            <a:r>
              <a:rPr lang="en-US" dirty="0"/>
              <a:t> </a:t>
            </a:r>
            <a:r>
              <a:rPr lang="en-US" dirty="0" err="1"/>
              <a:t>ve</a:t>
            </a:r>
            <a:r>
              <a:rPr lang="en-US" dirty="0"/>
              <a:t> </a:t>
            </a:r>
            <a:r>
              <a:rPr lang="en-US" dirty="0" err="1"/>
              <a:t>serüvenlerle</a:t>
            </a:r>
            <a:r>
              <a:rPr lang="en-US" dirty="0"/>
              <a:t> </a:t>
            </a:r>
            <a:r>
              <a:rPr lang="en-US" dirty="0" err="1"/>
              <a:t>okuru</a:t>
            </a:r>
            <a:r>
              <a:rPr lang="en-US" dirty="0"/>
              <a:t> </a:t>
            </a:r>
            <a:r>
              <a:rPr lang="en-US" dirty="0" err="1"/>
              <a:t>heyecanlandırmayı</a:t>
            </a:r>
            <a:r>
              <a:rPr lang="en-US" dirty="0"/>
              <a:t> </a:t>
            </a:r>
            <a:r>
              <a:rPr lang="en-US" dirty="0" err="1"/>
              <a:t>amaçlayan</a:t>
            </a:r>
            <a:r>
              <a:rPr lang="en-US" dirty="0"/>
              <a:t> </a:t>
            </a:r>
            <a:r>
              <a:rPr lang="en-US" dirty="0" err="1"/>
              <a:t>sürükleyici</a:t>
            </a:r>
            <a:r>
              <a:rPr lang="en-US" dirty="0"/>
              <a:t> </a:t>
            </a:r>
            <a:r>
              <a:rPr lang="en-US" dirty="0" err="1"/>
              <a:t>özelliğe</a:t>
            </a:r>
            <a:r>
              <a:rPr lang="en-US" dirty="0"/>
              <a:t> </a:t>
            </a:r>
            <a:r>
              <a:rPr lang="en-US" dirty="0" err="1"/>
              <a:t>sahip</a:t>
            </a:r>
            <a:r>
              <a:rPr lang="en-US" dirty="0"/>
              <a:t> </a:t>
            </a:r>
            <a:r>
              <a:rPr lang="en-US" dirty="0" err="1"/>
              <a:t>romanlardır</a:t>
            </a:r>
            <a:r>
              <a:rPr lang="en-US" dirty="0"/>
              <a:t>. Bu </a:t>
            </a:r>
            <a:r>
              <a:rPr lang="en-US" dirty="0" err="1"/>
              <a:t>tür</a:t>
            </a:r>
            <a:r>
              <a:rPr lang="en-US" dirty="0"/>
              <a:t> </a:t>
            </a:r>
            <a:r>
              <a:rPr lang="en-US" dirty="0" err="1"/>
              <a:t>romanlar</a:t>
            </a:r>
            <a:r>
              <a:rPr lang="en-US" dirty="0"/>
              <a:t>, </a:t>
            </a:r>
            <a:r>
              <a:rPr lang="en-US" dirty="0" err="1"/>
              <a:t>genellikle</a:t>
            </a:r>
            <a:r>
              <a:rPr lang="en-US" dirty="0"/>
              <a:t> </a:t>
            </a:r>
            <a:r>
              <a:rPr lang="en-US" dirty="0" err="1"/>
              <a:t>daha</a:t>
            </a:r>
            <a:r>
              <a:rPr lang="en-US" dirty="0"/>
              <a:t> </a:t>
            </a:r>
            <a:r>
              <a:rPr lang="en-US" dirty="0" err="1"/>
              <a:t>çok</a:t>
            </a:r>
            <a:r>
              <a:rPr lang="en-US" dirty="0"/>
              <a:t> </a:t>
            </a:r>
            <a:r>
              <a:rPr lang="en-US" dirty="0" err="1"/>
              <a:t>ço</a:t>
            </a:r>
            <a:r>
              <a:rPr lang="tr-TR" dirty="0"/>
              <a:t>c</a:t>
            </a:r>
            <a:r>
              <a:rPr lang="en-US" dirty="0" err="1"/>
              <a:t>uklar</a:t>
            </a:r>
            <a:r>
              <a:rPr lang="tr-TR" dirty="0"/>
              <a:t>a</a:t>
            </a:r>
            <a:r>
              <a:rPr lang="en-US" dirty="0"/>
              <a:t> </a:t>
            </a:r>
            <a:r>
              <a:rPr lang="en-US" dirty="0" err="1"/>
              <a:t>seslenir</a:t>
            </a:r>
            <a:r>
              <a:rPr lang="en-US" dirty="0"/>
              <a:t>. </a:t>
            </a:r>
            <a:r>
              <a:rPr lang="en-US" dirty="0" err="1"/>
              <a:t>Ancak</a:t>
            </a:r>
            <a:r>
              <a:rPr lang="en-US" dirty="0"/>
              <a:t> </a:t>
            </a:r>
            <a:r>
              <a:rPr lang="en-US" dirty="0" err="1"/>
              <a:t>bu</a:t>
            </a:r>
            <a:r>
              <a:rPr lang="en-US" dirty="0"/>
              <a:t> </a:t>
            </a:r>
            <a:r>
              <a:rPr lang="en-US" dirty="0" err="1"/>
              <a:t>yargı</a:t>
            </a:r>
            <a:r>
              <a:rPr lang="en-US" dirty="0"/>
              <a:t>, </a:t>
            </a:r>
            <a:r>
              <a:rPr lang="en-US" dirty="0" err="1"/>
              <a:t>bütün</a:t>
            </a:r>
            <a:r>
              <a:rPr lang="en-US" dirty="0"/>
              <a:t> </a:t>
            </a:r>
            <a:r>
              <a:rPr lang="en-US" dirty="0" err="1"/>
              <a:t>serüven</a:t>
            </a:r>
            <a:r>
              <a:rPr lang="en-US" dirty="0"/>
              <a:t> </a:t>
            </a:r>
            <a:r>
              <a:rPr lang="en-US" dirty="0" err="1"/>
              <a:t>romanları</a:t>
            </a:r>
            <a:r>
              <a:rPr lang="en-US" dirty="0"/>
              <a:t> </a:t>
            </a:r>
            <a:r>
              <a:rPr lang="en-US" dirty="0" err="1"/>
              <a:t>için</a:t>
            </a:r>
            <a:r>
              <a:rPr lang="en-US" dirty="0"/>
              <a:t> </a:t>
            </a:r>
            <a:r>
              <a:rPr lang="en-US" dirty="0" err="1"/>
              <a:t>geçerli</a:t>
            </a:r>
            <a:r>
              <a:rPr lang="en-US" dirty="0"/>
              <a:t> </a:t>
            </a:r>
            <a:r>
              <a:rPr lang="en-US" dirty="0" err="1"/>
              <a:t>değildir</a:t>
            </a:r>
            <a:r>
              <a:rPr lang="en-US" dirty="0"/>
              <a:t>. </a:t>
            </a:r>
            <a:r>
              <a:rPr lang="en-US" dirty="0" err="1"/>
              <a:t>Bazı</a:t>
            </a:r>
            <a:r>
              <a:rPr lang="en-US" dirty="0"/>
              <a:t> </a:t>
            </a:r>
            <a:r>
              <a:rPr lang="en-US" dirty="0" err="1"/>
              <a:t>romanların</a:t>
            </a:r>
            <a:r>
              <a:rPr lang="en-US" dirty="0"/>
              <a:t> </a:t>
            </a:r>
            <a:r>
              <a:rPr lang="en-US" dirty="0" err="1"/>
              <a:t>toplumsal</a:t>
            </a:r>
            <a:r>
              <a:rPr lang="en-US" dirty="0"/>
              <a:t> </a:t>
            </a:r>
            <a:r>
              <a:rPr lang="en-US" dirty="0" err="1"/>
              <a:t>ya</a:t>
            </a:r>
            <a:r>
              <a:rPr lang="en-US" dirty="0"/>
              <a:t> da </a:t>
            </a:r>
            <a:r>
              <a:rPr lang="en-US" dirty="0" err="1"/>
              <a:t>ruhsal</a:t>
            </a:r>
            <a:r>
              <a:rPr lang="en-US" dirty="0"/>
              <a:t> </a:t>
            </a:r>
            <a:r>
              <a:rPr lang="en-US" dirty="0" err="1"/>
              <a:t>irdelemeye</a:t>
            </a:r>
            <a:r>
              <a:rPr lang="en-US" dirty="0"/>
              <a:t> </a:t>
            </a:r>
            <a:r>
              <a:rPr lang="en-US" dirty="0" err="1"/>
              <a:t>dönük</a:t>
            </a:r>
            <a:r>
              <a:rPr lang="en-US" dirty="0"/>
              <a:t> </a:t>
            </a:r>
            <a:r>
              <a:rPr lang="en-US" dirty="0" err="1"/>
              <a:t>katmanları</a:t>
            </a:r>
            <a:r>
              <a:rPr lang="en-US" dirty="0"/>
              <a:t> </a:t>
            </a:r>
            <a:r>
              <a:rPr lang="en-US" dirty="0" err="1"/>
              <a:t>vardır</a:t>
            </a:r>
            <a:r>
              <a:rPr lang="en-US" dirty="0"/>
              <a:t>. </a:t>
            </a:r>
            <a:r>
              <a:rPr lang="en-US" dirty="0" err="1"/>
              <a:t>Örneğin</a:t>
            </a:r>
            <a:r>
              <a:rPr lang="en-US" dirty="0"/>
              <a:t> Robinson Crusoe (Daniel </a:t>
            </a:r>
            <a:r>
              <a:rPr lang="en-US" dirty="0" err="1"/>
              <a:t>Defou</a:t>
            </a:r>
            <a:r>
              <a:rPr lang="en-US" dirty="0"/>
              <a:t>), İnce </a:t>
            </a:r>
            <a:r>
              <a:rPr lang="en-US" dirty="0" err="1"/>
              <a:t>Memet</a:t>
            </a:r>
            <a:r>
              <a:rPr lang="en-US" dirty="0"/>
              <a:t> (</a:t>
            </a:r>
            <a:r>
              <a:rPr lang="en-US" dirty="0" err="1"/>
              <a:t>Yaşar</a:t>
            </a:r>
            <a:r>
              <a:rPr lang="en-US" dirty="0"/>
              <a:t> Kemal) ... vb. </a:t>
            </a:r>
            <a:r>
              <a:rPr lang="en-US" dirty="0" err="1"/>
              <a:t>yapıtlar</a:t>
            </a:r>
            <a:r>
              <a:rPr lang="en-US" dirty="0"/>
              <a:t> </a:t>
            </a:r>
            <a:r>
              <a:rPr lang="en-US" dirty="0" err="1"/>
              <a:t>bu</a:t>
            </a:r>
            <a:r>
              <a:rPr lang="en-US" dirty="0"/>
              <a:t> </a:t>
            </a:r>
            <a:r>
              <a:rPr lang="en-US" dirty="0" err="1"/>
              <a:t>tür</a:t>
            </a:r>
            <a:r>
              <a:rPr lang="en-US" dirty="0"/>
              <a:t> </a:t>
            </a:r>
            <a:r>
              <a:rPr lang="en-US" dirty="0" err="1"/>
              <a:t>içinde</a:t>
            </a:r>
            <a:r>
              <a:rPr lang="en-US" dirty="0"/>
              <a:t> </a:t>
            </a:r>
            <a:r>
              <a:rPr lang="en-US" dirty="0" err="1"/>
              <a:t>değerlendirilebilir</a:t>
            </a:r>
            <a:r>
              <a:rPr lang="en-US" dirty="0"/>
              <a:t>.</a:t>
            </a:r>
            <a:endParaRPr lang="tr-TR" dirty="0"/>
          </a:p>
          <a:p>
            <a:pPr algn="just">
              <a:lnSpc>
                <a:spcPct val="150000"/>
              </a:lnSpc>
            </a:pPr>
            <a:r>
              <a:rPr lang="en-US" dirty="0"/>
              <a:t> </a:t>
            </a:r>
            <a:endParaRPr lang="tr-TR" dirty="0"/>
          </a:p>
          <a:p>
            <a:pPr algn="just">
              <a:lnSpc>
                <a:spcPct val="150000"/>
              </a:lnSpc>
            </a:pPr>
            <a:r>
              <a:rPr lang="tr-TR" b="1" i="1" dirty="0"/>
              <a:t>2-</a:t>
            </a:r>
            <a:r>
              <a:rPr lang="en-US" b="1" i="1" dirty="0"/>
              <a:t>Polis </a:t>
            </a:r>
            <a:r>
              <a:rPr lang="en-US" b="1" i="1" dirty="0" err="1"/>
              <a:t>Romanları</a:t>
            </a:r>
            <a:endParaRPr lang="tr-TR" b="1" i="1" dirty="0"/>
          </a:p>
          <a:p>
            <a:pPr algn="just">
              <a:lnSpc>
                <a:spcPct val="150000"/>
              </a:lnSpc>
            </a:pPr>
            <a:r>
              <a:rPr lang="en-US" dirty="0" err="1"/>
              <a:t>Polislikle</a:t>
            </a:r>
            <a:r>
              <a:rPr lang="en-US" dirty="0"/>
              <a:t> </a:t>
            </a:r>
            <a:r>
              <a:rPr lang="en-US" dirty="0" err="1"/>
              <a:t>ilgili</a:t>
            </a:r>
            <a:r>
              <a:rPr lang="en-US" dirty="0"/>
              <a:t> </a:t>
            </a:r>
            <a:r>
              <a:rPr lang="en-US" dirty="0" err="1"/>
              <a:t>konuları</a:t>
            </a:r>
            <a:r>
              <a:rPr lang="en-US" dirty="0"/>
              <a:t> </a:t>
            </a:r>
            <a:r>
              <a:rPr lang="en-US" dirty="0" err="1"/>
              <a:t>işleyen</a:t>
            </a:r>
            <a:r>
              <a:rPr lang="en-US" dirty="0"/>
              <a:t> </a:t>
            </a:r>
            <a:r>
              <a:rPr lang="en-US" dirty="0" err="1"/>
              <a:t>ve</a:t>
            </a:r>
            <a:r>
              <a:rPr lang="en-US" dirty="0"/>
              <a:t> </a:t>
            </a:r>
            <a:r>
              <a:rPr lang="en-US" dirty="0" err="1"/>
              <a:t>ağırlıklı</a:t>
            </a:r>
            <a:r>
              <a:rPr lang="en-US" dirty="0"/>
              <a:t> </a:t>
            </a:r>
            <a:r>
              <a:rPr lang="en-US" dirty="0" err="1"/>
              <a:t>olarak</a:t>
            </a:r>
            <a:r>
              <a:rPr lang="en-US" dirty="0"/>
              <a:t> </a:t>
            </a:r>
            <a:r>
              <a:rPr lang="en-US" dirty="0" err="1"/>
              <a:t>korku</a:t>
            </a:r>
            <a:r>
              <a:rPr lang="en-US" dirty="0"/>
              <a:t>, </a:t>
            </a:r>
            <a:r>
              <a:rPr lang="en-US" dirty="0" err="1"/>
              <a:t>merak</a:t>
            </a:r>
            <a:r>
              <a:rPr lang="en-US" dirty="0"/>
              <a:t>, </a:t>
            </a:r>
            <a:r>
              <a:rPr lang="en-US" dirty="0" err="1"/>
              <a:t>heyecan</a:t>
            </a:r>
            <a:r>
              <a:rPr lang="en-US" dirty="0"/>
              <a:t> vb. </a:t>
            </a:r>
            <a:r>
              <a:rPr lang="en-US" dirty="0" err="1"/>
              <a:t>duyguları</a:t>
            </a:r>
            <a:r>
              <a:rPr lang="en-US" dirty="0"/>
              <a:t> </a:t>
            </a:r>
            <a:r>
              <a:rPr lang="en-US" dirty="0" err="1"/>
              <a:t>devindiren</a:t>
            </a:r>
            <a:r>
              <a:rPr lang="en-US" dirty="0"/>
              <a:t> </a:t>
            </a:r>
            <a:r>
              <a:rPr lang="en-US" dirty="0" err="1"/>
              <a:t>romanlardır</a:t>
            </a:r>
            <a:r>
              <a:rPr lang="en-US" dirty="0"/>
              <a:t>. </a:t>
            </a:r>
            <a:r>
              <a:rPr lang="en-US" dirty="0" err="1"/>
              <a:t>Edebiyatımızda</a:t>
            </a:r>
            <a:r>
              <a:rPr lang="en-US" dirty="0"/>
              <a:t> </a:t>
            </a:r>
            <a:r>
              <a:rPr lang="en-US" dirty="0" err="1"/>
              <a:t>yerli</a:t>
            </a:r>
            <a:r>
              <a:rPr lang="en-US" dirty="0"/>
              <a:t> polis </a:t>
            </a:r>
            <a:r>
              <a:rPr lang="en-US" dirty="0" err="1"/>
              <a:t>romanı</a:t>
            </a:r>
            <a:r>
              <a:rPr lang="en-US" dirty="0"/>
              <a:t> </a:t>
            </a:r>
            <a:r>
              <a:rPr lang="en-US" dirty="0" err="1"/>
              <a:t>türünün</a:t>
            </a:r>
            <a:r>
              <a:rPr lang="en-US" dirty="0"/>
              <a:t> </a:t>
            </a:r>
            <a:r>
              <a:rPr lang="en-US" b="1" dirty="0"/>
              <a:t>ilk </a:t>
            </a:r>
            <a:r>
              <a:rPr lang="en-US" b="1" dirty="0" err="1"/>
              <a:t>örneği</a:t>
            </a:r>
            <a:r>
              <a:rPr lang="en-US" dirty="0"/>
              <a:t> </a:t>
            </a:r>
            <a:r>
              <a:rPr lang="en-US" u="sng" dirty="0"/>
              <a:t>Ahmet Mithat </a:t>
            </a:r>
            <a:r>
              <a:rPr lang="en-US" dirty="0"/>
              <a:t>Efendi (1844-1913)’</a:t>
            </a:r>
            <a:r>
              <a:rPr lang="en-US" dirty="0" err="1"/>
              <a:t>nin</a:t>
            </a:r>
            <a:r>
              <a:rPr lang="en-US" dirty="0"/>
              <a:t> </a:t>
            </a:r>
            <a:r>
              <a:rPr lang="en-US" dirty="0" err="1"/>
              <a:t>yazdığı</a:t>
            </a:r>
            <a:r>
              <a:rPr lang="en-US" dirty="0"/>
              <a:t> </a:t>
            </a:r>
            <a:r>
              <a:rPr lang="en-US" u="sng" dirty="0" err="1"/>
              <a:t>Esrar</a:t>
            </a:r>
            <a:r>
              <a:rPr lang="en-US" u="sng" dirty="0"/>
              <a:t>-ı </a:t>
            </a:r>
            <a:r>
              <a:rPr lang="en-US" u="sng" dirty="0" err="1"/>
              <a:t>Cinayat</a:t>
            </a:r>
            <a:r>
              <a:rPr lang="en-US" u="sng" dirty="0"/>
              <a:t> </a:t>
            </a:r>
            <a:r>
              <a:rPr lang="en-US" dirty="0"/>
              <a:t>(</a:t>
            </a:r>
            <a:r>
              <a:rPr lang="en-US" dirty="0" err="1"/>
              <a:t>Cinayetlerdeki</a:t>
            </a:r>
            <a:r>
              <a:rPr lang="en-US" dirty="0"/>
              <a:t> Sırlar-1883/84) </a:t>
            </a:r>
            <a:r>
              <a:rPr lang="en-US" dirty="0" err="1"/>
              <a:t>adlı</a:t>
            </a:r>
            <a:r>
              <a:rPr lang="en-US" dirty="0"/>
              <a:t> </a:t>
            </a:r>
            <a:r>
              <a:rPr lang="en-US" dirty="0" err="1"/>
              <a:t>yapıttır</a:t>
            </a:r>
            <a:r>
              <a:rPr lang="en-US" dirty="0"/>
              <a:t>. </a:t>
            </a:r>
            <a:r>
              <a:rPr lang="en-US" dirty="0" err="1"/>
              <a:t>Türk</a:t>
            </a:r>
            <a:r>
              <a:rPr lang="en-US" dirty="0"/>
              <a:t> </a:t>
            </a:r>
            <a:r>
              <a:rPr lang="en-US" dirty="0" err="1"/>
              <a:t>yazarlarının</a:t>
            </a:r>
            <a:r>
              <a:rPr lang="en-US" dirty="0"/>
              <a:t> polis </a:t>
            </a:r>
            <a:r>
              <a:rPr lang="en-US" dirty="0" err="1"/>
              <a:t>romanına</a:t>
            </a:r>
            <a:r>
              <a:rPr lang="en-US" dirty="0"/>
              <a:t> </a:t>
            </a:r>
            <a:r>
              <a:rPr lang="en-US" dirty="0" err="1"/>
              <a:t>pek</a:t>
            </a:r>
            <a:r>
              <a:rPr lang="en-US" dirty="0"/>
              <a:t> </a:t>
            </a:r>
            <a:r>
              <a:rPr lang="en-US" dirty="0" err="1"/>
              <a:t>ilgi</a:t>
            </a:r>
            <a:r>
              <a:rPr lang="en-US" dirty="0"/>
              <a:t> </a:t>
            </a:r>
            <a:r>
              <a:rPr lang="en-US" dirty="0" err="1"/>
              <a:t>gösterdikleri</a:t>
            </a:r>
            <a:r>
              <a:rPr lang="en-US" dirty="0"/>
              <a:t> </a:t>
            </a:r>
            <a:r>
              <a:rPr lang="en-US" dirty="0" err="1"/>
              <a:t>söylenemez</a:t>
            </a:r>
            <a:r>
              <a:rPr lang="en-US" dirty="0"/>
              <a:t>. </a:t>
            </a:r>
            <a:r>
              <a:rPr lang="en-US" dirty="0" err="1"/>
              <a:t>Dünya</a:t>
            </a:r>
            <a:r>
              <a:rPr lang="en-US" dirty="0"/>
              <a:t> </a:t>
            </a:r>
            <a:r>
              <a:rPr lang="en-US" dirty="0" err="1"/>
              <a:t>edebiyatında</a:t>
            </a:r>
            <a:r>
              <a:rPr lang="en-US" dirty="0"/>
              <a:t>; </a:t>
            </a:r>
            <a:r>
              <a:rPr lang="en-US" dirty="0" err="1"/>
              <a:t>Aytaşı</a:t>
            </a:r>
            <a:r>
              <a:rPr lang="en-US" dirty="0"/>
              <a:t> (</a:t>
            </a:r>
            <a:r>
              <a:rPr lang="en-US" dirty="0" err="1"/>
              <a:t>Wilkie</a:t>
            </a:r>
            <a:r>
              <a:rPr lang="en-US" dirty="0"/>
              <a:t> Collins), On </a:t>
            </a:r>
            <a:r>
              <a:rPr lang="en-US" dirty="0" err="1"/>
              <a:t>Küçük</a:t>
            </a:r>
            <a:r>
              <a:rPr lang="en-US" dirty="0"/>
              <a:t> </a:t>
            </a:r>
            <a:r>
              <a:rPr lang="en-US" dirty="0" err="1"/>
              <a:t>Zenci</a:t>
            </a:r>
            <a:r>
              <a:rPr lang="en-US" dirty="0"/>
              <a:t> (</a:t>
            </a:r>
            <a:r>
              <a:rPr lang="en-US" dirty="0" err="1"/>
              <a:t>Agahta</a:t>
            </a:r>
            <a:r>
              <a:rPr lang="en-US" dirty="0"/>
              <a:t> Christie) </a:t>
            </a:r>
            <a:r>
              <a:rPr lang="en-US" dirty="0" err="1"/>
              <a:t>bu</a:t>
            </a:r>
            <a:r>
              <a:rPr lang="en-US" dirty="0"/>
              <a:t> </a:t>
            </a:r>
            <a:r>
              <a:rPr lang="en-US" dirty="0" err="1"/>
              <a:t>türün</a:t>
            </a:r>
            <a:r>
              <a:rPr lang="en-US" dirty="0"/>
              <a:t> </a:t>
            </a:r>
            <a:r>
              <a:rPr lang="en-US" dirty="0" err="1"/>
              <a:t>ünlü</a:t>
            </a:r>
            <a:r>
              <a:rPr lang="en-US" dirty="0"/>
              <a:t> </a:t>
            </a:r>
            <a:r>
              <a:rPr lang="en-US" dirty="0" err="1"/>
              <a:t>yapıtlarındandır</a:t>
            </a:r>
            <a:r>
              <a:rPr lang="en-US" dirty="0"/>
              <a:t>. </a:t>
            </a:r>
            <a:r>
              <a:rPr lang="en-US" dirty="0" err="1"/>
              <a:t>Günümüz</a:t>
            </a:r>
            <a:r>
              <a:rPr lang="en-US" dirty="0"/>
              <a:t> </a:t>
            </a:r>
            <a:r>
              <a:rPr lang="en-US" dirty="0" err="1"/>
              <a:t>Türk</a:t>
            </a:r>
            <a:r>
              <a:rPr lang="en-US" dirty="0"/>
              <a:t> </a:t>
            </a:r>
            <a:r>
              <a:rPr lang="en-US" dirty="0" err="1"/>
              <a:t>edebiyatında</a:t>
            </a:r>
            <a:r>
              <a:rPr lang="en-US" dirty="0"/>
              <a:t> </a:t>
            </a:r>
            <a:r>
              <a:rPr lang="en-US" dirty="0" err="1"/>
              <a:t>ise</a:t>
            </a:r>
            <a:r>
              <a:rPr lang="en-US" dirty="0"/>
              <a:t> Sis </a:t>
            </a:r>
            <a:r>
              <a:rPr lang="en-US" dirty="0" err="1"/>
              <a:t>ve</a:t>
            </a:r>
            <a:r>
              <a:rPr lang="en-US" dirty="0"/>
              <a:t> </a:t>
            </a:r>
            <a:r>
              <a:rPr lang="en-US" dirty="0" err="1"/>
              <a:t>Gece</a:t>
            </a:r>
            <a:r>
              <a:rPr lang="en-US" dirty="0"/>
              <a:t> (Ahmet </a:t>
            </a:r>
            <a:r>
              <a:rPr lang="en-US" dirty="0" err="1"/>
              <a:t>Ümit</a:t>
            </a:r>
            <a:r>
              <a:rPr lang="en-US" dirty="0"/>
              <a:t>) </a:t>
            </a:r>
            <a:r>
              <a:rPr lang="en-US" dirty="0" err="1"/>
              <a:t>bu</a:t>
            </a:r>
            <a:r>
              <a:rPr lang="en-US" dirty="0"/>
              <a:t> </a:t>
            </a:r>
            <a:r>
              <a:rPr lang="en-US" dirty="0" err="1"/>
              <a:t>türün</a:t>
            </a:r>
            <a:r>
              <a:rPr lang="en-US" dirty="0"/>
              <a:t> </a:t>
            </a:r>
            <a:r>
              <a:rPr lang="en-US" dirty="0" err="1"/>
              <a:t>başarılı</a:t>
            </a:r>
            <a:r>
              <a:rPr lang="en-US" dirty="0"/>
              <a:t> </a:t>
            </a:r>
            <a:r>
              <a:rPr lang="en-US" dirty="0" err="1"/>
              <a:t>örneklerinden</a:t>
            </a:r>
            <a:r>
              <a:rPr lang="en-US" dirty="0"/>
              <a:t> </a:t>
            </a:r>
            <a:r>
              <a:rPr lang="en-US" dirty="0" err="1"/>
              <a:t>biri</a:t>
            </a:r>
            <a:r>
              <a:rPr lang="en-US" dirty="0"/>
              <a:t> </a:t>
            </a:r>
            <a:r>
              <a:rPr lang="en-US" dirty="0" err="1"/>
              <a:t>olarak</a:t>
            </a:r>
            <a:r>
              <a:rPr lang="en-US" dirty="0"/>
              <a:t> </a:t>
            </a:r>
            <a:r>
              <a:rPr lang="en-US" dirty="0" err="1"/>
              <a:t>sayılabilir</a:t>
            </a:r>
            <a:r>
              <a:rPr lang="en-US" dirty="0"/>
              <a:t>.</a:t>
            </a:r>
            <a:endParaRPr lang="tr-TR" dirty="0"/>
          </a:p>
        </p:txBody>
      </p:sp>
    </p:spTree>
    <p:extLst>
      <p:ext uri="{BB962C8B-B14F-4D97-AF65-F5344CB8AC3E}">
        <p14:creationId xmlns:p14="http://schemas.microsoft.com/office/powerpoint/2010/main" val="164876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9355" y="548680"/>
            <a:ext cx="8352928" cy="5035353"/>
          </a:xfrm>
          <a:prstGeom prst="rect">
            <a:avLst/>
          </a:prstGeom>
        </p:spPr>
        <p:txBody>
          <a:bodyPr wrap="square">
            <a:spAutoFit/>
          </a:bodyPr>
          <a:lstStyle/>
          <a:p>
            <a:pPr algn="just">
              <a:lnSpc>
                <a:spcPct val="150000"/>
              </a:lnSpc>
            </a:pPr>
            <a:r>
              <a:rPr lang="tr-TR" b="1" i="1" dirty="0"/>
              <a:t>3-</a:t>
            </a:r>
            <a:r>
              <a:rPr lang="en-US" b="1" i="1" dirty="0" err="1"/>
              <a:t>Tarihsel</a:t>
            </a:r>
            <a:r>
              <a:rPr lang="en-US" b="1" i="1" dirty="0"/>
              <a:t> </a:t>
            </a:r>
            <a:r>
              <a:rPr lang="en-US" b="1" i="1" dirty="0" err="1"/>
              <a:t>Romanlar</a:t>
            </a:r>
            <a:endParaRPr lang="tr-TR" b="1" i="1" dirty="0"/>
          </a:p>
          <a:p>
            <a:pPr algn="just">
              <a:lnSpc>
                <a:spcPct val="150000"/>
              </a:lnSpc>
            </a:pPr>
            <a:r>
              <a:rPr lang="en-US" dirty="0" err="1"/>
              <a:t>Konularını</a:t>
            </a:r>
            <a:r>
              <a:rPr lang="en-US" dirty="0"/>
              <a:t> </a:t>
            </a:r>
            <a:r>
              <a:rPr lang="en-US" dirty="0" err="1"/>
              <a:t>geçmişten</a:t>
            </a:r>
            <a:r>
              <a:rPr lang="en-US" dirty="0"/>
              <a:t>, </a:t>
            </a:r>
            <a:r>
              <a:rPr lang="en-US" dirty="0" err="1"/>
              <a:t>tarihsel</a:t>
            </a:r>
            <a:r>
              <a:rPr lang="en-US" dirty="0"/>
              <a:t> </a:t>
            </a:r>
            <a:r>
              <a:rPr lang="en-US" dirty="0" err="1"/>
              <a:t>kişi</a:t>
            </a:r>
            <a:r>
              <a:rPr lang="en-US" dirty="0"/>
              <a:t> </a:t>
            </a:r>
            <a:r>
              <a:rPr lang="en-US" dirty="0" err="1"/>
              <a:t>ve</a:t>
            </a:r>
            <a:r>
              <a:rPr lang="en-US" dirty="0"/>
              <a:t> </a:t>
            </a:r>
            <a:r>
              <a:rPr lang="en-US" dirty="0" err="1"/>
              <a:t>olaylardan</a:t>
            </a:r>
            <a:r>
              <a:rPr lang="en-US" dirty="0"/>
              <a:t> </a:t>
            </a:r>
            <a:r>
              <a:rPr lang="en-US" dirty="0" err="1"/>
              <a:t>alan</a:t>
            </a:r>
            <a:r>
              <a:rPr lang="en-US" dirty="0"/>
              <a:t> </a:t>
            </a:r>
            <a:r>
              <a:rPr lang="en-US" dirty="0" err="1"/>
              <a:t>romanlardır</a:t>
            </a:r>
            <a:r>
              <a:rPr lang="en-US" u="sng" dirty="0"/>
              <a:t>. </a:t>
            </a:r>
            <a:r>
              <a:rPr lang="en-US" u="sng" dirty="0" err="1"/>
              <a:t>Namık</a:t>
            </a:r>
            <a:r>
              <a:rPr lang="en-US" u="sng" dirty="0"/>
              <a:t> Kemal </a:t>
            </a:r>
            <a:r>
              <a:rPr lang="en-US" dirty="0"/>
              <a:t>(1840-1888)’in </a:t>
            </a:r>
            <a:r>
              <a:rPr lang="en-US" dirty="0" err="1"/>
              <a:t>yazdığı</a:t>
            </a:r>
            <a:r>
              <a:rPr lang="en-US" dirty="0"/>
              <a:t> </a:t>
            </a:r>
            <a:r>
              <a:rPr lang="en-US" u="sng" dirty="0" err="1"/>
              <a:t>Cezmi</a:t>
            </a:r>
            <a:r>
              <a:rPr lang="en-US" dirty="0"/>
              <a:t> (1880), </a:t>
            </a:r>
            <a:r>
              <a:rPr lang="en-US" dirty="0" err="1"/>
              <a:t>edebiyatımızdaki</a:t>
            </a:r>
            <a:r>
              <a:rPr lang="en-US" dirty="0"/>
              <a:t> </a:t>
            </a:r>
            <a:r>
              <a:rPr lang="en-US" u="sng" dirty="0"/>
              <a:t>ilk </a:t>
            </a:r>
            <a:r>
              <a:rPr lang="en-US" u="sng" dirty="0" err="1"/>
              <a:t>yerli</a:t>
            </a:r>
            <a:r>
              <a:rPr lang="en-US" u="sng" dirty="0"/>
              <a:t> </a:t>
            </a:r>
            <a:r>
              <a:rPr lang="en-US" u="sng" dirty="0" err="1"/>
              <a:t>tarihsel</a:t>
            </a:r>
            <a:r>
              <a:rPr lang="en-US" u="sng" dirty="0"/>
              <a:t> roman </a:t>
            </a:r>
            <a:r>
              <a:rPr lang="en-US" dirty="0" err="1"/>
              <a:t>olarak</a:t>
            </a:r>
            <a:r>
              <a:rPr lang="en-US" dirty="0"/>
              <a:t> </a:t>
            </a:r>
            <a:r>
              <a:rPr lang="en-US" dirty="0" err="1"/>
              <a:t>kabul</a:t>
            </a:r>
            <a:r>
              <a:rPr lang="en-US" dirty="0"/>
              <a:t> </a:t>
            </a:r>
            <a:r>
              <a:rPr lang="en-US" dirty="0" err="1"/>
              <a:t>edilir</a:t>
            </a:r>
            <a:r>
              <a:rPr lang="en-US" dirty="0"/>
              <a:t>. Rus </a:t>
            </a:r>
            <a:r>
              <a:rPr lang="en-US" dirty="0" err="1"/>
              <a:t>edebiyatında</a:t>
            </a:r>
            <a:r>
              <a:rPr lang="en-US" dirty="0"/>
              <a:t> </a:t>
            </a:r>
            <a:r>
              <a:rPr lang="en-US" dirty="0" err="1"/>
              <a:t>Savaş</a:t>
            </a:r>
            <a:r>
              <a:rPr lang="en-US" dirty="0"/>
              <a:t> </a:t>
            </a:r>
            <a:r>
              <a:rPr lang="en-US" dirty="0" err="1"/>
              <a:t>ve</a:t>
            </a:r>
            <a:r>
              <a:rPr lang="en-US" dirty="0"/>
              <a:t> </a:t>
            </a:r>
            <a:r>
              <a:rPr lang="en-US" dirty="0" err="1"/>
              <a:t>Barış</a:t>
            </a:r>
            <a:r>
              <a:rPr lang="en-US" dirty="0"/>
              <a:t> (Tolstoy), </a:t>
            </a:r>
            <a:r>
              <a:rPr lang="en-US" dirty="0" err="1"/>
              <a:t>Türk</a:t>
            </a:r>
            <a:r>
              <a:rPr lang="en-US" dirty="0"/>
              <a:t> </a:t>
            </a:r>
            <a:r>
              <a:rPr lang="en-US" dirty="0" err="1"/>
              <a:t>edebiyatında</a:t>
            </a:r>
            <a:r>
              <a:rPr lang="en-US" dirty="0"/>
              <a:t> </a:t>
            </a:r>
            <a:r>
              <a:rPr lang="en-US" dirty="0" err="1"/>
              <a:t>ise</a:t>
            </a:r>
            <a:r>
              <a:rPr lang="en-US" dirty="0"/>
              <a:t> </a:t>
            </a:r>
            <a:r>
              <a:rPr lang="en-US" dirty="0" err="1"/>
              <a:t>Devlet</a:t>
            </a:r>
            <a:r>
              <a:rPr lang="en-US" dirty="0"/>
              <a:t> Ana (Kemal Tahir), </a:t>
            </a:r>
            <a:r>
              <a:rPr lang="tr-TR" dirty="0"/>
              <a:t>Ş</a:t>
            </a:r>
            <a:r>
              <a:rPr lang="en-US" dirty="0"/>
              <a:t>u </a:t>
            </a:r>
            <a:r>
              <a:rPr lang="en-US" dirty="0" err="1"/>
              <a:t>Çılgın</a:t>
            </a:r>
            <a:r>
              <a:rPr lang="en-US" dirty="0"/>
              <a:t> </a:t>
            </a:r>
            <a:r>
              <a:rPr lang="en-US" dirty="0" err="1"/>
              <a:t>Türkler</a:t>
            </a:r>
            <a:r>
              <a:rPr lang="en-US" dirty="0"/>
              <a:t> (Turgut </a:t>
            </a:r>
            <a:r>
              <a:rPr lang="en-US" dirty="0" err="1"/>
              <a:t>Özakman</a:t>
            </a:r>
            <a:r>
              <a:rPr lang="en-US" dirty="0"/>
              <a:t>) </a:t>
            </a:r>
            <a:r>
              <a:rPr lang="en-US" dirty="0" err="1"/>
              <a:t>anımsanacak</a:t>
            </a:r>
            <a:r>
              <a:rPr lang="en-US" dirty="0"/>
              <a:t> </a:t>
            </a:r>
            <a:r>
              <a:rPr lang="en-US" dirty="0" err="1"/>
              <a:t>örnekler</a:t>
            </a:r>
            <a:r>
              <a:rPr lang="en-US" dirty="0"/>
              <a:t> </a:t>
            </a:r>
            <a:r>
              <a:rPr lang="en-US" dirty="0" err="1"/>
              <a:t>arasındadır</a:t>
            </a:r>
            <a:r>
              <a:rPr lang="en-US" dirty="0"/>
              <a:t>.</a:t>
            </a:r>
            <a:endParaRPr lang="tr-TR" dirty="0"/>
          </a:p>
          <a:p>
            <a:pPr algn="just">
              <a:lnSpc>
                <a:spcPct val="150000"/>
              </a:lnSpc>
            </a:pPr>
            <a:r>
              <a:rPr lang="en-US" dirty="0"/>
              <a:t> </a:t>
            </a:r>
            <a:endParaRPr lang="tr-TR" dirty="0"/>
          </a:p>
          <a:p>
            <a:pPr algn="just">
              <a:lnSpc>
                <a:spcPct val="150000"/>
              </a:lnSpc>
            </a:pPr>
            <a:r>
              <a:rPr lang="tr-TR" b="1" i="1" dirty="0"/>
              <a:t>4-</a:t>
            </a:r>
            <a:r>
              <a:rPr lang="en-US" b="1" i="1" dirty="0" err="1"/>
              <a:t>Psikolojik</a:t>
            </a:r>
            <a:r>
              <a:rPr lang="en-US" b="1" i="1" dirty="0"/>
              <a:t> </a:t>
            </a:r>
            <a:r>
              <a:rPr lang="en-US" b="1" i="1" dirty="0" err="1"/>
              <a:t>Romanlar</a:t>
            </a:r>
            <a:endParaRPr lang="tr-TR" b="1" i="1" dirty="0"/>
          </a:p>
          <a:p>
            <a:pPr algn="just">
              <a:lnSpc>
                <a:spcPct val="150000"/>
              </a:lnSpc>
            </a:pPr>
            <a:r>
              <a:rPr lang="en-US" dirty="0" err="1"/>
              <a:t>Kişilerin</a:t>
            </a:r>
            <a:r>
              <a:rPr lang="en-US" dirty="0"/>
              <a:t> </a:t>
            </a:r>
            <a:r>
              <a:rPr lang="en-US" dirty="0" err="1"/>
              <a:t>ruhsal</a:t>
            </a:r>
            <a:r>
              <a:rPr lang="en-US" dirty="0"/>
              <a:t> </a:t>
            </a:r>
            <a:r>
              <a:rPr lang="en-US" dirty="0" err="1"/>
              <a:t>durumlarını</a:t>
            </a:r>
            <a:r>
              <a:rPr lang="en-US" dirty="0"/>
              <a:t> </a:t>
            </a:r>
            <a:r>
              <a:rPr lang="en-US" dirty="0" err="1"/>
              <a:t>derinlemesine</a:t>
            </a:r>
            <a:r>
              <a:rPr lang="en-US" dirty="0"/>
              <a:t> </a:t>
            </a:r>
            <a:r>
              <a:rPr lang="en-US" dirty="0" err="1"/>
              <a:t>çözümlemeye</a:t>
            </a:r>
            <a:r>
              <a:rPr lang="en-US" dirty="0"/>
              <a:t> </a:t>
            </a:r>
            <a:r>
              <a:rPr lang="en-US" dirty="0" err="1"/>
              <a:t>yönelik</a:t>
            </a:r>
            <a:r>
              <a:rPr lang="en-US" dirty="0"/>
              <a:t> </a:t>
            </a:r>
            <a:r>
              <a:rPr lang="en-US" dirty="0" err="1"/>
              <a:t>romanlardır</a:t>
            </a:r>
            <a:r>
              <a:rPr lang="en-US" dirty="0"/>
              <a:t>. Bu </a:t>
            </a:r>
            <a:r>
              <a:rPr lang="en-US" dirty="0" err="1"/>
              <a:t>türe</a:t>
            </a:r>
            <a:r>
              <a:rPr lang="en-US" dirty="0"/>
              <a:t> </a:t>
            </a:r>
            <a:r>
              <a:rPr lang="en-US" dirty="0" err="1"/>
              <a:t>tahlil</a:t>
            </a:r>
            <a:r>
              <a:rPr lang="en-US" dirty="0"/>
              <a:t> </a:t>
            </a:r>
            <a:r>
              <a:rPr lang="en-US" dirty="0" err="1"/>
              <a:t>romanı</a:t>
            </a:r>
            <a:r>
              <a:rPr lang="en-US" dirty="0"/>
              <a:t>, </a:t>
            </a:r>
            <a:r>
              <a:rPr lang="en-US" dirty="0" err="1"/>
              <a:t>ruh</a:t>
            </a:r>
            <a:r>
              <a:rPr lang="en-US" dirty="0"/>
              <a:t> </a:t>
            </a:r>
            <a:r>
              <a:rPr lang="en-US" dirty="0" err="1"/>
              <a:t>bilimsel</a:t>
            </a:r>
            <a:r>
              <a:rPr lang="en-US" dirty="0"/>
              <a:t> roman </a:t>
            </a:r>
            <a:r>
              <a:rPr lang="en-US" dirty="0" err="1"/>
              <a:t>gibi</a:t>
            </a:r>
            <a:r>
              <a:rPr lang="en-US" dirty="0"/>
              <a:t> </a:t>
            </a:r>
            <a:r>
              <a:rPr lang="en-US" dirty="0" err="1"/>
              <a:t>adlar</a:t>
            </a:r>
            <a:r>
              <a:rPr lang="en-US" dirty="0"/>
              <a:t> da </a:t>
            </a:r>
            <a:r>
              <a:rPr lang="en-US" dirty="0" err="1"/>
              <a:t>verilir</a:t>
            </a:r>
            <a:r>
              <a:rPr lang="en-US" dirty="0"/>
              <a:t>. </a:t>
            </a:r>
            <a:r>
              <a:rPr lang="en-US" dirty="0" err="1"/>
              <a:t>Psikolojik</a:t>
            </a:r>
            <a:r>
              <a:rPr lang="en-US" dirty="0"/>
              <a:t> </a:t>
            </a:r>
            <a:r>
              <a:rPr lang="en-US" dirty="0" err="1"/>
              <a:t>romanlarda</a:t>
            </a:r>
            <a:r>
              <a:rPr lang="en-US" dirty="0"/>
              <a:t> </a:t>
            </a:r>
            <a:r>
              <a:rPr lang="en-US" dirty="0" err="1"/>
              <a:t>olay</a:t>
            </a:r>
            <a:r>
              <a:rPr lang="en-US" dirty="0"/>
              <a:t> </a:t>
            </a:r>
            <a:r>
              <a:rPr lang="en-US" dirty="0" err="1"/>
              <a:t>ve</a:t>
            </a:r>
            <a:r>
              <a:rPr lang="en-US" dirty="0"/>
              <a:t> </a:t>
            </a:r>
            <a:r>
              <a:rPr lang="en-US" dirty="0" err="1"/>
              <a:t>kişi</a:t>
            </a:r>
            <a:r>
              <a:rPr lang="en-US" dirty="0"/>
              <a:t> </a:t>
            </a:r>
            <a:r>
              <a:rPr lang="en-US" dirty="0" err="1"/>
              <a:t>sayısı</a:t>
            </a:r>
            <a:r>
              <a:rPr lang="en-US" dirty="0"/>
              <a:t> </a:t>
            </a:r>
            <a:r>
              <a:rPr lang="en-US" dirty="0" err="1"/>
              <a:t>daha</a:t>
            </a:r>
            <a:r>
              <a:rPr lang="en-US" dirty="0"/>
              <a:t> </a:t>
            </a:r>
            <a:r>
              <a:rPr lang="en-US" dirty="0" err="1"/>
              <a:t>azdır</a:t>
            </a:r>
            <a:r>
              <a:rPr lang="en-US" dirty="0"/>
              <a:t>. </a:t>
            </a:r>
            <a:r>
              <a:rPr lang="en-US" u="sng" dirty="0"/>
              <a:t>Mehmet Rauf </a:t>
            </a:r>
            <a:r>
              <a:rPr lang="en-US" dirty="0"/>
              <a:t>(1875-1931)’un </a:t>
            </a:r>
            <a:r>
              <a:rPr lang="en-US" dirty="0" err="1"/>
              <a:t>yazdığı</a:t>
            </a:r>
            <a:r>
              <a:rPr lang="en-US" dirty="0"/>
              <a:t> </a:t>
            </a:r>
            <a:r>
              <a:rPr lang="en-US" u="sng" dirty="0" err="1"/>
              <a:t>Eylül</a:t>
            </a:r>
            <a:r>
              <a:rPr lang="en-US" dirty="0"/>
              <a:t> (1901), </a:t>
            </a:r>
            <a:r>
              <a:rPr lang="en-US" b="1" dirty="0"/>
              <a:t>ilk </a:t>
            </a:r>
            <a:r>
              <a:rPr lang="en-US" b="1" dirty="0" err="1"/>
              <a:t>yerli</a:t>
            </a:r>
            <a:r>
              <a:rPr lang="en-US" b="1" dirty="0"/>
              <a:t> </a:t>
            </a:r>
            <a:r>
              <a:rPr lang="en-US" b="1" dirty="0" err="1"/>
              <a:t>psikolojik</a:t>
            </a:r>
            <a:r>
              <a:rPr lang="en-US" b="1" dirty="0"/>
              <a:t> roman</a:t>
            </a:r>
            <a:r>
              <a:rPr lang="en-US" dirty="0"/>
              <a:t> </a:t>
            </a:r>
            <a:r>
              <a:rPr lang="en-US" dirty="0" err="1"/>
              <a:t>olarak</a:t>
            </a:r>
            <a:r>
              <a:rPr lang="en-US" dirty="0"/>
              <a:t> </a:t>
            </a:r>
            <a:r>
              <a:rPr lang="en-US" dirty="0" err="1"/>
              <a:t>kabul</a:t>
            </a:r>
            <a:r>
              <a:rPr lang="en-US" dirty="0"/>
              <a:t> </a:t>
            </a:r>
            <a:r>
              <a:rPr lang="en-US" dirty="0" err="1"/>
              <a:t>edilir</a:t>
            </a:r>
            <a:r>
              <a:rPr lang="en-US" dirty="0"/>
              <a:t>. Bu </a:t>
            </a:r>
            <a:r>
              <a:rPr lang="en-US" dirty="0" err="1"/>
              <a:t>türün</a:t>
            </a:r>
            <a:r>
              <a:rPr lang="en-US" dirty="0"/>
              <a:t> </a:t>
            </a:r>
            <a:r>
              <a:rPr lang="en-US" dirty="0" err="1"/>
              <a:t>örnekleri</a:t>
            </a:r>
            <a:r>
              <a:rPr lang="en-US" dirty="0"/>
              <a:t> </a:t>
            </a:r>
            <a:r>
              <a:rPr lang="en-US" dirty="0" err="1"/>
              <a:t>arasında</a:t>
            </a:r>
            <a:r>
              <a:rPr lang="en-US" dirty="0"/>
              <a:t> </a:t>
            </a:r>
            <a:r>
              <a:rPr lang="en-US" dirty="0" err="1"/>
              <a:t>Genç</a:t>
            </a:r>
            <a:r>
              <a:rPr lang="en-US" dirty="0"/>
              <a:t> </a:t>
            </a:r>
            <a:r>
              <a:rPr lang="en-US" dirty="0" err="1"/>
              <a:t>Werther’in</a:t>
            </a:r>
            <a:r>
              <a:rPr lang="en-US" dirty="0"/>
              <a:t> </a:t>
            </a:r>
            <a:r>
              <a:rPr lang="en-US" dirty="0" err="1"/>
              <a:t>Acıları</a:t>
            </a:r>
            <a:r>
              <a:rPr lang="en-US" dirty="0"/>
              <a:t> (Goethe), </a:t>
            </a:r>
            <a:r>
              <a:rPr lang="en-US" dirty="0" err="1"/>
              <a:t>Dokuzuncu</a:t>
            </a:r>
            <a:r>
              <a:rPr lang="en-US" dirty="0"/>
              <a:t> </a:t>
            </a:r>
            <a:r>
              <a:rPr lang="en-US" dirty="0" err="1"/>
              <a:t>Hariciye</a:t>
            </a:r>
            <a:r>
              <a:rPr lang="en-US" dirty="0"/>
              <a:t> </a:t>
            </a:r>
            <a:r>
              <a:rPr lang="en-US" dirty="0" err="1"/>
              <a:t>Koğuşu</a:t>
            </a:r>
            <a:r>
              <a:rPr lang="en-US" dirty="0"/>
              <a:t> (</a:t>
            </a:r>
            <a:r>
              <a:rPr lang="en-US" dirty="0" err="1"/>
              <a:t>Peyami</a:t>
            </a:r>
            <a:r>
              <a:rPr lang="en-US" dirty="0"/>
              <a:t> Safa)... </a:t>
            </a:r>
            <a:r>
              <a:rPr lang="en-US" dirty="0" err="1"/>
              <a:t>sayılabilir</a:t>
            </a:r>
            <a:r>
              <a:rPr lang="en-US" dirty="0"/>
              <a:t>.</a:t>
            </a:r>
            <a:endParaRPr lang="tr-TR" dirty="0"/>
          </a:p>
        </p:txBody>
      </p:sp>
    </p:spTree>
    <p:extLst>
      <p:ext uri="{BB962C8B-B14F-4D97-AF65-F5344CB8AC3E}">
        <p14:creationId xmlns:p14="http://schemas.microsoft.com/office/powerpoint/2010/main" val="146907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197346"/>
            <a:ext cx="8496944" cy="5909310"/>
          </a:xfrm>
          <a:prstGeom prst="rect">
            <a:avLst/>
          </a:prstGeom>
        </p:spPr>
        <p:txBody>
          <a:bodyPr wrap="square">
            <a:spAutoFit/>
          </a:bodyPr>
          <a:lstStyle/>
          <a:p>
            <a:pPr algn="just">
              <a:lnSpc>
                <a:spcPct val="150000"/>
              </a:lnSpc>
            </a:pPr>
            <a:r>
              <a:rPr lang="tr-TR" b="1" i="1" dirty="0"/>
              <a:t>5-</a:t>
            </a:r>
            <a:r>
              <a:rPr lang="en-US" b="1" i="1" dirty="0" err="1"/>
              <a:t>Yaşam</a:t>
            </a:r>
            <a:r>
              <a:rPr lang="en-US" b="1" i="1" dirty="0"/>
              <a:t> </a:t>
            </a:r>
            <a:r>
              <a:rPr lang="en-US" b="1" i="1" dirty="0" err="1"/>
              <a:t>Öyküsel</a:t>
            </a:r>
            <a:r>
              <a:rPr lang="en-US" b="1" i="1" dirty="0"/>
              <a:t> </a:t>
            </a:r>
            <a:r>
              <a:rPr lang="en-US" b="1" i="1" dirty="0" err="1"/>
              <a:t>Romanlar</a:t>
            </a:r>
            <a:endParaRPr lang="tr-TR" b="1" i="1" dirty="0"/>
          </a:p>
          <a:p>
            <a:pPr algn="just">
              <a:lnSpc>
                <a:spcPct val="150000"/>
              </a:lnSpc>
            </a:pPr>
            <a:r>
              <a:rPr lang="en-US" dirty="0" err="1"/>
              <a:t>Yaşam</a:t>
            </a:r>
            <a:r>
              <a:rPr lang="en-US" dirty="0"/>
              <a:t> </a:t>
            </a:r>
            <a:r>
              <a:rPr lang="en-US" dirty="0" err="1"/>
              <a:t>öyküsel</a:t>
            </a:r>
            <a:r>
              <a:rPr lang="en-US" dirty="0"/>
              <a:t> </a:t>
            </a:r>
            <a:r>
              <a:rPr lang="en-US" dirty="0" err="1"/>
              <a:t>romanlar</a:t>
            </a:r>
            <a:r>
              <a:rPr lang="en-US" dirty="0"/>
              <a:t> </a:t>
            </a:r>
            <a:r>
              <a:rPr lang="en-US" dirty="0" err="1"/>
              <a:t>yaşamış</a:t>
            </a:r>
            <a:r>
              <a:rPr lang="en-US" dirty="0"/>
              <a:t> </a:t>
            </a:r>
            <a:r>
              <a:rPr lang="en-US" dirty="0" err="1"/>
              <a:t>kişileri</a:t>
            </a:r>
            <a:r>
              <a:rPr lang="en-US" dirty="0"/>
              <a:t> </a:t>
            </a:r>
            <a:r>
              <a:rPr lang="en-US" dirty="0" err="1"/>
              <a:t>konu</a:t>
            </a:r>
            <a:r>
              <a:rPr lang="en-US" dirty="0"/>
              <a:t> </a:t>
            </a:r>
            <a:r>
              <a:rPr lang="en-US" dirty="0" err="1"/>
              <a:t>edinen</a:t>
            </a:r>
            <a:r>
              <a:rPr lang="en-US" dirty="0"/>
              <a:t> </a:t>
            </a:r>
            <a:r>
              <a:rPr lang="en-US" dirty="0" err="1"/>
              <a:t>romanlardır</a:t>
            </a:r>
            <a:r>
              <a:rPr lang="en-US" dirty="0"/>
              <a:t>. </a:t>
            </a:r>
            <a:r>
              <a:rPr lang="en-US" dirty="0" err="1"/>
              <a:t>Örneğin</a:t>
            </a:r>
            <a:r>
              <a:rPr lang="en-US" dirty="0"/>
              <a:t> Bir </a:t>
            </a:r>
            <a:r>
              <a:rPr lang="en-US" dirty="0" err="1"/>
              <a:t>Bilim</a:t>
            </a:r>
            <a:r>
              <a:rPr lang="en-US" dirty="0"/>
              <a:t> </a:t>
            </a:r>
            <a:r>
              <a:rPr lang="en-US" dirty="0" err="1"/>
              <a:t>Adamının</a:t>
            </a:r>
            <a:r>
              <a:rPr lang="en-US" dirty="0"/>
              <a:t> </a:t>
            </a:r>
            <a:r>
              <a:rPr lang="en-US" dirty="0" err="1"/>
              <a:t>Romanı</a:t>
            </a:r>
            <a:r>
              <a:rPr lang="en-US" dirty="0"/>
              <a:t> (</a:t>
            </a:r>
            <a:r>
              <a:rPr lang="en-US" dirty="0" err="1"/>
              <a:t>Oğuz</a:t>
            </a:r>
            <a:r>
              <a:rPr lang="en-US" dirty="0"/>
              <a:t> </a:t>
            </a:r>
            <a:r>
              <a:rPr lang="en-US" dirty="0" err="1"/>
              <a:t>Atay</a:t>
            </a:r>
            <a:r>
              <a:rPr lang="en-US" dirty="0"/>
              <a:t>), </a:t>
            </a:r>
            <a:r>
              <a:rPr lang="en-US" dirty="0" err="1"/>
              <a:t>Uğur</a:t>
            </a:r>
            <a:r>
              <a:rPr lang="en-US" dirty="0"/>
              <a:t> </a:t>
            </a:r>
            <a:r>
              <a:rPr lang="en-US" dirty="0" err="1"/>
              <a:t>Olsun</a:t>
            </a:r>
            <a:r>
              <a:rPr lang="en-US" dirty="0"/>
              <a:t>! Bir </a:t>
            </a:r>
            <a:r>
              <a:rPr lang="en-US" dirty="0" err="1"/>
              <a:t>Devrimcinin</a:t>
            </a:r>
            <a:r>
              <a:rPr lang="en-US" dirty="0"/>
              <a:t> </a:t>
            </a:r>
            <a:r>
              <a:rPr lang="en-US" dirty="0" err="1"/>
              <a:t>Öyküsü</a:t>
            </a:r>
            <a:r>
              <a:rPr lang="en-US" dirty="0"/>
              <a:t> (</a:t>
            </a:r>
            <a:r>
              <a:rPr lang="en-US" dirty="0" err="1"/>
              <a:t>Sevgi</a:t>
            </a:r>
            <a:r>
              <a:rPr lang="en-US" dirty="0"/>
              <a:t> Özel)...</a:t>
            </a:r>
            <a:endParaRPr lang="tr-TR" dirty="0"/>
          </a:p>
          <a:p>
            <a:pPr algn="just">
              <a:lnSpc>
                <a:spcPct val="150000"/>
              </a:lnSpc>
            </a:pPr>
            <a:endParaRPr lang="tr-TR" dirty="0"/>
          </a:p>
          <a:p>
            <a:pPr algn="just">
              <a:lnSpc>
                <a:spcPct val="150000"/>
              </a:lnSpc>
            </a:pPr>
            <a:r>
              <a:rPr lang="tr-TR" b="1" i="1" dirty="0"/>
              <a:t>6-</a:t>
            </a:r>
            <a:r>
              <a:rPr lang="en-US" b="1" i="1" dirty="0" err="1"/>
              <a:t>Sosyal</a:t>
            </a:r>
            <a:r>
              <a:rPr lang="en-US" b="1" i="1" dirty="0"/>
              <a:t> </a:t>
            </a:r>
            <a:r>
              <a:rPr lang="en-US" b="1" i="1" dirty="0" err="1"/>
              <a:t>Romanlar</a:t>
            </a:r>
            <a:endParaRPr lang="tr-TR" b="1" i="1" dirty="0"/>
          </a:p>
          <a:p>
            <a:pPr algn="just">
              <a:lnSpc>
                <a:spcPct val="150000"/>
              </a:lnSpc>
            </a:pPr>
            <a:r>
              <a:rPr lang="en-US" dirty="0" err="1"/>
              <a:t>Toplumsal</a:t>
            </a:r>
            <a:r>
              <a:rPr lang="en-US" dirty="0"/>
              <a:t> </a:t>
            </a:r>
            <a:r>
              <a:rPr lang="en-US" dirty="0" err="1"/>
              <a:t>sorunlar</a:t>
            </a:r>
            <a:r>
              <a:rPr lang="en-US" dirty="0"/>
              <a:t> (</a:t>
            </a:r>
            <a:r>
              <a:rPr lang="en-US" dirty="0" err="1"/>
              <a:t>göç</a:t>
            </a:r>
            <a:r>
              <a:rPr lang="en-US" dirty="0"/>
              <a:t>, </a:t>
            </a:r>
            <a:r>
              <a:rPr lang="en-US" dirty="0" err="1"/>
              <a:t>sanayileşmenin</a:t>
            </a:r>
            <a:r>
              <a:rPr lang="en-US" dirty="0"/>
              <a:t> </a:t>
            </a:r>
            <a:r>
              <a:rPr lang="en-US" dirty="0" err="1"/>
              <a:t>getirdiği</a:t>
            </a:r>
            <a:r>
              <a:rPr lang="en-US" dirty="0"/>
              <a:t> </a:t>
            </a:r>
            <a:r>
              <a:rPr lang="en-US" dirty="0" err="1"/>
              <a:t>sorunlar</a:t>
            </a:r>
            <a:r>
              <a:rPr lang="en-US" dirty="0"/>
              <a:t>, </a:t>
            </a:r>
            <a:r>
              <a:rPr lang="en-US" dirty="0" err="1"/>
              <a:t>işçi</a:t>
            </a:r>
            <a:r>
              <a:rPr lang="en-US" dirty="0"/>
              <a:t> </a:t>
            </a:r>
            <a:r>
              <a:rPr lang="en-US" dirty="0" err="1"/>
              <a:t>eylemleri</a:t>
            </a:r>
            <a:r>
              <a:rPr lang="en-US" dirty="0"/>
              <a:t> vb.) </a:t>
            </a:r>
            <a:r>
              <a:rPr lang="en-US" dirty="0" err="1"/>
              <a:t>üzerine</a:t>
            </a:r>
            <a:r>
              <a:rPr lang="en-US" dirty="0"/>
              <a:t> </a:t>
            </a:r>
            <a:r>
              <a:rPr lang="en-US" dirty="0" err="1"/>
              <a:t>kurulmuş</a:t>
            </a:r>
            <a:r>
              <a:rPr lang="en-US" dirty="0"/>
              <a:t> </a:t>
            </a:r>
            <a:r>
              <a:rPr lang="en-US" dirty="0" err="1"/>
              <a:t>romanlardır</a:t>
            </a:r>
            <a:r>
              <a:rPr lang="en-US" dirty="0"/>
              <a:t>. </a:t>
            </a:r>
            <a:r>
              <a:rPr lang="en-US" dirty="0" err="1"/>
              <a:t>Örneğin</a:t>
            </a:r>
            <a:r>
              <a:rPr lang="en-US" dirty="0"/>
              <a:t> </a:t>
            </a:r>
            <a:r>
              <a:rPr lang="en-US" dirty="0" err="1"/>
              <a:t>Kırmızı</a:t>
            </a:r>
            <a:r>
              <a:rPr lang="en-US" dirty="0"/>
              <a:t> </a:t>
            </a:r>
            <a:r>
              <a:rPr lang="en-US" dirty="0" err="1"/>
              <a:t>ve</a:t>
            </a:r>
            <a:r>
              <a:rPr lang="en-US" dirty="0"/>
              <a:t> </a:t>
            </a:r>
            <a:r>
              <a:rPr lang="en-US" dirty="0" err="1"/>
              <a:t>Siyah</a:t>
            </a:r>
            <a:r>
              <a:rPr lang="en-US" dirty="0"/>
              <a:t> (</a:t>
            </a:r>
            <a:r>
              <a:rPr lang="en-US" dirty="0" err="1"/>
              <a:t>Stendhall</a:t>
            </a:r>
            <a:r>
              <a:rPr lang="en-US" dirty="0"/>
              <a:t>), Oliver Twist (Charles Dickens); Araba </a:t>
            </a:r>
            <a:r>
              <a:rPr lang="en-US" dirty="0" err="1"/>
              <a:t>Sevdası</a:t>
            </a:r>
            <a:r>
              <a:rPr lang="en-US" dirty="0"/>
              <a:t> (</a:t>
            </a:r>
            <a:r>
              <a:rPr lang="en-US" dirty="0" err="1"/>
              <a:t>Recaizade</a:t>
            </a:r>
            <a:r>
              <a:rPr lang="en-US" dirty="0"/>
              <a:t> </a:t>
            </a:r>
            <a:r>
              <a:rPr lang="en-US" dirty="0" err="1"/>
              <a:t>Mahmut</a:t>
            </a:r>
            <a:r>
              <a:rPr lang="en-US" dirty="0"/>
              <a:t> </a:t>
            </a:r>
            <a:r>
              <a:rPr lang="en-US" dirty="0" err="1"/>
              <a:t>Ekrem</a:t>
            </a:r>
            <a:r>
              <a:rPr lang="en-US" dirty="0"/>
              <a:t>), </a:t>
            </a:r>
            <a:r>
              <a:rPr lang="en-US" dirty="0" err="1"/>
              <a:t>Kiralık</a:t>
            </a:r>
            <a:r>
              <a:rPr lang="en-US" dirty="0"/>
              <a:t> Konak (</a:t>
            </a:r>
            <a:r>
              <a:rPr lang="en-US" dirty="0" err="1"/>
              <a:t>Yakup</a:t>
            </a:r>
            <a:r>
              <a:rPr lang="en-US" dirty="0"/>
              <a:t> Kadri </a:t>
            </a:r>
            <a:r>
              <a:rPr lang="en-US" dirty="0" err="1"/>
              <a:t>Karaosmanoğlu</a:t>
            </a:r>
            <a:r>
              <a:rPr lang="en-US" dirty="0"/>
              <a:t>), </a:t>
            </a:r>
            <a:r>
              <a:rPr lang="en-US" dirty="0" err="1"/>
              <a:t>Yaprak</a:t>
            </a:r>
            <a:r>
              <a:rPr lang="en-US" dirty="0"/>
              <a:t> </a:t>
            </a:r>
            <a:r>
              <a:rPr lang="en-US" dirty="0" err="1"/>
              <a:t>Dökümü</a:t>
            </a:r>
            <a:r>
              <a:rPr lang="en-US" dirty="0"/>
              <a:t> (</a:t>
            </a:r>
            <a:r>
              <a:rPr lang="en-US" dirty="0" err="1"/>
              <a:t>Reşat</a:t>
            </a:r>
            <a:r>
              <a:rPr lang="en-US" dirty="0"/>
              <a:t> Nuri </a:t>
            </a:r>
            <a:r>
              <a:rPr lang="en-US" dirty="0" err="1"/>
              <a:t>Güntekin</a:t>
            </a:r>
            <a:r>
              <a:rPr lang="en-US" dirty="0"/>
              <a:t>) ...</a:t>
            </a:r>
            <a:endParaRPr lang="tr-TR" dirty="0"/>
          </a:p>
          <a:p>
            <a:pPr algn="just">
              <a:lnSpc>
                <a:spcPct val="150000"/>
              </a:lnSpc>
            </a:pPr>
            <a:r>
              <a:rPr lang="en-US" dirty="0"/>
              <a:t> </a:t>
            </a:r>
            <a:endParaRPr lang="tr-TR" dirty="0"/>
          </a:p>
          <a:p>
            <a:pPr algn="just">
              <a:lnSpc>
                <a:spcPct val="150000"/>
              </a:lnSpc>
            </a:pPr>
            <a:r>
              <a:rPr lang="tr-TR" b="1" i="1" dirty="0"/>
              <a:t>7-</a:t>
            </a:r>
            <a:r>
              <a:rPr lang="en-US" b="1" i="1" dirty="0" err="1"/>
              <a:t>Töre</a:t>
            </a:r>
            <a:r>
              <a:rPr lang="en-US" b="1" i="1" dirty="0"/>
              <a:t> </a:t>
            </a:r>
            <a:r>
              <a:rPr lang="en-US" b="1" i="1" dirty="0" err="1"/>
              <a:t>Romanları</a:t>
            </a:r>
            <a:endParaRPr lang="tr-TR" b="1" i="1" dirty="0"/>
          </a:p>
          <a:p>
            <a:pPr algn="just">
              <a:lnSpc>
                <a:spcPct val="150000"/>
              </a:lnSpc>
            </a:pPr>
            <a:r>
              <a:rPr lang="en-US" dirty="0" err="1"/>
              <a:t>Toplumun</a:t>
            </a:r>
            <a:r>
              <a:rPr lang="en-US" dirty="0"/>
              <a:t> belli </a:t>
            </a:r>
            <a:r>
              <a:rPr lang="en-US" dirty="0" err="1"/>
              <a:t>bir</a:t>
            </a:r>
            <a:r>
              <a:rPr lang="en-US" dirty="0"/>
              <a:t> </a:t>
            </a:r>
            <a:r>
              <a:rPr lang="en-US" dirty="0" err="1"/>
              <a:t>döneminde</a:t>
            </a:r>
            <a:r>
              <a:rPr lang="en-US" dirty="0"/>
              <a:t> </a:t>
            </a:r>
            <a:r>
              <a:rPr lang="en-US" dirty="0" err="1"/>
              <a:t>ve</a:t>
            </a:r>
            <a:r>
              <a:rPr lang="en-US" dirty="0"/>
              <a:t> </a:t>
            </a:r>
            <a:r>
              <a:rPr lang="en-US" dirty="0" err="1"/>
              <a:t>çevresinde</a:t>
            </a:r>
            <a:r>
              <a:rPr lang="en-US" dirty="0"/>
              <a:t> </a:t>
            </a:r>
            <a:r>
              <a:rPr lang="en-US" dirty="0" err="1"/>
              <a:t>yaygın</a:t>
            </a:r>
            <a:r>
              <a:rPr lang="en-US" dirty="0"/>
              <a:t> </a:t>
            </a:r>
            <a:r>
              <a:rPr lang="en-US" dirty="0" err="1"/>
              <a:t>olan</a:t>
            </a:r>
            <a:r>
              <a:rPr lang="en-US" dirty="0"/>
              <a:t> </a:t>
            </a:r>
            <a:r>
              <a:rPr lang="en-US" dirty="0" err="1"/>
              <a:t>gelenekleri</a:t>
            </a:r>
            <a:r>
              <a:rPr lang="en-US" dirty="0"/>
              <a:t>, </a:t>
            </a:r>
            <a:r>
              <a:rPr lang="en-US" dirty="0" err="1"/>
              <a:t>görenekleri</a:t>
            </a:r>
            <a:r>
              <a:rPr lang="en-US" dirty="0"/>
              <a:t> </a:t>
            </a:r>
            <a:r>
              <a:rPr lang="en-US" dirty="0" err="1"/>
              <a:t>yansıtan</a:t>
            </a:r>
            <a:r>
              <a:rPr lang="en-US" dirty="0"/>
              <a:t> </a:t>
            </a:r>
            <a:r>
              <a:rPr lang="en-US" dirty="0" err="1"/>
              <a:t>romanlardır</a:t>
            </a:r>
            <a:r>
              <a:rPr lang="en-US" dirty="0"/>
              <a:t>. </a:t>
            </a:r>
            <a:r>
              <a:rPr lang="en-US" dirty="0" err="1"/>
              <a:t>Töre</a:t>
            </a:r>
            <a:r>
              <a:rPr lang="en-US" dirty="0"/>
              <a:t> </a:t>
            </a:r>
            <a:r>
              <a:rPr lang="en-US" dirty="0" err="1"/>
              <a:t>romanlarının</a:t>
            </a:r>
            <a:r>
              <a:rPr lang="en-US" dirty="0"/>
              <a:t> </a:t>
            </a:r>
            <a:r>
              <a:rPr lang="en-US" dirty="0" err="1"/>
              <a:t>bir</a:t>
            </a:r>
            <a:r>
              <a:rPr lang="en-US" dirty="0"/>
              <a:t> </a:t>
            </a:r>
            <a:r>
              <a:rPr lang="en-US" dirty="0" err="1"/>
              <a:t>yönüyle</a:t>
            </a:r>
            <a:r>
              <a:rPr lang="en-US" dirty="0"/>
              <a:t> </a:t>
            </a:r>
            <a:r>
              <a:rPr lang="en-US" dirty="0" err="1"/>
              <a:t>sosyal</a:t>
            </a:r>
            <a:r>
              <a:rPr lang="en-US" dirty="0"/>
              <a:t> roman </a:t>
            </a:r>
            <a:r>
              <a:rPr lang="en-US" dirty="0" err="1"/>
              <a:t>sınıfına</a:t>
            </a:r>
            <a:r>
              <a:rPr lang="en-US" dirty="0"/>
              <a:t> </a:t>
            </a:r>
            <a:r>
              <a:rPr lang="en-US" dirty="0" err="1"/>
              <a:t>girdiği</a:t>
            </a:r>
            <a:r>
              <a:rPr lang="en-US" dirty="0"/>
              <a:t> de </a:t>
            </a:r>
            <a:r>
              <a:rPr lang="en-US" dirty="0" err="1"/>
              <a:t>söylenebilir</a:t>
            </a:r>
            <a:r>
              <a:rPr lang="en-US" dirty="0"/>
              <a:t>. </a:t>
            </a:r>
            <a:r>
              <a:rPr lang="en-US" dirty="0" err="1"/>
              <a:t>Sinekli</a:t>
            </a:r>
            <a:r>
              <a:rPr lang="en-US" dirty="0"/>
              <a:t> </a:t>
            </a:r>
            <a:r>
              <a:rPr lang="en-US" dirty="0" err="1"/>
              <a:t>Bakkal</a:t>
            </a:r>
            <a:r>
              <a:rPr lang="en-US" dirty="0"/>
              <a:t> (Halide </a:t>
            </a:r>
            <a:r>
              <a:rPr lang="en-US" dirty="0" err="1"/>
              <a:t>Edip</a:t>
            </a:r>
            <a:r>
              <a:rPr lang="en-US" dirty="0"/>
              <a:t> </a:t>
            </a:r>
            <a:r>
              <a:rPr lang="en-US" dirty="0" err="1"/>
              <a:t>Adıvar</a:t>
            </a:r>
            <a:r>
              <a:rPr lang="en-US" dirty="0"/>
              <a:t>) </a:t>
            </a:r>
            <a:r>
              <a:rPr lang="en-US" dirty="0" err="1"/>
              <a:t>bu</a:t>
            </a:r>
            <a:r>
              <a:rPr lang="en-US" dirty="0"/>
              <a:t> </a:t>
            </a:r>
            <a:r>
              <a:rPr lang="en-US" dirty="0" err="1"/>
              <a:t>türe</a:t>
            </a:r>
            <a:r>
              <a:rPr lang="en-US" dirty="0"/>
              <a:t> </a:t>
            </a:r>
            <a:r>
              <a:rPr lang="en-US" dirty="0" err="1"/>
              <a:t>örnek</a:t>
            </a:r>
            <a:r>
              <a:rPr lang="en-US" dirty="0"/>
              <a:t> </a:t>
            </a:r>
            <a:r>
              <a:rPr lang="en-US" dirty="0" err="1"/>
              <a:t>olarak</a:t>
            </a:r>
            <a:r>
              <a:rPr lang="en-US" dirty="0"/>
              <a:t> </a:t>
            </a:r>
            <a:r>
              <a:rPr lang="en-US" dirty="0" err="1"/>
              <a:t>gösterilebilir</a:t>
            </a:r>
            <a:r>
              <a:rPr lang="en-US" dirty="0"/>
              <a:t>.</a:t>
            </a:r>
            <a:endParaRPr lang="tr-TR" dirty="0"/>
          </a:p>
        </p:txBody>
      </p:sp>
    </p:spTree>
    <p:extLst>
      <p:ext uri="{BB962C8B-B14F-4D97-AF65-F5344CB8AC3E}">
        <p14:creationId xmlns:p14="http://schemas.microsoft.com/office/powerpoint/2010/main" val="23039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1859340"/>
            <a:ext cx="8496944" cy="2585323"/>
          </a:xfrm>
          <a:prstGeom prst="rect">
            <a:avLst/>
          </a:prstGeom>
        </p:spPr>
        <p:txBody>
          <a:bodyPr wrap="square">
            <a:spAutoFit/>
          </a:bodyPr>
          <a:lstStyle/>
          <a:p>
            <a:pPr algn="ctr">
              <a:lnSpc>
                <a:spcPct val="150000"/>
              </a:lnSpc>
            </a:pPr>
            <a:r>
              <a:rPr lang="en-US" b="1" dirty="0"/>
              <a:t>ÖYKÜ</a:t>
            </a:r>
            <a:endParaRPr lang="tr-TR" b="1" dirty="0"/>
          </a:p>
          <a:p>
            <a:pPr algn="just">
              <a:lnSpc>
                <a:spcPct val="150000"/>
              </a:lnSpc>
            </a:pPr>
            <a:r>
              <a:rPr lang="en-US" u="sng" dirty="0" err="1"/>
              <a:t>Öykü</a:t>
            </a:r>
            <a:r>
              <a:rPr lang="en-US" u="sng" dirty="0"/>
              <a:t>, </a:t>
            </a:r>
            <a:r>
              <a:rPr lang="en-US" u="sng" dirty="0" err="1"/>
              <a:t>yaşanmış</a:t>
            </a:r>
            <a:r>
              <a:rPr lang="en-US" u="sng" dirty="0"/>
              <a:t> </a:t>
            </a:r>
            <a:r>
              <a:rPr lang="en-US" u="sng" dirty="0" err="1"/>
              <a:t>ya</a:t>
            </a:r>
            <a:r>
              <a:rPr lang="en-US" u="sng" dirty="0"/>
              <a:t> da </a:t>
            </a:r>
            <a:r>
              <a:rPr lang="en-US" u="sng" dirty="0" err="1"/>
              <a:t>yaşanabilir</a:t>
            </a:r>
            <a:r>
              <a:rPr lang="en-US" u="sng" dirty="0"/>
              <a:t> </a:t>
            </a:r>
            <a:r>
              <a:rPr lang="en-US" u="sng" dirty="0" err="1"/>
              <a:t>nitelikteki</a:t>
            </a:r>
            <a:r>
              <a:rPr lang="en-US" u="sng" dirty="0"/>
              <a:t> </a:t>
            </a:r>
            <a:r>
              <a:rPr lang="en-US" u="sng" dirty="0" err="1"/>
              <a:t>olayları</a:t>
            </a:r>
            <a:r>
              <a:rPr lang="en-US" u="sng" dirty="0"/>
              <a:t> </a:t>
            </a:r>
            <a:r>
              <a:rPr lang="en-US" u="sng" dirty="0" err="1"/>
              <a:t>anlatan</a:t>
            </a:r>
            <a:r>
              <a:rPr lang="en-US" u="sng" dirty="0"/>
              <a:t> </a:t>
            </a:r>
            <a:r>
              <a:rPr lang="en-US" u="sng" dirty="0" err="1"/>
              <a:t>yazınsal</a:t>
            </a:r>
            <a:r>
              <a:rPr lang="en-US" u="sng" dirty="0"/>
              <a:t> </a:t>
            </a:r>
            <a:r>
              <a:rPr lang="en-US" u="sng" dirty="0" err="1"/>
              <a:t>türdür</a:t>
            </a:r>
            <a:r>
              <a:rPr lang="en-US" u="sng" dirty="0"/>
              <a:t>. </a:t>
            </a:r>
            <a:r>
              <a:rPr lang="en-US" dirty="0" err="1"/>
              <a:t>Başka</a:t>
            </a:r>
            <a:r>
              <a:rPr lang="en-US" dirty="0"/>
              <a:t> </a:t>
            </a:r>
            <a:r>
              <a:rPr lang="en-US" dirty="0" err="1"/>
              <a:t>bir</a:t>
            </a:r>
            <a:r>
              <a:rPr lang="en-US" dirty="0"/>
              <a:t> </a:t>
            </a:r>
            <a:r>
              <a:rPr lang="tr-TR" dirty="0"/>
              <a:t>söyleyişle</a:t>
            </a:r>
            <a:r>
              <a:rPr lang="en-US" dirty="0"/>
              <a:t> </a:t>
            </a:r>
            <a:r>
              <a:rPr lang="en-US" dirty="0" err="1"/>
              <a:t>öykü</a:t>
            </a:r>
            <a:r>
              <a:rPr lang="en-US" dirty="0"/>
              <a:t>; </a:t>
            </a:r>
            <a:r>
              <a:rPr lang="en-US" u="sng" dirty="0" err="1"/>
              <a:t>yalın</a:t>
            </a:r>
            <a:r>
              <a:rPr lang="en-US" u="sng" dirty="0"/>
              <a:t> </a:t>
            </a:r>
            <a:r>
              <a:rPr lang="en-US" u="sng" dirty="0" err="1"/>
              <a:t>bir</a:t>
            </a:r>
            <a:r>
              <a:rPr lang="en-US" u="sng" dirty="0"/>
              <a:t> </a:t>
            </a:r>
            <a:r>
              <a:rPr lang="en-US" u="sng" dirty="0" err="1"/>
              <a:t>olay</a:t>
            </a:r>
            <a:r>
              <a:rPr lang="en-US" u="sng" dirty="0"/>
              <a:t> </a:t>
            </a:r>
            <a:r>
              <a:rPr lang="en-US" u="sng" dirty="0" err="1"/>
              <a:t>örgüsüne</a:t>
            </a:r>
            <a:r>
              <a:rPr lang="en-US" u="sng" dirty="0"/>
              <a:t> </a:t>
            </a:r>
            <a:r>
              <a:rPr lang="en-US" u="sng" dirty="0" err="1"/>
              <a:t>dayanan</a:t>
            </a:r>
            <a:r>
              <a:rPr lang="en-US" dirty="0"/>
              <a:t>, </a:t>
            </a:r>
            <a:r>
              <a:rPr lang="en-US" u="sng" dirty="0" err="1"/>
              <a:t>az</a:t>
            </a:r>
            <a:r>
              <a:rPr lang="en-US" u="sng" dirty="0"/>
              <a:t> </a:t>
            </a:r>
            <a:r>
              <a:rPr lang="en-US" u="sng" dirty="0" err="1"/>
              <a:t>sayıda</a:t>
            </a:r>
            <a:r>
              <a:rPr lang="en-US" u="sng" dirty="0"/>
              <a:t> </a:t>
            </a:r>
            <a:r>
              <a:rPr lang="en-US" u="sng" dirty="0" err="1"/>
              <a:t>kişiye</a:t>
            </a:r>
            <a:r>
              <a:rPr lang="en-US" u="sng" dirty="0"/>
              <a:t> </a:t>
            </a:r>
            <a:r>
              <a:rPr lang="en-US" u="sng" dirty="0" err="1"/>
              <a:t>yer</a:t>
            </a:r>
            <a:r>
              <a:rPr lang="en-US" u="sng" dirty="0"/>
              <a:t> </a:t>
            </a:r>
            <a:r>
              <a:rPr lang="en-US" u="sng" dirty="0" err="1"/>
              <a:t>verilen</a:t>
            </a:r>
            <a:r>
              <a:rPr lang="en-US" u="sng" dirty="0"/>
              <a:t> </a:t>
            </a:r>
            <a:r>
              <a:rPr lang="en-US" dirty="0" err="1"/>
              <a:t>ve</a:t>
            </a:r>
            <a:r>
              <a:rPr lang="en-US" dirty="0"/>
              <a:t> </a:t>
            </a:r>
            <a:r>
              <a:rPr lang="en-US" u="sng" dirty="0" err="1"/>
              <a:t>özlü</a:t>
            </a:r>
            <a:r>
              <a:rPr lang="en-US" u="sng" dirty="0"/>
              <a:t> </a:t>
            </a:r>
            <a:r>
              <a:rPr lang="en-US" u="sng" dirty="0" err="1"/>
              <a:t>bir</a:t>
            </a:r>
            <a:r>
              <a:rPr lang="en-US" u="sng" dirty="0"/>
              <a:t> </a:t>
            </a:r>
            <a:r>
              <a:rPr lang="en-US" u="sng" dirty="0" err="1"/>
              <a:t>anlatıma</a:t>
            </a:r>
            <a:r>
              <a:rPr lang="en-US" u="sng" dirty="0"/>
              <a:t> </a:t>
            </a:r>
            <a:r>
              <a:rPr lang="en-US" u="sng" dirty="0" err="1"/>
              <a:t>sahip</a:t>
            </a:r>
            <a:r>
              <a:rPr lang="en-US" dirty="0"/>
              <a:t> </a:t>
            </a:r>
            <a:r>
              <a:rPr lang="en-US" dirty="0" err="1"/>
              <a:t>olan</a:t>
            </a:r>
            <a:r>
              <a:rPr lang="en-US" dirty="0"/>
              <a:t> </a:t>
            </a:r>
            <a:r>
              <a:rPr lang="en-US" dirty="0" err="1"/>
              <a:t>bir</a:t>
            </a:r>
            <a:r>
              <a:rPr lang="en-US" dirty="0"/>
              <a:t> </a:t>
            </a:r>
            <a:r>
              <a:rPr lang="en-US" dirty="0" err="1"/>
              <a:t>tür</a:t>
            </a:r>
            <a:r>
              <a:rPr lang="en-US" dirty="0"/>
              <a:t> </a:t>
            </a:r>
            <a:r>
              <a:rPr lang="en-US" dirty="0" err="1"/>
              <a:t>olarak</a:t>
            </a:r>
            <a:r>
              <a:rPr lang="en-US" dirty="0"/>
              <a:t> da </a:t>
            </a:r>
            <a:r>
              <a:rPr lang="en-US" dirty="0" err="1"/>
              <a:t>ifade</a:t>
            </a:r>
            <a:r>
              <a:rPr lang="en-US" dirty="0"/>
              <a:t> </a:t>
            </a:r>
            <a:r>
              <a:rPr lang="en-US" dirty="0" err="1"/>
              <a:t>edilebilir</a:t>
            </a:r>
            <a:r>
              <a:rPr lang="en-US" dirty="0"/>
              <a:t>. </a:t>
            </a:r>
            <a:r>
              <a:rPr lang="en-US" dirty="0" err="1"/>
              <a:t>Genellikle</a:t>
            </a:r>
            <a:r>
              <a:rPr lang="en-US" dirty="0"/>
              <a:t> </a:t>
            </a:r>
            <a:r>
              <a:rPr lang="en-US" dirty="0" err="1"/>
              <a:t>birkaç</a:t>
            </a:r>
            <a:r>
              <a:rPr lang="en-US" dirty="0"/>
              <a:t> </a:t>
            </a:r>
            <a:r>
              <a:rPr lang="en-US" dirty="0" err="1"/>
              <a:t>sayfadan</a:t>
            </a:r>
            <a:r>
              <a:rPr lang="en-US" dirty="0"/>
              <a:t> </a:t>
            </a:r>
            <a:r>
              <a:rPr lang="en-US" dirty="0" err="1"/>
              <a:t>oluşan</a:t>
            </a:r>
            <a:r>
              <a:rPr lang="en-US" dirty="0"/>
              <a:t> </a:t>
            </a:r>
            <a:r>
              <a:rPr lang="en-US" dirty="0" err="1"/>
              <a:t>öyküde</a:t>
            </a:r>
            <a:r>
              <a:rPr lang="en-US" dirty="0"/>
              <a:t>; </a:t>
            </a:r>
            <a:r>
              <a:rPr lang="en-US" dirty="0" err="1"/>
              <a:t>bir</a:t>
            </a:r>
            <a:r>
              <a:rPr lang="en-US" dirty="0"/>
              <a:t> </a:t>
            </a:r>
            <a:r>
              <a:rPr lang="en-US" dirty="0" err="1"/>
              <a:t>olay</a:t>
            </a:r>
            <a:r>
              <a:rPr lang="en-US" dirty="0"/>
              <a:t> </a:t>
            </a:r>
            <a:r>
              <a:rPr lang="en-US" dirty="0" err="1"/>
              <a:t>ya</a:t>
            </a:r>
            <a:r>
              <a:rPr lang="en-US" dirty="0"/>
              <a:t> da durum, </a:t>
            </a:r>
            <a:r>
              <a:rPr lang="en-US" dirty="0" err="1"/>
              <a:t>kişi</a:t>
            </a:r>
            <a:r>
              <a:rPr lang="en-US" dirty="0"/>
              <a:t>, </a:t>
            </a:r>
            <a:r>
              <a:rPr lang="en-US" dirty="0" err="1"/>
              <a:t>yer</a:t>
            </a:r>
            <a:r>
              <a:rPr lang="en-US" dirty="0"/>
              <a:t> </a:t>
            </a:r>
            <a:r>
              <a:rPr lang="en-US" dirty="0" err="1"/>
              <a:t>ve</a:t>
            </a:r>
            <a:r>
              <a:rPr lang="en-US" dirty="0"/>
              <a:t> zaman </a:t>
            </a:r>
            <a:r>
              <a:rPr lang="en-US" dirty="0" err="1"/>
              <a:t>ögeleri</a:t>
            </a:r>
            <a:r>
              <a:rPr lang="en-US" dirty="0"/>
              <a:t> </a:t>
            </a:r>
            <a:r>
              <a:rPr lang="en-US" dirty="0" err="1"/>
              <a:t>belirginleştirilerek</a:t>
            </a:r>
            <a:r>
              <a:rPr lang="en-US" dirty="0"/>
              <a:t> </a:t>
            </a:r>
            <a:r>
              <a:rPr lang="en-US" dirty="0" err="1"/>
              <a:t>işlenir</a:t>
            </a:r>
            <a:r>
              <a:rPr lang="en-US" dirty="0"/>
              <a:t>. </a:t>
            </a:r>
            <a:r>
              <a:rPr lang="en-US" i="1" dirty="0"/>
              <a:t>Olay </a:t>
            </a:r>
            <a:r>
              <a:rPr lang="en-US" dirty="0"/>
              <a:t>(</a:t>
            </a:r>
            <a:r>
              <a:rPr lang="en-US" dirty="0" err="1"/>
              <a:t>ya</a:t>
            </a:r>
            <a:r>
              <a:rPr lang="en-US" dirty="0"/>
              <a:t> da durum), </a:t>
            </a:r>
            <a:r>
              <a:rPr lang="en-US" i="1" dirty="0" err="1"/>
              <a:t>kişiler</a:t>
            </a:r>
            <a:r>
              <a:rPr lang="en-US" i="1" dirty="0"/>
              <a:t>, </a:t>
            </a:r>
            <a:r>
              <a:rPr lang="en-US" i="1" dirty="0" err="1"/>
              <a:t>yer</a:t>
            </a:r>
            <a:r>
              <a:rPr lang="en-US" i="1" dirty="0"/>
              <a:t> </a:t>
            </a:r>
            <a:r>
              <a:rPr lang="en-US" dirty="0" err="1"/>
              <a:t>ve</a:t>
            </a:r>
            <a:r>
              <a:rPr lang="en-US" dirty="0"/>
              <a:t> </a:t>
            </a:r>
            <a:r>
              <a:rPr lang="en-US" i="1" dirty="0"/>
              <a:t>zaman </a:t>
            </a:r>
            <a:r>
              <a:rPr lang="en-US" dirty="0" err="1"/>
              <a:t>değişkenlerine</a:t>
            </a:r>
            <a:r>
              <a:rPr lang="en-US" dirty="0"/>
              <a:t> </a:t>
            </a:r>
            <a:r>
              <a:rPr lang="en-US" dirty="0" err="1"/>
              <a:t>öykü</a:t>
            </a:r>
            <a:r>
              <a:rPr lang="en-US" dirty="0"/>
              <a:t> </a:t>
            </a:r>
            <a:r>
              <a:rPr lang="en-US" dirty="0" err="1"/>
              <a:t>ögeleri</a:t>
            </a:r>
            <a:r>
              <a:rPr lang="en-US" dirty="0"/>
              <a:t> </a:t>
            </a:r>
            <a:r>
              <a:rPr lang="en-US" dirty="0" err="1"/>
              <a:t>adı</a:t>
            </a:r>
            <a:r>
              <a:rPr lang="en-US" dirty="0"/>
              <a:t> </a:t>
            </a:r>
            <a:r>
              <a:rPr lang="en-US" dirty="0" err="1"/>
              <a:t>verilir</a:t>
            </a:r>
            <a:r>
              <a:rPr lang="en-US" dirty="0"/>
              <a:t>.</a:t>
            </a:r>
            <a:endParaRPr lang="tr-TR" dirty="0"/>
          </a:p>
        </p:txBody>
      </p:sp>
    </p:spTree>
    <p:extLst>
      <p:ext uri="{BB962C8B-B14F-4D97-AF65-F5344CB8AC3E}">
        <p14:creationId xmlns:p14="http://schemas.microsoft.com/office/powerpoint/2010/main" val="2454005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1305342"/>
            <a:ext cx="8496944" cy="4247317"/>
          </a:xfrm>
          <a:prstGeom prst="rect">
            <a:avLst/>
          </a:prstGeom>
        </p:spPr>
        <p:txBody>
          <a:bodyPr wrap="square">
            <a:spAutoFit/>
          </a:bodyPr>
          <a:lstStyle/>
          <a:p>
            <a:pPr algn="just">
              <a:lnSpc>
                <a:spcPct val="150000"/>
              </a:lnSpc>
            </a:pPr>
            <a:r>
              <a:rPr lang="tr-TR" b="1" i="1" dirty="0"/>
              <a:t>8-</a:t>
            </a:r>
            <a:r>
              <a:rPr lang="en-US" b="1" i="1" dirty="0" err="1"/>
              <a:t>Köy</a:t>
            </a:r>
            <a:r>
              <a:rPr lang="en-US" b="1" i="1" dirty="0"/>
              <a:t> </a:t>
            </a:r>
            <a:r>
              <a:rPr lang="en-US" b="1" i="1" dirty="0" err="1"/>
              <a:t>Romanları</a:t>
            </a:r>
            <a:endParaRPr lang="tr-TR" b="1" i="1" dirty="0"/>
          </a:p>
          <a:p>
            <a:pPr algn="just">
              <a:lnSpc>
                <a:spcPct val="150000"/>
              </a:lnSpc>
            </a:pPr>
            <a:r>
              <a:rPr lang="en-US" dirty="0" err="1"/>
              <a:t>Köy</a:t>
            </a:r>
            <a:r>
              <a:rPr lang="en-US" dirty="0"/>
              <a:t> </a:t>
            </a:r>
            <a:r>
              <a:rPr lang="en-US" dirty="0" err="1"/>
              <a:t>yaşamını</a:t>
            </a:r>
            <a:r>
              <a:rPr lang="en-US" dirty="0"/>
              <a:t> </a:t>
            </a:r>
            <a:r>
              <a:rPr lang="en-US" dirty="0" err="1"/>
              <a:t>anlatan</a:t>
            </a:r>
            <a:r>
              <a:rPr lang="en-US" dirty="0"/>
              <a:t> </a:t>
            </a:r>
            <a:r>
              <a:rPr lang="en-US" dirty="0" err="1"/>
              <a:t>romanlardır</a:t>
            </a:r>
            <a:r>
              <a:rPr lang="en-US" dirty="0"/>
              <a:t>. </a:t>
            </a:r>
            <a:r>
              <a:rPr lang="en-US" u="sng" dirty="0" err="1"/>
              <a:t>Nabizade</a:t>
            </a:r>
            <a:r>
              <a:rPr lang="en-US" u="sng" dirty="0"/>
              <a:t> </a:t>
            </a:r>
            <a:r>
              <a:rPr lang="en-US" u="sng" dirty="0" err="1"/>
              <a:t>Nazım</a:t>
            </a:r>
            <a:r>
              <a:rPr lang="en-US" u="sng" dirty="0"/>
              <a:t> </a:t>
            </a:r>
            <a:r>
              <a:rPr lang="en-US" dirty="0"/>
              <a:t>(1862-1893)’</a:t>
            </a:r>
            <a:r>
              <a:rPr lang="en-US" dirty="0" err="1"/>
              <a:t>ın</a:t>
            </a:r>
            <a:r>
              <a:rPr lang="en-US" dirty="0"/>
              <a:t> </a:t>
            </a:r>
            <a:r>
              <a:rPr lang="en-US" dirty="0" err="1"/>
              <a:t>yazdığı</a:t>
            </a:r>
            <a:r>
              <a:rPr lang="en-US" dirty="0"/>
              <a:t> </a:t>
            </a:r>
            <a:r>
              <a:rPr lang="en-US" u="sng" dirty="0" err="1"/>
              <a:t>Karabibik</a:t>
            </a:r>
            <a:r>
              <a:rPr lang="en-US" dirty="0"/>
              <a:t> (1890) </a:t>
            </a:r>
            <a:r>
              <a:rPr lang="en-US" dirty="0" err="1"/>
              <a:t>edebiyatımızdaki</a:t>
            </a:r>
            <a:r>
              <a:rPr lang="en-US" dirty="0"/>
              <a:t> </a:t>
            </a:r>
            <a:r>
              <a:rPr lang="en-US" b="1" u="sng" dirty="0"/>
              <a:t>ilk </a:t>
            </a:r>
            <a:r>
              <a:rPr lang="en-US" b="1" u="sng" dirty="0" err="1"/>
              <a:t>köy</a:t>
            </a:r>
            <a:r>
              <a:rPr lang="en-US" b="1" u="sng" dirty="0"/>
              <a:t> </a:t>
            </a:r>
            <a:r>
              <a:rPr lang="en-US" b="1" u="sng" dirty="0" err="1"/>
              <a:t>romanıdır</a:t>
            </a:r>
            <a:r>
              <a:rPr lang="en-US" b="1" u="sng" dirty="0"/>
              <a:t>. </a:t>
            </a:r>
            <a:r>
              <a:rPr lang="tr-TR" dirty="0"/>
              <a:t>Ş</a:t>
            </a:r>
            <a:r>
              <a:rPr lang="en-US" dirty="0" err="1"/>
              <a:t>eytanlı</a:t>
            </a:r>
            <a:r>
              <a:rPr lang="en-US" dirty="0"/>
              <a:t> </a:t>
            </a:r>
            <a:r>
              <a:rPr lang="en-US" dirty="0" err="1"/>
              <a:t>Göl</a:t>
            </a:r>
            <a:r>
              <a:rPr lang="en-US" dirty="0"/>
              <a:t> (George Sand), </a:t>
            </a:r>
            <a:r>
              <a:rPr lang="en-US" dirty="0" err="1"/>
              <a:t>Çılgın</a:t>
            </a:r>
            <a:r>
              <a:rPr lang="en-US" dirty="0"/>
              <a:t> </a:t>
            </a:r>
            <a:r>
              <a:rPr lang="en-US" dirty="0" err="1"/>
              <a:t>Kalabalıktan</a:t>
            </a:r>
            <a:r>
              <a:rPr lang="en-US" dirty="0"/>
              <a:t> </a:t>
            </a:r>
            <a:r>
              <a:rPr lang="en-US" dirty="0" err="1"/>
              <a:t>Uzak</a:t>
            </a:r>
            <a:r>
              <a:rPr lang="en-US" dirty="0"/>
              <a:t> (Thomas Hardy); </a:t>
            </a:r>
            <a:r>
              <a:rPr lang="en-US" dirty="0" err="1"/>
              <a:t>Onuncu</a:t>
            </a:r>
            <a:r>
              <a:rPr lang="en-US" dirty="0"/>
              <a:t> </a:t>
            </a:r>
            <a:r>
              <a:rPr lang="en-US" dirty="0" err="1"/>
              <a:t>Köy</a:t>
            </a:r>
            <a:r>
              <a:rPr lang="en-US" dirty="0"/>
              <a:t> (</a:t>
            </a:r>
            <a:r>
              <a:rPr lang="en-US" dirty="0" err="1"/>
              <a:t>Mahmut</a:t>
            </a:r>
            <a:r>
              <a:rPr lang="en-US" dirty="0"/>
              <a:t> </a:t>
            </a:r>
            <a:r>
              <a:rPr lang="en-US" dirty="0" err="1"/>
              <a:t>Makal</a:t>
            </a:r>
            <a:r>
              <a:rPr lang="en-US" dirty="0"/>
              <a:t>), </a:t>
            </a:r>
            <a:r>
              <a:rPr lang="en-US" dirty="0" err="1"/>
              <a:t>Yılanların</a:t>
            </a:r>
            <a:r>
              <a:rPr lang="en-US" dirty="0"/>
              <a:t> </a:t>
            </a:r>
            <a:r>
              <a:rPr lang="en-US" dirty="0" err="1"/>
              <a:t>Öcü</a:t>
            </a:r>
            <a:r>
              <a:rPr lang="en-US" dirty="0"/>
              <a:t> (Fakir </a:t>
            </a:r>
            <a:r>
              <a:rPr lang="en-US" dirty="0" err="1"/>
              <a:t>Baykurt</a:t>
            </a:r>
            <a:r>
              <a:rPr lang="en-US" dirty="0"/>
              <a:t>)... </a:t>
            </a:r>
            <a:r>
              <a:rPr lang="en-US" dirty="0" err="1"/>
              <a:t>bu</a:t>
            </a:r>
            <a:r>
              <a:rPr lang="en-US" dirty="0"/>
              <a:t> </a:t>
            </a:r>
            <a:r>
              <a:rPr lang="en-US" dirty="0" err="1"/>
              <a:t>türden</a:t>
            </a:r>
            <a:r>
              <a:rPr lang="en-US" dirty="0"/>
              <a:t> </a:t>
            </a:r>
            <a:r>
              <a:rPr lang="en-US" dirty="0" err="1"/>
              <a:t>romanlardır</a:t>
            </a:r>
            <a:r>
              <a:rPr lang="en-US" dirty="0"/>
              <a:t>.</a:t>
            </a:r>
            <a:endParaRPr lang="tr-TR" dirty="0"/>
          </a:p>
          <a:p>
            <a:pPr algn="just">
              <a:lnSpc>
                <a:spcPct val="150000"/>
              </a:lnSpc>
            </a:pPr>
            <a:r>
              <a:rPr lang="en-US" dirty="0"/>
              <a:t> </a:t>
            </a:r>
            <a:endParaRPr lang="tr-TR" dirty="0"/>
          </a:p>
          <a:p>
            <a:pPr algn="just">
              <a:lnSpc>
                <a:spcPct val="150000"/>
              </a:lnSpc>
            </a:pPr>
            <a:r>
              <a:rPr lang="tr-TR" b="1" i="1" dirty="0"/>
              <a:t>9-</a:t>
            </a:r>
            <a:r>
              <a:rPr lang="en-US" b="1" i="1" dirty="0" err="1"/>
              <a:t>Egzotik</a:t>
            </a:r>
            <a:r>
              <a:rPr lang="en-US" b="1" i="1" dirty="0"/>
              <a:t> </a:t>
            </a:r>
            <a:r>
              <a:rPr lang="en-US" b="1" i="1" dirty="0" err="1"/>
              <a:t>Romanlar</a:t>
            </a:r>
            <a:endParaRPr lang="tr-TR" b="1" i="1" dirty="0"/>
          </a:p>
          <a:p>
            <a:pPr algn="just">
              <a:lnSpc>
                <a:spcPct val="150000"/>
              </a:lnSpc>
            </a:pPr>
            <a:r>
              <a:rPr lang="en-US" u="sng" dirty="0" err="1"/>
              <a:t>Yabancı</a:t>
            </a:r>
            <a:r>
              <a:rPr lang="en-US" u="sng" dirty="0"/>
              <a:t> </a:t>
            </a:r>
            <a:r>
              <a:rPr lang="en-US" u="sng" dirty="0" err="1"/>
              <a:t>ülkelerin</a:t>
            </a:r>
            <a:r>
              <a:rPr lang="en-US" u="sng" dirty="0"/>
              <a:t> </a:t>
            </a:r>
            <a:r>
              <a:rPr lang="en-US" u="sng" dirty="0" err="1"/>
              <a:t>doğa</a:t>
            </a:r>
            <a:r>
              <a:rPr lang="en-US" u="sng" dirty="0"/>
              <a:t> </a:t>
            </a:r>
            <a:r>
              <a:rPr lang="en-US" u="sng" dirty="0" err="1"/>
              <a:t>ve</a:t>
            </a:r>
            <a:r>
              <a:rPr lang="en-US" u="sng" dirty="0"/>
              <a:t> </a:t>
            </a:r>
            <a:r>
              <a:rPr lang="en-US" u="sng" dirty="0" err="1"/>
              <a:t>insanlarını</a:t>
            </a:r>
            <a:r>
              <a:rPr lang="en-US" u="sng" dirty="0"/>
              <a:t> </a:t>
            </a:r>
            <a:r>
              <a:rPr lang="en-US" u="sng" dirty="0" err="1"/>
              <a:t>anlatan</a:t>
            </a:r>
            <a:r>
              <a:rPr lang="en-US" u="sng" dirty="0"/>
              <a:t> </a:t>
            </a:r>
            <a:r>
              <a:rPr lang="en-US" u="sng" dirty="0" err="1"/>
              <a:t>romanlardır</a:t>
            </a:r>
            <a:r>
              <a:rPr lang="en-US" dirty="0"/>
              <a:t>. </a:t>
            </a:r>
            <a:r>
              <a:rPr lang="en-US" dirty="0" err="1"/>
              <a:t>Örneğin</a:t>
            </a:r>
            <a:r>
              <a:rPr lang="en-US" dirty="0"/>
              <a:t> </a:t>
            </a:r>
            <a:r>
              <a:rPr lang="en-US" dirty="0" err="1"/>
              <a:t>Aziyade</a:t>
            </a:r>
            <a:r>
              <a:rPr lang="en-US" dirty="0"/>
              <a:t> (Pierre Loti), Ana (Pearl S. Buck), </a:t>
            </a:r>
            <a:r>
              <a:rPr lang="en-US" dirty="0" err="1"/>
              <a:t>Nilgün</a:t>
            </a:r>
            <a:r>
              <a:rPr lang="en-US" dirty="0"/>
              <a:t> (</a:t>
            </a:r>
            <a:r>
              <a:rPr lang="en-US" dirty="0" err="1"/>
              <a:t>Refik</a:t>
            </a:r>
            <a:r>
              <a:rPr lang="en-US" dirty="0"/>
              <a:t> </a:t>
            </a:r>
            <a:r>
              <a:rPr lang="en-US" dirty="0" err="1"/>
              <a:t>Halit</a:t>
            </a:r>
            <a:r>
              <a:rPr lang="en-US" dirty="0"/>
              <a:t> </a:t>
            </a:r>
            <a:r>
              <a:rPr lang="en-US" dirty="0" err="1"/>
              <a:t>Karay</a:t>
            </a:r>
            <a:r>
              <a:rPr lang="en-US" dirty="0"/>
              <a:t>)...</a:t>
            </a:r>
            <a:endParaRPr lang="tr-TR" dirty="0"/>
          </a:p>
          <a:p>
            <a:pPr algn="just">
              <a:lnSpc>
                <a:spcPct val="150000"/>
              </a:lnSpc>
            </a:pPr>
            <a:r>
              <a:rPr lang="en-US" dirty="0"/>
              <a:t> </a:t>
            </a:r>
            <a:endParaRPr lang="tr-TR" dirty="0"/>
          </a:p>
        </p:txBody>
      </p:sp>
    </p:spTree>
    <p:extLst>
      <p:ext uri="{BB962C8B-B14F-4D97-AF65-F5344CB8AC3E}">
        <p14:creationId xmlns:p14="http://schemas.microsoft.com/office/powerpoint/2010/main" val="275656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335846"/>
            <a:ext cx="8568952" cy="5909310"/>
          </a:xfrm>
          <a:prstGeom prst="rect">
            <a:avLst/>
          </a:prstGeom>
        </p:spPr>
        <p:txBody>
          <a:bodyPr wrap="square">
            <a:spAutoFit/>
          </a:bodyPr>
          <a:lstStyle/>
          <a:p>
            <a:pPr algn="just">
              <a:lnSpc>
                <a:spcPct val="150000"/>
              </a:lnSpc>
            </a:pPr>
            <a:r>
              <a:rPr lang="en-US" b="1" u="sng" dirty="0" err="1"/>
              <a:t>İşlenişlerine</a:t>
            </a:r>
            <a:r>
              <a:rPr lang="en-US" b="1" u="sng" dirty="0"/>
              <a:t> </a:t>
            </a:r>
            <a:r>
              <a:rPr lang="en-US" b="1" u="sng" dirty="0" err="1"/>
              <a:t>Göre</a:t>
            </a:r>
            <a:r>
              <a:rPr lang="en-US" b="1" u="sng" dirty="0"/>
              <a:t> </a:t>
            </a:r>
            <a:r>
              <a:rPr lang="en-US" b="1" u="sng" dirty="0" err="1"/>
              <a:t>Romanlar</a:t>
            </a:r>
            <a:endParaRPr lang="tr-TR" b="1" u="sng" dirty="0"/>
          </a:p>
          <a:p>
            <a:pPr algn="just">
              <a:lnSpc>
                <a:spcPct val="150000"/>
              </a:lnSpc>
            </a:pPr>
            <a:r>
              <a:rPr lang="en-US" dirty="0" err="1"/>
              <a:t>İşlenişlerine</a:t>
            </a:r>
            <a:r>
              <a:rPr lang="en-US" dirty="0"/>
              <a:t> </a:t>
            </a:r>
            <a:r>
              <a:rPr lang="en-US" dirty="0" err="1"/>
              <a:t>göre</a:t>
            </a:r>
            <a:r>
              <a:rPr lang="en-US" dirty="0"/>
              <a:t> </a:t>
            </a:r>
            <a:r>
              <a:rPr lang="en-US" dirty="0" err="1"/>
              <a:t>romanlar</a:t>
            </a:r>
            <a:r>
              <a:rPr lang="en-US" dirty="0"/>
              <a:t>; </a:t>
            </a:r>
            <a:r>
              <a:rPr lang="en-US" dirty="0" err="1"/>
              <a:t>romantik</a:t>
            </a:r>
            <a:r>
              <a:rPr lang="en-US" dirty="0"/>
              <a:t> roman, realist roman, </a:t>
            </a:r>
            <a:r>
              <a:rPr lang="en-US" dirty="0" err="1"/>
              <a:t>natüralist</a:t>
            </a:r>
            <a:r>
              <a:rPr lang="en-US" dirty="0"/>
              <a:t> roman, </a:t>
            </a:r>
            <a:r>
              <a:rPr lang="en-US" dirty="0" err="1"/>
              <a:t>fantastik</a:t>
            </a:r>
            <a:r>
              <a:rPr lang="en-US" dirty="0"/>
              <a:t> roman </a:t>
            </a:r>
            <a:r>
              <a:rPr lang="en-US" dirty="0" err="1"/>
              <a:t>gibi</a:t>
            </a:r>
            <a:r>
              <a:rPr lang="en-US" dirty="0"/>
              <a:t> </a:t>
            </a:r>
            <a:r>
              <a:rPr lang="en-US" dirty="0" err="1"/>
              <a:t>türlere</a:t>
            </a:r>
            <a:r>
              <a:rPr lang="en-US" dirty="0"/>
              <a:t> </a:t>
            </a:r>
            <a:r>
              <a:rPr lang="en-US" dirty="0" err="1"/>
              <a:t>ayrılır</a:t>
            </a:r>
            <a:r>
              <a:rPr lang="en-US" dirty="0"/>
              <a:t>.</a:t>
            </a:r>
            <a:endParaRPr lang="tr-TR" dirty="0"/>
          </a:p>
          <a:p>
            <a:pPr algn="just">
              <a:lnSpc>
                <a:spcPct val="150000"/>
              </a:lnSpc>
            </a:pPr>
            <a:endParaRPr lang="tr-TR" dirty="0"/>
          </a:p>
          <a:p>
            <a:pPr algn="just">
              <a:lnSpc>
                <a:spcPct val="150000"/>
              </a:lnSpc>
            </a:pPr>
            <a:r>
              <a:rPr lang="tr-TR" b="1" i="1" dirty="0"/>
              <a:t>1-</a:t>
            </a:r>
            <a:r>
              <a:rPr lang="en-US" b="1" i="1" dirty="0" err="1"/>
              <a:t>Romantik</a:t>
            </a:r>
            <a:r>
              <a:rPr lang="en-US" b="1" i="1" dirty="0"/>
              <a:t> (</a:t>
            </a:r>
            <a:r>
              <a:rPr lang="en-US" b="1" i="1" dirty="0" err="1"/>
              <a:t>Coşumcu</a:t>
            </a:r>
            <a:r>
              <a:rPr lang="en-US" b="1" i="1" dirty="0"/>
              <a:t>) Roman</a:t>
            </a:r>
            <a:endParaRPr lang="tr-TR" b="1" i="1" dirty="0"/>
          </a:p>
          <a:p>
            <a:pPr algn="just">
              <a:lnSpc>
                <a:spcPct val="150000"/>
              </a:lnSpc>
            </a:pPr>
            <a:r>
              <a:rPr lang="en-US" dirty="0" err="1"/>
              <a:t>Romantizmin</a:t>
            </a:r>
            <a:r>
              <a:rPr lang="en-US" dirty="0"/>
              <a:t> </a:t>
            </a:r>
            <a:r>
              <a:rPr lang="en-US" dirty="0" err="1"/>
              <a:t>ilkelerine</a:t>
            </a:r>
            <a:r>
              <a:rPr lang="en-US" dirty="0"/>
              <a:t> </a:t>
            </a:r>
            <a:r>
              <a:rPr lang="en-US" dirty="0" err="1"/>
              <a:t>uygun</a:t>
            </a:r>
            <a:r>
              <a:rPr lang="en-US" dirty="0"/>
              <a:t> </a:t>
            </a:r>
            <a:r>
              <a:rPr lang="en-US" dirty="0" err="1"/>
              <a:t>olarak</a:t>
            </a:r>
            <a:r>
              <a:rPr lang="en-US" dirty="0"/>
              <a:t> </a:t>
            </a:r>
            <a:r>
              <a:rPr lang="en-US" dirty="0" err="1"/>
              <a:t>yazılan</a:t>
            </a:r>
            <a:r>
              <a:rPr lang="en-US" dirty="0"/>
              <a:t> </a:t>
            </a:r>
            <a:r>
              <a:rPr lang="en-US" dirty="0" err="1"/>
              <a:t>bu</a:t>
            </a:r>
            <a:r>
              <a:rPr lang="en-US" dirty="0"/>
              <a:t> </a:t>
            </a:r>
            <a:r>
              <a:rPr lang="en-US" dirty="0" err="1"/>
              <a:t>tür</a:t>
            </a:r>
            <a:r>
              <a:rPr lang="en-US" dirty="0"/>
              <a:t> </a:t>
            </a:r>
            <a:r>
              <a:rPr lang="en-US" dirty="0" err="1"/>
              <a:t>romanlarda</a:t>
            </a:r>
            <a:r>
              <a:rPr lang="en-US" dirty="0"/>
              <a:t> </a:t>
            </a:r>
            <a:r>
              <a:rPr lang="en-US" dirty="0" err="1"/>
              <a:t>duygusallık</a:t>
            </a:r>
            <a:r>
              <a:rPr lang="en-US" dirty="0"/>
              <a:t> </a:t>
            </a:r>
            <a:r>
              <a:rPr lang="en-US" dirty="0" err="1"/>
              <a:t>öne</a:t>
            </a:r>
            <a:r>
              <a:rPr lang="en-US" dirty="0"/>
              <a:t> </a:t>
            </a:r>
            <a:r>
              <a:rPr lang="en-US" dirty="0" err="1"/>
              <a:t>çıkar</a:t>
            </a:r>
            <a:r>
              <a:rPr lang="en-US" dirty="0"/>
              <a:t>. </a:t>
            </a:r>
            <a:r>
              <a:rPr lang="en-US" dirty="0" err="1"/>
              <a:t>Yazar</a:t>
            </a:r>
            <a:r>
              <a:rPr lang="en-US" dirty="0"/>
              <a:t>, </a:t>
            </a:r>
            <a:r>
              <a:rPr lang="en-US" dirty="0" err="1"/>
              <a:t>olaylar</a:t>
            </a:r>
            <a:r>
              <a:rPr lang="en-US" dirty="0"/>
              <a:t> </a:t>
            </a:r>
            <a:r>
              <a:rPr lang="en-US" dirty="0" err="1"/>
              <a:t>ve</a:t>
            </a:r>
            <a:r>
              <a:rPr lang="en-US" dirty="0"/>
              <a:t> </a:t>
            </a:r>
            <a:r>
              <a:rPr lang="en-US" dirty="0" err="1"/>
              <a:t>kişilere</a:t>
            </a:r>
            <a:r>
              <a:rPr lang="en-US" dirty="0"/>
              <a:t> </a:t>
            </a:r>
            <a:r>
              <a:rPr lang="en-US" dirty="0" err="1"/>
              <a:t>karşı</a:t>
            </a:r>
            <a:r>
              <a:rPr lang="en-US" dirty="0"/>
              <a:t> </a:t>
            </a:r>
            <a:r>
              <a:rPr lang="en-US" dirty="0" err="1"/>
              <a:t>tarafsız</a:t>
            </a:r>
            <a:r>
              <a:rPr lang="en-US" dirty="0"/>
              <a:t> </a:t>
            </a:r>
            <a:r>
              <a:rPr lang="en-US" dirty="0" err="1"/>
              <a:t>değildir</a:t>
            </a:r>
            <a:r>
              <a:rPr lang="en-US" dirty="0"/>
              <a:t>; </a:t>
            </a:r>
            <a:r>
              <a:rPr lang="en-US" dirty="0" err="1"/>
              <a:t>kendi</a:t>
            </a:r>
            <a:r>
              <a:rPr lang="en-US" dirty="0"/>
              <a:t> </a:t>
            </a:r>
            <a:r>
              <a:rPr lang="en-US" dirty="0" err="1"/>
              <a:t>kişiliğini</a:t>
            </a:r>
            <a:r>
              <a:rPr lang="en-US" dirty="0"/>
              <a:t> </a:t>
            </a:r>
            <a:r>
              <a:rPr lang="en-US" dirty="0" err="1"/>
              <a:t>gizlemez</a:t>
            </a:r>
            <a:r>
              <a:rPr lang="en-US" dirty="0"/>
              <a:t>, </a:t>
            </a:r>
            <a:r>
              <a:rPr lang="en-US" dirty="0" err="1"/>
              <a:t>duygu</a:t>
            </a:r>
            <a:r>
              <a:rPr lang="en-US" dirty="0"/>
              <a:t> </a:t>
            </a:r>
            <a:r>
              <a:rPr lang="en-US" dirty="0" err="1"/>
              <a:t>ve</a:t>
            </a:r>
            <a:r>
              <a:rPr lang="en-US" dirty="0"/>
              <a:t> </a:t>
            </a:r>
            <a:r>
              <a:rPr lang="en-US" dirty="0" err="1"/>
              <a:t>düşüncelerini</a:t>
            </a:r>
            <a:r>
              <a:rPr lang="en-US" dirty="0"/>
              <a:t> </a:t>
            </a:r>
            <a:r>
              <a:rPr lang="en-US" dirty="0" err="1"/>
              <a:t>okura</a:t>
            </a:r>
            <a:r>
              <a:rPr lang="en-US" dirty="0"/>
              <a:t> </a:t>
            </a:r>
            <a:r>
              <a:rPr lang="en-US" dirty="0" err="1"/>
              <a:t>sezdirir</a:t>
            </a:r>
            <a:r>
              <a:rPr lang="en-US" dirty="0"/>
              <a:t>. </a:t>
            </a:r>
            <a:r>
              <a:rPr lang="en-US" dirty="0" err="1"/>
              <a:t>Edebiyatımızda</a:t>
            </a:r>
            <a:r>
              <a:rPr lang="en-US" dirty="0"/>
              <a:t> Ahmet Mithat (1844-1912), </a:t>
            </a:r>
            <a:r>
              <a:rPr lang="en-US" dirty="0" err="1"/>
              <a:t>Namık</a:t>
            </a:r>
            <a:r>
              <a:rPr lang="en-US" dirty="0"/>
              <a:t> Kemal (1840-1888) </a:t>
            </a:r>
            <a:r>
              <a:rPr lang="en-US" dirty="0" err="1"/>
              <a:t>bu</a:t>
            </a:r>
            <a:r>
              <a:rPr lang="en-US" dirty="0"/>
              <a:t> </a:t>
            </a:r>
            <a:r>
              <a:rPr lang="en-US" dirty="0" err="1"/>
              <a:t>türde</a:t>
            </a:r>
            <a:r>
              <a:rPr lang="en-US" dirty="0"/>
              <a:t> </a:t>
            </a:r>
            <a:r>
              <a:rPr lang="en-US" dirty="0" err="1"/>
              <a:t>ürün</a:t>
            </a:r>
            <a:r>
              <a:rPr lang="en-US" dirty="0"/>
              <a:t> </a:t>
            </a:r>
            <a:r>
              <a:rPr lang="en-US" dirty="0" err="1"/>
              <a:t>vermişlerdir</a:t>
            </a:r>
            <a:r>
              <a:rPr lang="en-US" dirty="0"/>
              <a:t>.</a:t>
            </a:r>
            <a:endParaRPr lang="tr-TR" dirty="0"/>
          </a:p>
          <a:p>
            <a:pPr algn="just">
              <a:lnSpc>
                <a:spcPct val="150000"/>
              </a:lnSpc>
            </a:pPr>
            <a:r>
              <a:rPr lang="en-US" dirty="0"/>
              <a:t> </a:t>
            </a:r>
            <a:endParaRPr lang="tr-TR" dirty="0"/>
          </a:p>
          <a:p>
            <a:pPr algn="just">
              <a:lnSpc>
                <a:spcPct val="150000"/>
              </a:lnSpc>
            </a:pPr>
            <a:r>
              <a:rPr lang="tr-TR" b="1" i="1" dirty="0"/>
              <a:t>2-</a:t>
            </a:r>
            <a:r>
              <a:rPr lang="en-US" b="1" i="1" dirty="0"/>
              <a:t>Realist (</a:t>
            </a:r>
            <a:r>
              <a:rPr lang="en-US" b="1" i="1" dirty="0" err="1"/>
              <a:t>Gerçekçi</a:t>
            </a:r>
            <a:r>
              <a:rPr lang="en-US" b="1" i="1" dirty="0"/>
              <a:t>) Roman</a:t>
            </a:r>
            <a:endParaRPr lang="tr-TR" b="1" i="1" dirty="0"/>
          </a:p>
          <a:p>
            <a:pPr algn="just">
              <a:lnSpc>
                <a:spcPct val="150000"/>
              </a:lnSpc>
            </a:pPr>
            <a:r>
              <a:rPr lang="en-US" dirty="0" err="1"/>
              <a:t>Gerçekçiliğin</a:t>
            </a:r>
            <a:r>
              <a:rPr lang="en-US" dirty="0"/>
              <a:t> </a:t>
            </a:r>
            <a:r>
              <a:rPr lang="en-US" dirty="0" err="1"/>
              <a:t>ilkelerine</a:t>
            </a:r>
            <a:r>
              <a:rPr lang="en-US" dirty="0"/>
              <a:t> </a:t>
            </a:r>
            <a:r>
              <a:rPr lang="en-US" dirty="0" err="1"/>
              <a:t>uygun</a:t>
            </a:r>
            <a:r>
              <a:rPr lang="en-US" dirty="0"/>
              <a:t> </a:t>
            </a:r>
            <a:r>
              <a:rPr lang="en-US" dirty="0" err="1"/>
              <a:t>olarak</a:t>
            </a:r>
            <a:r>
              <a:rPr lang="en-US" dirty="0"/>
              <a:t> </a:t>
            </a:r>
            <a:r>
              <a:rPr lang="en-US" dirty="0" err="1"/>
              <a:t>yazılan</a:t>
            </a:r>
            <a:r>
              <a:rPr lang="en-US" dirty="0"/>
              <a:t> </a:t>
            </a:r>
            <a:r>
              <a:rPr lang="en-US" dirty="0" err="1"/>
              <a:t>bu</a:t>
            </a:r>
            <a:r>
              <a:rPr lang="en-US" dirty="0"/>
              <a:t> </a:t>
            </a:r>
            <a:r>
              <a:rPr lang="en-US" dirty="0" err="1"/>
              <a:t>tür</a:t>
            </a:r>
            <a:r>
              <a:rPr lang="en-US" dirty="0"/>
              <a:t> </a:t>
            </a:r>
            <a:r>
              <a:rPr lang="en-US" dirty="0" err="1"/>
              <a:t>romanlarda</a:t>
            </a:r>
            <a:r>
              <a:rPr lang="en-US" dirty="0"/>
              <a:t> </a:t>
            </a:r>
            <a:r>
              <a:rPr lang="en-US" dirty="0" err="1"/>
              <a:t>anlatılanların</a:t>
            </a:r>
            <a:r>
              <a:rPr lang="en-US" dirty="0"/>
              <a:t> </a:t>
            </a:r>
            <a:r>
              <a:rPr lang="en-US" dirty="0" err="1"/>
              <a:t>gerçeğe</a:t>
            </a:r>
            <a:r>
              <a:rPr lang="en-US" dirty="0"/>
              <a:t> </a:t>
            </a:r>
            <a:r>
              <a:rPr lang="en-US" dirty="0" err="1"/>
              <a:t>uygun</a:t>
            </a:r>
            <a:r>
              <a:rPr lang="en-US" dirty="0"/>
              <a:t> </a:t>
            </a:r>
            <a:r>
              <a:rPr lang="en-US" dirty="0" err="1"/>
              <a:t>olması</a:t>
            </a:r>
            <a:r>
              <a:rPr lang="en-US" dirty="0"/>
              <a:t> </a:t>
            </a:r>
            <a:r>
              <a:rPr lang="en-US" dirty="0" err="1"/>
              <a:t>için</a:t>
            </a:r>
            <a:r>
              <a:rPr lang="en-US" dirty="0"/>
              <a:t> </a:t>
            </a:r>
            <a:r>
              <a:rPr lang="en-US" dirty="0" err="1"/>
              <a:t>gözleme</a:t>
            </a:r>
            <a:r>
              <a:rPr lang="en-US" dirty="0"/>
              <a:t> </a:t>
            </a:r>
            <a:r>
              <a:rPr lang="en-US" dirty="0" err="1"/>
              <a:t>önem</a:t>
            </a:r>
            <a:r>
              <a:rPr lang="en-US" dirty="0"/>
              <a:t> </a:t>
            </a:r>
            <a:r>
              <a:rPr lang="en-US" dirty="0" err="1"/>
              <a:t>verilir</a:t>
            </a:r>
            <a:r>
              <a:rPr lang="en-US" dirty="0"/>
              <a:t>. </a:t>
            </a:r>
            <a:r>
              <a:rPr lang="en-US" dirty="0" err="1"/>
              <a:t>Recaizade</a:t>
            </a:r>
            <a:r>
              <a:rPr lang="en-US" dirty="0"/>
              <a:t> </a:t>
            </a:r>
            <a:r>
              <a:rPr lang="en-US" dirty="0" err="1"/>
              <a:t>Mahmut</a:t>
            </a:r>
            <a:r>
              <a:rPr lang="en-US" dirty="0"/>
              <a:t> </a:t>
            </a:r>
            <a:r>
              <a:rPr lang="en-US" dirty="0" err="1"/>
              <a:t>Ekrem</a:t>
            </a:r>
            <a:r>
              <a:rPr lang="en-US" dirty="0"/>
              <a:t> (1847-1914), </a:t>
            </a:r>
            <a:r>
              <a:rPr lang="en-US" dirty="0" err="1"/>
              <a:t>Samipaşazade</a:t>
            </a:r>
            <a:r>
              <a:rPr lang="en-US" dirty="0"/>
              <a:t> </a:t>
            </a:r>
            <a:r>
              <a:rPr lang="en-US" dirty="0" err="1"/>
              <a:t>Sezai</a:t>
            </a:r>
            <a:r>
              <a:rPr lang="en-US" dirty="0"/>
              <a:t> (1860-1936) </a:t>
            </a:r>
            <a:r>
              <a:rPr lang="en-US" dirty="0" err="1"/>
              <a:t>gerçekçilik</a:t>
            </a:r>
            <a:r>
              <a:rPr lang="en-US" dirty="0"/>
              <a:t> </a:t>
            </a:r>
            <a:r>
              <a:rPr lang="en-US" dirty="0" err="1"/>
              <a:t>akımına</a:t>
            </a:r>
            <a:r>
              <a:rPr lang="en-US" dirty="0"/>
              <a:t> </a:t>
            </a:r>
            <a:r>
              <a:rPr lang="en-US" dirty="0" err="1"/>
              <a:t>bağlı</a:t>
            </a:r>
            <a:r>
              <a:rPr lang="en-US" dirty="0"/>
              <a:t> </a:t>
            </a:r>
            <a:r>
              <a:rPr lang="en-US" dirty="0" err="1"/>
              <a:t>yazarla</a:t>
            </a:r>
            <a:r>
              <a:rPr lang="tr-TR" dirty="0" err="1"/>
              <a:t>rımızdandır</a:t>
            </a:r>
            <a:r>
              <a:rPr lang="tr-TR" dirty="0"/>
              <a:t>.</a:t>
            </a:r>
          </a:p>
        </p:txBody>
      </p:sp>
    </p:spTree>
    <p:extLst>
      <p:ext uri="{BB962C8B-B14F-4D97-AF65-F5344CB8AC3E}">
        <p14:creationId xmlns:p14="http://schemas.microsoft.com/office/powerpoint/2010/main" val="493173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404664"/>
            <a:ext cx="8352928" cy="4204356"/>
          </a:xfrm>
          <a:prstGeom prst="rect">
            <a:avLst/>
          </a:prstGeom>
        </p:spPr>
        <p:txBody>
          <a:bodyPr wrap="square">
            <a:spAutoFit/>
          </a:bodyPr>
          <a:lstStyle/>
          <a:p>
            <a:pPr algn="just">
              <a:lnSpc>
                <a:spcPct val="150000"/>
              </a:lnSpc>
            </a:pPr>
            <a:r>
              <a:rPr lang="tr-TR" b="1" i="1" dirty="0"/>
              <a:t>3-</a:t>
            </a:r>
            <a:r>
              <a:rPr lang="en-US" b="1" i="1" dirty="0" err="1"/>
              <a:t>Natüralist</a:t>
            </a:r>
            <a:r>
              <a:rPr lang="en-US" b="1" i="1" dirty="0"/>
              <a:t> (</a:t>
            </a:r>
            <a:r>
              <a:rPr lang="en-US" b="1" i="1" dirty="0" err="1"/>
              <a:t>Doğalcı</a:t>
            </a:r>
            <a:r>
              <a:rPr lang="en-US" b="1" i="1" dirty="0"/>
              <a:t>) Roman</a:t>
            </a:r>
            <a:endParaRPr lang="tr-TR" b="1" i="1" dirty="0"/>
          </a:p>
          <a:p>
            <a:pPr algn="just">
              <a:lnSpc>
                <a:spcPct val="150000"/>
              </a:lnSpc>
            </a:pPr>
            <a:r>
              <a:rPr lang="en-US" dirty="0" err="1"/>
              <a:t>Kişiliğin</a:t>
            </a:r>
            <a:r>
              <a:rPr lang="en-US" dirty="0"/>
              <a:t> </a:t>
            </a:r>
            <a:r>
              <a:rPr lang="en-US" dirty="0" err="1"/>
              <a:t>oluşumunda</a:t>
            </a:r>
            <a:r>
              <a:rPr lang="en-US" dirty="0"/>
              <a:t> </a:t>
            </a:r>
            <a:r>
              <a:rPr lang="en-US" dirty="0" err="1"/>
              <a:t>çevrenin</a:t>
            </a:r>
            <a:r>
              <a:rPr lang="en-US" dirty="0"/>
              <a:t> de </a:t>
            </a:r>
            <a:r>
              <a:rPr lang="en-US" dirty="0" err="1"/>
              <a:t>büyük</a:t>
            </a:r>
            <a:r>
              <a:rPr lang="en-US" dirty="0"/>
              <a:t> </a:t>
            </a:r>
            <a:r>
              <a:rPr lang="en-US" dirty="0" err="1"/>
              <a:t>bir</a:t>
            </a:r>
            <a:r>
              <a:rPr lang="en-US" dirty="0"/>
              <a:t> </a:t>
            </a:r>
            <a:r>
              <a:rPr lang="en-US" dirty="0" err="1"/>
              <a:t>etkisi</a:t>
            </a:r>
            <a:r>
              <a:rPr lang="en-US" dirty="0"/>
              <a:t> </a:t>
            </a:r>
            <a:r>
              <a:rPr lang="en-US" dirty="0" err="1"/>
              <a:t>olduğuna</a:t>
            </a:r>
            <a:r>
              <a:rPr lang="en-US" dirty="0"/>
              <a:t> </a:t>
            </a:r>
            <a:r>
              <a:rPr lang="en-US" dirty="0" err="1"/>
              <a:t>inanıldığı</a:t>
            </a:r>
            <a:r>
              <a:rPr lang="en-US" dirty="0"/>
              <a:t> </a:t>
            </a:r>
            <a:r>
              <a:rPr lang="en-US" dirty="0" err="1"/>
              <a:t>için</a:t>
            </a:r>
            <a:r>
              <a:rPr lang="en-US" dirty="0"/>
              <a:t> </a:t>
            </a:r>
            <a:r>
              <a:rPr lang="en-US" dirty="0" err="1"/>
              <a:t>bu</a:t>
            </a:r>
            <a:r>
              <a:rPr lang="en-US" dirty="0"/>
              <a:t> </a:t>
            </a:r>
            <a:r>
              <a:rPr lang="en-US" dirty="0" err="1"/>
              <a:t>tür</a:t>
            </a:r>
            <a:r>
              <a:rPr lang="en-US" dirty="0"/>
              <a:t> </a:t>
            </a:r>
            <a:r>
              <a:rPr lang="en-US" dirty="0" err="1"/>
              <a:t>romanlarda</a:t>
            </a:r>
            <a:r>
              <a:rPr lang="en-US" dirty="0"/>
              <a:t> </a:t>
            </a:r>
            <a:r>
              <a:rPr lang="en-US" dirty="0" err="1"/>
              <a:t>nesnel</a:t>
            </a:r>
            <a:r>
              <a:rPr lang="en-US" dirty="0"/>
              <a:t> </a:t>
            </a:r>
            <a:r>
              <a:rPr lang="en-US" dirty="0" err="1"/>
              <a:t>gerçekler</a:t>
            </a:r>
            <a:r>
              <a:rPr lang="en-US" dirty="0"/>
              <a:t>, </a:t>
            </a:r>
            <a:r>
              <a:rPr lang="en-US" dirty="0" err="1"/>
              <a:t>yaşamın</a:t>
            </a:r>
            <a:r>
              <a:rPr lang="en-US" dirty="0"/>
              <a:t> </a:t>
            </a:r>
            <a:r>
              <a:rPr lang="en-US" dirty="0" err="1"/>
              <a:t>acımasız</a:t>
            </a:r>
            <a:r>
              <a:rPr lang="en-US" dirty="0"/>
              <a:t> </a:t>
            </a:r>
            <a:r>
              <a:rPr lang="en-US" dirty="0" err="1"/>
              <a:t>ve</a:t>
            </a:r>
            <a:r>
              <a:rPr lang="en-US" dirty="0"/>
              <a:t> </a:t>
            </a:r>
            <a:r>
              <a:rPr lang="en-US" dirty="0" err="1"/>
              <a:t>kaba</a:t>
            </a:r>
            <a:r>
              <a:rPr lang="en-US" dirty="0"/>
              <a:t> </a:t>
            </a:r>
            <a:r>
              <a:rPr lang="en-US" dirty="0" err="1"/>
              <a:t>yanları</a:t>
            </a:r>
            <a:r>
              <a:rPr lang="en-US" dirty="0"/>
              <a:t> da </a:t>
            </a:r>
            <a:r>
              <a:rPr lang="en-US" dirty="0" err="1"/>
              <a:t>yansıtılır</a:t>
            </a:r>
            <a:r>
              <a:rPr lang="en-US" dirty="0"/>
              <a:t>. Nabi- </a:t>
            </a:r>
            <a:r>
              <a:rPr lang="en-US" dirty="0" err="1"/>
              <a:t>zade</a:t>
            </a:r>
            <a:r>
              <a:rPr lang="en-US" dirty="0"/>
              <a:t> </a:t>
            </a:r>
            <a:r>
              <a:rPr lang="en-US" dirty="0" err="1"/>
              <a:t>Nazım</a:t>
            </a:r>
            <a:r>
              <a:rPr lang="en-US" dirty="0"/>
              <a:t> (1862 [?]-1893), </a:t>
            </a:r>
            <a:r>
              <a:rPr lang="en-US" dirty="0" err="1"/>
              <a:t>Hüseyin</a:t>
            </a:r>
            <a:r>
              <a:rPr lang="en-US" dirty="0"/>
              <a:t> </a:t>
            </a:r>
            <a:r>
              <a:rPr lang="en-US" dirty="0" err="1"/>
              <a:t>Rahmi</a:t>
            </a:r>
            <a:r>
              <a:rPr lang="en-US" dirty="0"/>
              <a:t> </a:t>
            </a:r>
            <a:r>
              <a:rPr lang="en-US" dirty="0" err="1"/>
              <a:t>Gürpınar</a:t>
            </a:r>
            <a:r>
              <a:rPr lang="en-US" dirty="0"/>
              <a:t> (1864-1944 ) </a:t>
            </a:r>
            <a:r>
              <a:rPr lang="en-US" dirty="0" err="1"/>
              <a:t>bu</a:t>
            </a:r>
            <a:r>
              <a:rPr lang="en-US" dirty="0"/>
              <a:t> </a:t>
            </a:r>
            <a:r>
              <a:rPr lang="en-US" dirty="0" err="1"/>
              <a:t>akımdan</a:t>
            </a:r>
            <a:r>
              <a:rPr lang="en-US" dirty="0"/>
              <a:t> et- </a:t>
            </a:r>
            <a:r>
              <a:rPr lang="en-US" dirty="0" err="1"/>
              <a:t>kilenmiş</a:t>
            </a:r>
            <a:r>
              <a:rPr lang="en-US" dirty="0"/>
              <a:t> </a:t>
            </a:r>
            <a:r>
              <a:rPr lang="en-US" dirty="0" err="1"/>
              <a:t>yazarlarımızdandır</a:t>
            </a:r>
            <a:r>
              <a:rPr lang="en-US" dirty="0"/>
              <a:t>.</a:t>
            </a:r>
            <a:endParaRPr lang="tr-TR" dirty="0"/>
          </a:p>
          <a:p>
            <a:pPr algn="just">
              <a:lnSpc>
                <a:spcPct val="150000"/>
              </a:lnSpc>
            </a:pPr>
            <a:r>
              <a:rPr lang="en-US" dirty="0"/>
              <a:t> </a:t>
            </a:r>
            <a:endParaRPr lang="tr-TR" dirty="0"/>
          </a:p>
          <a:p>
            <a:pPr algn="just">
              <a:lnSpc>
                <a:spcPct val="150000"/>
              </a:lnSpc>
            </a:pPr>
            <a:r>
              <a:rPr lang="tr-TR" b="1" i="1" dirty="0"/>
              <a:t>4-</a:t>
            </a:r>
            <a:r>
              <a:rPr lang="en-US" b="1" i="1" dirty="0" err="1"/>
              <a:t>Fantastik</a:t>
            </a:r>
            <a:r>
              <a:rPr lang="en-US" b="1" i="1" dirty="0"/>
              <a:t> Roman</a:t>
            </a:r>
            <a:endParaRPr lang="tr-TR" b="1" i="1" dirty="0"/>
          </a:p>
          <a:p>
            <a:pPr algn="just">
              <a:lnSpc>
                <a:spcPct val="150000"/>
              </a:lnSpc>
            </a:pPr>
            <a:r>
              <a:rPr lang="en-US" dirty="0" err="1"/>
              <a:t>Düşe</a:t>
            </a:r>
            <a:r>
              <a:rPr lang="en-US" dirty="0"/>
              <a:t>, </a:t>
            </a:r>
            <a:r>
              <a:rPr lang="en-US" dirty="0" err="1"/>
              <a:t>doğaüstü</a:t>
            </a:r>
            <a:r>
              <a:rPr lang="en-US" dirty="0"/>
              <a:t> </a:t>
            </a:r>
            <a:r>
              <a:rPr lang="en-US" dirty="0" err="1"/>
              <a:t>güçlere</a:t>
            </a:r>
            <a:r>
              <a:rPr lang="en-US" dirty="0"/>
              <a:t>, </a:t>
            </a:r>
            <a:r>
              <a:rPr lang="en-US" dirty="0" err="1"/>
              <a:t>bilimkurgu</a:t>
            </a:r>
            <a:r>
              <a:rPr lang="en-US" dirty="0"/>
              <a:t> vb. </a:t>
            </a:r>
            <a:r>
              <a:rPr lang="en-US" dirty="0" err="1"/>
              <a:t>ögelere</a:t>
            </a:r>
            <a:r>
              <a:rPr lang="en-US" dirty="0"/>
              <a:t> </a:t>
            </a:r>
            <a:r>
              <a:rPr lang="en-US" dirty="0" err="1"/>
              <a:t>başvurarak</a:t>
            </a:r>
            <a:r>
              <a:rPr lang="en-US" dirty="0"/>
              <a:t> </a:t>
            </a:r>
            <a:r>
              <a:rPr lang="en-US" dirty="0" err="1"/>
              <a:t>gerçek</a:t>
            </a:r>
            <a:r>
              <a:rPr lang="en-US" dirty="0"/>
              <a:t> </a:t>
            </a:r>
            <a:r>
              <a:rPr lang="en-US" dirty="0" err="1"/>
              <a:t>dünyada</a:t>
            </a:r>
            <a:r>
              <a:rPr lang="en-US" dirty="0"/>
              <a:t> </a:t>
            </a:r>
            <a:r>
              <a:rPr lang="en-US" dirty="0" err="1"/>
              <a:t>yaşa</a:t>
            </a:r>
            <a:r>
              <a:rPr lang="en-US" dirty="0"/>
              <a:t>- </a:t>
            </a:r>
            <a:r>
              <a:rPr lang="en-US" dirty="0" err="1"/>
              <a:t>namayacak</a:t>
            </a:r>
            <a:r>
              <a:rPr lang="en-US" dirty="0"/>
              <a:t> </a:t>
            </a:r>
            <a:r>
              <a:rPr lang="en-US" dirty="0" err="1"/>
              <a:t>olayları</a:t>
            </a:r>
            <a:r>
              <a:rPr lang="en-US" dirty="0"/>
              <a:t> </a:t>
            </a:r>
            <a:r>
              <a:rPr lang="en-US" dirty="0" err="1"/>
              <a:t>işleyen</a:t>
            </a:r>
            <a:r>
              <a:rPr lang="en-US" dirty="0"/>
              <a:t> </a:t>
            </a:r>
            <a:r>
              <a:rPr lang="en-US" dirty="0" err="1"/>
              <a:t>romanlardır</a:t>
            </a:r>
            <a:r>
              <a:rPr lang="en-US" dirty="0"/>
              <a:t>. </a:t>
            </a:r>
            <a:r>
              <a:rPr lang="en-US" dirty="0" err="1"/>
              <a:t>Yüzüklerin</a:t>
            </a:r>
            <a:r>
              <a:rPr lang="en-US" dirty="0"/>
              <a:t> </a:t>
            </a:r>
            <a:r>
              <a:rPr lang="en-US" dirty="0" err="1"/>
              <a:t>Efendisi</a:t>
            </a:r>
            <a:r>
              <a:rPr lang="en-US" dirty="0"/>
              <a:t> (Tolkien), </a:t>
            </a:r>
            <a:r>
              <a:rPr lang="en-US" dirty="0" err="1"/>
              <a:t>Gulyabani</a:t>
            </a:r>
            <a:r>
              <a:rPr lang="en-US" dirty="0"/>
              <a:t> (</a:t>
            </a:r>
            <a:r>
              <a:rPr lang="en-US" dirty="0" err="1"/>
              <a:t>Hüseyin</a:t>
            </a:r>
            <a:r>
              <a:rPr lang="en-US" dirty="0"/>
              <a:t> </a:t>
            </a:r>
            <a:r>
              <a:rPr lang="en-US" dirty="0" err="1"/>
              <a:t>Rahmi</a:t>
            </a:r>
            <a:r>
              <a:rPr lang="en-US" dirty="0"/>
              <a:t> </a:t>
            </a:r>
            <a:r>
              <a:rPr lang="en-US" dirty="0" err="1"/>
              <a:t>Gürpınar</a:t>
            </a:r>
            <a:r>
              <a:rPr lang="en-US" dirty="0"/>
              <a:t>), </a:t>
            </a:r>
            <a:r>
              <a:rPr lang="en-US" dirty="0" err="1"/>
              <a:t>İmparator</a:t>
            </a:r>
            <a:r>
              <a:rPr lang="en-US" dirty="0"/>
              <a:t> </a:t>
            </a:r>
            <a:r>
              <a:rPr lang="en-US" dirty="0" err="1"/>
              <a:t>Çay</a:t>
            </a:r>
            <a:r>
              <a:rPr lang="en-US" dirty="0"/>
              <a:t> </a:t>
            </a:r>
            <a:r>
              <a:rPr lang="en-US" dirty="0" err="1"/>
              <a:t>Bahçesi</a:t>
            </a:r>
            <a:r>
              <a:rPr lang="en-US" dirty="0"/>
              <a:t> (</a:t>
            </a:r>
            <a:r>
              <a:rPr lang="en-US" dirty="0" err="1"/>
              <a:t>Nazlı</a:t>
            </a:r>
            <a:r>
              <a:rPr lang="en-US" dirty="0"/>
              <a:t> </a:t>
            </a:r>
            <a:r>
              <a:rPr lang="en-US" dirty="0" err="1"/>
              <a:t>Eray</a:t>
            </a:r>
            <a:r>
              <a:rPr lang="en-US" dirty="0"/>
              <a:t>) vb. </a:t>
            </a:r>
            <a:r>
              <a:rPr lang="en-US" dirty="0" err="1"/>
              <a:t>yapıtlar</a:t>
            </a:r>
            <a:r>
              <a:rPr lang="en-US" dirty="0"/>
              <a:t> </a:t>
            </a:r>
            <a:r>
              <a:rPr lang="en-US" dirty="0" err="1"/>
              <a:t>bu</a:t>
            </a:r>
            <a:r>
              <a:rPr lang="en-US" dirty="0"/>
              <a:t> </a:t>
            </a:r>
            <a:r>
              <a:rPr lang="en-US" dirty="0" err="1"/>
              <a:t>tür</a:t>
            </a:r>
            <a:r>
              <a:rPr lang="en-US" dirty="0"/>
              <a:t>- </a:t>
            </a:r>
            <a:r>
              <a:rPr lang="en-US" dirty="0" err="1"/>
              <a:t>dendir</a:t>
            </a:r>
            <a:r>
              <a:rPr lang="en-US" dirty="0"/>
              <a:t>.</a:t>
            </a:r>
            <a:endParaRPr lang="tr-TR" dirty="0"/>
          </a:p>
        </p:txBody>
      </p:sp>
    </p:spTree>
    <p:extLst>
      <p:ext uri="{BB962C8B-B14F-4D97-AF65-F5344CB8AC3E}">
        <p14:creationId xmlns:p14="http://schemas.microsoft.com/office/powerpoint/2010/main" val="129395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59186875-05AB-4D19-8F03-AFCCF35D2C3A}"/>
              </a:ext>
            </a:extLst>
          </p:cNvPr>
          <p:cNvSpPr txBox="1"/>
          <p:nvPr/>
        </p:nvSpPr>
        <p:spPr>
          <a:xfrm>
            <a:off x="611560" y="919595"/>
            <a:ext cx="7344816" cy="5018810"/>
          </a:xfrm>
          <a:prstGeom prst="rect">
            <a:avLst/>
          </a:prstGeom>
          <a:noFill/>
        </p:spPr>
        <p:txBody>
          <a:bodyPr wrap="square" rtlCol="0">
            <a:spAutoFit/>
          </a:bodyPr>
          <a:lstStyle/>
          <a:p>
            <a:pPr>
              <a:lnSpc>
                <a:spcPct val="115000"/>
              </a:lnSpc>
              <a:spcAft>
                <a:spcPts val="1000"/>
              </a:spcAft>
            </a:pPr>
            <a:r>
              <a:rPr lang="tr-TR" sz="1600" b="1" dirty="0">
                <a:effectLst/>
                <a:latin typeface="Calibri" panose="020F0502020204030204" pitchFamily="34" charset="0"/>
                <a:ea typeface="Calibri" panose="020F0502020204030204" pitchFamily="34" charset="0"/>
                <a:cs typeface="Arial" panose="020B0604020202020204" pitchFamily="34" charset="0"/>
              </a:rPr>
              <a:t>TÜRK EDEBİYATINDA ROMAN DEVİRLERİ</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600" b="1" u="sng" dirty="0">
                <a:effectLst/>
                <a:latin typeface="Calibri" panose="020F0502020204030204" pitchFamily="34" charset="0"/>
                <a:ea typeface="Calibri" panose="020F0502020204030204" pitchFamily="34" charset="0"/>
                <a:cs typeface="Arial" panose="020B0604020202020204" pitchFamily="34" charset="0"/>
              </a:rPr>
              <a:t>1.DEVİR: TANZİMAT DÖNEMİ ROMANCILIĞI:</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Roman ilk defa edebiyatımıza Tanzimat ile giriş yapıyor. </a:t>
            </a: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Bu dönemdeki romanlarda birey yoktur; Tipler vardır.</a:t>
            </a:r>
          </a:p>
          <a:p>
            <a:pPr>
              <a:lnSpc>
                <a:spcPct val="115000"/>
              </a:lnSpc>
              <a:spcAft>
                <a:spcPts val="1000"/>
              </a:spcAft>
            </a:pPr>
            <a:r>
              <a:rPr lang="tr-TR" sz="1600" b="1" u="sng" dirty="0">
                <a:effectLst/>
                <a:latin typeface="Calibri" panose="020F0502020204030204" pitchFamily="34" charset="0"/>
                <a:ea typeface="Calibri" panose="020F0502020204030204" pitchFamily="34" charset="0"/>
                <a:cs typeface="Arial" panose="020B0604020202020204" pitchFamily="34" charset="0"/>
              </a:rPr>
              <a:t>2.DÖNEM: SERVET-İ FÜNUN DÖNEMİ ROMANCILIĞI:</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Romanda asıl gelişme bu dönemde oluyor.</a:t>
            </a: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Halit Ziya Uşaklıgil, zirve isimdir bu dönemde. Mai ve Siyah Modern romanın Başlangıcı kabul edilir.</a:t>
            </a: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Mehmet Rauf, Yakup Kadri Karaosmanoğlu, Reşat Nuri Güntekin diğer önemli isimlerdir.</a:t>
            </a:r>
          </a:p>
          <a:p>
            <a:pPr>
              <a:lnSpc>
                <a:spcPct val="115000"/>
              </a:lnSpc>
              <a:spcAft>
                <a:spcPts val="1000"/>
              </a:spcAft>
            </a:pPr>
            <a:r>
              <a:rPr lang="tr-TR" sz="1600" b="1" u="sng" dirty="0">
                <a:effectLst/>
                <a:latin typeface="Calibri" panose="020F0502020204030204" pitchFamily="34" charset="0"/>
                <a:ea typeface="Calibri" panose="020F0502020204030204" pitchFamily="34" charset="0"/>
                <a:cs typeface="Arial" panose="020B0604020202020204" pitchFamily="34" charset="0"/>
              </a:rPr>
              <a:t>3.DÖNEM: PEYAMİ SAFA DÖNEMİ:</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Türk romanında bireyi derinlemesine ele alan Peyami Safa’dır. 9.HARİCİYE KOĞUŞU</a:t>
            </a:r>
          </a:p>
          <a:p>
            <a:endParaRPr lang="tr-TR" sz="1600" dirty="0"/>
          </a:p>
        </p:txBody>
      </p:sp>
    </p:spTree>
    <p:extLst>
      <p:ext uri="{BB962C8B-B14F-4D97-AF65-F5344CB8AC3E}">
        <p14:creationId xmlns:p14="http://schemas.microsoft.com/office/powerpoint/2010/main" val="424775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59186875-05AB-4D19-8F03-AFCCF35D2C3A}"/>
              </a:ext>
            </a:extLst>
          </p:cNvPr>
          <p:cNvSpPr txBox="1"/>
          <p:nvPr/>
        </p:nvSpPr>
        <p:spPr>
          <a:xfrm>
            <a:off x="359532" y="855475"/>
            <a:ext cx="8424936" cy="5147050"/>
          </a:xfrm>
          <a:prstGeom prst="rect">
            <a:avLst/>
          </a:prstGeom>
          <a:noFill/>
        </p:spPr>
        <p:txBody>
          <a:bodyPr wrap="square" rtlCol="0">
            <a:spAutoFit/>
          </a:bodyPr>
          <a:lstStyle/>
          <a:p>
            <a:pPr>
              <a:lnSpc>
                <a:spcPct val="115000"/>
              </a:lnSpc>
              <a:spcAft>
                <a:spcPts val="1000"/>
              </a:spcAft>
            </a:pPr>
            <a:r>
              <a:rPr lang="tr-TR" sz="1600" b="1" u="sng" dirty="0">
                <a:effectLst/>
                <a:latin typeface="Calibri" panose="020F0502020204030204" pitchFamily="34" charset="0"/>
                <a:ea typeface="Calibri" panose="020F0502020204030204" pitchFamily="34" charset="0"/>
                <a:cs typeface="Arial" panose="020B0604020202020204" pitchFamily="34" charset="0"/>
              </a:rPr>
              <a:t>4.DÖNEM :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600" b="1" dirty="0">
                <a:effectLst/>
                <a:latin typeface="Calibri" panose="020F0502020204030204" pitchFamily="34" charset="0"/>
                <a:ea typeface="Calibri" panose="020F0502020204030204" pitchFamily="34" charset="0"/>
                <a:cs typeface="Arial" panose="020B0604020202020204" pitchFamily="34" charset="0"/>
              </a:rPr>
              <a:t>AHMET HAMDİ TANPINAR     </a:t>
            </a:r>
            <a:r>
              <a:rPr lang="tr-TR" sz="1600" dirty="0">
                <a:effectLst/>
                <a:latin typeface="Calibri" panose="020F0502020204030204" pitchFamily="34" charset="0"/>
                <a:ea typeface="Calibri" panose="020F0502020204030204" pitchFamily="34" charset="0"/>
                <a:cs typeface="Arial" panose="020B0604020202020204" pitchFamily="34" charset="0"/>
              </a:rPr>
              <a:t>Türk edebiyatında ilk devrimdir. SAATLERİ AYARLAMA ENSTİTÜSÜ ve HUZUR adlı romanlarıyla</a:t>
            </a: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Yine bu dönemde (1900’lü yılların ortalarında) </a:t>
            </a: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Dili kullanmadaki başarısı ile; </a:t>
            </a:r>
            <a:r>
              <a:rPr lang="tr-TR" sz="1600" b="1" dirty="0">
                <a:effectLst/>
                <a:latin typeface="Calibri" panose="020F0502020204030204" pitchFamily="34" charset="0"/>
                <a:ea typeface="Calibri" panose="020F0502020204030204" pitchFamily="34" charset="0"/>
                <a:cs typeface="Arial" panose="020B0604020202020204" pitchFamily="34" charset="0"/>
              </a:rPr>
              <a:t>KEMAL TAHİR</a:t>
            </a:r>
            <a:r>
              <a:rPr lang="tr-TR" sz="1600" dirty="0">
                <a:effectLst/>
                <a:latin typeface="Calibri" panose="020F0502020204030204" pitchFamily="34" charset="0"/>
                <a:ea typeface="Calibri" panose="020F0502020204030204" pitchFamily="34" charset="0"/>
                <a:cs typeface="Arial" panose="020B0604020202020204" pitchFamily="34" charset="0"/>
              </a:rPr>
              <a:t>,</a:t>
            </a: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İşçi romanları ile; </a:t>
            </a:r>
            <a:r>
              <a:rPr lang="tr-TR" sz="1600" b="1" dirty="0">
                <a:effectLst/>
                <a:latin typeface="Calibri" panose="020F0502020204030204" pitchFamily="34" charset="0"/>
                <a:ea typeface="Calibri" panose="020F0502020204030204" pitchFamily="34" charset="0"/>
                <a:cs typeface="Arial" panose="020B0604020202020204" pitchFamily="34" charset="0"/>
              </a:rPr>
              <a:t>ORHAN KEMAL,</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Köy romanları ile; </a:t>
            </a:r>
            <a:r>
              <a:rPr lang="tr-TR" sz="1600" b="1" dirty="0">
                <a:effectLst/>
                <a:latin typeface="Calibri" panose="020F0502020204030204" pitchFamily="34" charset="0"/>
                <a:ea typeface="Calibri" panose="020F0502020204030204" pitchFamily="34" charset="0"/>
                <a:cs typeface="Arial" panose="020B0604020202020204" pitchFamily="34" charset="0"/>
              </a:rPr>
              <a:t>YAŞAR KEMAL</a:t>
            </a:r>
            <a:r>
              <a:rPr lang="tr-TR" sz="1600" dirty="0">
                <a:effectLst/>
                <a:latin typeface="Calibri" panose="020F0502020204030204" pitchFamily="34" charset="0"/>
                <a:ea typeface="Calibri" panose="020F0502020204030204" pitchFamily="34" charset="0"/>
                <a:cs typeface="Arial" panose="020B0604020202020204" pitchFamily="34" charset="0"/>
              </a:rPr>
              <a:t>,</a:t>
            </a: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Tarihi romanları ile ; </a:t>
            </a:r>
            <a:r>
              <a:rPr lang="tr-TR" sz="1600" b="1" dirty="0">
                <a:effectLst/>
                <a:latin typeface="Calibri" panose="020F0502020204030204" pitchFamily="34" charset="0"/>
                <a:ea typeface="Calibri" panose="020F0502020204030204" pitchFamily="34" charset="0"/>
                <a:cs typeface="Arial" panose="020B0604020202020204" pitchFamily="34" charset="0"/>
              </a:rPr>
              <a:t>TAĞRIK BUĞRA </a:t>
            </a:r>
            <a:r>
              <a:rPr lang="tr-TR" sz="1600" dirty="0" err="1">
                <a:effectLst/>
                <a:latin typeface="Calibri" panose="020F0502020204030204" pitchFamily="34" charset="0"/>
                <a:ea typeface="Calibri" panose="020F0502020204030204" pitchFamily="34" charset="0"/>
                <a:cs typeface="Arial" panose="020B0604020202020204" pitchFamily="34" charset="0"/>
              </a:rPr>
              <a:t>yı</a:t>
            </a:r>
            <a:r>
              <a:rPr lang="tr-TR" sz="1600" dirty="0">
                <a:effectLst/>
                <a:latin typeface="Calibri" panose="020F0502020204030204" pitchFamily="34" charset="0"/>
                <a:ea typeface="Calibri" panose="020F0502020204030204" pitchFamily="34" charset="0"/>
                <a:cs typeface="Arial" panose="020B0604020202020204" pitchFamily="34" charset="0"/>
              </a:rPr>
              <a:t> sayabiliriz.</a:t>
            </a:r>
          </a:p>
          <a:p>
            <a:pPr>
              <a:lnSpc>
                <a:spcPct val="115000"/>
              </a:lnSpc>
              <a:spcAft>
                <a:spcPts val="1000"/>
              </a:spcAft>
            </a:pPr>
            <a:r>
              <a:rPr lang="tr-TR" sz="1600" b="1" u="sng" dirty="0">
                <a:effectLst/>
                <a:latin typeface="Calibri" panose="020F0502020204030204" pitchFamily="34" charset="0"/>
                <a:ea typeface="Calibri" panose="020F0502020204030204" pitchFamily="34" charset="0"/>
                <a:cs typeface="Arial" panose="020B0604020202020204" pitchFamily="34" charset="0"/>
              </a:rPr>
              <a:t>5.DÖNEM: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tr-TR" sz="1600" b="1" dirty="0">
                <a:effectLst/>
                <a:latin typeface="Calibri" panose="020F0502020204030204" pitchFamily="34" charset="0"/>
                <a:ea typeface="Calibri" panose="020F0502020204030204" pitchFamily="34" charset="0"/>
                <a:cs typeface="Arial" panose="020B0604020202020204" pitchFamily="34" charset="0"/>
              </a:rPr>
              <a:t>OĞUZ ATAY       </a:t>
            </a:r>
            <a:r>
              <a:rPr lang="tr-TR" sz="1600" dirty="0">
                <a:effectLst/>
                <a:latin typeface="Calibri" panose="020F0502020204030204" pitchFamily="34" charset="0"/>
                <a:ea typeface="Calibri" panose="020F0502020204030204" pitchFamily="34" charset="0"/>
                <a:cs typeface="Arial" panose="020B0604020202020204" pitchFamily="34" charset="0"/>
              </a:rPr>
              <a:t>Türk edebiyatında ikinci devrimdir. TUTUNAMAYANLAR adlı eseriyle meşhurdur.</a:t>
            </a:r>
          </a:p>
          <a:p>
            <a:pPr>
              <a:lnSpc>
                <a:spcPct val="115000"/>
              </a:lnSpc>
              <a:spcAft>
                <a:spcPts val="1000"/>
              </a:spcAft>
            </a:pPr>
            <a:r>
              <a:rPr lang="tr-TR" sz="1600" dirty="0" err="1">
                <a:effectLst/>
                <a:latin typeface="Calibri" panose="020F0502020204030204" pitchFamily="34" charset="0"/>
                <a:ea typeface="Calibri" panose="020F0502020204030204" pitchFamily="34" charset="0"/>
                <a:cs typeface="Arial" panose="020B0604020202020204" pitchFamily="34" charset="0"/>
              </a:rPr>
              <a:t>Modernist</a:t>
            </a:r>
            <a:r>
              <a:rPr lang="tr-TR" sz="1600" dirty="0">
                <a:effectLst/>
                <a:latin typeface="Calibri" panose="020F0502020204030204" pitchFamily="34" charset="0"/>
                <a:ea typeface="Calibri" panose="020F0502020204030204" pitchFamily="34" charset="0"/>
                <a:cs typeface="Arial" panose="020B0604020202020204" pitchFamily="34" charset="0"/>
              </a:rPr>
              <a:t> edebiyattan </a:t>
            </a:r>
            <a:r>
              <a:rPr lang="tr-TR" sz="1600" dirty="0" err="1">
                <a:effectLst/>
                <a:latin typeface="Calibri" panose="020F0502020204030204" pitchFamily="34" charset="0"/>
                <a:ea typeface="Calibri" panose="020F0502020204030204" pitchFamily="34" charset="0"/>
                <a:cs typeface="Arial" panose="020B0604020202020204" pitchFamily="34" charset="0"/>
              </a:rPr>
              <a:t>Postmodernist</a:t>
            </a:r>
            <a:r>
              <a:rPr lang="tr-TR" sz="1600" dirty="0">
                <a:effectLst/>
                <a:latin typeface="Calibri" panose="020F0502020204030204" pitchFamily="34" charset="0"/>
                <a:ea typeface="Calibri" panose="020F0502020204030204" pitchFamily="34" charset="0"/>
                <a:cs typeface="Arial" panose="020B0604020202020204" pitchFamily="34" charset="0"/>
              </a:rPr>
              <a:t> edebiyata geçiş dönemidir.</a:t>
            </a:r>
          </a:p>
          <a:p>
            <a:pPr>
              <a:lnSpc>
                <a:spcPct val="115000"/>
              </a:lnSpc>
              <a:spcAft>
                <a:spcPts val="1000"/>
              </a:spcAft>
            </a:pPr>
            <a:r>
              <a:rPr lang="tr-TR" sz="1600" dirty="0">
                <a:effectLst/>
                <a:latin typeface="Calibri" panose="020F0502020204030204" pitchFamily="34" charset="0"/>
                <a:ea typeface="Calibri" panose="020F0502020204030204" pitchFamily="34" charset="0"/>
                <a:cs typeface="Arial" panose="020B0604020202020204" pitchFamily="34" charset="0"/>
              </a:rPr>
              <a:t>Günümüz romancılarına; AYŞE KULİN, ELİF ŞAFAK, ORHAN </a:t>
            </a:r>
            <a:r>
              <a:rPr lang="tr-TR" sz="1600" dirty="0" err="1">
                <a:effectLst/>
                <a:latin typeface="Calibri" panose="020F0502020204030204" pitchFamily="34" charset="0"/>
                <a:ea typeface="Calibri" panose="020F0502020204030204" pitchFamily="34" charset="0"/>
                <a:cs typeface="Arial" panose="020B0604020202020204" pitchFamily="34" charset="0"/>
              </a:rPr>
              <a:t>PAMUK’u</a:t>
            </a:r>
            <a:r>
              <a:rPr lang="tr-TR" sz="1600" dirty="0">
                <a:effectLst/>
                <a:latin typeface="Calibri" panose="020F0502020204030204" pitchFamily="34" charset="0"/>
                <a:ea typeface="Calibri" panose="020F0502020204030204" pitchFamily="34" charset="0"/>
                <a:cs typeface="Arial" panose="020B0604020202020204" pitchFamily="34" charset="0"/>
              </a:rPr>
              <a:t> örnek olarak sayabiliriz.</a:t>
            </a:r>
          </a:p>
          <a:p>
            <a:endParaRPr lang="tr-TR" sz="1600" dirty="0"/>
          </a:p>
        </p:txBody>
      </p:sp>
    </p:spTree>
    <p:extLst>
      <p:ext uri="{BB962C8B-B14F-4D97-AF65-F5344CB8AC3E}">
        <p14:creationId xmlns:p14="http://schemas.microsoft.com/office/powerpoint/2010/main" val="1671559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59186875-05AB-4D19-8F03-AFCCF35D2C3A}"/>
              </a:ext>
            </a:extLst>
          </p:cNvPr>
          <p:cNvSpPr txBox="1"/>
          <p:nvPr/>
        </p:nvSpPr>
        <p:spPr>
          <a:xfrm>
            <a:off x="611560" y="1772816"/>
            <a:ext cx="7488832" cy="2860270"/>
          </a:xfrm>
          <a:prstGeom prst="rect">
            <a:avLst/>
          </a:prstGeom>
          <a:noFill/>
        </p:spPr>
        <p:txBody>
          <a:bodyPr wrap="square" rtlCol="0">
            <a:spAutoFit/>
          </a:bodyPr>
          <a:lstStyle/>
          <a:p>
            <a:pPr>
              <a:lnSpc>
                <a:spcPct val="115000"/>
              </a:lnSpc>
              <a:spcAft>
                <a:spcPts val="1000"/>
              </a:spcAft>
            </a:pPr>
            <a:r>
              <a:rPr lang="tr-TR" sz="1600" b="1" dirty="0">
                <a:solidFill>
                  <a:srgbClr val="002060"/>
                </a:solidFill>
                <a:effectLst/>
                <a:latin typeface="Calibri" panose="020F0502020204030204" pitchFamily="34" charset="0"/>
                <a:ea typeface="Calibri" panose="020F0502020204030204" pitchFamily="34" charset="0"/>
                <a:cs typeface="Arial" panose="020B0604020202020204" pitchFamily="34" charset="0"/>
              </a:rPr>
              <a:t>ÖRNEK SORULAR:</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mj-lt"/>
              <a:buAutoNum type="arabicPeriod"/>
            </a:pPr>
            <a:r>
              <a:rPr lang="tr-TR" sz="1600" dirty="0">
                <a:solidFill>
                  <a:srgbClr val="002060"/>
                </a:solidFill>
                <a:effectLst/>
                <a:latin typeface="Calibri" panose="020F0502020204030204" pitchFamily="34" charset="0"/>
                <a:ea typeface="Calibri" panose="020F0502020204030204" pitchFamily="34" charset="0"/>
                <a:cs typeface="Arial" panose="020B0604020202020204" pitchFamily="34" charset="0"/>
              </a:rPr>
              <a:t>Bu devir romanlarda birey yoktur, tip vardır. Bu hangi dönemdir? </a:t>
            </a:r>
            <a:r>
              <a:rPr lang="tr-TR" sz="1600" b="1" u="sng" dirty="0">
                <a:solidFill>
                  <a:srgbClr val="002060"/>
                </a:solidFill>
                <a:effectLst/>
                <a:latin typeface="Calibri" panose="020F0502020204030204" pitchFamily="34" charset="0"/>
                <a:ea typeface="Calibri" panose="020F0502020204030204" pitchFamily="34" charset="0"/>
                <a:cs typeface="Arial" panose="020B0604020202020204" pitchFamily="34" charset="0"/>
              </a:rPr>
              <a:t>CEVAP: TANZİMAT DÖNEMİ</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mj-lt"/>
              <a:buAutoNum type="arabicPeriod"/>
            </a:pPr>
            <a:r>
              <a:rPr lang="tr-TR" sz="1600" dirty="0">
                <a:solidFill>
                  <a:srgbClr val="002060"/>
                </a:solidFill>
                <a:effectLst/>
                <a:latin typeface="Calibri" panose="020F0502020204030204" pitchFamily="34" charset="0"/>
                <a:ea typeface="Calibri" panose="020F0502020204030204" pitchFamily="34" charset="0"/>
                <a:cs typeface="Arial" panose="020B0604020202020204" pitchFamily="34" charset="0"/>
              </a:rPr>
              <a:t>Türk romanında bireyi derinlemesine ele alan yazar kimdir? </a:t>
            </a:r>
            <a:r>
              <a:rPr lang="tr-TR" sz="1600" b="1" u="sng" dirty="0">
                <a:solidFill>
                  <a:srgbClr val="002060"/>
                </a:solidFill>
                <a:effectLst/>
                <a:latin typeface="Calibri" panose="020F0502020204030204" pitchFamily="34" charset="0"/>
                <a:ea typeface="Calibri" panose="020F0502020204030204" pitchFamily="34" charset="0"/>
                <a:cs typeface="Arial" panose="020B0604020202020204" pitchFamily="34" charset="0"/>
              </a:rPr>
              <a:t>CEVAP: PEYAMİ SAFA</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mj-lt"/>
              <a:buAutoNum type="arabicPeriod"/>
            </a:pPr>
            <a:r>
              <a:rPr lang="tr-TR" sz="1600" dirty="0">
                <a:solidFill>
                  <a:srgbClr val="002060"/>
                </a:solidFill>
                <a:effectLst/>
                <a:latin typeface="Calibri" panose="020F0502020204030204" pitchFamily="34" charset="0"/>
                <a:ea typeface="Calibri" panose="020F0502020204030204" pitchFamily="34" charset="0"/>
                <a:cs typeface="Arial" panose="020B0604020202020204" pitchFamily="34" charset="0"/>
              </a:rPr>
              <a:t>Roman tekniği ile, dili kullanmadaki ustalığı ile, benzetmeleriyle, kendisinden sonrakilere uzun yıllar tesir eden yazar? </a:t>
            </a:r>
            <a:r>
              <a:rPr lang="tr-TR" sz="1600" b="1" u="sng" dirty="0">
                <a:solidFill>
                  <a:srgbClr val="002060"/>
                </a:solidFill>
                <a:effectLst/>
                <a:latin typeface="Calibri" panose="020F0502020204030204" pitchFamily="34" charset="0"/>
                <a:ea typeface="Calibri" panose="020F0502020204030204" pitchFamily="34" charset="0"/>
                <a:cs typeface="Arial" panose="020B0604020202020204" pitchFamily="34" charset="0"/>
              </a:rPr>
              <a:t>CEVAP: AHMET HAMDİ TANPINAR</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mj-lt"/>
              <a:buAutoNum type="arabicPeriod"/>
            </a:pPr>
            <a:r>
              <a:rPr lang="tr-TR" sz="1600" dirty="0">
                <a:solidFill>
                  <a:srgbClr val="002060"/>
                </a:solidFill>
                <a:effectLst/>
                <a:latin typeface="Calibri" panose="020F0502020204030204" pitchFamily="34" charset="0"/>
                <a:ea typeface="Calibri" panose="020F0502020204030204" pitchFamily="34" charset="0"/>
                <a:cs typeface="Arial" panose="020B0604020202020204" pitchFamily="34" charset="0"/>
              </a:rPr>
              <a:t>Modern romanın başlangıcı kabul edilen dönem? </a:t>
            </a:r>
            <a:r>
              <a:rPr lang="tr-TR" sz="1600" b="1" u="sng" dirty="0">
                <a:solidFill>
                  <a:srgbClr val="002060"/>
                </a:solidFill>
                <a:effectLst/>
                <a:latin typeface="Calibri" panose="020F0502020204030204" pitchFamily="34" charset="0"/>
                <a:ea typeface="Calibri" panose="020F0502020204030204" pitchFamily="34" charset="0"/>
                <a:cs typeface="Arial" panose="020B0604020202020204" pitchFamily="34" charset="0"/>
              </a:rPr>
              <a:t>CEVAP: SERVET-İ FÜNUN DÖNEMİ</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mj-lt"/>
              <a:buAutoNum type="arabicPeriod"/>
            </a:pPr>
            <a:r>
              <a:rPr lang="tr-TR" sz="1600" dirty="0" err="1">
                <a:solidFill>
                  <a:srgbClr val="002060"/>
                </a:solidFill>
                <a:effectLst/>
                <a:latin typeface="Calibri" panose="020F0502020204030204" pitchFamily="34" charset="0"/>
                <a:ea typeface="Calibri" panose="020F0502020204030204" pitchFamily="34" charset="0"/>
                <a:cs typeface="Arial" panose="020B0604020202020204" pitchFamily="34" charset="0"/>
              </a:rPr>
              <a:t>Pstmodern</a:t>
            </a:r>
            <a:r>
              <a:rPr lang="tr-TR" sz="1600" dirty="0">
                <a:solidFill>
                  <a:srgbClr val="002060"/>
                </a:solidFill>
                <a:effectLst/>
                <a:latin typeface="Calibri" panose="020F0502020204030204" pitchFamily="34" charset="0"/>
                <a:ea typeface="Calibri" panose="020F0502020204030204" pitchFamily="34" charset="0"/>
                <a:cs typeface="Arial" panose="020B0604020202020204" pitchFamily="34" charset="0"/>
              </a:rPr>
              <a:t> romana geçiş hangi yazarla olmuştur? </a:t>
            </a:r>
            <a:r>
              <a:rPr lang="tr-TR" sz="1600" b="1" u="sng" dirty="0">
                <a:solidFill>
                  <a:srgbClr val="002060"/>
                </a:solidFill>
                <a:effectLst/>
                <a:latin typeface="Calibri" panose="020F0502020204030204" pitchFamily="34" charset="0"/>
                <a:ea typeface="Calibri" panose="020F0502020204030204" pitchFamily="34" charset="0"/>
                <a:cs typeface="Arial" panose="020B0604020202020204" pitchFamily="34" charset="0"/>
              </a:rPr>
              <a:t>CEVAP: OĞUZ ATAY</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endParaRPr lang="tr-TR" sz="1600" dirty="0"/>
          </a:p>
        </p:txBody>
      </p:sp>
    </p:spTree>
    <p:extLst>
      <p:ext uri="{BB962C8B-B14F-4D97-AF65-F5344CB8AC3E}">
        <p14:creationId xmlns:p14="http://schemas.microsoft.com/office/powerpoint/2010/main" val="1060084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55576" y="1556792"/>
            <a:ext cx="7992888" cy="3416320"/>
          </a:xfrm>
          <a:prstGeom prst="rect">
            <a:avLst/>
          </a:prstGeom>
        </p:spPr>
        <p:txBody>
          <a:bodyPr wrap="square">
            <a:spAutoFit/>
          </a:bodyPr>
          <a:lstStyle/>
          <a:p>
            <a:pPr algn="just">
              <a:lnSpc>
                <a:spcPct val="150000"/>
              </a:lnSpc>
            </a:pPr>
            <a:r>
              <a:rPr lang="en-US" dirty="0" err="1"/>
              <a:t>Türk</a:t>
            </a:r>
            <a:r>
              <a:rPr lang="en-US" dirty="0"/>
              <a:t> </a:t>
            </a:r>
            <a:r>
              <a:rPr lang="en-US" dirty="0" err="1"/>
              <a:t>edebiyatında</a:t>
            </a:r>
            <a:r>
              <a:rPr lang="en-US" dirty="0"/>
              <a:t> roman </a:t>
            </a:r>
            <a:r>
              <a:rPr lang="en-US" dirty="0" err="1"/>
              <a:t>türünün</a:t>
            </a:r>
            <a:r>
              <a:rPr lang="en-US" dirty="0"/>
              <a:t> </a:t>
            </a:r>
            <a:r>
              <a:rPr lang="en-US" dirty="0" err="1"/>
              <a:t>temsilcileri</a:t>
            </a:r>
            <a:r>
              <a:rPr lang="en-US" dirty="0"/>
              <a:t> </a:t>
            </a:r>
            <a:r>
              <a:rPr lang="en-US" dirty="0" err="1"/>
              <a:t>arasında</a:t>
            </a:r>
            <a:r>
              <a:rPr lang="en-US" dirty="0"/>
              <a:t> </a:t>
            </a:r>
            <a:r>
              <a:rPr lang="en-US" u="sng" dirty="0" err="1"/>
              <a:t>Hüseyin</a:t>
            </a:r>
            <a:r>
              <a:rPr lang="en-US" u="sng" dirty="0"/>
              <a:t> </a:t>
            </a:r>
            <a:r>
              <a:rPr lang="en-US" u="sng" dirty="0" err="1"/>
              <a:t>Rahmi</a:t>
            </a:r>
            <a:r>
              <a:rPr lang="en-US" u="sng" dirty="0"/>
              <a:t> </a:t>
            </a:r>
            <a:r>
              <a:rPr lang="en-US" u="sng" dirty="0" err="1"/>
              <a:t>Gürpınar</a:t>
            </a:r>
            <a:r>
              <a:rPr lang="en-US" u="sng" dirty="0"/>
              <a:t> </a:t>
            </a:r>
            <a:r>
              <a:rPr lang="en-US" dirty="0"/>
              <a:t>(1864-1944), </a:t>
            </a:r>
            <a:r>
              <a:rPr lang="en-US" u="sng" dirty="0" err="1"/>
              <a:t>Halit</a:t>
            </a:r>
            <a:r>
              <a:rPr lang="en-US" u="sng" dirty="0"/>
              <a:t> </a:t>
            </a:r>
            <a:r>
              <a:rPr lang="en-US" u="sng" dirty="0" err="1"/>
              <a:t>Ziya</a:t>
            </a:r>
            <a:r>
              <a:rPr lang="en-US" u="sng" dirty="0"/>
              <a:t> </a:t>
            </a:r>
            <a:r>
              <a:rPr lang="en-US" u="sng" dirty="0" err="1"/>
              <a:t>Uşaklıgil</a:t>
            </a:r>
            <a:r>
              <a:rPr lang="en-US" u="sng" dirty="0"/>
              <a:t> </a:t>
            </a:r>
            <a:r>
              <a:rPr lang="en-US" dirty="0"/>
              <a:t>(1866-1945), </a:t>
            </a:r>
            <a:r>
              <a:rPr lang="en-US" u="sng" dirty="0"/>
              <a:t>Halide </a:t>
            </a:r>
            <a:r>
              <a:rPr lang="en-US" u="sng" dirty="0" err="1"/>
              <a:t>Edip</a:t>
            </a:r>
            <a:r>
              <a:rPr lang="en-US" u="sng" dirty="0"/>
              <a:t> </a:t>
            </a:r>
            <a:r>
              <a:rPr lang="en-US" u="sng" dirty="0" err="1"/>
              <a:t>Adıvar</a:t>
            </a:r>
            <a:r>
              <a:rPr lang="en-US" u="sng" dirty="0"/>
              <a:t> </a:t>
            </a:r>
            <a:r>
              <a:rPr lang="en-US" dirty="0"/>
              <a:t>(1884-1964), </a:t>
            </a:r>
            <a:r>
              <a:rPr lang="en-US" u="sng" dirty="0" err="1"/>
              <a:t>Reşat</a:t>
            </a:r>
            <a:r>
              <a:rPr lang="en-US" u="sng" dirty="0"/>
              <a:t> Nuri </a:t>
            </a:r>
            <a:r>
              <a:rPr lang="en-US" u="sng" dirty="0" err="1"/>
              <a:t>Güntekin</a:t>
            </a:r>
            <a:r>
              <a:rPr lang="en-US" dirty="0"/>
              <a:t> (1889-1956), </a:t>
            </a:r>
            <a:r>
              <a:rPr lang="en-US" u="sng" dirty="0" err="1"/>
              <a:t>Yakup</a:t>
            </a:r>
            <a:r>
              <a:rPr lang="en-US" u="sng" dirty="0"/>
              <a:t> Kadri </a:t>
            </a:r>
            <a:r>
              <a:rPr lang="en-US" u="sng" dirty="0" err="1"/>
              <a:t>Karaosmanoğlu</a:t>
            </a:r>
            <a:r>
              <a:rPr lang="en-US" u="sng" dirty="0"/>
              <a:t> </a:t>
            </a:r>
            <a:r>
              <a:rPr lang="en-US" dirty="0"/>
              <a:t>(1889-1974), </a:t>
            </a:r>
            <a:r>
              <a:rPr lang="en-US" u="sng" dirty="0" err="1"/>
              <a:t>Peyami</a:t>
            </a:r>
            <a:r>
              <a:rPr lang="en-US" u="sng" dirty="0"/>
              <a:t> Safa </a:t>
            </a:r>
            <a:r>
              <a:rPr lang="en-US" dirty="0"/>
              <a:t>(1899-1961), </a:t>
            </a:r>
            <a:r>
              <a:rPr lang="en-US" u="sng" dirty="0"/>
              <a:t>Ahmet Hamdi </a:t>
            </a:r>
            <a:r>
              <a:rPr lang="en-US" u="sng" dirty="0" err="1"/>
              <a:t>Tanpınar</a:t>
            </a:r>
            <a:r>
              <a:rPr lang="en-US" u="sng" dirty="0"/>
              <a:t> </a:t>
            </a:r>
            <a:r>
              <a:rPr lang="en-US" dirty="0"/>
              <a:t>(1901-1962), </a:t>
            </a:r>
            <a:r>
              <a:rPr lang="en-US" u="sng" dirty="0" err="1"/>
              <a:t>Sabahattin</a:t>
            </a:r>
            <a:r>
              <a:rPr lang="en-US" u="sng" dirty="0"/>
              <a:t> Ali </a:t>
            </a:r>
            <a:r>
              <a:rPr lang="en-US" dirty="0"/>
              <a:t>(1906- 1943), </a:t>
            </a:r>
            <a:r>
              <a:rPr lang="en-US" u="sng" dirty="0"/>
              <a:t>Kemal Tahir </a:t>
            </a:r>
            <a:r>
              <a:rPr lang="en-US" dirty="0"/>
              <a:t>(1910-1973), </a:t>
            </a:r>
            <a:r>
              <a:rPr lang="en-US" u="sng" dirty="0"/>
              <a:t>Orhan Kemal </a:t>
            </a:r>
            <a:r>
              <a:rPr lang="en-US" dirty="0"/>
              <a:t>(1914-1970), </a:t>
            </a:r>
            <a:r>
              <a:rPr lang="en-US" u="sng" dirty="0" err="1"/>
              <a:t>Necati</a:t>
            </a:r>
            <a:r>
              <a:rPr lang="en-US" u="sng" dirty="0"/>
              <a:t> </a:t>
            </a:r>
            <a:r>
              <a:rPr lang="en-US" u="sng" dirty="0" err="1"/>
              <a:t>Cumalı</a:t>
            </a:r>
            <a:r>
              <a:rPr lang="en-US" u="sng" dirty="0"/>
              <a:t> </a:t>
            </a:r>
            <a:r>
              <a:rPr lang="en-US" dirty="0"/>
              <a:t>(1921-2001), </a:t>
            </a:r>
            <a:r>
              <a:rPr lang="en-US" u="sng" dirty="0" err="1"/>
              <a:t>Yaşar</a:t>
            </a:r>
            <a:r>
              <a:rPr lang="en-US" u="sng" dirty="0"/>
              <a:t> Kemal </a:t>
            </a:r>
            <a:r>
              <a:rPr lang="en-US" dirty="0"/>
              <a:t>(1923-...), </a:t>
            </a:r>
            <a:r>
              <a:rPr lang="en-US" u="sng" dirty="0" err="1"/>
              <a:t>Oktay</a:t>
            </a:r>
            <a:r>
              <a:rPr lang="en-US" u="sng" dirty="0"/>
              <a:t> </a:t>
            </a:r>
            <a:r>
              <a:rPr lang="en-US" u="sng" dirty="0" err="1"/>
              <a:t>Akbal</a:t>
            </a:r>
            <a:r>
              <a:rPr lang="en-US" u="sng" dirty="0"/>
              <a:t> </a:t>
            </a:r>
            <a:r>
              <a:rPr lang="en-US" dirty="0"/>
              <a:t>(1923-), </a:t>
            </a:r>
            <a:r>
              <a:rPr lang="en-US" u="sng" dirty="0"/>
              <a:t>Fakir </a:t>
            </a:r>
            <a:r>
              <a:rPr lang="en-US" u="sng" dirty="0" err="1"/>
              <a:t>Baykurt</a:t>
            </a:r>
            <a:r>
              <a:rPr lang="en-US" u="sng" dirty="0"/>
              <a:t> </a:t>
            </a:r>
            <a:r>
              <a:rPr lang="en-US" dirty="0"/>
              <a:t>(1929-1999), </a:t>
            </a:r>
            <a:r>
              <a:rPr lang="en-US" u="sng" dirty="0" err="1"/>
              <a:t>Adalet</a:t>
            </a:r>
            <a:r>
              <a:rPr lang="en-US" u="sng" dirty="0"/>
              <a:t> </a:t>
            </a:r>
            <a:r>
              <a:rPr lang="en-US" u="sng" dirty="0" err="1"/>
              <a:t>Ağaoğlu</a:t>
            </a:r>
            <a:r>
              <a:rPr lang="en-US" dirty="0"/>
              <a:t> (1929-...), </a:t>
            </a:r>
            <a:r>
              <a:rPr lang="en-US" u="sng" dirty="0" err="1"/>
              <a:t>Oğuz</a:t>
            </a:r>
            <a:r>
              <a:rPr lang="en-US" u="sng" dirty="0"/>
              <a:t> </a:t>
            </a:r>
            <a:r>
              <a:rPr lang="en-US" u="sng" dirty="0" err="1"/>
              <a:t>Atay</a:t>
            </a:r>
            <a:r>
              <a:rPr lang="en-US" u="sng" dirty="0"/>
              <a:t> </a:t>
            </a:r>
            <a:r>
              <a:rPr lang="en-US" dirty="0"/>
              <a:t>(1934-1977), </a:t>
            </a:r>
            <a:r>
              <a:rPr lang="en-US" u="sng" dirty="0"/>
              <a:t>Burhan </a:t>
            </a:r>
            <a:r>
              <a:rPr lang="en-US" u="sng" dirty="0" err="1"/>
              <a:t>Günel</a:t>
            </a:r>
            <a:r>
              <a:rPr lang="en-US" u="sng" dirty="0"/>
              <a:t> </a:t>
            </a:r>
            <a:r>
              <a:rPr lang="en-US" dirty="0"/>
              <a:t>(1947-...), </a:t>
            </a:r>
            <a:r>
              <a:rPr lang="en-US" u="sng" dirty="0"/>
              <a:t>Selim</a:t>
            </a:r>
            <a:r>
              <a:rPr lang="tr-TR" u="sng" dirty="0"/>
              <a:t> </a:t>
            </a:r>
            <a:r>
              <a:rPr lang="en-US" u="sng" dirty="0" err="1"/>
              <a:t>İleri</a:t>
            </a:r>
            <a:r>
              <a:rPr lang="en-US" u="sng" dirty="0"/>
              <a:t> </a:t>
            </a:r>
            <a:r>
              <a:rPr lang="en-US" dirty="0"/>
              <a:t>(1949-...) ... </a:t>
            </a:r>
            <a:r>
              <a:rPr lang="en-US" dirty="0" err="1"/>
              <a:t>sayılabilir</a:t>
            </a:r>
            <a:r>
              <a:rPr lang="en-US" dirty="0"/>
              <a:t>.</a:t>
            </a:r>
            <a:endParaRPr lang="tr-TR" dirty="0"/>
          </a:p>
        </p:txBody>
      </p:sp>
    </p:spTree>
    <p:extLst>
      <p:ext uri="{BB962C8B-B14F-4D97-AF65-F5344CB8AC3E}">
        <p14:creationId xmlns:p14="http://schemas.microsoft.com/office/powerpoint/2010/main" val="3663484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74" y="620688"/>
            <a:ext cx="7848872" cy="510021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0222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20688"/>
            <a:ext cx="8352928" cy="453650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90818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1582341"/>
            <a:ext cx="8496944" cy="3416320"/>
          </a:xfrm>
          <a:prstGeom prst="rect">
            <a:avLst/>
          </a:prstGeom>
        </p:spPr>
        <p:txBody>
          <a:bodyPr wrap="square">
            <a:spAutoFit/>
          </a:bodyPr>
          <a:lstStyle/>
          <a:p>
            <a:pPr algn="just">
              <a:lnSpc>
                <a:spcPct val="150000"/>
              </a:lnSpc>
            </a:pPr>
            <a:r>
              <a:rPr lang="tr-TR" b="1"/>
              <a:t>ŞİİR</a:t>
            </a:r>
          </a:p>
          <a:p>
            <a:pPr algn="just">
              <a:lnSpc>
                <a:spcPct val="150000"/>
              </a:lnSpc>
            </a:pPr>
            <a:endParaRPr lang="tr-TR" b="1"/>
          </a:p>
          <a:p>
            <a:pPr algn="just">
              <a:lnSpc>
                <a:spcPct val="150000"/>
              </a:lnSpc>
            </a:pPr>
            <a:r>
              <a:rPr lang="en-US"/>
              <a:t>Zaman içinde sürekli gelişmesi, değişmesi nedeniyle öteki yazınsal türler gibi şiirin de eksiksiz bir tanımını yapmak güçtür. Belki de bu güçlük nedeniyle kimilerince büyülü söz, kimilerince kanatlı söz olarak ifade edilen şiirin anlamsal sınırsızlığına işaret edilmektedir. Bununla birlikte şiir; duygu, düşünce, gözlem, izlenim ve imgelerin genellikle ölçü, uyak, ses uyumu gibi ögelerden yararlanarak yoğun biçimde dile getirildiği sanatlı bir yazın türü olarak ifade edilebilir</a:t>
            </a:r>
            <a:r>
              <a:rPr lang="tr-TR"/>
              <a:t>.</a:t>
            </a:r>
          </a:p>
        </p:txBody>
      </p:sp>
    </p:spTree>
    <p:extLst>
      <p:ext uri="{BB962C8B-B14F-4D97-AF65-F5344CB8AC3E}">
        <p14:creationId xmlns:p14="http://schemas.microsoft.com/office/powerpoint/2010/main" val="165649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166843"/>
            <a:ext cx="7920880" cy="3831818"/>
          </a:xfrm>
          <a:prstGeom prst="rect">
            <a:avLst/>
          </a:prstGeom>
        </p:spPr>
        <p:txBody>
          <a:bodyPr wrap="square">
            <a:spAutoFit/>
          </a:bodyPr>
          <a:lstStyle/>
          <a:p>
            <a:pPr algn="just">
              <a:lnSpc>
                <a:spcPct val="150000"/>
              </a:lnSpc>
            </a:pPr>
            <a:r>
              <a:rPr lang="en-US" b="1"/>
              <a:t>Olay (ya da durum): </a:t>
            </a:r>
            <a:r>
              <a:rPr lang="en-US"/>
              <a:t>Her öykü, kişinin çevresiyle (doğa, toplumsal) ya da kendisiyle çatışmasından kaynaklanan bir olay ya da durum temeli üzerinde kur- gulanır. Bununla birlikte herhangi bir hayvan ya da şey de öyküye konu olabilir.</a:t>
            </a:r>
            <a:endParaRPr lang="tr-TR"/>
          </a:p>
          <a:p>
            <a:pPr algn="just">
              <a:lnSpc>
                <a:spcPct val="150000"/>
              </a:lnSpc>
            </a:pPr>
            <a:endParaRPr lang="tr-TR"/>
          </a:p>
          <a:p>
            <a:pPr algn="just">
              <a:lnSpc>
                <a:spcPct val="150000"/>
              </a:lnSpc>
            </a:pPr>
            <a:r>
              <a:rPr lang="en-US" b="1"/>
              <a:t>Kişiler: </a:t>
            </a:r>
            <a:r>
              <a:rPr lang="en-US"/>
              <a:t>Öykü; bir olay ya da durum yapılandırması içinde insanı işler, insanı tanıtır. Öyküde kişi sayısı azdır ve kişilerin bir yüzü ya da yönü üzerinde durulur, derin çözümlemeler yapılmaz. Kişiler, yazarın anlatımıyla doğrudan tanıtılabileceği gibi bir olay ya da durum karşısındaki davranışları yansıtılarak ya da üçüncü kişilerin onlarla ilgili görüş ve tepkileri belli edilerek dolaylı yolla tanıtılabilir.</a:t>
            </a:r>
            <a:endParaRPr lang="tr-TR"/>
          </a:p>
        </p:txBody>
      </p:sp>
    </p:spTree>
    <p:extLst>
      <p:ext uri="{BB962C8B-B14F-4D97-AF65-F5344CB8AC3E}">
        <p14:creationId xmlns:p14="http://schemas.microsoft.com/office/powerpoint/2010/main" val="2906847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9512" y="1166843"/>
            <a:ext cx="8640960" cy="4619854"/>
          </a:xfrm>
          <a:prstGeom prst="rect">
            <a:avLst/>
          </a:prstGeom>
        </p:spPr>
        <p:txBody>
          <a:bodyPr wrap="square">
            <a:spAutoFit/>
          </a:bodyPr>
          <a:lstStyle/>
          <a:p>
            <a:pPr algn="just">
              <a:lnSpc>
                <a:spcPct val="150000"/>
              </a:lnSpc>
            </a:pPr>
            <a:r>
              <a:rPr lang="en-US"/>
              <a:t>En eski yazınsal tür olarak kabul edilen şiirin öteki türlere kaynaklık ettiği söylenebilir. İnsanda duygu, düşünceden önce oluşmuştur. </a:t>
            </a:r>
            <a:r>
              <a:rPr lang="tr-TR"/>
              <a:t>ş</a:t>
            </a:r>
            <a:r>
              <a:rPr lang="en-US"/>
              <a:t>iir de duyguya seslenen bir tür olduğu için düşünceye seslenen ve aynı zamanda düşünce ürünü olan düz yazıdan önce ortaya çıkmıştır. Eski toplumların din vb. törenlerinde müzik, dans ve şiir iç içedir.</a:t>
            </a:r>
            <a:endParaRPr lang="tr-TR"/>
          </a:p>
          <a:p>
            <a:pPr algn="just">
              <a:lnSpc>
                <a:spcPct val="150000"/>
              </a:lnSpc>
            </a:pPr>
            <a:r>
              <a:rPr lang="en-US"/>
              <a:t>Kimi zaman nazım, manzum, manzume, şiir terimlerinin birbiriyle karıştırıldığı görülür. Nazım, belli bir ölçü ve uyak düzeni olan bir anlatım yolu; manzum, nazımla yazılmış mektup, öykü, oyun vb. türlerin özelliği; manzume, nazımla yazılmış, sanat değeri taşımayan kısa metin; şiir ise sanat değeri taşıyan bir türdür. Bu</a:t>
            </a:r>
            <a:r>
              <a:rPr lang="tr-TR"/>
              <a:t> </a:t>
            </a:r>
            <a:r>
              <a:rPr lang="en-US"/>
              <a:t>doğrultuda her şiirin bir nazım olduğu; ancak manzum olan her ürünün şiir olmadığı söylenebilir. Manzum yapıtın şiir olabilmesi için sanat değeri taşıması gerekir. </a:t>
            </a:r>
            <a:r>
              <a:rPr lang="tr-TR" i="1"/>
              <a:t>Ş</a:t>
            </a:r>
            <a:r>
              <a:rPr lang="en-US" i="1"/>
              <a:t>iir; </a:t>
            </a:r>
            <a:r>
              <a:rPr lang="en-US"/>
              <a:t>biçim, içerik, dil ve anlatım özellikleriyle düz yazıdan farklı bir türdür. </a:t>
            </a:r>
            <a:endParaRPr lang="tr-TR"/>
          </a:p>
        </p:txBody>
      </p:sp>
    </p:spTree>
    <p:extLst>
      <p:ext uri="{BB962C8B-B14F-4D97-AF65-F5344CB8AC3E}">
        <p14:creationId xmlns:p14="http://schemas.microsoft.com/office/powerpoint/2010/main" val="4080218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77446" y="0"/>
            <a:ext cx="8687041" cy="6740307"/>
          </a:xfrm>
          <a:prstGeom prst="rect">
            <a:avLst/>
          </a:prstGeom>
        </p:spPr>
        <p:txBody>
          <a:bodyPr wrap="square">
            <a:spAutoFit/>
          </a:bodyPr>
          <a:lstStyle/>
          <a:p>
            <a:pPr algn="just">
              <a:lnSpc>
                <a:spcPct val="150000"/>
              </a:lnSpc>
            </a:pPr>
            <a:r>
              <a:rPr lang="en-US" i="1" dirty="0" err="1"/>
              <a:t>Biçim</a:t>
            </a:r>
            <a:r>
              <a:rPr lang="en-US" i="1" dirty="0"/>
              <a:t> </a:t>
            </a:r>
            <a:r>
              <a:rPr lang="en-US" dirty="0" err="1"/>
              <a:t>denince</a:t>
            </a:r>
            <a:r>
              <a:rPr lang="en-US" dirty="0"/>
              <a:t> </a:t>
            </a:r>
            <a:r>
              <a:rPr lang="en-US" dirty="0" err="1"/>
              <a:t>şiiri</a:t>
            </a:r>
            <a:r>
              <a:rPr lang="en-US" dirty="0"/>
              <a:t> </a:t>
            </a:r>
            <a:r>
              <a:rPr lang="en-US" dirty="0" err="1"/>
              <a:t>okumadan</a:t>
            </a:r>
            <a:r>
              <a:rPr lang="en-US" dirty="0"/>
              <a:t> </a:t>
            </a:r>
            <a:r>
              <a:rPr lang="en-US" dirty="0" err="1"/>
              <a:t>şiire</a:t>
            </a:r>
            <a:r>
              <a:rPr lang="en-US" dirty="0"/>
              <a:t> </a:t>
            </a:r>
            <a:r>
              <a:rPr lang="en-US" dirty="0" err="1"/>
              <a:t>bir</a:t>
            </a:r>
            <a:r>
              <a:rPr lang="en-US" dirty="0"/>
              <a:t> </a:t>
            </a:r>
            <a:r>
              <a:rPr lang="en-US" dirty="0" err="1"/>
              <a:t>fotoğrafa</a:t>
            </a:r>
            <a:r>
              <a:rPr lang="en-US" dirty="0"/>
              <a:t> </a:t>
            </a:r>
            <a:r>
              <a:rPr lang="en-US" dirty="0" err="1"/>
              <a:t>bakar</a:t>
            </a:r>
            <a:r>
              <a:rPr lang="en-US" dirty="0"/>
              <a:t> </a:t>
            </a:r>
            <a:r>
              <a:rPr lang="en-US" dirty="0" err="1"/>
              <a:t>gibi</a:t>
            </a:r>
            <a:r>
              <a:rPr lang="en-US" dirty="0"/>
              <a:t> </a:t>
            </a:r>
            <a:r>
              <a:rPr lang="en-US" dirty="0" err="1"/>
              <a:t>baktığımızda</a:t>
            </a:r>
            <a:r>
              <a:rPr lang="en-US" dirty="0"/>
              <a:t> </a:t>
            </a:r>
            <a:r>
              <a:rPr lang="en-US" dirty="0" err="1"/>
              <a:t>algıladığımız</a:t>
            </a:r>
            <a:r>
              <a:rPr lang="en-US" dirty="0"/>
              <a:t> </a:t>
            </a:r>
            <a:r>
              <a:rPr lang="en-US" dirty="0" err="1"/>
              <a:t>yapısal</a:t>
            </a:r>
            <a:r>
              <a:rPr lang="en-US" dirty="0"/>
              <a:t>, </a:t>
            </a:r>
            <a:r>
              <a:rPr lang="en-US" dirty="0" err="1"/>
              <a:t>görsel</a:t>
            </a:r>
            <a:r>
              <a:rPr lang="en-US" dirty="0"/>
              <a:t> </a:t>
            </a:r>
            <a:r>
              <a:rPr lang="en-US" dirty="0" err="1"/>
              <a:t>özellikler</a:t>
            </a:r>
            <a:r>
              <a:rPr lang="en-US" dirty="0"/>
              <a:t> </a:t>
            </a:r>
            <a:r>
              <a:rPr lang="en-US" dirty="0" err="1"/>
              <a:t>akla</a:t>
            </a:r>
            <a:r>
              <a:rPr lang="en-US" dirty="0"/>
              <a:t> </a:t>
            </a:r>
            <a:r>
              <a:rPr lang="en-US" dirty="0" err="1"/>
              <a:t>gelir</a:t>
            </a:r>
            <a:r>
              <a:rPr lang="en-US" dirty="0"/>
              <a:t>. </a:t>
            </a:r>
            <a:r>
              <a:rPr lang="en-US" dirty="0" err="1"/>
              <a:t>Bunlar</a:t>
            </a:r>
            <a:r>
              <a:rPr lang="en-US" dirty="0"/>
              <a:t>; </a:t>
            </a:r>
            <a:r>
              <a:rPr lang="en-US" dirty="0" err="1"/>
              <a:t>dizelerin</a:t>
            </a:r>
            <a:r>
              <a:rPr lang="en-US" dirty="0"/>
              <a:t> </a:t>
            </a:r>
            <a:r>
              <a:rPr lang="en-US" dirty="0" err="1"/>
              <a:t>kümelenişi</a:t>
            </a:r>
            <a:r>
              <a:rPr lang="en-US" dirty="0"/>
              <a:t>, </a:t>
            </a:r>
            <a:r>
              <a:rPr lang="en-US" dirty="0" err="1"/>
              <a:t>dizelerin</a:t>
            </a:r>
            <a:r>
              <a:rPr lang="en-US" dirty="0"/>
              <a:t> </a:t>
            </a:r>
            <a:r>
              <a:rPr lang="en-US" dirty="0" err="1"/>
              <a:t>uzunluk</a:t>
            </a:r>
            <a:r>
              <a:rPr lang="en-US" dirty="0"/>
              <a:t> - </a:t>
            </a:r>
            <a:r>
              <a:rPr lang="en-US" dirty="0" err="1"/>
              <a:t>kısalık</a:t>
            </a:r>
            <a:r>
              <a:rPr lang="en-US" dirty="0"/>
              <a:t> </a:t>
            </a:r>
            <a:r>
              <a:rPr lang="en-US" dirty="0" err="1"/>
              <a:t>durumu</a:t>
            </a:r>
            <a:r>
              <a:rPr lang="en-US" dirty="0"/>
              <a:t> </a:t>
            </a:r>
            <a:r>
              <a:rPr lang="en-US" dirty="0" err="1"/>
              <a:t>ve</a:t>
            </a:r>
            <a:r>
              <a:rPr lang="en-US" dirty="0"/>
              <a:t> </a:t>
            </a:r>
            <a:r>
              <a:rPr lang="en-US" dirty="0" err="1"/>
              <a:t>uyak</a:t>
            </a:r>
            <a:r>
              <a:rPr lang="en-US" dirty="0"/>
              <a:t> </a:t>
            </a:r>
            <a:r>
              <a:rPr lang="en-US" dirty="0" err="1"/>
              <a:t>dizilişiyle</a:t>
            </a:r>
            <a:r>
              <a:rPr lang="en-US" dirty="0"/>
              <a:t> </a:t>
            </a:r>
            <a:r>
              <a:rPr lang="en-US" dirty="0" err="1"/>
              <a:t>ilgili</a:t>
            </a:r>
            <a:r>
              <a:rPr lang="en-US" dirty="0"/>
              <a:t> </a:t>
            </a:r>
            <a:r>
              <a:rPr lang="en-US" dirty="0" err="1"/>
              <a:t>özelliklerdir</a:t>
            </a:r>
            <a:r>
              <a:rPr lang="en-US" dirty="0"/>
              <a:t>.</a:t>
            </a:r>
            <a:endParaRPr lang="tr-TR" dirty="0"/>
          </a:p>
          <a:p>
            <a:pPr algn="just">
              <a:lnSpc>
                <a:spcPct val="150000"/>
              </a:lnSpc>
            </a:pPr>
            <a:r>
              <a:rPr lang="en-US" b="1" i="1" u="sng" dirty="0" err="1"/>
              <a:t>Nazım</a:t>
            </a:r>
            <a:r>
              <a:rPr lang="en-US" b="1" i="1" u="sng" dirty="0"/>
              <a:t> </a:t>
            </a:r>
            <a:r>
              <a:rPr lang="en-US" b="1" i="1" u="sng" dirty="0" err="1"/>
              <a:t>birimi</a:t>
            </a:r>
            <a:r>
              <a:rPr lang="en-US" i="1" dirty="0"/>
              <a:t>; </a:t>
            </a:r>
            <a:r>
              <a:rPr lang="en-US" dirty="0" err="1"/>
              <a:t>şiirde</a:t>
            </a:r>
            <a:r>
              <a:rPr lang="en-US" dirty="0"/>
              <a:t> </a:t>
            </a:r>
            <a:r>
              <a:rPr lang="en-US" dirty="0" err="1"/>
              <a:t>bir</a:t>
            </a:r>
            <a:r>
              <a:rPr lang="en-US" dirty="0"/>
              <a:t> </a:t>
            </a:r>
            <a:r>
              <a:rPr lang="en-US" dirty="0" err="1"/>
              <a:t>duygunun</a:t>
            </a:r>
            <a:r>
              <a:rPr lang="en-US" dirty="0"/>
              <a:t>, </a:t>
            </a:r>
            <a:r>
              <a:rPr lang="en-US" dirty="0" err="1"/>
              <a:t>düşüncenin</a:t>
            </a:r>
            <a:r>
              <a:rPr lang="en-US" dirty="0"/>
              <a:t>, </a:t>
            </a:r>
            <a:r>
              <a:rPr lang="en-US" dirty="0" err="1"/>
              <a:t>isteğin</a:t>
            </a:r>
            <a:r>
              <a:rPr lang="en-US" dirty="0"/>
              <a:t> </a:t>
            </a:r>
            <a:r>
              <a:rPr lang="en-US" dirty="0" err="1"/>
              <a:t>dile</a:t>
            </a:r>
            <a:r>
              <a:rPr lang="en-US" dirty="0"/>
              <a:t> </a:t>
            </a:r>
            <a:r>
              <a:rPr lang="en-US" dirty="0" err="1"/>
              <a:t>getirildiği</a:t>
            </a:r>
            <a:r>
              <a:rPr lang="en-US" dirty="0"/>
              <a:t> </a:t>
            </a:r>
            <a:r>
              <a:rPr lang="en-US" dirty="0" err="1"/>
              <a:t>birimdir</a:t>
            </a:r>
            <a:r>
              <a:rPr lang="en-US" dirty="0"/>
              <a:t>. </a:t>
            </a:r>
            <a:r>
              <a:rPr lang="en-US" dirty="0" err="1"/>
              <a:t>Nazım</a:t>
            </a:r>
            <a:r>
              <a:rPr lang="en-US" dirty="0"/>
              <a:t> </a:t>
            </a:r>
            <a:r>
              <a:rPr lang="en-US" dirty="0" err="1"/>
              <a:t>birimini</a:t>
            </a:r>
            <a:r>
              <a:rPr lang="en-US" dirty="0"/>
              <a:t> </a:t>
            </a:r>
            <a:r>
              <a:rPr lang="en-US" dirty="0" err="1"/>
              <a:t>paragrafın</a:t>
            </a:r>
            <a:r>
              <a:rPr lang="en-US" dirty="0"/>
              <a:t> </a:t>
            </a:r>
            <a:r>
              <a:rPr lang="en-US" dirty="0" err="1"/>
              <a:t>şiirdeki</a:t>
            </a:r>
            <a:r>
              <a:rPr lang="en-US" dirty="0"/>
              <a:t> </a:t>
            </a:r>
            <a:r>
              <a:rPr lang="en-US" dirty="0" err="1"/>
              <a:t>karşılığı</a:t>
            </a:r>
            <a:r>
              <a:rPr lang="en-US" dirty="0"/>
              <a:t> </a:t>
            </a:r>
            <a:r>
              <a:rPr lang="en-US" dirty="0" err="1"/>
              <a:t>olarak</a:t>
            </a:r>
            <a:r>
              <a:rPr lang="en-US" dirty="0"/>
              <a:t> </a:t>
            </a:r>
            <a:r>
              <a:rPr lang="en-US" dirty="0" err="1"/>
              <a:t>düşünebiliriz</a:t>
            </a:r>
            <a:r>
              <a:rPr lang="en-US" dirty="0"/>
              <a:t>. </a:t>
            </a:r>
            <a:r>
              <a:rPr lang="en-US" dirty="0" err="1"/>
              <a:t>Düz</a:t>
            </a:r>
            <a:r>
              <a:rPr lang="en-US" dirty="0"/>
              <a:t> </a:t>
            </a:r>
            <a:r>
              <a:rPr lang="en-US" dirty="0" err="1"/>
              <a:t>yazıda</a:t>
            </a:r>
            <a:r>
              <a:rPr lang="en-US" dirty="0"/>
              <a:t> </a:t>
            </a:r>
            <a:r>
              <a:rPr lang="en-US" dirty="0" err="1"/>
              <a:t>paragraf</a:t>
            </a:r>
            <a:r>
              <a:rPr lang="en-US" dirty="0"/>
              <a:t> </a:t>
            </a:r>
            <a:r>
              <a:rPr lang="en-US" dirty="0" err="1"/>
              <a:t>bir</a:t>
            </a:r>
            <a:r>
              <a:rPr lang="en-US" dirty="0"/>
              <a:t> </a:t>
            </a:r>
            <a:r>
              <a:rPr lang="en-US" dirty="0" err="1"/>
              <a:t>düşünce</a:t>
            </a:r>
            <a:r>
              <a:rPr lang="en-US" dirty="0"/>
              <a:t> </a:t>
            </a:r>
            <a:r>
              <a:rPr lang="en-US" dirty="0" err="1"/>
              <a:t>birimidir</a:t>
            </a:r>
            <a:r>
              <a:rPr lang="en-US" dirty="0"/>
              <a:t>. Bir </a:t>
            </a:r>
            <a:r>
              <a:rPr lang="en-US" dirty="0" err="1"/>
              <a:t>paragrafta</a:t>
            </a:r>
            <a:r>
              <a:rPr lang="en-US" dirty="0"/>
              <a:t> </a:t>
            </a:r>
            <a:r>
              <a:rPr lang="en-US" dirty="0" err="1"/>
              <a:t>ancak</a:t>
            </a:r>
            <a:r>
              <a:rPr lang="en-US" dirty="0"/>
              <a:t> </a:t>
            </a:r>
            <a:r>
              <a:rPr lang="en-US" dirty="0" err="1"/>
              <a:t>bir</a:t>
            </a:r>
            <a:r>
              <a:rPr lang="en-US" dirty="0"/>
              <a:t> </a:t>
            </a:r>
            <a:r>
              <a:rPr lang="en-US" dirty="0" err="1"/>
              <a:t>düşünceye</a:t>
            </a:r>
            <a:r>
              <a:rPr lang="en-US" dirty="0"/>
              <a:t> </a:t>
            </a:r>
            <a:r>
              <a:rPr lang="en-US" dirty="0" err="1"/>
              <a:t>yer</a:t>
            </a:r>
            <a:r>
              <a:rPr lang="en-US" dirty="0"/>
              <a:t> </a:t>
            </a:r>
            <a:r>
              <a:rPr lang="en-US" dirty="0" err="1"/>
              <a:t>verilir</a:t>
            </a:r>
            <a:r>
              <a:rPr lang="en-US" dirty="0"/>
              <a:t>. </a:t>
            </a:r>
            <a:r>
              <a:rPr lang="en-US" dirty="0" err="1"/>
              <a:t>şiirde</a:t>
            </a:r>
            <a:r>
              <a:rPr lang="en-US" dirty="0"/>
              <a:t> </a:t>
            </a:r>
            <a:r>
              <a:rPr lang="en-US" dirty="0" err="1"/>
              <a:t>düşünceden</a:t>
            </a:r>
            <a:r>
              <a:rPr lang="en-US" dirty="0"/>
              <a:t> </a:t>
            </a:r>
            <a:r>
              <a:rPr lang="en-US" dirty="0" err="1"/>
              <a:t>çok</a:t>
            </a:r>
            <a:r>
              <a:rPr lang="en-US" dirty="0"/>
              <a:t> </a:t>
            </a:r>
            <a:r>
              <a:rPr lang="en-US" dirty="0" err="1"/>
              <a:t>duyguların</a:t>
            </a:r>
            <a:r>
              <a:rPr lang="en-US" dirty="0"/>
              <a:t> </a:t>
            </a:r>
            <a:r>
              <a:rPr lang="en-US" dirty="0" err="1"/>
              <a:t>dile</a:t>
            </a:r>
            <a:r>
              <a:rPr lang="en-US" dirty="0"/>
              <a:t> </a:t>
            </a:r>
            <a:r>
              <a:rPr lang="en-US" dirty="0" err="1"/>
              <a:t>getirildiğini</a:t>
            </a:r>
            <a:r>
              <a:rPr lang="en-US" dirty="0"/>
              <a:t> </a:t>
            </a:r>
            <a:r>
              <a:rPr lang="en-US" dirty="0" err="1"/>
              <a:t>göz</a:t>
            </a:r>
            <a:r>
              <a:rPr lang="en-US" dirty="0"/>
              <a:t> </a:t>
            </a:r>
            <a:r>
              <a:rPr lang="en-US" dirty="0" err="1"/>
              <a:t>önünde</a:t>
            </a:r>
            <a:r>
              <a:rPr lang="en-US" dirty="0"/>
              <a:t> </a:t>
            </a:r>
            <a:r>
              <a:rPr lang="en-US" dirty="0" err="1"/>
              <a:t>bulundurursak</a:t>
            </a:r>
            <a:r>
              <a:rPr lang="en-US" dirty="0"/>
              <a:t> </a:t>
            </a:r>
            <a:r>
              <a:rPr lang="en-US" dirty="0" err="1"/>
              <a:t>nazım</a:t>
            </a:r>
            <a:r>
              <a:rPr lang="en-US" dirty="0"/>
              <a:t> </a:t>
            </a:r>
            <a:r>
              <a:rPr lang="en-US" dirty="0" err="1"/>
              <a:t>birimini</a:t>
            </a:r>
            <a:r>
              <a:rPr lang="en-US" dirty="0"/>
              <a:t>, </a:t>
            </a:r>
            <a:r>
              <a:rPr lang="en-US" dirty="0" err="1"/>
              <a:t>bir</a:t>
            </a:r>
            <a:r>
              <a:rPr lang="en-US" dirty="0"/>
              <a:t> </a:t>
            </a:r>
            <a:r>
              <a:rPr lang="en-US" dirty="0" err="1"/>
              <a:t>duygunun</a:t>
            </a:r>
            <a:r>
              <a:rPr lang="en-US" dirty="0"/>
              <a:t> </a:t>
            </a:r>
            <a:r>
              <a:rPr lang="en-US" dirty="0" err="1"/>
              <a:t>işlendiği</a:t>
            </a:r>
            <a:r>
              <a:rPr lang="en-US" dirty="0"/>
              <a:t> </a:t>
            </a:r>
            <a:r>
              <a:rPr lang="en-US" dirty="0" err="1"/>
              <a:t>birim</a:t>
            </a:r>
            <a:r>
              <a:rPr lang="en-US" dirty="0"/>
              <a:t>; </a:t>
            </a:r>
            <a:r>
              <a:rPr lang="en-US" dirty="0" err="1"/>
              <a:t>başka</a:t>
            </a:r>
            <a:r>
              <a:rPr lang="en-US" dirty="0"/>
              <a:t> </a:t>
            </a:r>
            <a:r>
              <a:rPr lang="en-US" dirty="0" err="1"/>
              <a:t>bir</a:t>
            </a:r>
            <a:r>
              <a:rPr lang="en-US" dirty="0"/>
              <a:t> </a:t>
            </a:r>
            <a:r>
              <a:rPr lang="en-US" dirty="0" err="1"/>
              <a:t>söyleyişle</a:t>
            </a:r>
            <a:r>
              <a:rPr lang="en-US" dirty="0"/>
              <a:t> </a:t>
            </a:r>
            <a:r>
              <a:rPr lang="en-US" dirty="0" err="1"/>
              <a:t>duygu</a:t>
            </a:r>
            <a:r>
              <a:rPr lang="en-US" dirty="0"/>
              <a:t> </a:t>
            </a:r>
            <a:r>
              <a:rPr lang="en-US" dirty="0" err="1"/>
              <a:t>birimi</a:t>
            </a:r>
            <a:r>
              <a:rPr lang="en-US" dirty="0"/>
              <a:t> </a:t>
            </a:r>
            <a:r>
              <a:rPr lang="en-US" dirty="0" err="1"/>
              <a:t>olarak</a:t>
            </a:r>
            <a:r>
              <a:rPr lang="en-US" dirty="0"/>
              <a:t> </a:t>
            </a:r>
            <a:r>
              <a:rPr lang="en-US" dirty="0" err="1"/>
              <a:t>değerlendirebiliriz</a:t>
            </a:r>
            <a:r>
              <a:rPr lang="en-US" dirty="0"/>
              <a:t>. </a:t>
            </a:r>
            <a:r>
              <a:rPr lang="en-US" dirty="0" err="1"/>
              <a:t>Halk</a:t>
            </a:r>
            <a:r>
              <a:rPr lang="en-US" dirty="0"/>
              <a:t> </a:t>
            </a:r>
            <a:r>
              <a:rPr lang="en-US" dirty="0" err="1"/>
              <a:t>şiirimizde</a:t>
            </a:r>
            <a:r>
              <a:rPr lang="en-US" dirty="0"/>
              <a:t> </a:t>
            </a:r>
            <a:r>
              <a:rPr lang="en-US" dirty="0" err="1"/>
              <a:t>nazım</a:t>
            </a:r>
            <a:r>
              <a:rPr lang="en-US" dirty="0"/>
              <a:t> </a:t>
            </a:r>
            <a:r>
              <a:rPr lang="en-US" dirty="0" err="1"/>
              <a:t>birimi</a:t>
            </a:r>
            <a:r>
              <a:rPr lang="en-US" dirty="0"/>
              <a:t> </a:t>
            </a:r>
            <a:r>
              <a:rPr lang="en-US" dirty="0" err="1"/>
              <a:t>dörtlüktür</a:t>
            </a:r>
            <a:r>
              <a:rPr lang="en-US" dirty="0"/>
              <a:t>. </a:t>
            </a:r>
            <a:r>
              <a:rPr lang="en-US" dirty="0" err="1"/>
              <a:t>Halk</a:t>
            </a:r>
            <a:r>
              <a:rPr lang="en-US" dirty="0"/>
              <a:t> </a:t>
            </a:r>
            <a:r>
              <a:rPr lang="en-US" dirty="0" err="1"/>
              <a:t>ozanlarımız</a:t>
            </a:r>
            <a:r>
              <a:rPr lang="en-US" dirty="0"/>
              <a:t> </a:t>
            </a:r>
            <a:r>
              <a:rPr lang="en-US" dirty="0" err="1"/>
              <a:t>duygularını</a:t>
            </a:r>
            <a:r>
              <a:rPr lang="en-US" dirty="0"/>
              <a:t> </a:t>
            </a:r>
            <a:r>
              <a:rPr lang="en-US" dirty="0" err="1"/>
              <a:t>genellikle</a:t>
            </a:r>
            <a:r>
              <a:rPr lang="en-US" dirty="0"/>
              <a:t> </a:t>
            </a:r>
            <a:r>
              <a:rPr lang="en-US" dirty="0" err="1"/>
              <a:t>dört</a:t>
            </a:r>
            <a:r>
              <a:rPr lang="en-US" dirty="0"/>
              <a:t> </a:t>
            </a:r>
            <a:r>
              <a:rPr lang="en-US" dirty="0" err="1"/>
              <a:t>dizelik</a:t>
            </a:r>
            <a:r>
              <a:rPr lang="en-US" dirty="0"/>
              <a:t> </a:t>
            </a:r>
            <a:r>
              <a:rPr lang="en-US" dirty="0" err="1"/>
              <a:t>birimlerle</a:t>
            </a:r>
            <a:r>
              <a:rPr lang="en-US" dirty="0"/>
              <a:t> </a:t>
            </a:r>
            <a:r>
              <a:rPr lang="en-US" dirty="0" err="1"/>
              <a:t>oluşturdukları</a:t>
            </a:r>
            <a:r>
              <a:rPr lang="en-US" dirty="0"/>
              <a:t> </a:t>
            </a:r>
            <a:r>
              <a:rPr lang="en-US" dirty="0" err="1"/>
              <a:t>şiirlerle</a:t>
            </a:r>
            <a:r>
              <a:rPr lang="en-US" dirty="0"/>
              <a:t> </a:t>
            </a:r>
            <a:r>
              <a:rPr lang="en-US" dirty="0" err="1"/>
              <a:t>yansıtmışlardır</a:t>
            </a:r>
            <a:r>
              <a:rPr lang="en-US" dirty="0"/>
              <a:t>. Divan </a:t>
            </a:r>
            <a:r>
              <a:rPr lang="en-US" dirty="0" err="1"/>
              <a:t>edebiyatında</a:t>
            </a:r>
            <a:r>
              <a:rPr lang="en-US" dirty="0"/>
              <a:t> </a:t>
            </a:r>
            <a:r>
              <a:rPr lang="en-US" dirty="0" err="1"/>
              <a:t>ise</a:t>
            </a:r>
            <a:r>
              <a:rPr lang="en-US" dirty="0"/>
              <a:t> </a:t>
            </a:r>
            <a:r>
              <a:rPr lang="en-US" dirty="0" err="1"/>
              <a:t>genellikle</a:t>
            </a:r>
            <a:r>
              <a:rPr lang="en-US" dirty="0"/>
              <a:t> </a:t>
            </a:r>
            <a:r>
              <a:rPr lang="en-US" dirty="0" err="1"/>
              <a:t>iki</a:t>
            </a:r>
            <a:r>
              <a:rPr lang="en-US" dirty="0"/>
              <a:t> </a:t>
            </a:r>
            <a:r>
              <a:rPr lang="en-US" dirty="0" err="1"/>
              <a:t>dizeden</a:t>
            </a:r>
            <a:r>
              <a:rPr lang="en-US" dirty="0"/>
              <a:t> </a:t>
            </a:r>
            <a:r>
              <a:rPr lang="en-US" dirty="0" err="1"/>
              <a:t>oluşan</a:t>
            </a:r>
            <a:r>
              <a:rPr lang="en-US" dirty="0"/>
              <a:t> </a:t>
            </a:r>
            <a:r>
              <a:rPr lang="en-US" dirty="0" err="1"/>
              <a:t>birimler</a:t>
            </a:r>
            <a:r>
              <a:rPr lang="en-US" dirty="0"/>
              <a:t> (</a:t>
            </a:r>
            <a:r>
              <a:rPr lang="en-US" dirty="0" err="1"/>
              <a:t>beyit</a:t>
            </a:r>
            <a:r>
              <a:rPr lang="en-US" dirty="0"/>
              <a:t>) </a:t>
            </a:r>
            <a:r>
              <a:rPr lang="en-US" dirty="0" err="1"/>
              <a:t>kullanılmıştır</a:t>
            </a:r>
            <a:r>
              <a:rPr lang="en-US" dirty="0"/>
              <a:t>.</a:t>
            </a:r>
            <a:endParaRPr lang="tr-TR" dirty="0"/>
          </a:p>
          <a:p>
            <a:pPr algn="just">
              <a:lnSpc>
                <a:spcPct val="150000"/>
              </a:lnSpc>
            </a:pPr>
            <a:r>
              <a:rPr lang="en-US" b="1" i="1" u="sng" dirty="0" err="1"/>
              <a:t>Uyak</a:t>
            </a:r>
            <a:r>
              <a:rPr lang="en-US" i="1" dirty="0"/>
              <a:t>, </a:t>
            </a:r>
            <a:r>
              <a:rPr lang="en-US" dirty="0" err="1"/>
              <a:t>şiirde</a:t>
            </a:r>
            <a:r>
              <a:rPr lang="en-US" dirty="0"/>
              <a:t> </a:t>
            </a:r>
            <a:r>
              <a:rPr lang="en-US" dirty="0" err="1"/>
              <a:t>dize</a:t>
            </a:r>
            <a:r>
              <a:rPr lang="en-US" dirty="0"/>
              <a:t> </a:t>
            </a:r>
            <a:r>
              <a:rPr lang="en-US" dirty="0" err="1"/>
              <a:t>sonlarında</a:t>
            </a:r>
            <a:r>
              <a:rPr lang="en-US" dirty="0"/>
              <a:t> </a:t>
            </a:r>
            <a:r>
              <a:rPr lang="en-US" dirty="0" err="1"/>
              <a:t>yer</a:t>
            </a:r>
            <a:r>
              <a:rPr lang="en-US" dirty="0"/>
              <a:t> </a:t>
            </a:r>
            <a:r>
              <a:rPr lang="en-US" dirty="0" err="1"/>
              <a:t>alan</a:t>
            </a:r>
            <a:r>
              <a:rPr lang="en-US" dirty="0"/>
              <a:t> </a:t>
            </a:r>
            <a:r>
              <a:rPr lang="en-US" dirty="0" err="1"/>
              <a:t>anlamca</a:t>
            </a:r>
            <a:r>
              <a:rPr lang="en-US" dirty="0"/>
              <a:t> </a:t>
            </a:r>
            <a:r>
              <a:rPr lang="en-US" dirty="0" err="1"/>
              <a:t>farklı</a:t>
            </a:r>
            <a:r>
              <a:rPr lang="en-US" dirty="0"/>
              <a:t> </a:t>
            </a:r>
            <a:r>
              <a:rPr lang="en-US" dirty="0" err="1"/>
              <a:t>sözcükler</a:t>
            </a:r>
            <a:r>
              <a:rPr lang="en-US" dirty="0"/>
              <a:t> </a:t>
            </a:r>
            <a:r>
              <a:rPr lang="en-US" dirty="0" err="1"/>
              <a:t>ve</a:t>
            </a:r>
            <a:r>
              <a:rPr lang="en-US" dirty="0"/>
              <a:t> </a:t>
            </a:r>
            <a:r>
              <a:rPr lang="en-US" dirty="0" err="1"/>
              <a:t>görevce</a:t>
            </a:r>
            <a:r>
              <a:rPr lang="en-US" dirty="0"/>
              <a:t> </a:t>
            </a:r>
            <a:r>
              <a:rPr lang="en-US" dirty="0" err="1"/>
              <a:t>ayrı</a:t>
            </a:r>
            <a:r>
              <a:rPr lang="en-US" dirty="0"/>
              <a:t> </a:t>
            </a:r>
            <a:r>
              <a:rPr lang="en-US" dirty="0" err="1"/>
              <a:t>eklerdeki</a:t>
            </a:r>
            <a:r>
              <a:rPr lang="en-US" dirty="0"/>
              <a:t> </a:t>
            </a:r>
            <a:r>
              <a:rPr lang="en-US" dirty="0" err="1"/>
              <a:t>ses</a:t>
            </a:r>
            <a:r>
              <a:rPr lang="en-US" dirty="0"/>
              <a:t> </a:t>
            </a:r>
            <a:r>
              <a:rPr lang="en-US" dirty="0" err="1"/>
              <a:t>benzerliğidir</a:t>
            </a:r>
            <a:r>
              <a:rPr lang="en-US" dirty="0"/>
              <a:t>. </a:t>
            </a:r>
            <a:r>
              <a:rPr lang="en-US" dirty="0" err="1"/>
              <a:t>Uyaklar</a:t>
            </a:r>
            <a:r>
              <a:rPr lang="en-US" dirty="0"/>
              <a:t>; </a:t>
            </a:r>
            <a:r>
              <a:rPr lang="en-US" dirty="0" err="1"/>
              <a:t>yapılışlarına</a:t>
            </a:r>
            <a:r>
              <a:rPr lang="en-US" dirty="0"/>
              <a:t> </a:t>
            </a:r>
            <a:r>
              <a:rPr lang="en-US" dirty="0" err="1"/>
              <a:t>göre</a:t>
            </a:r>
            <a:r>
              <a:rPr lang="en-US" dirty="0"/>
              <a:t> </a:t>
            </a:r>
            <a:r>
              <a:rPr lang="en-US" dirty="0" err="1"/>
              <a:t>yarım</a:t>
            </a:r>
            <a:r>
              <a:rPr lang="en-US" dirty="0"/>
              <a:t> </a:t>
            </a:r>
            <a:r>
              <a:rPr lang="en-US" dirty="0" err="1"/>
              <a:t>uyak</a:t>
            </a:r>
            <a:r>
              <a:rPr lang="en-US" dirty="0"/>
              <a:t>, tam </a:t>
            </a:r>
            <a:r>
              <a:rPr lang="en-US" dirty="0" err="1"/>
              <a:t>uyak</a:t>
            </a:r>
            <a:r>
              <a:rPr lang="en-US" dirty="0"/>
              <a:t>, </a:t>
            </a:r>
            <a:r>
              <a:rPr lang="en-US" dirty="0" err="1"/>
              <a:t>zengin</a:t>
            </a:r>
            <a:r>
              <a:rPr lang="en-US" dirty="0"/>
              <a:t> </a:t>
            </a:r>
            <a:r>
              <a:rPr lang="en-US" dirty="0" err="1"/>
              <a:t>uyak</a:t>
            </a:r>
            <a:r>
              <a:rPr lang="en-US" dirty="0"/>
              <a:t>, </a:t>
            </a:r>
            <a:r>
              <a:rPr lang="en-US" dirty="0" err="1"/>
              <a:t>cinaslı</a:t>
            </a:r>
            <a:r>
              <a:rPr lang="en-US" dirty="0"/>
              <a:t> </a:t>
            </a:r>
            <a:r>
              <a:rPr lang="en-US" dirty="0" err="1"/>
              <a:t>uyak</a:t>
            </a:r>
            <a:r>
              <a:rPr lang="en-US" dirty="0"/>
              <a:t> </a:t>
            </a:r>
            <a:r>
              <a:rPr lang="en-US" dirty="0" err="1"/>
              <a:t>gibi</a:t>
            </a:r>
            <a:r>
              <a:rPr lang="en-US" dirty="0"/>
              <a:t> </a:t>
            </a:r>
            <a:r>
              <a:rPr lang="en-US" dirty="0" err="1"/>
              <a:t>adlar</a:t>
            </a:r>
            <a:r>
              <a:rPr lang="en-US" dirty="0"/>
              <a:t> </a:t>
            </a:r>
            <a:r>
              <a:rPr lang="en-US" dirty="0" err="1"/>
              <a:t>alır</a:t>
            </a:r>
            <a:r>
              <a:rPr lang="en-US" dirty="0"/>
              <a:t>. </a:t>
            </a:r>
            <a:r>
              <a:rPr lang="en-US" dirty="0" err="1"/>
              <a:t>Yarım</a:t>
            </a:r>
            <a:r>
              <a:rPr lang="en-US" dirty="0"/>
              <a:t> </a:t>
            </a:r>
            <a:r>
              <a:rPr lang="en-US" dirty="0" err="1"/>
              <a:t>uyak</a:t>
            </a:r>
            <a:r>
              <a:rPr lang="en-US" dirty="0"/>
              <a:t>, </a:t>
            </a:r>
            <a:r>
              <a:rPr lang="en-US" dirty="0" err="1"/>
              <a:t>tek</a:t>
            </a:r>
            <a:r>
              <a:rPr lang="en-US" dirty="0"/>
              <a:t> </a:t>
            </a:r>
            <a:r>
              <a:rPr lang="en-US" dirty="0" err="1"/>
              <a:t>ünsüz</a:t>
            </a:r>
            <a:r>
              <a:rPr lang="en-US" dirty="0"/>
              <a:t> </a:t>
            </a:r>
            <a:r>
              <a:rPr lang="en-US" dirty="0" err="1"/>
              <a:t>benzerliğine</a:t>
            </a:r>
            <a:r>
              <a:rPr lang="en-US" dirty="0"/>
              <a:t>; tam </a:t>
            </a:r>
            <a:r>
              <a:rPr lang="en-US" dirty="0" err="1"/>
              <a:t>uyak</a:t>
            </a:r>
            <a:r>
              <a:rPr lang="en-US" dirty="0"/>
              <a:t>, </a:t>
            </a:r>
            <a:r>
              <a:rPr lang="en-US" dirty="0" err="1"/>
              <a:t>bir</a:t>
            </a:r>
            <a:r>
              <a:rPr lang="en-US" dirty="0"/>
              <a:t> </a:t>
            </a:r>
            <a:r>
              <a:rPr lang="en-US" dirty="0" err="1"/>
              <a:t>ünlü</a:t>
            </a:r>
            <a:r>
              <a:rPr lang="en-US" dirty="0"/>
              <a:t> </a:t>
            </a:r>
            <a:r>
              <a:rPr lang="en-US" dirty="0" err="1"/>
              <a:t>ve</a:t>
            </a:r>
            <a:r>
              <a:rPr lang="en-US" dirty="0"/>
              <a:t> </a:t>
            </a:r>
            <a:r>
              <a:rPr lang="en-US" dirty="0" err="1"/>
              <a:t>bir</a:t>
            </a:r>
            <a:r>
              <a:rPr lang="en-US" dirty="0"/>
              <a:t> </a:t>
            </a:r>
            <a:r>
              <a:rPr lang="en-US" dirty="0" err="1"/>
              <a:t>ünsüzden</a:t>
            </a:r>
            <a:r>
              <a:rPr lang="en-US" dirty="0"/>
              <a:t> </a:t>
            </a:r>
            <a:r>
              <a:rPr lang="en-US" dirty="0" err="1"/>
              <a:t>oluşan</a:t>
            </a:r>
            <a:r>
              <a:rPr lang="en-US" dirty="0"/>
              <a:t> </a:t>
            </a:r>
            <a:r>
              <a:rPr lang="en-US" dirty="0" err="1"/>
              <a:t>iki</a:t>
            </a:r>
            <a:r>
              <a:rPr lang="en-US" dirty="0"/>
              <a:t> </a:t>
            </a:r>
            <a:r>
              <a:rPr lang="en-US" dirty="0" err="1"/>
              <a:t>sesin</a:t>
            </a:r>
            <a:r>
              <a:rPr lang="en-US" dirty="0"/>
              <a:t> </a:t>
            </a:r>
            <a:r>
              <a:rPr lang="en-US" dirty="0" err="1"/>
              <a:t>benzerliğine</a:t>
            </a:r>
            <a:r>
              <a:rPr lang="en-US" dirty="0"/>
              <a:t>; </a:t>
            </a:r>
            <a:r>
              <a:rPr lang="en-US" dirty="0" err="1"/>
              <a:t>zengin</a:t>
            </a:r>
            <a:r>
              <a:rPr lang="en-US" dirty="0"/>
              <a:t> </a:t>
            </a:r>
            <a:r>
              <a:rPr lang="en-US" dirty="0" err="1"/>
              <a:t>uyak</a:t>
            </a:r>
            <a:r>
              <a:rPr lang="en-US" dirty="0"/>
              <a:t>, </a:t>
            </a:r>
            <a:r>
              <a:rPr lang="en-US" dirty="0" err="1"/>
              <a:t>ikiden</a:t>
            </a:r>
            <a:r>
              <a:rPr lang="en-US" dirty="0"/>
              <a:t> </a:t>
            </a:r>
            <a:r>
              <a:rPr lang="en-US" dirty="0" err="1"/>
              <a:t>çok</a:t>
            </a:r>
            <a:r>
              <a:rPr lang="en-US" dirty="0"/>
              <a:t> </a:t>
            </a:r>
            <a:r>
              <a:rPr lang="en-US" dirty="0" err="1"/>
              <a:t>sesin</a:t>
            </a:r>
            <a:r>
              <a:rPr lang="en-US" dirty="0"/>
              <a:t> </a:t>
            </a:r>
            <a:r>
              <a:rPr lang="en-US" dirty="0" err="1"/>
              <a:t>benzerliğine</a:t>
            </a:r>
            <a:r>
              <a:rPr lang="en-US" dirty="0"/>
              <a:t> </a:t>
            </a:r>
            <a:r>
              <a:rPr lang="en-US" dirty="0" err="1"/>
              <a:t>dayanır</a:t>
            </a:r>
            <a:r>
              <a:rPr lang="en-US" dirty="0"/>
              <a:t>. </a:t>
            </a:r>
            <a:r>
              <a:rPr lang="en-US" dirty="0" err="1"/>
              <a:t>Cinaslı</a:t>
            </a:r>
            <a:r>
              <a:rPr lang="en-US" dirty="0"/>
              <a:t> </a:t>
            </a:r>
            <a:r>
              <a:rPr lang="en-US" dirty="0" err="1"/>
              <a:t>uyak</a:t>
            </a:r>
            <a:r>
              <a:rPr lang="en-US" dirty="0"/>
              <a:t> </a:t>
            </a:r>
            <a:r>
              <a:rPr lang="en-US" dirty="0" err="1"/>
              <a:t>ise</a:t>
            </a:r>
            <a:r>
              <a:rPr lang="en-US" dirty="0"/>
              <a:t> </a:t>
            </a:r>
            <a:r>
              <a:rPr lang="en-US" dirty="0" err="1"/>
              <a:t>söylenişleri</a:t>
            </a:r>
            <a:r>
              <a:rPr lang="en-US" dirty="0"/>
              <a:t> </a:t>
            </a:r>
            <a:r>
              <a:rPr lang="en-US" dirty="0" err="1"/>
              <a:t>bir</a:t>
            </a:r>
            <a:r>
              <a:rPr lang="en-US" dirty="0"/>
              <a:t>, </a:t>
            </a:r>
            <a:r>
              <a:rPr lang="en-US" dirty="0" err="1"/>
              <a:t>anlamları</a:t>
            </a:r>
            <a:r>
              <a:rPr lang="en-US" dirty="0"/>
              <a:t> </a:t>
            </a:r>
            <a:r>
              <a:rPr lang="en-US" dirty="0" err="1"/>
              <a:t>ayrı</a:t>
            </a:r>
            <a:r>
              <a:rPr lang="en-US" dirty="0"/>
              <a:t> </a:t>
            </a:r>
            <a:r>
              <a:rPr lang="en-US" dirty="0" err="1"/>
              <a:t>sözcüklerle</a:t>
            </a:r>
            <a:r>
              <a:rPr lang="en-US" dirty="0"/>
              <a:t> </a:t>
            </a:r>
            <a:r>
              <a:rPr lang="en-US" dirty="0" err="1"/>
              <a:t>yapılır</a:t>
            </a:r>
            <a:r>
              <a:rPr lang="en-US" dirty="0"/>
              <a:t>.</a:t>
            </a:r>
            <a:endParaRPr lang="tr-TR" dirty="0"/>
          </a:p>
        </p:txBody>
      </p:sp>
    </p:spTree>
    <p:extLst>
      <p:ext uri="{BB962C8B-B14F-4D97-AF65-F5344CB8AC3E}">
        <p14:creationId xmlns:p14="http://schemas.microsoft.com/office/powerpoint/2010/main" val="3941770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85936" y="1196752"/>
            <a:ext cx="8712968" cy="3416320"/>
          </a:xfrm>
          <a:prstGeom prst="rect">
            <a:avLst/>
          </a:prstGeom>
        </p:spPr>
        <p:txBody>
          <a:bodyPr wrap="square">
            <a:spAutoFit/>
          </a:bodyPr>
          <a:lstStyle/>
          <a:p>
            <a:pPr algn="just">
              <a:lnSpc>
                <a:spcPct val="150000"/>
              </a:lnSpc>
            </a:pPr>
            <a:r>
              <a:rPr lang="en-US" dirty="0" err="1"/>
              <a:t>Uyakların</a:t>
            </a:r>
            <a:r>
              <a:rPr lang="en-US" dirty="0"/>
              <a:t> </a:t>
            </a:r>
            <a:r>
              <a:rPr lang="en-US" dirty="0" err="1"/>
              <a:t>dizelerdeki</a:t>
            </a:r>
            <a:r>
              <a:rPr lang="en-US" dirty="0"/>
              <a:t> </a:t>
            </a:r>
            <a:r>
              <a:rPr lang="en-US" dirty="0" err="1"/>
              <a:t>sıralanışlarına</a:t>
            </a:r>
            <a:r>
              <a:rPr lang="en-US" dirty="0"/>
              <a:t> </a:t>
            </a:r>
            <a:r>
              <a:rPr lang="en-US" dirty="0" err="1"/>
              <a:t>uyak</a:t>
            </a:r>
            <a:r>
              <a:rPr lang="en-US" dirty="0"/>
              <a:t> </a:t>
            </a:r>
            <a:r>
              <a:rPr lang="en-US" dirty="0" err="1"/>
              <a:t>dizilişi</a:t>
            </a:r>
            <a:r>
              <a:rPr lang="en-US" dirty="0"/>
              <a:t> </a:t>
            </a:r>
            <a:r>
              <a:rPr lang="en-US" dirty="0" err="1"/>
              <a:t>ya</a:t>
            </a:r>
            <a:r>
              <a:rPr lang="en-US" dirty="0"/>
              <a:t> da </a:t>
            </a:r>
            <a:r>
              <a:rPr lang="en-US" dirty="0" err="1"/>
              <a:t>uyak</a:t>
            </a:r>
            <a:r>
              <a:rPr lang="en-US" dirty="0"/>
              <a:t> </a:t>
            </a:r>
            <a:r>
              <a:rPr lang="en-US" dirty="0" err="1"/>
              <a:t>örgüsü</a:t>
            </a:r>
            <a:r>
              <a:rPr lang="en-US" dirty="0"/>
              <a:t> </a:t>
            </a:r>
            <a:r>
              <a:rPr lang="en-US" dirty="0" err="1"/>
              <a:t>adı</a:t>
            </a:r>
            <a:r>
              <a:rPr lang="en-US" dirty="0"/>
              <a:t> </a:t>
            </a:r>
            <a:r>
              <a:rPr lang="en-US" dirty="0" err="1"/>
              <a:t>verilir</a:t>
            </a:r>
            <a:r>
              <a:rPr lang="en-US" dirty="0"/>
              <a:t>. </a:t>
            </a:r>
            <a:r>
              <a:rPr lang="en-US" dirty="0" err="1"/>
              <a:t>Dizilişleri</a:t>
            </a:r>
            <a:r>
              <a:rPr lang="en-US" dirty="0"/>
              <a:t> </a:t>
            </a:r>
            <a:r>
              <a:rPr lang="en-US" dirty="0" err="1"/>
              <a:t>bakımından</a:t>
            </a:r>
            <a:r>
              <a:rPr lang="en-US" dirty="0"/>
              <a:t> </a:t>
            </a:r>
            <a:r>
              <a:rPr lang="en-US" dirty="0" err="1"/>
              <a:t>uyaklar</a:t>
            </a:r>
            <a:r>
              <a:rPr lang="en-US" dirty="0"/>
              <a:t>; </a:t>
            </a:r>
            <a:r>
              <a:rPr lang="en-US" dirty="0" err="1"/>
              <a:t>düz</a:t>
            </a:r>
            <a:r>
              <a:rPr lang="en-US" dirty="0"/>
              <a:t> </a:t>
            </a:r>
            <a:r>
              <a:rPr lang="en-US" dirty="0" err="1"/>
              <a:t>uyak</a:t>
            </a:r>
            <a:r>
              <a:rPr lang="en-US" dirty="0"/>
              <a:t>, </a:t>
            </a:r>
            <a:r>
              <a:rPr lang="en-US" dirty="0" err="1"/>
              <a:t>sarma</a:t>
            </a:r>
            <a:r>
              <a:rPr lang="en-US" dirty="0"/>
              <a:t> </a:t>
            </a:r>
            <a:r>
              <a:rPr lang="en-US" dirty="0" err="1"/>
              <a:t>uyak</a:t>
            </a:r>
            <a:r>
              <a:rPr lang="en-US" dirty="0"/>
              <a:t>, </a:t>
            </a:r>
            <a:r>
              <a:rPr lang="en-US" dirty="0" err="1"/>
              <a:t>çapraz</a:t>
            </a:r>
            <a:r>
              <a:rPr lang="en-US" dirty="0"/>
              <a:t> </a:t>
            </a:r>
            <a:r>
              <a:rPr lang="en-US" dirty="0" err="1"/>
              <a:t>uyak</a:t>
            </a:r>
            <a:r>
              <a:rPr lang="en-US" dirty="0"/>
              <a:t> </a:t>
            </a:r>
            <a:r>
              <a:rPr lang="en-US" dirty="0" err="1"/>
              <a:t>gibi</a:t>
            </a:r>
            <a:r>
              <a:rPr lang="en-US" dirty="0"/>
              <a:t> </a:t>
            </a:r>
            <a:r>
              <a:rPr lang="en-US" dirty="0" err="1"/>
              <a:t>adlar</a:t>
            </a:r>
            <a:r>
              <a:rPr lang="en-US" dirty="0"/>
              <a:t> </a:t>
            </a:r>
            <a:r>
              <a:rPr lang="en-US" dirty="0" err="1"/>
              <a:t>alır</a:t>
            </a:r>
            <a:r>
              <a:rPr lang="en-US" dirty="0"/>
              <a:t>. </a:t>
            </a:r>
            <a:r>
              <a:rPr lang="en-US" dirty="0" err="1"/>
              <a:t>Düz</a:t>
            </a:r>
            <a:r>
              <a:rPr lang="en-US" dirty="0"/>
              <a:t> </a:t>
            </a:r>
            <a:r>
              <a:rPr lang="en-US" dirty="0" err="1"/>
              <a:t>uyakta</a:t>
            </a:r>
            <a:r>
              <a:rPr lang="en-US" dirty="0"/>
              <a:t> her </a:t>
            </a:r>
            <a:r>
              <a:rPr lang="en-US" dirty="0" err="1"/>
              <a:t>dize</a:t>
            </a:r>
            <a:r>
              <a:rPr lang="en-US" dirty="0"/>
              <a:t> </a:t>
            </a:r>
            <a:r>
              <a:rPr lang="en-US" dirty="0" err="1"/>
              <a:t>kendinden</a:t>
            </a:r>
            <a:r>
              <a:rPr lang="en-US" dirty="0"/>
              <a:t> </a:t>
            </a:r>
            <a:r>
              <a:rPr lang="en-US" dirty="0" err="1"/>
              <a:t>sonrakiyle</a:t>
            </a:r>
            <a:r>
              <a:rPr lang="en-US" dirty="0"/>
              <a:t> </a:t>
            </a:r>
            <a:r>
              <a:rPr lang="en-US" dirty="0" err="1"/>
              <a:t>uyaklıdır</a:t>
            </a:r>
            <a:r>
              <a:rPr lang="en-US" dirty="0"/>
              <a:t>. </a:t>
            </a:r>
            <a:r>
              <a:rPr lang="en-US" dirty="0" err="1"/>
              <a:t>Sarma</a:t>
            </a:r>
            <a:r>
              <a:rPr lang="en-US" dirty="0"/>
              <a:t> </a:t>
            </a:r>
            <a:r>
              <a:rPr lang="en-US" dirty="0" err="1"/>
              <a:t>uyakta</a:t>
            </a:r>
            <a:r>
              <a:rPr lang="en-US" dirty="0"/>
              <a:t> </a:t>
            </a:r>
            <a:r>
              <a:rPr lang="en-US" dirty="0" err="1"/>
              <a:t>dörtlüğün</a:t>
            </a:r>
            <a:r>
              <a:rPr lang="en-US" dirty="0"/>
              <a:t> </a:t>
            </a:r>
            <a:r>
              <a:rPr lang="en-US" dirty="0" err="1"/>
              <a:t>birinci</a:t>
            </a:r>
            <a:r>
              <a:rPr lang="en-US" dirty="0"/>
              <a:t> </a:t>
            </a:r>
            <a:r>
              <a:rPr lang="en-US" dirty="0" err="1"/>
              <a:t>dizesi</a:t>
            </a:r>
            <a:r>
              <a:rPr lang="en-US" dirty="0"/>
              <a:t> </a:t>
            </a:r>
            <a:r>
              <a:rPr lang="en-US" dirty="0" err="1"/>
              <a:t>dördüncü</a:t>
            </a:r>
            <a:r>
              <a:rPr lang="en-US" dirty="0"/>
              <a:t> </a:t>
            </a:r>
            <a:r>
              <a:rPr lang="en-US" dirty="0" err="1"/>
              <a:t>dizesiyle</a:t>
            </a:r>
            <a:r>
              <a:rPr lang="en-US" dirty="0"/>
              <a:t>, </a:t>
            </a:r>
            <a:r>
              <a:rPr lang="en-US" dirty="0" err="1"/>
              <a:t>ikinci</a:t>
            </a:r>
            <a:r>
              <a:rPr lang="en-US" dirty="0"/>
              <a:t> </a:t>
            </a:r>
            <a:r>
              <a:rPr lang="en-US" dirty="0" err="1"/>
              <a:t>dizesi</a:t>
            </a:r>
            <a:r>
              <a:rPr lang="en-US" dirty="0"/>
              <a:t> de </a:t>
            </a:r>
            <a:r>
              <a:rPr lang="en-US" dirty="0" err="1"/>
              <a:t>üçüncü</a:t>
            </a:r>
            <a:r>
              <a:rPr lang="en-US" dirty="0"/>
              <a:t> </a:t>
            </a:r>
            <a:r>
              <a:rPr lang="en-US" dirty="0" err="1"/>
              <a:t>dizesiyle</a:t>
            </a:r>
            <a:r>
              <a:rPr lang="en-US" dirty="0"/>
              <a:t> </a:t>
            </a:r>
            <a:r>
              <a:rPr lang="en-US" dirty="0" err="1"/>
              <a:t>uyaklanır</a:t>
            </a:r>
            <a:r>
              <a:rPr lang="en-US" dirty="0"/>
              <a:t>. </a:t>
            </a:r>
            <a:r>
              <a:rPr lang="en-US" dirty="0" err="1"/>
              <a:t>Çapraz</a:t>
            </a:r>
            <a:r>
              <a:rPr lang="en-US" dirty="0"/>
              <a:t> </a:t>
            </a:r>
            <a:r>
              <a:rPr lang="en-US" dirty="0" err="1"/>
              <a:t>uyakta</a:t>
            </a:r>
            <a:r>
              <a:rPr lang="en-US" dirty="0"/>
              <a:t> </a:t>
            </a:r>
            <a:r>
              <a:rPr lang="en-US" dirty="0" err="1"/>
              <a:t>ise</a:t>
            </a:r>
            <a:r>
              <a:rPr lang="en-US" dirty="0"/>
              <a:t> </a:t>
            </a:r>
            <a:r>
              <a:rPr lang="en-US" dirty="0" err="1"/>
              <a:t>birinci</a:t>
            </a:r>
            <a:r>
              <a:rPr lang="en-US" dirty="0"/>
              <a:t> </a:t>
            </a:r>
            <a:r>
              <a:rPr lang="en-US" dirty="0" err="1"/>
              <a:t>ile</a:t>
            </a:r>
            <a:r>
              <a:rPr lang="en-US" dirty="0"/>
              <a:t> </a:t>
            </a:r>
            <a:r>
              <a:rPr lang="en-US" dirty="0" err="1"/>
              <a:t>üçüncü</a:t>
            </a:r>
            <a:r>
              <a:rPr lang="en-US" dirty="0"/>
              <a:t>, </a:t>
            </a:r>
            <a:r>
              <a:rPr lang="en-US" dirty="0" err="1"/>
              <a:t>ikinci</a:t>
            </a:r>
            <a:r>
              <a:rPr lang="en-US" dirty="0"/>
              <a:t> </a:t>
            </a:r>
            <a:r>
              <a:rPr lang="en-US" dirty="0" err="1"/>
              <a:t>ile</a:t>
            </a:r>
            <a:r>
              <a:rPr lang="en-US" dirty="0"/>
              <a:t> </a:t>
            </a:r>
            <a:r>
              <a:rPr lang="en-US" dirty="0" err="1"/>
              <a:t>dördüncü</a:t>
            </a:r>
            <a:r>
              <a:rPr lang="en-US" dirty="0"/>
              <a:t> </a:t>
            </a:r>
            <a:r>
              <a:rPr lang="en-US" dirty="0" err="1"/>
              <a:t>dize</a:t>
            </a:r>
            <a:r>
              <a:rPr lang="en-US" dirty="0"/>
              <a:t> </a:t>
            </a:r>
            <a:r>
              <a:rPr lang="en-US" dirty="0" err="1"/>
              <a:t>uyaklıdır</a:t>
            </a:r>
            <a:r>
              <a:rPr lang="en-US" dirty="0"/>
              <a:t>.</a:t>
            </a:r>
            <a:endParaRPr lang="tr-TR" dirty="0"/>
          </a:p>
          <a:p>
            <a:pPr algn="just">
              <a:lnSpc>
                <a:spcPct val="150000"/>
              </a:lnSpc>
            </a:pPr>
            <a:r>
              <a:rPr lang="en-US" dirty="0" err="1"/>
              <a:t>Dizelerdeki</a:t>
            </a:r>
            <a:r>
              <a:rPr lang="en-US" dirty="0"/>
              <a:t> </a:t>
            </a:r>
            <a:r>
              <a:rPr lang="en-US" dirty="0" err="1"/>
              <a:t>hecelerin</a:t>
            </a:r>
            <a:r>
              <a:rPr lang="en-US" dirty="0"/>
              <a:t> </a:t>
            </a:r>
            <a:r>
              <a:rPr lang="en-US" dirty="0" err="1"/>
              <a:t>sayı</a:t>
            </a:r>
            <a:r>
              <a:rPr lang="en-US" dirty="0"/>
              <a:t> </a:t>
            </a:r>
            <a:r>
              <a:rPr lang="en-US" dirty="0" err="1"/>
              <a:t>ya</a:t>
            </a:r>
            <a:r>
              <a:rPr lang="en-US" dirty="0"/>
              <a:t> da </a:t>
            </a:r>
            <a:r>
              <a:rPr lang="en-US" dirty="0" err="1"/>
              <a:t>açıklık</a:t>
            </a:r>
            <a:r>
              <a:rPr lang="en-US" dirty="0"/>
              <a:t>/ </a:t>
            </a:r>
            <a:r>
              <a:rPr lang="en-US" dirty="0" err="1"/>
              <a:t>kapalılık</a:t>
            </a:r>
            <a:r>
              <a:rPr lang="en-US" dirty="0"/>
              <a:t> - </a:t>
            </a:r>
            <a:r>
              <a:rPr lang="en-US" dirty="0" err="1"/>
              <a:t>kısalık</a:t>
            </a:r>
            <a:r>
              <a:rPr lang="en-US" dirty="0"/>
              <a:t> / </a:t>
            </a:r>
            <a:r>
              <a:rPr lang="en-US" dirty="0" err="1"/>
              <a:t>uzunluk</a:t>
            </a:r>
            <a:r>
              <a:rPr lang="en-US" dirty="0"/>
              <a:t> </a:t>
            </a:r>
            <a:r>
              <a:rPr lang="en-US" dirty="0" err="1"/>
              <a:t>bakımından</a:t>
            </a:r>
            <a:r>
              <a:rPr lang="en-US" dirty="0"/>
              <a:t> </a:t>
            </a:r>
            <a:r>
              <a:rPr lang="en-US" dirty="0" err="1"/>
              <a:t>denkliğine</a:t>
            </a:r>
            <a:r>
              <a:rPr lang="en-US" dirty="0"/>
              <a:t> </a:t>
            </a:r>
            <a:r>
              <a:rPr lang="en-US" i="1" dirty="0" err="1"/>
              <a:t>ölçü</a:t>
            </a:r>
            <a:r>
              <a:rPr lang="en-US" i="1" dirty="0"/>
              <a:t> </a:t>
            </a:r>
            <a:r>
              <a:rPr lang="en-US" dirty="0" err="1"/>
              <a:t>adı</a:t>
            </a:r>
            <a:r>
              <a:rPr lang="en-US" dirty="0"/>
              <a:t> </a:t>
            </a:r>
            <a:r>
              <a:rPr lang="en-US" dirty="0" err="1"/>
              <a:t>verilir</a:t>
            </a:r>
            <a:r>
              <a:rPr lang="en-US" dirty="0"/>
              <a:t>. </a:t>
            </a:r>
            <a:r>
              <a:rPr lang="en-US" dirty="0" err="1"/>
              <a:t>Halk</a:t>
            </a:r>
            <a:r>
              <a:rPr lang="en-US" dirty="0"/>
              <a:t> </a:t>
            </a:r>
            <a:r>
              <a:rPr lang="en-US" dirty="0" err="1"/>
              <a:t>şiirimizde</a:t>
            </a:r>
            <a:r>
              <a:rPr lang="en-US" dirty="0"/>
              <a:t> </a:t>
            </a:r>
            <a:r>
              <a:rPr lang="en-US" dirty="0" err="1"/>
              <a:t>ulusal</a:t>
            </a:r>
            <a:r>
              <a:rPr lang="en-US" dirty="0"/>
              <a:t> </a:t>
            </a:r>
            <a:r>
              <a:rPr lang="en-US" dirty="0" err="1"/>
              <a:t>olan</a:t>
            </a:r>
            <a:r>
              <a:rPr lang="en-US" dirty="0"/>
              <a:t> </a:t>
            </a:r>
            <a:r>
              <a:rPr lang="en-US" dirty="0" err="1"/>
              <a:t>hece</a:t>
            </a:r>
            <a:r>
              <a:rPr lang="en-US" dirty="0"/>
              <a:t> </a:t>
            </a:r>
            <a:r>
              <a:rPr lang="en-US" dirty="0" err="1"/>
              <a:t>ölçüsü</a:t>
            </a:r>
            <a:r>
              <a:rPr lang="en-US" dirty="0"/>
              <a:t>, divan </a:t>
            </a:r>
            <a:r>
              <a:rPr lang="en-US" dirty="0" err="1"/>
              <a:t>şiirinde</a:t>
            </a:r>
            <a:r>
              <a:rPr lang="en-US" dirty="0"/>
              <a:t> </a:t>
            </a:r>
            <a:r>
              <a:rPr lang="en-US" dirty="0" err="1"/>
              <a:t>ise</a:t>
            </a:r>
            <a:r>
              <a:rPr lang="en-US" dirty="0"/>
              <a:t> </a:t>
            </a:r>
            <a:r>
              <a:rPr lang="en-US" dirty="0" err="1"/>
              <a:t>kökü</a:t>
            </a:r>
            <a:r>
              <a:rPr lang="en-US" dirty="0"/>
              <a:t> </a:t>
            </a:r>
            <a:r>
              <a:rPr lang="en-US" dirty="0" err="1"/>
              <a:t>Arap</a:t>
            </a:r>
            <a:r>
              <a:rPr lang="en-US" dirty="0"/>
              <a:t> </a:t>
            </a:r>
            <a:r>
              <a:rPr lang="en-US" dirty="0" err="1"/>
              <a:t>edebiyatına</a:t>
            </a:r>
            <a:r>
              <a:rPr lang="en-US" dirty="0"/>
              <a:t> </a:t>
            </a:r>
            <a:r>
              <a:rPr lang="en-US" dirty="0" err="1"/>
              <a:t>dayanan</a:t>
            </a:r>
            <a:r>
              <a:rPr lang="en-US" dirty="0"/>
              <a:t> </a:t>
            </a:r>
            <a:r>
              <a:rPr lang="en-US" dirty="0" err="1"/>
              <a:t>aruz</a:t>
            </a:r>
            <a:r>
              <a:rPr lang="en-US" dirty="0"/>
              <a:t> </a:t>
            </a:r>
            <a:r>
              <a:rPr lang="en-US" dirty="0" err="1"/>
              <a:t>ölçüsü</a:t>
            </a:r>
            <a:r>
              <a:rPr lang="en-US" dirty="0"/>
              <a:t> </a:t>
            </a:r>
            <a:r>
              <a:rPr lang="en-US" dirty="0" err="1"/>
              <a:t>kullanılmıştır</a:t>
            </a:r>
            <a:r>
              <a:rPr lang="en-US" dirty="0"/>
              <a:t>. </a:t>
            </a:r>
            <a:endParaRPr lang="tr-TR" dirty="0"/>
          </a:p>
        </p:txBody>
      </p:sp>
    </p:spTree>
    <p:extLst>
      <p:ext uri="{BB962C8B-B14F-4D97-AF65-F5344CB8AC3E}">
        <p14:creationId xmlns:p14="http://schemas.microsoft.com/office/powerpoint/2010/main" val="244428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73758" y="404664"/>
            <a:ext cx="8568239" cy="5909310"/>
          </a:xfrm>
          <a:prstGeom prst="rect">
            <a:avLst/>
          </a:prstGeom>
        </p:spPr>
        <p:txBody>
          <a:bodyPr wrap="square">
            <a:spAutoFit/>
          </a:bodyPr>
          <a:lstStyle/>
          <a:p>
            <a:pPr algn="just">
              <a:lnSpc>
                <a:spcPct val="150000"/>
              </a:lnSpc>
            </a:pPr>
            <a:r>
              <a:rPr lang="tr-TR" dirty="0"/>
              <a:t>Ş</a:t>
            </a:r>
            <a:r>
              <a:rPr lang="en-US" dirty="0" err="1"/>
              <a:t>iir</a:t>
            </a:r>
            <a:r>
              <a:rPr lang="en-US" dirty="0"/>
              <a:t> </a:t>
            </a:r>
            <a:r>
              <a:rPr lang="en-US" dirty="0" err="1"/>
              <a:t>dizelerinin</a:t>
            </a:r>
            <a:r>
              <a:rPr lang="en-US" dirty="0"/>
              <a:t> </a:t>
            </a:r>
            <a:r>
              <a:rPr lang="en-US" dirty="0" err="1"/>
              <a:t>kümelenişi</a:t>
            </a:r>
            <a:r>
              <a:rPr lang="en-US" dirty="0"/>
              <a:t>, </a:t>
            </a:r>
            <a:r>
              <a:rPr lang="en-US" dirty="0" err="1"/>
              <a:t>nazım</a:t>
            </a:r>
            <a:r>
              <a:rPr lang="en-US" dirty="0"/>
              <a:t> </a:t>
            </a:r>
            <a:r>
              <a:rPr lang="en-US" dirty="0" err="1"/>
              <a:t>birimi</a:t>
            </a:r>
            <a:r>
              <a:rPr lang="en-US" dirty="0"/>
              <a:t>, </a:t>
            </a:r>
            <a:r>
              <a:rPr lang="en-US" dirty="0" err="1"/>
              <a:t>ölçü</a:t>
            </a:r>
            <a:r>
              <a:rPr lang="en-US" dirty="0"/>
              <a:t> </a:t>
            </a:r>
            <a:r>
              <a:rPr lang="en-US" dirty="0" err="1"/>
              <a:t>ve</a:t>
            </a:r>
            <a:r>
              <a:rPr lang="en-US" dirty="0"/>
              <a:t> </a:t>
            </a:r>
            <a:r>
              <a:rPr lang="en-US" dirty="0" err="1"/>
              <a:t>uyak</a:t>
            </a:r>
            <a:r>
              <a:rPr lang="en-US" dirty="0"/>
              <a:t> </a:t>
            </a:r>
            <a:r>
              <a:rPr lang="en-US" dirty="0" err="1"/>
              <a:t>örgüsü</a:t>
            </a:r>
            <a:r>
              <a:rPr lang="en-US" dirty="0"/>
              <a:t> </a:t>
            </a:r>
            <a:r>
              <a:rPr lang="en-US" dirty="0" err="1"/>
              <a:t>gibi</a:t>
            </a:r>
            <a:r>
              <a:rPr lang="en-US" dirty="0"/>
              <a:t> </a:t>
            </a:r>
            <a:r>
              <a:rPr lang="en-US" dirty="0" err="1"/>
              <a:t>ögelere</a:t>
            </a:r>
            <a:r>
              <a:rPr lang="en-US" dirty="0"/>
              <a:t> </a:t>
            </a:r>
            <a:r>
              <a:rPr lang="en-US" dirty="0" err="1"/>
              <a:t>göre</a:t>
            </a:r>
            <a:r>
              <a:rPr lang="en-US" dirty="0"/>
              <a:t> </a:t>
            </a:r>
            <a:r>
              <a:rPr lang="en-US" dirty="0" err="1"/>
              <a:t>belirlenen</a:t>
            </a:r>
            <a:r>
              <a:rPr lang="en-US" dirty="0"/>
              <a:t> </a:t>
            </a:r>
            <a:r>
              <a:rPr lang="en-US" dirty="0" err="1"/>
              <a:t>yapısal</a:t>
            </a:r>
            <a:r>
              <a:rPr lang="en-US" dirty="0"/>
              <a:t> </a:t>
            </a:r>
            <a:r>
              <a:rPr lang="en-US" dirty="0" err="1"/>
              <a:t>duruma</a:t>
            </a:r>
            <a:r>
              <a:rPr lang="en-US" dirty="0"/>
              <a:t> </a:t>
            </a:r>
            <a:r>
              <a:rPr lang="en-US" i="1" dirty="0" err="1"/>
              <a:t>nazım</a:t>
            </a:r>
            <a:r>
              <a:rPr lang="en-US" i="1" dirty="0"/>
              <a:t> </a:t>
            </a:r>
            <a:r>
              <a:rPr lang="en-US" i="1" dirty="0" err="1"/>
              <a:t>biçimi</a:t>
            </a:r>
            <a:r>
              <a:rPr lang="en-US" i="1" dirty="0"/>
              <a:t> </a:t>
            </a:r>
            <a:r>
              <a:rPr lang="en-US" dirty="0" err="1"/>
              <a:t>adı</a:t>
            </a:r>
            <a:r>
              <a:rPr lang="en-US" dirty="0"/>
              <a:t> </a:t>
            </a:r>
            <a:r>
              <a:rPr lang="en-US" dirty="0" err="1"/>
              <a:t>verilir</a:t>
            </a:r>
            <a:r>
              <a:rPr lang="en-US" dirty="0"/>
              <a:t>. </a:t>
            </a:r>
            <a:r>
              <a:rPr lang="en-US" dirty="0" err="1"/>
              <a:t>Halk</a:t>
            </a:r>
            <a:r>
              <a:rPr lang="en-US" dirty="0"/>
              <a:t> </a:t>
            </a:r>
            <a:r>
              <a:rPr lang="en-US" dirty="0" err="1"/>
              <a:t>edebiyatında</a:t>
            </a:r>
            <a:r>
              <a:rPr lang="en-US" dirty="0"/>
              <a:t> </a:t>
            </a:r>
            <a:r>
              <a:rPr lang="en-US" dirty="0" err="1"/>
              <a:t>koşma</a:t>
            </a:r>
            <a:r>
              <a:rPr lang="en-US" dirty="0"/>
              <a:t>, </a:t>
            </a:r>
            <a:r>
              <a:rPr lang="en-US" dirty="0" err="1"/>
              <a:t>semai</a:t>
            </a:r>
            <a:r>
              <a:rPr lang="en-US" dirty="0"/>
              <a:t>, </a:t>
            </a:r>
            <a:r>
              <a:rPr lang="en-US" dirty="0" err="1"/>
              <a:t>mani</a:t>
            </a:r>
            <a:r>
              <a:rPr lang="en-US" dirty="0"/>
              <a:t>; divan </a:t>
            </a:r>
            <a:r>
              <a:rPr lang="en-US" dirty="0" err="1"/>
              <a:t>edebiyatında</a:t>
            </a:r>
            <a:r>
              <a:rPr lang="en-US" dirty="0"/>
              <a:t> </a:t>
            </a:r>
            <a:r>
              <a:rPr lang="en-US" dirty="0" err="1"/>
              <a:t>gazel</a:t>
            </a:r>
            <a:r>
              <a:rPr lang="en-US" dirty="0"/>
              <a:t>, </a:t>
            </a:r>
            <a:r>
              <a:rPr lang="en-US" dirty="0" err="1"/>
              <a:t>müstezat</a:t>
            </a:r>
            <a:r>
              <a:rPr lang="en-US" dirty="0"/>
              <a:t>, </a:t>
            </a:r>
            <a:r>
              <a:rPr lang="en-US" dirty="0" err="1"/>
              <a:t>mesnevi</a:t>
            </a:r>
            <a:r>
              <a:rPr lang="en-US" dirty="0"/>
              <a:t> </a:t>
            </a:r>
            <a:r>
              <a:rPr lang="en-US" dirty="0" err="1"/>
              <a:t>gibi</a:t>
            </a:r>
            <a:r>
              <a:rPr lang="en-US" dirty="0"/>
              <a:t> </a:t>
            </a:r>
            <a:r>
              <a:rPr lang="en-US" dirty="0" err="1"/>
              <a:t>nazım</a:t>
            </a:r>
            <a:r>
              <a:rPr lang="en-US" dirty="0"/>
              <a:t> </a:t>
            </a:r>
            <a:r>
              <a:rPr lang="en-US" dirty="0" err="1"/>
              <a:t>biçimleri</a:t>
            </a:r>
            <a:r>
              <a:rPr lang="en-US" dirty="0"/>
              <a:t> </a:t>
            </a:r>
            <a:r>
              <a:rPr lang="en-US" dirty="0" err="1"/>
              <a:t>kullanılmıştır</a:t>
            </a:r>
            <a:r>
              <a:rPr lang="en-US" dirty="0"/>
              <a:t>.</a:t>
            </a:r>
            <a:endParaRPr lang="tr-TR" dirty="0"/>
          </a:p>
          <a:p>
            <a:pPr algn="just">
              <a:lnSpc>
                <a:spcPct val="150000"/>
              </a:lnSpc>
            </a:pPr>
            <a:r>
              <a:rPr lang="en-US" dirty="0" err="1"/>
              <a:t>Günümüzde</a:t>
            </a:r>
            <a:r>
              <a:rPr lang="en-US" dirty="0"/>
              <a:t> </a:t>
            </a:r>
            <a:r>
              <a:rPr lang="en-US" dirty="0" err="1"/>
              <a:t>daha</a:t>
            </a:r>
            <a:r>
              <a:rPr lang="en-US" dirty="0"/>
              <a:t> </a:t>
            </a:r>
            <a:r>
              <a:rPr lang="en-US" dirty="0" err="1"/>
              <a:t>çok</a:t>
            </a:r>
            <a:r>
              <a:rPr lang="en-US" dirty="0"/>
              <a:t> belli </a:t>
            </a:r>
            <a:r>
              <a:rPr lang="en-US" dirty="0" err="1"/>
              <a:t>bir</a:t>
            </a:r>
            <a:r>
              <a:rPr lang="en-US" dirty="0"/>
              <a:t> </a:t>
            </a:r>
            <a:r>
              <a:rPr lang="en-US" dirty="0" err="1"/>
              <a:t>ölçü</a:t>
            </a:r>
            <a:r>
              <a:rPr lang="en-US" dirty="0"/>
              <a:t>, </a:t>
            </a:r>
            <a:r>
              <a:rPr lang="en-US" dirty="0" err="1"/>
              <a:t>uyak</a:t>
            </a:r>
            <a:r>
              <a:rPr lang="en-US" dirty="0"/>
              <a:t> </a:t>
            </a:r>
            <a:r>
              <a:rPr lang="en-US" dirty="0" err="1"/>
              <a:t>ve</a:t>
            </a:r>
            <a:r>
              <a:rPr lang="en-US" dirty="0"/>
              <a:t> </a:t>
            </a:r>
            <a:r>
              <a:rPr lang="en-US" dirty="0" err="1"/>
              <a:t>nazım</a:t>
            </a:r>
            <a:r>
              <a:rPr lang="en-US" dirty="0"/>
              <a:t> </a:t>
            </a:r>
            <a:r>
              <a:rPr lang="en-US" dirty="0" err="1"/>
              <a:t>biçimine</a:t>
            </a:r>
            <a:r>
              <a:rPr lang="en-US" dirty="0"/>
              <a:t> </a:t>
            </a:r>
            <a:r>
              <a:rPr lang="en-US" dirty="0" err="1"/>
              <a:t>bağlı</a:t>
            </a:r>
            <a:r>
              <a:rPr lang="en-US" dirty="0"/>
              <a:t> </a:t>
            </a:r>
            <a:r>
              <a:rPr lang="en-US" dirty="0" err="1"/>
              <a:t>olmayan</a:t>
            </a:r>
            <a:r>
              <a:rPr lang="en-US" dirty="0"/>
              <a:t>, </a:t>
            </a:r>
            <a:r>
              <a:rPr lang="en-US" dirty="0" err="1"/>
              <a:t>serbest</a:t>
            </a:r>
            <a:r>
              <a:rPr lang="en-US" dirty="0"/>
              <a:t> </a:t>
            </a:r>
            <a:r>
              <a:rPr lang="en-US" dirty="0" err="1"/>
              <a:t>şiirler</a:t>
            </a:r>
            <a:r>
              <a:rPr lang="en-US" dirty="0"/>
              <a:t> </a:t>
            </a:r>
            <a:r>
              <a:rPr lang="en-US" dirty="0" err="1"/>
              <a:t>yazılmaktadır</a:t>
            </a:r>
            <a:r>
              <a:rPr lang="en-US" dirty="0"/>
              <a:t>. </a:t>
            </a:r>
            <a:r>
              <a:rPr lang="en-US" dirty="0" err="1"/>
              <a:t>Serbest</a:t>
            </a:r>
            <a:r>
              <a:rPr lang="en-US" dirty="0"/>
              <a:t> </a:t>
            </a:r>
            <a:r>
              <a:rPr lang="en-US" dirty="0" err="1"/>
              <a:t>şiirlerde</a:t>
            </a:r>
            <a:r>
              <a:rPr lang="en-US" dirty="0"/>
              <a:t> </a:t>
            </a:r>
            <a:r>
              <a:rPr lang="en-US" dirty="0" err="1"/>
              <a:t>dizelerin</a:t>
            </a:r>
            <a:r>
              <a:rPr lang="en-US" dirty="0"/>
              <a:t> </a:t>
            </a:r>
            <a:r>
              <a:rPr lang="en-US" dirty="0" err="1"/>
              <a:t>kümelenişi</a:t>
            </a:r>
            <a:r>
              <a:rPr lang="en-US" dirty="0"/>
              <a:t>, </a:t>
            </a:r>
            <a:r>
              <a:rPr lang="en-US" dirty="0" err="1"/>
              <a:t>uzunluk</a:t>
            </a:r>
            <a:r>
              <a:rPr lang="en-US" dirty="0"/>
              <a:t> </a:t>
            </a:r>
            <a:r>
              <a:rPr lang="en-US" dirty="0" err="1"/>
              <a:t>ve</a:t>
            </a:r>
            <a:r>
              <a:rPr lang="en-US" dirty="0"/>
              <a:t> </a:t>
            </a:r>
            <a:r>
              <a:rPr lang="en-US" dirty="0" err="1"/>
              <a:t>kısalıkları</a:t>
            </a:r>
            <a:r>
              <a:rPr lang="en-US" dirty="0"/>
              <a:t> belli </a:t>
            </a:r>
            <a:r>
              <a:rPr lang="en-US" dirty="0" err="1"/>
              <a:t>bir</a:t>
            </a:r>
            <a:r>
              <a:rPr lang="en-US" dirty="0"/>
              <a:t> </a:t>
            </a:r>
            <a:r>
              <a:rPr lang="en-US" dirty="0" err="1"/>
              <a:t>kalıba</a:t>
            </a:r>
            <a:r>
              <a:rPr lang="en-US" dirty="0"/>
              <a:t> </a:t>
            </a:r>
            <a:r>
              <a:rPr lang="en-US" dirty="0" err="1"/>
              <a:t>bağlı</a:t>
            </a:r>
            <a:r>
              <a:rPr lang="en-US" dirty="0"/>
              <a:t> </a:t>
            </a:r>
            <a:r>
              <a:rPr lang="en-US" dirty="0" err="1"/>
              <a:t>değildir</a:t>
            </a:r>
            <a:r>
              <a:rPr lang="en-US" dirty="0"/>
              <a:t>. Bu </a:t>
            </a:r>
            <a:r>
              <a:rPr lang="en-US" dirty="0" err="1"/>
              <a:t>tür</a:t>
            </a:r>
            <a:r>
              <a:rPr lang="en-US" dirty="0"/>
              <a:t> </a:t>
            </a:r>
            <a:r>
              <a:rPr lang="en-US" dirty="0" err="1"/>
              <a:t>şiirlerde</a:t>
            </a:r>
            <a:r>
              <a:rPr lang="en-US" dirty="0"/>
              <a:t> </a:t>
            </a:r>
            <a:r>
              <a:rPr lang="en-US" dirty="0" err="1"/>
              <a:t>sözcükleri</a:t>
            </a:r>
            <a:r>
              <a:rPr lang="en-US" dirty="0"/>
              <a:t> </a:t>
            </a:r>
            <a:r>
              <a:rPr lang="en-US" dirty="0" err="1"/>
              <a:t>bir</a:t>
            </a:r>
            <a:r>
              <a:rPr lang="en-US" dirty="0"/>
              <a:t> </a:t>
            </a:r>
            <a:r>
              <a:rPr lang="en-US" dirty="0" err="1"/>
              <a:t>araya</a:t>
            </a:r>
            <a:r>
              <a:rPr lang="en-US" dirty="0"/>
              <a:t> </a:t>
            </a:r>
            <a:r>
              <a:rPr lang="en-US" dirty="0" err="1"/>
              <a:t>getirirken</a:t>
            </a:r>
            <a:r>
              <a:rPr lang="en-US" dirty="0"/>
              <a:t> </a:t>
            </a:r>
            <a:r>
              <a:rPr lang="en-US" dirty="0" err="1"/>
              <a:t>sağlanacak</a:t>
            </a:r>
            <a:r>
              <a:rPr lang="en-US" dirty="0"/>
              <a:t> </a:t>
            </a:r>
            <a:r>
              <a:rPr lang="en-US" dirty="0" err="1"/>
              <a:t>uyum</a:t>
            </a:r>
            <a:r>
              <a:rPr lang="en-US" dirty="0"/>
              <a:t> </a:t>
            </a:r>
            <a:r>
              <a:rPr lang="en-US" dirty="0" err="1"/>
              <a:t>ve</a:t>
            </a:r>
            <a:r>
              <a:rPr lang="en-US" dirty="0"/>
              <a:t> </a:t>
            </a:r>
            <a:r>
              <a:rPr lang="en-US" dirty="0" err="1"/>
              <a:t>değişik</a:t>
            </a:r>
            <a:r>
              <a:rPr lang="en-US" dirty="0"/>
              <a:t> </a:t>
            </a:r>
            <a:r>
              <a:rPr lang="en-US" dirty="0" err="1"/>
              <a:t>bağdaştırmalarla</a:t>
            </a:r>
            <a:r>
              <a:rPr lang="en-US" dirty="0"/>
              <a:t> </a:t>
            </a:r>
            <a:r>
              <a:rPr lang="en-US" dirty="0" err="1"/>
              <a:t>ortaya</a:t>
            </a:r>
            <a:r>
              <a:rPr lang="en-US" dirty="0"/>
              <a:t> </a:t>
            </a:r>
            <a:r>
              <a:rPr lang="en-US" dirty="0" err="1"/>
              <a:t>çıkacak</a:t>
            </a:r>
            <a:r>
              <a:rPr lang="en-US" dirty="0"/>
              <a:t> </a:t>
            </a:r>
            <a:r>
              <a:rPr lang="en-US" dirty="0" err="1"/>
              <a:t>anlam</a:t>
            </a:r>
            <a:r>
              <a:rPr lang="en-US" dirty="0"/>
              <a:t> </a:t>
            </a:r>
            <a:r>
              <a:rPr lang="en-US" dirty="0" err="1"/>
              <a:t>etkisi</a:t>
            </a:r>
            <a:r>
              <a:rPr lang="en-US" dirty="0"/>
              <a:t> </a:t>
            </a:r>
            <a:r>
              <a:rPr lang="en-US" dirty="0" err="1"/>
              <a:t>önemsenir</a:t>
            </a:r>
            <a:r>
              <a:rPr lang="en-US" dirty="0"/>
              <a:t>.</a:t>
            </a:r>
            <a:endParaRPr lang="tr-TR" dirty="0"/>
          </a:p>
          <a:p>
            <a:pPr algn="just">
              <a:lnSpc>
                <a:spcPct val="150000"/>
              </a:lnSpc>
            </a:pPr>
            <a:r>
              <a:rPr lang="en-US" dirty="0" err="1"/>
              <a:t>Konu</a:t>
            </a:r>
            <a:r>
              <a:rPr lang="en-US" dirty="0"/>
              <a:t>, </a:t>
            </a:r>
            <a:r>
              <a:rPr lang="en-US" dirty="0" err="1"/>
              <a:t>izlek</a:t>
            </a:r>
            <a:r>
              <a:rPr lang="en-US" dirty="0"/>
              <a:t> (</a:t>
            </a:r>
            <a:r>
              <a:rPr lang="en-US" dirty="0" err="1"/>
              <a:t>tema</a:t>
            </a:r>
            <a:r>
              <a:rPr lang="en-US" dirty="0"/>
              <a:t>), </a:t>
            </a:r>
            <a:r>
              <a:rPr lang="en-US" dirty="0" err="1"/>
              <a:t>değişmece</a:t>
            </a:r>
            <a:r>
              <a:rPr lang="en-US" dirty="0"/>
              <a:t> (</a:t>
            </a:r>
            <a:r>
              <a:rPr lang="en-US" dirty="0" err="1"/>
              <a:t>mecaz</a:t>
            </a:r>
            <a:r>
              <a:rPr lang="en-US" dirty="0"/>
              <a:t>) </a:t>
            </a:r>
            <a:r>
              <a:rPr lang="en-US" dirty="0" err="1"/>
              <a:t>ve</a:t>
            </a:r>
            <a:r>
              <a:rPr lang="en-US" dirty="0"/>
              <a:t> </a:t>
            </a:r>
            <a:r>
              <a:rPr lang="en-US" dirty="0" err="1"/>
              <a:t>öteki</a:t>
            </a:r>
            <a:r>
              <a:rPr lang="en-US" dirty="0"/>
              <a:t> </a:t>
            </a:r>
            <a:r>
              <a:rPr lang="en-US" dirty="0" err="1"/>
              <a:t>söz</a:t>
            </a:r>
            <a:r>
              <a:rPr lang="en-US" dirty="0"/>
              <a:t> </a:t>
            </a:r>
            <a:r>
              <a:rPr lang="en-US" dirty="0" err="1"/>
              <a:t>sanatları</a:t>
            </a:r>
            <a:r>
              <a:rPr lang="en-US" dirty="0"/>
              <a:t>, </a:t>
            </a:r>
            <a:r>
              <a:rPr lang="en-US" dirty="0" err="1"/>
              <a:t>iç</a:t>
            </a:r>
            <a:r>
              <a:rPr lang="en-US" dirty="0"/>
              <a:t> </a:t>
            </a:r>
            <a:r>
              <a:rPr lang="en-US" dirty="0" err="1"/>
              <a:t>uyum</a:t>
            </a:r>
            <a:r>
              <a:rPr lang="en-US" dirty="0"/>
              <a:t> (</a:t>
            </a:r>
            <a:r>
              <a:rPr lang="en-US" dirty="0" err="1"/>
              <a:t>iç</a:t>
            </a:r>
            <a:r>
              <a:rPr lang="en-US" dirty="0"/>
              <a:t> </a:t>
            </a:r>
            <a:r>
              <a:rPr lang="en-US" dirty="0" err="1"/>
              <a:t>ahenk</a:t>
            </a:r>
            <a:r>
              <a:rPr lang="en-US" dirty="0"/>
              <a:t>) vb. </a:t>
            </a:r>
            <a:r>
              <a:rPr lang="en-US" dirty="0" err="1"/>
              <a:t>ögeler</a:t>
            </a:r>
            <a:r>
              <a:rPr lang="en-US" dirty="0"/>
              <a:t> de </a:t>
            </a:r>
            <a:r>
              <a:rPr lang="en-US" dirty="0" err="1"/>
              <a:t>içerikle</a:t>
            </a:r>
            <a:r>
              <a:rPr lang="en-US" dirty="0"/>
              <a:t> </a:t>
            </a:r>
            <a:r>
              <a:rPr lang="en-US" dirty="0" err="1"/>
              <a:t>ilgili</a:t>
            </a:r>
            <a:r>
              <a:rPr lang="en-US" dirty="0"/>
              <a:t> </a:t>
            </a:r>
            <a:r>
              <a:rPr lang="en-US" dirty="0" err="1"/>
              <a:t>kavramlardır</a:t>
            </a:r>
            <a:r>
              <a:rPr lang="en-US" dirty="0"/>
              <a:t>. </a:t>
            </a:r>
            <a:r>
              <a:rPr lang="en-US" i="1" dirty="0" err="1"/>
              <a:t>Konu</a:t>
            </a:r>
            <a:r>
              <a:rPr lang="en-US" i="1" dirty="0"/>
              <a:t>; </a:t>
            </a:r>
            <a:r>
              <a:rPr lang="en-US" dirty="0" err="1"/>
              <a:t>ele</a:t>
            </a:r>
            <a:r>
              <a:rPr lang="en-US" dirty="0"/>
              <a:t> </a:t>
            </a:r>
            <a:r>
              <a:rPr lang="en-US" dirty="0" err="1"/>
              <a:t>alınan</a:t>
            </a:r>
            <a:r>
              <a:rPr lang="en-US" dirty="0"/>
              <a:t>, </a:t>
            </a:r>
            <a:r>
              <a:rPr lang="en-US" dirty="0" err="1"/>
              <a:t>üzerinde</a:t>
            </a:r>
            <a:r>
              <a:rPr lang="en-US" dirty="0"/>
              <a:t> </a:t>
            </a:r>
            <a:r>
              <a:rPr lang="en-US" dirty="0" err="1"/>
              <a:t>durulan</a:t>
            </a:r>
            <a:r>
              <a:rPr lang="en-US" dirty="0"/>
              <a:t>, </a:t>
            </a:r>
            <a:r>
              <a:rPr lang="en-US" dirty="0" err="1"/>
              <a:t>söz</a:t>
            </a:r>
            <a:r>
              <a:rPr lang="en-US" dirty="0"/>
              <a:t> </a:t>
            </a:r>
            <a:r>
              <a:rPr lang="en-US" dirty="0" err="1"/>
              <a:t>söylenen</a:t>
            </a:r>
            <a:r>
              <a:rPr lang="en-US" dirty="0"/>
              <a:t>, </a:t>
            </a:r>
            <a:r>
              <a:rPr lang="en-US" dirty="0" err="1"/>
              <a:t>yazı</a:t>
            </a:r>
            <a:r>
              <a:rPr lang="en-US" dirty="0"/>
              <a:t> </a:t>
            </a:r>
            <a:r>
              <a:rPr lang="en-US" dirty="0" err="1"/>
              <a:t>yazılan</a:t>
            </a:r>
            <a:r>
              <a:rPr lang="en-US" dirty="0"/>
              <a:t> </a:t>
            </a:r>
            <a:r>
              <a:rPr lang="en-US" dirty="0" err="1"/>
              <a:t>şeydir</a:t>
            </a:r>
            <a:r>
              <a:rPr lang="en-US" dirty="0"/>
              <a:t>. </a:t>
            </a:r>
            <a:r>
              <a:rPr lang="en-US" dirty="0" err="1"/>
              <a:t>Eski</a:t>
            </a:r>
            <a:r>
              <a:rPr lang="en-US" dirty="0"/>
              <a:t> </a:t>
            </a:r>
            <a:r>
              <a:rPr lang="en-US" dirty="0" err="1"/>
              <a:t>şiirde</a:t>
            </a:r>
            <a:r>
              <a:rPr lang="en-US" dirty="0"/>
              <a:t> </a:t>
            </a:r>
            <a:r>
              <a:rPr lang="en-US" dirty="0" err="1"/>
              <a:t>sınırlı</a:t>
            </a:r>
            <a:r>
              <a:rPr lang="en-US" dirty="0"/>
              <a:t> </a:t>
            </a:r>
            <a:r>
              <a:rPr lang="en-US" dirty="0" err="1"/>
              <a:t>olmasına</a:t>
            </a:r>
            <a:r>
              <a:rPr lang="en-US" dirty="0"/>
              <a:t> </a:t>
            </a:r>
            <a:r>
              <a:rPr lang="en-US" dirty="0" err="1"/>
              <a:t>karşın</a:t>
            </a:r>
            <a:r>
              <a:rPr lang="en-US" dirty="0"/>
              <a:t> </a:t>
            </a:r>
            <a:r>
              <a:rPr lang="en-US" dirty="0" err="1"/>
              <a:t>günümüz</a:t>
            </a:r>
            <a:r>
              <a:rPr lang="en-US" dirty="0"/>
              <a:t> </a:t>
            </a:r>
            <a:r>
              <a:rPr lang="en-US" dirty="0" err="1"/>
              <a:t>şiirinde</a:t>
            </a:r>
            <a:r>
              <a:rPr lang="en-US" dirty="0"/>
              <a:t> </a:t>
            </a:r>
            <a:r>
              <a:rPr lang="en-US" dirty="0" err="1"/>
              <a:t>konu</a:t>
            </a:r>
            <a:r>
              <a:rPr lang="en-US" dirty="0"/>
              <a:t> </a:t>
            </a:r>
            <a:r>
              <a:rPr lang="en-US" dirty="0" err="1"/>
              <a:t>sınırlaması</a:t>
            </a:r>
            <a:r>
              <a:rPr lang="en-US" dirty="0"/>
              <a:t> </a:t>
            </a:r>
            <a:r>
              <a:rPr lang="en-US" dirty="0" err="1"/>
              <a:t>söz</a:t>
            </a:r>
            <a:r>
              <a:rPr lang="en-US" dirty="0"/>
              <a:t> </a:t>
            </a:r>
            <a:r>
              <a:rPr lang="en-US" dirty="0" err="1"/>
              <a:t>konusu</a:t>
            </a:r>
            <a:r>
              <a:rPr lang="en-US" dirty="0"/>
              <a:t> </a:t>
            </a:r>
            <a:r>
              <a:rPr lang="en-US" dirty="0" err="1"/>
              <a:t>değildir</a:t>
            </a:r>
            <a:r>
              <a:rPr lang="en-US" dirty="0"/>
              <a:t>, </a:t>
            </a:r>
            <a:r>
              <a:rPr lang="en-US" dirty="0" err="1"/>
              <a:t>hemen</a:t>
            </a:r>
            <a:r>
              <a:rPr lang="en-US" dirty="0"/>
              <a:t> her </a:t>
            </a:r>
            <a:r>
              <a:rPr lang="en-US" dirty="0" err="1"/>
              <a:t>şey</a:t>
            </a:r>
            <a:r>
              <a:rPr lang="en-US" dirty="0"/>
              <a:t> </a:t>
            </a:r>
            <a:r>
              <a:rPr lang="en-US" dirty="0" err="1"/>
              <a:t>şiir</a:t>
            </a:r>
            <a:r>
              <a:rPr lang="en-US" dirty="0"/>
              <a:t> </a:t>
            </a:r>
            <a:r>
              <a:rPr lang="en-US" dirty="0" err="1"/>
              <a:t>konusu</a:t>
            </a:r>
            <a:r>
              <a:rPr lang="en-US" dirty="0"/>
              <a:t> </a:t>
            </a:r>
            <a:r>
              <a:rPr lang="en-US" dirty="0" err="1"/>
              <a:t>olabilmektedir</a:t>
            </a:r>
            <a:r>
              <a:rPr lang="en-US" dirty="0"/>
              <a:t>. </a:t>
            </a:r>
            <a:r>
              <a:rPr lang="en-US" i="1" dirty="0" err="1"/>
              <a:t>İzlek</a:t>
            </a:r>
            <a:r>
              <a:rPr lang="en-US" i="1" dirty="0"/>
              <a:t>, </a:t>
            </a:r>
            <a:r>
              <a:rPr lang="en-US" dirty="0" err="1"/>
              <a:t>konuyu</a:t>
            </a:r>
            <a:r>
              <a:rPr lang="en-US" dirty="0"/>
              <a:t> </a:t>
            </a:r>
            <a:r>
              <a:rPr lang="en-US" dirty="0" err="1"/>
              <a:t>işlerken</a:t>
            </a:r>
            <a:r>
              <a:rPr lang="en-US" dirty="0"/>
              <a:t> </a:t>
            </a:r>
            <a:r>
              <a:rPr lang="en-US" dirty="0" err="1"/>
              <a:t>okurda</a:t>
            </a:r>
            <a:r>
              <a:rPr lang="en-US" dirty="0"/>
              <a:t> </a:t>
            </a:r>
            <a:r>
              <a:rPr lang="en-US" dirty="0" err="1"/>
              <a:t>uyandırılmak</a:t>
            </a:r>
            <a:r>
              <a:rPr lang="en-US" dirty="0"/>
              <a:t> </a:t>
            </a:r>
            <a:r>
              <a:rPr lang="en-US" dirty="0" err="1"/>
              <a:t>istenen</a:t>
            </a:r>
            <a:r>
              <a:rPr lang="en-US" dirty="0"/>
              <a:t> </a:t>
            </a:r>
            <a:r>
              <a:rPr lang="en-US" dirty="0" err="1"/>
              <a:t>duygu</a:t>
            </a:r>
            <a:r>
              <a:rPr lang="en-US" dirty="0"/>
              <a:t> </a:t>
            </a:r>
            <a:r>
              <a:rPr lang="en-US" dirty="0" err="1"/>
              <a:t>ya</a:t>
            </a:r>
            <a:r>
              <a:rPr lang="en-US" dirty="0"/>
              <a:t> da </a:t>
            </a:r>
            <a:r>
              <a:rPr lang="en-US" dirty="0" err="1"/>
              <a:t>etkidir</a:t>
            </a:r>
            <a:r>
              <a:rPr lang="en-US" dirty="0"/>
              <a:t>. </a:t>
            </a:r>
            <a:r>
              <a:rPr lang="en-US" i="1" dirty="0" err="1"/>
              <a:t>Söz</a:t>
            </a:r>
            <a:r>
              <a:rPr lang="en-US" i="1" dirty="0"/>
              <a:t> </a:t>
            </a:r>
            <a:r>
              <a:rPr lang="en-US" i="1" dirty="0" err="1"/>
              <a:t>sanatları</a:t>
            </a:r>
            <a:r>
              <a:rPr lang="en-US" i="1" dirty="0"/>
              <a:t>, </a:t>
            </a:r>
            <a:r>
              <a:rPr lang="en-US" dirty="0" err="1"/>
              <a:t>sözü</a:t>
            </a:r>
            <a:r>
              <a:rPr lang="en-US" dirty="0"/>
              <a:t> </a:t>
            </a:r>
            <a:r>
              <a:rPr lang="en-US" dirty="0" err="1"/>
              <a:t>etkili</a:t>
            </a:r>
            <a:r>
              <a:rPr lang="en-US" dirty="0"/>
              <a:t> </a:t>
            </a:r>
            <a:r>
              <a:rPr lang="en-US" dirty="0" err="1"/>
              <a:t>kılmak</a:t>
            </a:r>
            <a:r>
              <a:rPr lang="en-US" dirty="0"/>
              <a:t> </a:t>
            </a:r>
            <a:r>
              <a:rPr lang="en-US" dirty="0" err="1"/>
              <a:t>amacıyla</a:t>
            </a:r>
            <a:r>
              <a:rPr lang="en-US" dirty="0"/>
              <a:t> </a:t>
            </a:r>
            <a:r>
              <a:rPr lang="en-US" dirty="0" err="1"/>
              <a:t>yapılan</a:t>
            </a:r>
            <a:r>
              <a:rPr lang="en-US" dirty="0"/>
              <a:t> </a:t>
            </a:r>
            <a:r>
              <a:rPr lang="en-US" dirty="0" err="1"/>
              <a:t>söz</a:t>
            </a:r>
            <a:r>
              <a:rPr lang="en-US" dirty="0"/>
              <a:t> </a:t>
            </a:r>
            <a:r>
              <a:rPr lang="en-US" dirty="0" err="1"/>
              <a:t>ve</a:t>
            </a:r>
            <a:r>
              <a:rPr lang="en-US" dirty="0"/>
              <a:t> </a:t>
            </a:r>
            <a:r>
              <a:rPr lang="en-US" dirty="0" err="1"/>
              <a:t>anlam</a:t>
            </a:r>
            <a:r>
              <a:rPr lang="en-US" dirty="0"/>
              <a:t> </a:t>
            </a:r>
            <a:r>
              <a:rPr lang="en-US" dirty="0" err="1"/>
              <a:t>oyunlarıdır</a:t>
            </a:r>
            <a:r>
              <a:rPr lang="en-US" dirty="0"/>
              <a:t>. </a:t>
            </a:r>
            <a:r>
              <a:rPr lang="en-US" i="1" dirty="0" err="1"/>
              <a:t>İç</a:t>
            </a:r>
            <a:r>
              <a:rPr lang="en-US" i="1" dirty="0"/>
              <a:t> </a:t>
            </a:r>
            <a:r>
              <a:rPr lang="en-US" i="1" dirty="0" err="1"/>
              <a:t>uyum</a:t>
            </a:r>
            <a:r>
              <a:rPr lang="en-US" i="1" dirty="0"/>
              <a:t> </a:t>
            </a:r>
            <a:r>
              <a:rPr lang="en-US" dirty="0" err="1"/>
              <a:t>ise</a:t>
            </a:r>
            <a:r>
              <a:rPr lang="en-US" dirty="0"/>
              <a:t> </a:t>
            </a:r>
            <a:r>
              <a:rPr lang="en-US" dirty="0" err="1"/>
              <a:t>sözcük</a:t>
            </a:r>
            <a:r>
              <a:rPr lang="en-US" dirty="0"/>
              <a:t> </a:t>
            </a:r>
            <a:r>
              <a:rPr lang="en-US" dirty="0" err="1"/>
              <a:t>ve</a:t>
            </a:r>
            <a:r>
              <a:rPr lang="en-US" dirty="0"/>
              <a:t> </a:t>
            </a:r>
            <a:r>
              <a:rPr lang="en-US" dirty="0" err="1"/>
              <a:t>dize</a:t>
            </a:r>
            <a:r>
              <a:rPr lang="en-US" dirty="0"/>
              <a:t> </a:t>
            </a:r>
            <a:r>
              <a:rPr lang="en-US" dirty="0" err="1"/>
              <a:t>örgüsünden</a:t>
            </a:r>
            <a:r>
              <a:rPr lang="en-US" dirty="0"/>
              <a:t> </a:t>
            </a:r>
            <a:r>
              <a:rPr lang="en-US" dirty="0" err="1"/>
              <a:t>doğan</a:t>
            </a:r>
            <a:r>
              <a:rPr lang="en-US" dirty="0"/>
              <a:t> </a:t>
            </a:r>
            <a:r>
              <a:rPr lang="en-US" dirty="0" err="1"/>
              <a:t>uyumdur</a:t>
            </a:r>
            <a:r>
              <a:rPr lang="en-US" dirty="0"/>
              <a:t>.</a:t>
            </a:r>
            <a:endParaRPr lang="tr-TR" dirty="0"/>
          </a:p>
        </p:txBody>
      </p:sp>
    </p:spTree>
    <p:extLst>
      <p:ext uri="{BB962C8B-B14F-4D97-AF65-F5344CB8AC3E}">
        <p14:creationId xmlns:p14="http://schemas.microsoft.com/office/powerpoint/2010/main" val="2436764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8006" y="160654"/>
            <a:ext cx="8584473" cy="5450851"/>
          </a:xfrm>
          <a:prstGeom prst="rect">
            <a:avLst/>
          </a:prstGeom>
        </p:spPr>
        <p:txBody>
          <a:bodyPr wrap="square">
            <a:spAutoFit/>
          </a:bodyPr>
          <a:lstStyle/>
          <a:p>
            <a:pPr algn="just">
              <a:lnSpc>
                <a:spcPct val="150000"/>
              </a:lnSpc>
            </a:pPr>
            <a:r>
              <a:rPr lang="tr-TR" b="1" u="sng" dirty="0"/>
              <a:t>Ş</a:t>
            </a:r>
            <a:r>
              <a:rPr lang="en-US" b="1" u="sng" dirty="0" err="1"/>
              <a:t>iir</a:t>
            </a:r>
            <a:r>
              <a:rPr lang="en-US" b="1" u="sng" dirty="0"/>
              <a:t> </a:t>
            </a:r>
            <a:r>
              <a:rPr lang="en-US" b="1" u="sng" dirty="0" err="1"/>
              <a:t>Türleri</a:t>
            </a:r>
            <a:endParaRPr lang="tr-TR" b="1" u="sng" dirty="0"/>
          </a:p>
          <a:p>
            <a:pPr algn="just">
              <a:lnSpc>
                <a:spcPct val="150000"/>
              </a:lnSpc>
            </a:pPr>
            <a:r>
              <a:rPr lang="en-US" dirty="0" err="1"/>
              <a:t>Niteliklerine</a:t>
            </a:r>
            <a:r>
              <a:rPr lang="en-US" dirty="0"/>
              <a:t> </a:t>
            </a:r>
            <a:r>
              <a:rPr lang="en-US" dirty="0" err="1"/>
              <a:t>göre</a:t>
            </a:r>
            <a:r>
              <a:rPr lang="en-US" dirty="0"/>
              <a:t> </a:t>
            </a:r>
            <a:r>
              <a:rPr lang="en-US" dirty="0" err="1"/>
              <a:t>lirik</a:t>
            </a:r>
            <a:r>
              <a:rPr lang="en-US" dirty="0"/>
              <a:t>, </a:t>
            </a:r>
            <a:r>
              <a:rPr lang="en-US" dirty="0" err="1"/>
              <a:t>epik</a:t>
            </a:r>
            <a:r>
              <a:rPr lang="en-US" dirty="0"/>
              <a:t>, </a:t>
            </a:r>
            <a:r>
              <a:rPr lang="en-US" dirty="0" err="1"/>
              <a:t>didaktik</a:t>
            </a:r>
            <a:r>
              <a:rPr lang="en-US" dirty="0"/>
              <a:t>, pastoral </a:t>
            </a:r>
            <a:r>
              <a:rPr lang="en-US" dirty="0" err="1"/>
              <a:t>ve</a:t>
            </a:r>
            <a:r>
              <a:rPr lang="en-US" dirty="0"/>
              <a:t> </a:t>
            </a:r>
            <a:r>
              <a:rPr lang="en-US" dirty="0" err="1"/>
              <a:t>dramatik</a:t>
            </a:r>
            <a:r>
              <a:rPr lang="en-US" dirty="0"/>
              <a:t> </a:t>
            </a:r>
            <a:r>
              <a:rPr lang="en-US" dirty="0" err="1"/>
              <a:t>olmak</a:t>
            </a:r>
            <a:r>
              <a:rPr lang="en-US" dirty="0"/>
              <a:t> </a:t>
            </a:r>
            <a:r>
              <a:rPr lang="en-US" dirty="0" err="1"/>
              <a:t>üzere</a:t>
            </a:r>
            <a:r>
              <a:rPr lang="en-US" dirty="0"/>
              <a:t> </a:t>
            </a:r>
            <a:r>
              <a:rPr lang="en-US" dirty="0" err="1"/>
              <a:t>beş</a:t>
            </a:r>
            <a:r>
              <a:rPr lang="en-US" dirty="0"/>
              <a:t> </a:t>
            </a:r>
            <a:r>
              <a:rPr lang="en-US" dirty="0" err="1"/>
              <a:t>tür</a:t>
            </a:r>
            <a:r>
              <a:rPr lang="en-US" dirty="0"/>
              <a:t> </a:t>
            </a:r>
            <a:r>
              <a:rPr lang="en-US" dirty="0" err="1"/>
              <a:t>şiir</a:t>
            </a:r>
            <a:r>
              <a:rPr lang="en-US" dirty="0"/>
              <a:t> </a:t>
            </a:r>
            <a:r>
              <a:rPr lang="en-US" dirty="0" err="1"/>
              <a:t>vardır</a:t>
            </a:r>
            <a:r>
              <a:rPr lang="en-US" dirty="0"/>
              <a:t>.</a:t>
            </a:r>
            <a:endParaRPr lang="tr-TR" dirty="0"/>
          </a:p>
          <a:p>
            <a:pPr algn="just">
              <a:lnSpc>
                <a:spcPct val="150000"/>
              </a:lnSpc>
            </a:pPr>
            <a:r>
              <a:rPr lang="en-US" dirty="0"/>
              <a:t> </a:t>
            </a:r>
            <a:endParaRPr lang="tr-TR" dirty="0"/>
          </a:p>
          <a:p>
            <a:pPr algn="just">
              <a:lnSpc>
                <a:spcPct val="150000"/>
              </a:lnSpc>
            </a:pPr>
            <a:r>
              <a:rPr lang="tr-TR" b="1" dirty="0"/>
              <a:t>1-</a:t>
            </a:r>
            <a:r>
              <a:rPr lang="en-US" b="1" dirty="0" err="1"/>
              <a:t>Lirik</a:t>
            </a:r>
            <a:r>
              <a:rPr lang="en-US" b="1" dirty="0"/>
              <a:t> </a:t>
            </a:r>
            <a:r>
              <a:rPr lang="en-US" b="1" dirty="0" err="1"/>
              <a:t>şiir</a:t>
            </a:r>
            <a:endParaRPr lang="tr-TR" b="1" dirty="0"/>
          </a:p>
          <a:p>
            <a:pPr algn="just">
              <a:lnSpc>
                <a:spcPct val="150000"/>
              </a:lnSpc>
            </a:pPr>
            <a:r>
              <a:rPr lang="en-US" u="sng" dirty="0" err="1"/>
              <a:t>Duyguların</a:t>
            </a:r>
            <a:r>
              <a:rPr lang="en-US" u="sng" dirty="0"/>
              <a:t> </a:t>
            </a:r>
            <a:r>
              <a:rPr lang="en-US" u="sng" dirty="0" err="1"/>
              <a:t>ve</a:t>
            </a:r>
            <a:r>
              <a:rPr lang="en-US" u="sng" dirty="0"/>
              <a:t> </a:t>
            </a:r>
            <a:r>
              <a:rPr lang="en-US" u="sng" dirty="0" err="1"/>
              <a:t>düşüncelerin</a:t>
            </a:r>
            <a:r>
              <a:rPr lang="en-US" u="sng" dirty="0"/>
              <a:t> </a:t>
            </a:r>
            <a:r>
              <a:rPr lang="en-US" b="1" u="sng" dirty="0" err="1"/>
              <a:t>coşkulu</a:t>
            </a:r>
            <a:r>
              <a:rPr lang="en-US" u="sng" dirty="0"/>
              <a:t> </a:t>
            </a:r>
            <a:r>
              <a:rPr lang="en-US" u="sng" dirty="0" err="1"/>
              <a:t>bir</a:t>
            </a:r>
            <a:r>
              <a:rPr lang="en-US" u="sng" dirty="0"/>
              <a:t> </a:t>
            </a:r>
            <a:r>
              <a:rPr lang="en-US" u="sng" dirty="0" err="1"/>
              <a:t>biçimde</a:t>
            </a:r>
            <a:r>
              <a:rPr lang="en-US" u="sng" dirty="0"/>
              <a:t> </a:t>
            </a:r>
            <a:r>
              <a:rPr lang="en-US" u="sng" dirty="0" err="1"/>
              <a:t>dile</a:t>
            </a:r>
            <a:r>
              <a:rPr lang="en-US" u="sng" dirty="0"/>
              <a:t> </a:t>
            </a:r>
            <a:r>
              <a:rPr lang="en-US" u="sng" dirty="0" err="1"/>
              <a:t>getirildiği</a:t>
            </a:r>
            <a:r>
              <a:rPr lang="en-US" u="sng" dirty="0"/>
              <a:t> </a:t>
            </a:r>
            <a:r>
              <a:rPr lang="en-US" u="sng" dirty="0" err="1"/>
              <a:t>şiir</a:t>
            </a:r>
            <a:r>
              <a:rPr lang="en-US" u="sng" dirty="0"/>
              <a:t> </a:t>
            </a:r>
            <a:r>
              <a:rPr lang="en-US" u="sng" dirty="0" err="1"/>
              <a:t>türüdür</a:t>
            </a:r>
            <a:r>
              <a:rPr lang="en-US" dirty="0"/>
              <a:t>. </a:t>
            </a:r>
            <a:r>
              <a:rPr lang="en-US" dirty="0" err="1"/>
              <a:t>Eski</a:t>
            </a:r>
            <a:r>
              <a:rPr lang="en-US" dirty="0"/>
              <a:t> </a:t>
            </a:r>
            <a:r>
              <a:rPr lang="en-US" dirty="0" err="1"/>
              <a:t>Yunan’da</a:t>
            </a:r>
            <a:r>
              <a:rPr lang="en-US" dirty="0"/>
              <a:t> “</a:t>
            </a:r>
            <a:r>
              <a:rPr lang="en-US" dirty="0" err="1"/>
              <a:t>lir</a:t>
            </a:r>
            <a:r>
              <a:rPr lang="en-US" dirty="0"/>
              <a:t>” </a:t>
            </a:r>
            <a:r>
              <a:rPr lang="en-US" dirty="0" err="1"/>
              <a:t>adı</a:t>
            </a:r>
            <a:r>
              <a:rPr lang="en-US" dirty="0"/>
              <a:t> </a:t>
            </a:r>
            <a:r>
              <a:rPr lang="en-US" dirty="0" err="1"/>
              <a:t>verilen</a:t>
            </a:r>
            <a:r>
              <a:rPr lang="en-US" dirty="0"/>
              <a:t> </a:t>
            </a:r>
            <a:r>
              <a:rPr lang="en-US" dirty="0" err="1"/>
              <a:t>bir</a:t>
            </a:r>
            <a:r>
              <a:rPr lang="en-US" dirty="0"/>
              <a:t> </a:t>
            </a:r>
            <a:r>
              <a:rPr lang="en-US" dirty="0" err="1"/>
              <a:t>çalgı</a:t>
            </a:r>
            <a:r>
              <a:rPr lang="en-US" dirty="0"/>
              <a:t> </a:t>
            </a:r>
            <a:r>
              <a:rPr lang="en-US" dirty="0" err="1"/>
              <a:t>eşliğinde</a:t>
            </a:r>
            <a:r>
              <a:rPr lang="en-US" dirty="0"/>
              <a:t> </a:t>
            </a:r>
            <a:r>
              <a:rPr lang="en-US" dirty="0" err="1"/>
              <a:t>okunduğu</a:t>
            </a:r>
            <a:r>
              <a:rPr lang="en-US" dirty="0"/>
              <a:t> </a:t>
            </a:r>
            <a:r>
              <a:rPr lang="en-US" dirty="0" err="1"/>
              <a:t>için</a:t>
            </a:r>
            <a:r>
              <a:rPr lang="en-US" dirty="0"/>
              <a:t> </a:t>
            </a:r>
            <a:r>
              <a:rPr lang="en-US" dirty="0" err="1"/>
              <a:t>bu</a:t>
            </a:r>
            <a:r>
              <a:rPr lang="en-US" dirty="0"/>
              <a:t> </a:t>
            </a:r>
            <a:r>
              <a:rPr lang="en-US" dirty="0" err="1"/>
              <a:t>adı</a:t>
            </a:r>
            <a:r>
              <a:rPr lang="en-US" dirty="0"/>
              <a:t> </a:t>
            </a:r>
            <a:r>
              <a:rPr lang="en-US" dirty="0" err="1"/>
              <a:t>almıştır</a:t>
            </a:r>
            <a:r>
              <a:rPr lang="en-US" dirty="0"/>
              <a:t>. </a:t>
            </a:r>
            <a:r>
              <a:rPr lang="en-US" dirty="0" err="1"/>
              <a:t>Lirik</a:t>
            </a:r>
            <a:r>
              <a:rPr lang="en-US" dirty="0"/>
              <a:t> </a:t>
            </a:r>
            <a:r>
              <a:rPr lang="en-US" dirty="0" err="1"/>
              <a:t>şiir</a:t>
            </a:r>
            <a:r>
              <a:rPr lang="en-US" dirty="0"/>
              <a:t> </a:t>
            </a:r>
            <a:r>
              <a:rPr lang="en-US" dirty="0" err="1"/>
              <a:t>dünya</a:t>
            </a:r>
            <a:r>
              <a:rPr lang="en-US" dirty="0"/>
              <a:t> </a:t>
            </a:r>
            <a:r>
              <a:rPr lang="en-US" dirty="0" err="1"/>
              <a:t>edebiyatında</a:t>
            </a:r>
            <a:r>
              <a:rPr lang="en-US" dirty="0"/>
              <a:t> </a:t>
            </a:r>
            <a:r>
              <a:rPr lang="en-US" dirty="0" err="1"/>
              <a:t>olduğu</a:t>
            </a:r>
            <a:r>
              <a:rPr lang="en-US" dirty="0"/>
              <a:t> </a:t>
            </a:r>
            <a:r>
              <a:rPr lang="en-US" dirty="0" err="1"/>
              <a:t>gibi</a:t>
            </a:r>
            <a:r>
              <a:rPr lang="en-US" dirty="0"/>
              <a:t> </a:t>
            </a:r>
            <a:r>
              <a:rPr lang="en-US" dirty="0" err="1"/>
              <a:t>bizim</a:t>
            </a:r>
            <a:r>
              <a:rPr lang="en-US" dirty="0"/>
              <a:t> </a:t>
            </a:r>
            <a:r>
              <a:rPr lang="en-US" dirty="0" err="1"/>
              <a:t>edebiyatımızda</a:t>
            </a:r>
            <a:r>
              <a:rPr lang="en-US" dirty="0"/>
              <a:t> da </a:t>
            </a:r>
            <a:r>
              <a:rPr lang="en-US" dirty="0" err="1"/>
              <a:t>çok</a:t>
            </a:r>
            <a:r>
              <a:rPr lang="en-US" dirty="0"/>
              <a:t> </a:t>
            </a:r>
            <a:r>
              <a:rPr lang="en-US" dirty="0" err="1"/>
              <a:t>sevilen</a:t>
            </a:r>
            <a:r>
              <a:rPr lang="en-US" dirty="0"/>
              <a:t> </a:t>
            </a:r>
            <a:r>
              <a:rPr lang="en-US" dirty="0" err="1"/>
              <a:t>ve</a:t>
            </a:r>
            <a:r>
              <a:rPr lang="en-US" dirty="0"/>
              <a:t> </a:t>
            </a:r>
            <a:r>
              <a:rPr lang="en-US" dirty="0" err="1"/>
              <a:t>işlenen</a:t>
            </a:r>
            <a:r>
              <a:rPr lang="en-US" dirty="0"/>
              <a:t> </a:t>
            </a:r>
            <a:r>
              <a:rPr lang="en-US" dirty="0" err="1"/>
              <a:t>bir</a:t>
            </a:r>
            <a:r>
              <a:rPr lang="en-US" dirty="0"/>
              <a:t> </a:t>
            </a:r>
            <a:r>
              <a:rPr lang="en-US" dirty="0" err="1"/>
              <a:t>türdür</a:t>
            </a:r>
            <a:r>
              <a:rPr lang="en-US" dirty="0"/>
              <a:t>. Divan </a:t>
            </a:r>
            <a:r>
              <a:rPr lang="en-US" dirty="0" err="1"/>
              <a:t>edebiyatında</a:t>
            </a:r>
            <a:r>
              <a:rPr lang="en-US" dirty="0"/>
              <a:t> </a:t>
            </a:r>
            <a:r>
              <a:rPr lang="en-US" u="sng" dirty="0" err="1"/>
              <a:t>Fuzuli</a:t>
            </a:r>
            <a:r>
              <a:rPr lang="en-US" dirty="0"/>
              <a:t> (16.yy.), </a:t>
            </a:r>
            <a:r>
              <a:rPr lang="en-US" u="sng" dirty="0" err="1"/>
              <a:t>Nedim</a:t>
            </a:r>
            <a:r>
              <a:rPr lang="en-US" dirty="0"/>
              <a:t> (18.yy.); </a:t>
            </a:r>
            <a:r>
              <a:rPr lang="en-US" dirty="0" err="1"/>
              <a:t>halk</a:t>
            </a:r>
            <a:r>
              <a:rPr lang="en-US" dirty="0"/>
              <a:t> </a:t>
            </a:r>
            <a:r>
              <a:rPr lang="en-US" dirty="0" err="1"/>
              <a:t>edebiyatında</a:t>
            </a:r>
            <a:r>
              <a:rPr lang="en-US" dirty="0"/>
              <a:t> </a:t>
            </a:r>
            <a:r>
              <a:rPr lang="en-US" u="sng" dirty="0" err="1"/>
              <a:t>Karacaoğlan</a:t>
            </a:r>
            <a:r>
              <a:rPr lang="en-US" dirty="0"/>
              <a:t> (17.yy.), </a:t>
            </a:r>
            <a:r>
              <a:rPr lang="en-US" u="sng" dirty="0" err="1"/>
              <a:t>Gevheri</a:t>
            </a:r>
            <a:r>
              <a:rPr lang="en-US" dirty="0"/>
              <a:t> (17.yy.); yeni </a:t>
            </a:r>
            <a:r>
              <a:rPr lang="en-US" dirty="0" err="1"/>
              <a:t>edebiyatımızda</a:t>
            </a:r>
            <a:r>
              <a:rPr lang="en-US" dirty="0"/>
              <a:t> </a:t>
            </a:r>
            <a:r>
              <a:rPr lang="en-US" u="sng" dirty="0"/>
              <a:t>Yahya Kemal </a:t>
            </a:r>
            <a:r>
              <a:rPr lang="en-US" u="sng" dirty="0" err="1"/>
              <a:t>Beyatlı</a:t>
            </a:r>
            <a:r>
              <a:rPr lang="en-US" u="sng" dirty="0"/>
              <a:t> </a:t>
            </a:r>
            <a:r>
              <a:rPr lang="en-US" dirty="0"/>
              <a:t>(1884-1958), </a:t>
            </a:r>
            <a:r>
              <a:rPr lang="en-US" u="sng" dirty="0"/>
              <a:t>Ahmet </a:t>
            </a:r>
            <a:r>
              <a:rPr lang="en-US" u="sng" dirty="0" err="1"/>
              <a:t>Muhip</a:t>
            </a:r>
            <a:r>
              <a:rPr lang="en-US" u="sng" dirty="0"/>
              <a:t> </a:t>
            </a:r>
            <a:r>
              <a:rPr lang="en-US" u="sng" dirty="0" err="1"/>
              <a:t>Dıranas</a:t>
            </a:r>
            <a:r>
              <a:rPr lang="en-US" dirty="0"/>
              <a:t> (1909-1980), </a:t>
            </a:r>
            <a:r>
              <a:rPr lang="en-US" u="sng" dirty="0"/>
              <a:t>Orhan </a:t>
            </a:r>
            <a:r>
              <a:rPr lang="en-US" u="sng" dirty="0" err="1"/>
              <a:t>Veli</a:t>
            </a:r>
            <a:r>
              <a:rPr lang="en-US" u="sng" dirty="0"/>
              <a:t> </a:t>
            </a:r>
            <a:r>
              <a:rPr lang="en-US" u="sng" dirty="0" err="1"/>
              <a:t>Kanık</a:t>
            </a:r>
            <a:r>
              <a:rPr lang="en-US" u="sng" dirty="0"/>
              <a:t> </a:t>
            </a:r>
            <a:r>
              <a:rPr lang="en-US" dirty="0"/>
              <a:t>(1914-1950), </a:t>
            </a:r>
            <a:r>
              <a:rPr lang="en-US" u="sng" dirty="0" err="1"/>
              <a:t>Melih</a:t>
            </a:r>
            <a:r>
              <a:rPr lang="en-US" u="sng" dirty="0"/>
              <a:t> </a:t>
            </a:r>
            <a:r>
              <a:rPr lang="en-US" u="sng" dirty="0" err="1"/>
              <a:t>Cevdet</a:t>
            </a:r>
            <a:r>
              <a:rPr lang="en-US" u="sng" dirty="0"/>
              <a:t> </a:t>
            </a:r>
            <a:r>
              <a:rPr lang="en-US" u="sng" dirty="0" err="1"/>
              <a:t>Anday</a:t>
            </a:r>
            <a:r>
              <a:rPr lang="en-US" u="sng" dirty="0"/>
              <a:t> </a:t>
            </a:r>
            <a:r>
              <a:rPr lang="en-US" dirty="0"/>
              <a:t>(1915-2002), </a:t>
            </a:r>
            <a:r>
              <a:rPr lang="en-US" u="sng" dirty="0" err="1"/>
              <a:t>Cahit</a:t>
            </a:r>
            <a:r>
              <a:rPr lang="en-US" u="sng" dirty="0"/>
              <a:t> </a:t>
            </a:r>
            <a:r>
              <a:rPr lang="en-US" u="sng" dirty="0" err="1"/>
              <a:t>Külebi</a:t>
            </a:r>
            <a:r>
              <a:rPr lang="en-US" u="sng" dirty="0"/>
              <a:t> </a:t>
            </a:r>
            <a:r>
              <a:rPr lang="en-US" dirty="0"/>
              <a:t>(1917-1997), </a:t>
            </a:r>
            <a:r>
              <a:rPr lang="en-US" u="sng" dirty="0" err="1"/>
              <a:t>Behçet</a:t>
            </a:r>
            <a:r>
              <a:rPr lang="en-US" u="sng" dirty="0"/>
              <a:t> </a:t>
            </a:r>
            <a:r>
              <a:rPr lang="en-US" u="sng" dirty="0" err="1"/>
              <a:t>Necatigil</a:t>
            </a:r>
            <a:r>
              <a:rPr lang="en-US" u="sng" dirty="0"/>
              <a:t> </a:t>
            </a:r>
            <a:r>
              <a:rPr lang="en-US" dirty="0"/>
              <a:t>(1916- 1979) </a:t>
            </a:r>
            <a:r>
              <a:rPr lang="en-US" dirty="0" err="1"/>
              <a:t>gibi</a:t>
            </a:r>
            <a:r>
              <a:rPr lang="en-US" dirty="0"/>
              <a:t> </a:t>
            </a:r>
            <a:r>
              <a:rPr lang="en-US" dirty="0" err="1"/>
              <a:t>pek</a:t>
            </a:r>
            <a:r>
              <a:rPr lang="en-US" dirty="0"/>
              <a:t> </a:t>
            </a:r>
            <a:r>
              <a:rPr lang="en-US" dirty="0" err="1"/>
              <a:t>çok</a:t>
            </a:r>
            <a:r>
              <a:rPr lang="en-US" dirty="0"/>
              <a:t> </a:t>
            </a:r>
            <a:r>
              <a:rPr lang="en-US" dirty="0" err="1"/>
              <a:t>şairimiz</a:t>
            </a:r>
            <a:r>
              <a:rPr lang="en-US" dirty="0"/>
              <a:t> </a:t>
            </a:r>
            <a:r>
              <a:rPr lang="en-US" dirty="0" err="1"/>
              <a:t>bu</a:t>
            </a:r>
            <a:r>
              <a:rPr lang="en-US" dirty="0"/>
              <a:t> </a:t>
            </a:r>
            <a:r>
              <a:rPr lang="en-US" dirty="0" err="1"/>
              <a:t>türde</a:t>
            </a:r>
            <a:r>
              <a:rPr lang="en-US" dirty="0"/>
              <a:t> </a:t>
            </a:r>
            <a:r>
              <a:rPr lang="en-US" dirty="0" err="1"/>
              <a:t>güzel</a:t>
            </a:r>
            <a:r>
              <a:rPr lang="en-US" dirty="0"/>
              <a:t> </a:t>
            </a:r>
            <a:r>
              <a:rPr lang="en-US" dirty="0" err="1"/>
              <a:t>örnekler</a:t>
            </a:r>
            <a:r>
              <a:rPr lang="en-US" dirty="0"/>
              <a:t> </a:t>
            </a:r>
            <a:r>
              <a:rPr lang="en-US" dirty="0" err="1"/>
              <a:t>vermişlerdir</a:t>
            </a:r>
            <a:r>
              <a:rPr lang="en-US" dirty="0"/>
              <a:t>. </a:t>
            </a:r>
            <a:r>
              <a:rPr lang="en-US" dirty="0" err="1"/>
              <a:t>Âşık</a:t>
            </a:r>
            <a:r>
              <a:rPr lang="en-US" dirty="0"/>
              <a:t> </a:t>
            </a:r>
            <a:r>
              <a:rPr lang="en-US" dirty="0" err="1"/>
              <a:t>ya</a:t>
            </a:r>
            <a:r>
              <a:rPr lang="en-US" dirty="0"/>
              <a:t> da </a:t>
            </a:r>
            <a:r>
              <a:rPr lang="en-US" dirty="0" err="1"/>
              <a:t>saz</a:t>
            </a:r>
            <a:r>
              <a:rPr lang="en-US" dirty="0"/>
              <a:t> </a:t>
            </a:r>
            <a:r>
              <a:rPr lang="en-US" dirty="0" err="1"/>
              <a:t>şairi</a:t>
            </a:r>
            <a:r>
              <a:rPr lang="en-US" dirty="0"/>
              <a:t> </a:t>
            </a:r>
            <a:r>
              <a:rPr lang="en-US" dirty="0" err="1"/>
              <a:t>adıyla</a:t>
            </a:r>
            <a:r>
              <a:rPr lang="en-US" dirty="0"/>
              <a:t> </a:t>
            </a:r>
            <a:r>
              <a:rPr lang="en-US" dirty="0" err="1"/>
              <a:t>bilinen</a:t>
            </a:r>
            <a:r>
              <a:rPr lang="en-US" dirty="0"/>
              <a:t> </a:t>
            </a:r>
            <a:r>
              <a:rPr lang="en-US" dirty="0" err="1"/>
              <a:t>ozanların</a:t>
            </a:r>
            <a:r>
              <a:rPr lang="en-US" dirty="0"/>
              <a:t> </a:t>
            </a:r>
            <a:r>
              <a:rPr lang="en-US" dirty="0" err="1"/>
              <a:t>günümüzde</a:t>
            </a:r>
            <a:r>
              <a:rPr lang="en-US" dirty="0"/>
              <a:t> de </a:t>
            </a:r>
            <a:r>
              <a:rPr lang="en-US" dirty="0" err="1"/>
              <a:t>şiirlerini</a:t>
            </a:r>
            <a:r>
              <a:rPr lang="en-US" dirty="0"/>
              <a:t> </a:t>
            </a:r>
            <a:r>
              <a:rPr lang="en-US" dirty="0" err="1"/>
              <a:t>saz</a:t>
            </a:r>
            <a:r>
              <a:rPr lang="en-US" dirty="0"/>
              <a:t> </a:t>
            </a:r>
            <a:r>
              <a:rPr lang="en-US" dirty="0" err="1"/>
              <a:t>eşliğinde</a:t>
            </a:r>
            <a:r>
              <a:rPr lang="en-US" dirty="0"/>
              <a:t> </a:t>
            </a:r>
            <a:r>
              <a:rPr lang="en-US" dirty="0" err="1"/>
              <a:t>söyledikleri</a:t>
            </a:r>
            <a:r>
              <a:rPr lang="en-US" dirty="0"/>
              <a:t> </a:t>
            </a:r>
            <a:r>
              <a:rPr lang="en-US" dirty="0" err="1"/>
              <a:t>bilinmektedir</a:t>
            </a:r>
            <a:r>
              <a:rPr lang="en-US" dirty="0"/>
              <a:t>.</a:t>
            </a:r>
            <a:endParaRPr lang="tr-TR" dirty="0"/>
          </a:p>
        </p:txBody>
      </p:sp>
    </p:spTree>
    <p:extLst>
      <p:ext uri="{BB962C8B-B14F-4D97-AF65-F5344CB8AC3E}">
        <p14:creationId xmlns:p14="http://schemas.microsoft.com/office/powerpoint/2010/main" val="423376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260648"/>
            <a:ext cx="8424936" cy="5355312"/>
          </a:xfrm>
          <a:prstGeom prst="rect">
            <a:avLst/>
          </a:prstGeom>
        </p:spPr>
        <p:txBody>
          <a:bodyPr wrap="square">
            <a:spAutoFit/>
          </a:bodyPr>
          <a:lstStyle/>
          <a:p>
            <a:pPr algn="just"/>
            <a:r>
              <a:rPr lang="tr-TR" b="1" dirty="0"/>
              <a:t>2-</a:t>
            </a:r>
            <a:r>
              <a:rPr lang="en-US" b="1" dirty="0" err="1"/>
              <a:t>Epik</a:t>
            </a:r>
            <a:r>
              <a:rPr lang="en-US" b="1" dirty="0"/>
              <a:t> </a:t>
            </a:r>
            <a:r>
              <a:rPr lang="en-US" b="1" dirty="0" err="1"/>
              <a:t>şiir</a:t>
            </a:r>
            <a:endParaRPr lang="tr-TR" b="1" dirty="0"/>
          </a:p>
          <a:p>
            <a:pPr algn="just"/>
            <a:r>
              <a:rPr lang="en-US" dirty="0" err="1"/>
              <a:t>Epik</a:t>
            </a:r>
            <a:r>
              <a:rPr lang="en-US" dirty="0"/>
              <a:t> </a:t>
            </a:r>
            <a:r>
              <a:rPr lang="en-US" dirty="0" err="1"/>
              <a:t>şiir</a:t>
            </a:r>
            <a:r>
              <a:rPr lang="en-US" dirty="0"/>
              <a:t>; </a:t>
            </a:r>
            <a:r>
              <a:rPr lang="en-US" b="1" u="sng" dirty="0" err="1"/>
              <a:t>kahramanlık</a:t>
            </a:r>
            <a:r>
              <a:rPr lang="en-US" u="sng" dirty="0"/>
              <a:t>, </a:t>
            </a:r>
            <a:r>
              <a:rPr lang="en-US" u="sng" dirty="0" err="1"/>
              <a:t>yiğitlik</a:t>
            </a:r>
            <a:r>
              <a:rPr lang="en-US" u="sng" dirty="0"/>
              <a:t>, </a:t>
            </a:r>
            <a:r>
              <a:rPr lang="en-US" u="sng" dirty="0" err="1"/>
              <a:t>göç</a:t>
            </a:r>
            <a:r>
              <a:rPr lang="en-US" u="sng" dirty="0"/>
              <a:t>, </a:t>
            </a:r>
            <a:r>
              <a:rPr lang="en-US" u="sng" dirty="0" err="1"/>
              <a:t>savaş</a:t>
            </a:r>
            <a:r>
              <a:rPr lang="en-US" u="sng" dirty="0"/>
              <a:t>, yurt </a:t>
            </a:r>
            <a:r>
              <a:rPr lang="en-US" u="sng" dirty="0" err="1"/>
              <a:t>sevgisi</a:t>
            </a:r>
            <a:r>
              <a:rPr lang="en-US" u="sng" dirty="0"/>
              <a:t> vb. </a:t>
            </a:r>
            <a:r>
              <a:rPr lang="en-US" u="sng" dirty="0" err="1"/>
              <a:t>konuları</a:t>
            </a:r>
            <a:r>
              <a:rPr lang="en-US" u="sng" dirty="0"/>
              <a:t> </a:t>
            </a:r>
            <a:r>
              <a:rPr lang="en-US" u="sng" dirty="0" err="1"/>
              <a:t>işleyen</a:t>
            </a:r>
            <a:r>
              <a:rPr lang="en-US" u="sng" dirty="0"/>
              <a:t> </a:t>
            </a:r>
            <a:r>
              <a:rPr lang="en-US" u="sng" dirty="0" err="1"/>
              <a:t>şiirdir</a:t>
            </a:r>
            <a:r>
              <a:rPr lang="en-US" dirty="0"/>
              <a:t>. Bu </a:t>
            </a:r>
            <a:r>
              <a:rPr lang="en-US" dirty="0" err="1"/>
              <a:t>tür</a:t>
            </a:r>
            <a:r>
              <a:rPr lang="en-US" dirty="0"/>
              <a:t> </a:t>
            </a:r>
            <a:r>
              <a:rPr lang="en-US" dirty="0" err="1"/>
              <a:t>şiirlere</a:t>
            </a:r>
            <a:r>
              <a:rPr lang="en-US" dirty="0"/>
              <a:t> </a:t>
            </a:r>
            <a:r>
              <a:rPr lang="en-US" dirty="0" err="1"/>
              <a:t>destan</a:t>
            </a:r>
            <a:r>
              <a:rPr lang="en-US" dirty="0"/>
              <a:t> </a:t>
            </a:r>
            <a:r>
              <a:rPr lang="en-US" dirty="0" err="1"/>
              <a:t>adı</a:t>
            </a:r>
            <a:r>
              <a:rPr lang="en-US" dirty="0"/>
              <a:t> da </a:t>
            </a:r>
            <a:r>
              <a:rPr lang="en-US" dirty="0" err="1"/>
              <a:t>verilmektedir</a:t>
            </a:r>
            <a:r>
              <a:rPr lang="en-US" dirty="0"/>
              <a:t>. </a:t>
            </a:r>
            <a:r>
              <a:rPr lang="en-US" dirty="0" err="1"/>
              <a:t>Destanlar</a:t>
            </a:r>
            <a:r>
              <a:rPr lang="en-US" dirty="0"/>
              <a:t> </a:t>
            </a:r>
            <a:r>
              <a:rPr lang="en-US" dirty="0" err="1"/>
              <a:t>çok</a:t>
            </a:r>
            <a:r>
              <a:rPr lang="en-US" dirty="0"/>
              <a:t> </a:t>
            </a:r>
            <a:r>
              <a:rPr lang="en-US" dirty="0" err="1"/>
              <a:t>eski</a:t>
            </a:r>
            <a:r>
              <a:rPr lang="en-US" dirty="0"/>
              <a:t> </a:t>
            </a:r>
            <a:r>
              <a:rPr lang="en-US" dirty="0" err="1"/>
              <a:t>çağlarda</a:t>
            </a:r>
            <a:r>
              <a:rPr lang="en-US" dirty="0"/>
              <a:t> </a:t>
            </a:r>
            <a:r>
              <a:rPr lang="en-US" dirty="0" err="1"/>
              <a:t>ulusların</a:t>
            </a:r>
            <a:r>
              <a:rPr lang="en-US" dirty="0"/>
              <a:t> </a:t>
            </a:r>
            <a:r>
              <a:rPr lang="en-US" dirty="0" err="1"/>
              <a:t>başından</a:t>
            </a:r>
            <a:r>
              <a:rPr lang="en-US" dirty="0"/>
              <a:t> </a:t>
            </a:r>
            <a:r>
              <a:rPr lang="en-US" dirty="0" err="1"/>
              <a:t>geçip</a:t>
            </a:r>
            <a:r>
              <a:rPr lang="en-US" dirty="0"/>
              <a:t> </a:t>
            </a:r>
            <a:r>
              <a:rPr lang="en-US" dirty="0" err="1"/>
              <a:t>toplum</a:t>
            </a:r>
            <a:r>
              <a:rPr lang="en-US" dirty="0"/>
              <a:t> </a:t>
            </a:r>
            <a:r>
              <a:rPr lang="en-US" dirty="0" err="1"/>
              <a:t>ruhunda</a:t>
            </a:r>
            <a:r>
              <a:rPr lang="en-US" dirty="0"/>
              <a:t> </a:t>
            </a:r>
            <a:r>
              <a:rPr lang="en-US" dirty="0" err="1"/>
              <a:t>derin</a:t>
            </a:r>
            <a:r>
              <a:rPr lang="en-US" dirty="0"/>
              <a:t> </a:t>
            </a:r>
            <a:r>
              <a:rPr lang="en-US" dirty="0" err="1"/>
              <a:t>izler</a:t>
            </a:r>
            <a:r>
              <a:rPr lang="en-US" dirty="0"/>
              <a:t> </a:t>
            </a:r>
            <a:r>
              <a:rPr lang="en-US" dirty="0" err="1"/>
              <a:t>bırakan</a:t>
            </a:r>
            <a:r>
              <a:rPr lang="en-US" dirty="0"/>
              <a:t> </a:t>
            </a:r>
            <a:r>
              <a:rPr lang="en-US" dirty="0" err="1"/>
              <a:t>olayları</a:t>
            </a:r>
            <a:r>
              <a:rPr lang="en-US" dirty="0"/>
              <a:t>, </a:t>
            </a:r>
            <a:r>
              <a:rPr lang="en-US" dirty="0" err="1"/>
              <a:t>olağanüstü</a:t>
            </a:r>
            <a:r>
              <a:rPr lang="en-US" dirty="0"/>
              <a:t> </a:t>
            </a:r>
            <a:r>
              <a:rPr lang="en-US" dirty="0" err="1"/>
              <a:t>ögelerle</a:t>
            </a:r>
            <a:r>
              <a:rPr lang="en-US" dirty="0"/>
              <a:t> </a:t>
            </a:r>
            <a:r>
              <a:rPr lang="en-US" dirty="0" err="1"/>
              <a:t>süsleyerek</a:t>
            </a:r>
            <a:r>
              <a:rPr lang="en-US" dirty="0"/>
              <a:t> </a:t>
            </a:r>
            <a:r>
              <a:rPr lang="en-US" dirty="0" err="1"/>
              <a:t>anlatan</a:t>
            </a:r>
            <a:r>
              <a:rPr lang="en-US" dirty="0"/>
              <a:t> </a:t>
            </a:r>
            <a:r>
              <a:rPr lang="en-US" dirty="0" err="1"/>
              <a:t>uzun</a:t>
            </a:r>
            <a:r>
              <a:rPr lang="en-US" dirty="0"/>
              <a:t> </a:t>
            </a:r>
            <a:r>
              <a:rPr lang="en-US" dirty="0" err="1"/>
              <a:t>manzum</a:t>
            </a:r>
            <a:r>
              <a:rPr lang="en-US" dirty="0"/>
              <a:t> </a:t>
            </a:r>
            <a:r>
              <a:rPr lang="en-US" dirty="0" err="1"/>
              <a:t>yazılardır</a:t>
            </a:r>
            <a:r>
              <a:rPr lang="en-US" dirty="0"/>
              <a:t>. </a:t>
            </a:r>
            <a:r>
              <a:rPr lang="en-US" dirty="0" err="1"/>
              <a:t>Destanların</a:t>
            </a:r>
            <a:r>
              <a:rPr lang="en-US" dirty="0"/>
              <a:t> </a:t>
            </a:r>
            <a:r>
              <a:rPr lang="en-US" dirty="0" err="1"/>
              <a:t>oluşumunda</a:t>
            </a:r>
            <a:r>
              <a:rPr lang="en-US" dirty="0"/>
              <a:t> </a:t>
            </a:r>
            <a:r>
              <a:rPr lang="en-US" dirty="0" err="1"/>
              <a:t>çekirdek</a:t>
            </a:r>
            <a:r>
              <a:rPr lang="en-US" dirty="0"/>
              <a:t>, </a:t>
            </a:r>
            <a:r>
              <a:rPr lang="en-US" dirty="0" err="1"/>
              <a:t>yayılma</a:t>
            </a:r>
            <a:r>
              <a:rPr lang="en-US" dirty="0"/>
              <a:t> </a:t>
            </a:r>
            <a:r>
              <a:rPr lang="en-US" dirty="0" err="1"/>
              <a:t>ve</a:t>
            </a:r>
            <a:r>
              <a:rPr lang="en-US" dirty="0"/>
              <a:t> </a:t>
            </a:r>
            <a:r>
              <a:rPr lang="en-US" dirty="0" err="1"/>
              <a:t>derleme</a:t>
            </a:r>
            <a:r>
              <a:rPr lang="en-US" dirty="0"/>
              <a:t> </a:t>
            </a:r>
            <a:r>
              <a:rPr lang="en-US" dirty="0" err="1"/>
              <a:t>olmak</a:t>
            </a:r>
            <a:r>
              <a:rPr lang="en-US" dirty="0"/>
              <a:t> </a:t>
            </a:r>
            <a:r>
              <a:rPr lang="en-US" dirty="0" err="1"/>
              <a:t>üzere</a:t>
            </a:r>
            <a:r>
              <a:rPr lang="en-US" dirty="0"/>
              <a:t> </a:t>
            </a:r>
            <a:r>
              <a:rPr lang="en-US" dirty="0" err="1"/>
              <a:t>üç</a:t>
            </a:r>
            <a:r>
              <a:rPr lang="en-US" dirty="0"/>
              <a:t> </a:t>
            </a:r>
            <a:r>
              <a:rPr lang="en-US" dirty="0" err="1"/>
              <a:t>aşama</a:t>
            </a:r>
            <a:r>
              <a:rPr lang="en-US" dirty="0"/>
              <a:t> </a:t>
            </a:r>
            <a:r>
              <a:rPr lang="en-US" dirty="0" err="1"/>
              <a:t>vardır</a:t>
            </a:r>
            <a:r>
              <a:rPr lang="en-US" dirty="0"/>
              <a:t>. </a:t>
            </a:r>
            <a:r>
              <a:rPr lang="en-US" dirty="0" err="1"/>
              <a:t>Çekirdek</a:t>
            </a:r>
            <a:r>
              <a:rPr lang="en-US" dirty="0"/>
              <a:t> </a:t>
            </a:r>
            <a:r>
              <a:rPr lang="en-US" dirty="0" err="1"/>
              <a:t>aşamasında</a:t>
            </a:r>
            <a:r>
              <a:rPr lang="en-US" dirty="0"/>
              <a:t> </a:t>
            </a:r>
            <a:r>
              <a:rPr lang="en-US" dirty="0" err="1"/>
              <a:t>toplum</a:t>
            </a:r>
            <a:r>
              <a:rPr lang="en-US" dirty="0"/>
              <a:t> </a:t>
            </a:r>
            <a:r>
              <a:rPr lang="en-US" dirty="0" err="1"/>
              <a:t>ruhunu</a:t>
            </a:r>
            <a:r>
              <a:rPr lang="en-US" dirty="0"/>
              <a:t> </a:t>
            </a:r>
            <a:r>
              <a:rPr lang="en-US" dirty="0" err="1"/>
              <a:t>etkileyen</a:t>
            </a:r>
            <a:r>
              <a:rPr lang="en-US" dirty="0"/>
              <a:t> </a:t>
            </a:r>
            <a:r>
              <a:rPr lang="en-US" dirty="0" err="1"/>
              <a:t>savaş</a:t>
            </a:r>
            <a:r>
              <a:rPr lang="en-US" dirty="0"/>
              <a:t>, </a:t>
            </a:r>
            <a:r>
              <a:rPr lang="en-US" dirty="0" err="1"/>
              <a:t>göç</a:t>
            </a:r>
            <a:r>
              <a:rPr lang="en-US" dirty="0"/>
              <a:t> </a:t>
            </a:r>
            <a:r>
              <a:rPr lang="en-US" dirty="0" err="1"/>
              <a:t>gibi</a:t>
            </a:r>
            <a:r>
              <a:rPr lang="en-US" dirty="0"/>
              <a:t> </a:t>
            </a:r>
            <a:r>
              <a:rPr lang="en-US" dirty="0" err="1"/>
              <a:t>bir</a:t>
            </a:r>
            <a:r>
              <a:rPr lang="en-US" dirty="0"/>
              <a:t> </a:t>
            </a:r>
            <a:r>
              <a:rPr lang="en-US" dirty="0" err="1"/>
              <a:t>olay</a:t>
            </a:r>
            <a:r>
              <a:rPr lang="en-US" dirty="0"/>
              <a:t> </a:t>
            </a:r>
            <a:r>
              <a:rPr lang="en-US" dirty="0" err="1"/>
              <a:t>vardır</a:t>
            </a:r>
            <a:r>
              <a:rPr lang="en-US" dirty="0"/>
              <a:t>. </a:t>
            </a:r>
            <a:r>
              <a:rPr lang="en-US" dirty="0" err="1"/>
              <a:t>Yayılma</a:t>
            </a:r>
            <a:r>
              <a:rPr lang="en-US" dirty="0"/>
              <a:t> </a:t>
            </a:r>
            <a:r>
              <a:rPr lang="en-US" dirty="0" err="1"/>
              <a:t>aşamasında</a:t>
            </a:r>
            <a:r>
              <a:rPr lang="en-US" dirty="0"/>
              <a:t> </a:t>
            </a:r>
            <a:r>
              <a:rPr lang="en-US" dirty="0" err="1"/>
              <a:t>toplum</a:t>
            </a:r>
            <a:r>
              <a:rPr lang="en-US" dirty="0"/>
              <a:t> </a:t>
            </a:r>
            <a:r>
              <a:rPr lang="en-US" dirty="0" err="1"/>
              <a:t>ruhunu</a:t>
            </a:r>
            <a:r>
              <a:rPr lang="en-US" dirty="0"/>
              <a:t> </a:t>
            </a:r>
            <a:r>
              <a:rPr lang="en-US" dirty="0" err="1"/>
              <a:t>etkileyen</a:t>
            </a:r>
            <a:r>
              <a:rPr lang="en-US" dirty="0"/>
              <a:t> </a:t>
            </a:r>
            <a:r>
              <a:rPr lang="en-US" dirty="0" err="1"/>
              <a:t>bu</a:t>
            </a:r>
            <a:r>
              <a:rPr lang="en-US" dirty="0"/>
              <a:t> </a:t>
            </a:r>
            <a:r>
              <a:rPr lang="en-US" dirty="0" err="1"/>
              <a:t>olay</a:t>
            </a:r>
            <a:r>
              <a:rPr lang="en-US" dirty="0"/>
              <a:t> </a:t>
            </a:r>
            <a:r>
              <a:rPr lang="en-US" dirty="0" err="1"/>
              <a:t>ağızdan</a:t>
            </a:r>
            <a:r>
              <a:rPr lang="en-US" dirty="0"/>
              <a:t> </a:t>
            </a:r>
            <a:r>
              <a:rPr lang="en-US" dirty="0" err="1"/>
              <a:t>ağıza</a:t>
            </a:r>
            <a:r>
              <a:rPr lang="en-US" dirty="0"/>
              <a:t>, </a:t>
            </a:r>
            <a:r>
              <a:rPr lang="en-US" dirty="0" err="1"/>
              <a:t>kulaktan</a:t>
            </a:r>
            <a:r>
              <a:rPr lang="en-US" dirty="0"/>
              <a:t> </a:t>
            </a:r>
            <a:r>
              <a:rPr lang="en-US" dirty="0" err="1"/>
              <a:t>kulağa</a:t>
            </a:r>
            <a:r>
              <a:rPr lang="en-US" dirty="0"/>
              <a:t>, </a:t>
            </a:r>
            <a:r>
              <a:rPr lang="en-US" dirty="0" err="1"/>
              <a:t>kuşaktan</a:t>
            </a:r>
            <a:r>
              <a:rPr lang="en-US" dirty="0"/>
              <a:t> </a:t>
            </a:r>
            <a:r>
              <a:rPr lang="en-US" dirty="0" err="1"/>
              <a:t>kuşağa</a:t>
            </a:r>
            <a:r>
              <a:rPr lang="en-US" dirty="0"/>
              <a:t> </a:t>
            </a:r>
            <a:r>
              <a:rPr lang="en-US" dirty="0" err="1"/>
              <a:t>geçer</a:t>
            </a:r>
            <a:r>
              <a:rPr lang="en-US" dirty="0"/>
              <a:t> </a:t>
            </a:r>
            <a:r>
              <a:rPr lang="en-US" dirty="0" err="1"/>
              <a:t>ve</a:t>
            </a:r>
            <a:r>
              <a:rPr lang="en-US" dirty="0"/>
              <a:t> </a:t>
            </a:r>
            <a:r>
              <a:rPr lang="en-US" dirty="0" err="1"/>
              <a:t>ulusun</a:t>
            </a:r>
            <a:r>
              <a:rPr lang="en-US" dirty="0"/>
              <a:t> </a:t>
            </a:r>
            <a:r>
              <a:rPr lang="en-US" dirty="0" err="1"/>
              <a:t>özlem</a:t>
            </a:r>
            <a:r>
              <a:rPr lang="en-US" dirty="0"/>
              <a:t> vb. </a:t>
            </a:r>
            <a:r>
              <a:rPr lang="en-US" dirty="0" err="1"/>
              <a:t>duygularını</a:t>
            </a:r>
            <a:r>
              <a:rPr lang="en-US" dirty="0"/>
              <a:t> da </a:t>
            </a:r>
            <a:r>
              <a:rPr lang="en-US" dirty="0" err="1"/>
              <a:t>yansıtarak</a:t>
            </a:r>
            <a:r>
              <a:rPr lang="en-US" dirty="0"/>
              <a:t> </a:t>
            </a:r>
            <a:r>
              <a:rPr lang="en-US" dirty="0" err="1"/>
              <a:t>biçimlenir</a:t>
            </a:r>
            <a:r>
              <a:rPr lang="en-US" dirty="0"/>
              <a:t>. </a:t>
            </a:r>
            <a:r>
              <a:rPr lang="en-US" dirty="0" err="1"/>
              <a:t>Derleme</a:t>
            </a:r>
            <a:r>
              <a:rPr lang="en-US" dirty="0"/>
              <a:t> </a:t>
            </a:r>
            <a:r>
              <a:rPr lang="en-US" dirty="0" err="1"/>
              <a:t>aşamasında</a:t>
            </a:r>
            <a:r>
              <a:rPr lang="en-US" dirty="0"/>
              <a:t> </a:t>
            </a:r>
            <a:r>
              <a:rPr lang="en-US" dirty="0" err="1"/>
              <a:t>ise</a:t>
            </a:r>
            <a:r>
              <a:rPr lang="en-US" dirty="0"/>
              <a:t> </a:t>
            </a:r>
            <a:r>
              <a:rPr lang="en-US" dirty="0" err="1"/>
              <a:t>halk</a:t>
            </a:r>
            <a:r>
              <a:rPr lang="en-US" dirty="0"/>
              <a:t> </a:t>
            </a:r>
            <a:r>
              <a:rPr lang="en-US" dirty="0" err="1"/>
              <a:t>arasında</a:t>
            </a:r>
            <a:r>
              <a:rPr lang="en-US" dirty="0"/>
              <a:t> </a:t>
            </a:r>
            <a:r>
              <a:rPr lang="en-US" dirty="0" err="1"/>
              <a:t>yayılan</a:t>
            </a:r>
            <a:r>
              <a:rPr lang="en-US" dirty="0"/>
              <a:t> </a:t>
            </a:r>
            <a:r>
              <a:rPr lang="en-US" dirty="0" err="1"/>
              <a:t>destan</a:t>
            </a:r>
            <a:r>
              <a:rPr lang="en-US" dirty="0"/>
              <a:t>, </a:t>
            </a:r>
            <a:r>
              <a:rPr lang="en-US" dirty="0" err="1"/>
              <a:t>bir</a:t>
            </a:r>
            <a:r>
              <a:rPr lang="en-US" dirty="0"/>
              <a:t> </a:t>
            </a:r>
            <a:r>
              <a:rPr lang="en-US" dirty="0" err="1"/>
              <a:t>ozan</a:t>
            </a:r>
            <a:r>
              <a:rPr lang="en-US" dirty="0"/>
              <a:t> </a:t>
            </a:r>
            <a:r>
              <a:rPr lang="en-US" dirty="0" err="1"/>
              <a:t>tarafından</a:t>
            </a:r>
            <a:r>
              <a:rPr lang="en-US" dirty="0"/>
              <a:t> </a:t>
            </a:r>
            <a:r>
              <a:rPr lang="en-US" dirty="0" err="1"/>
              <a:t>derlenip</a:t>
            </a:r>
            <a:r>
              <a:rPr lang="en-US" dirty="0"/>
              <a:t> </a:t>
            </a:r>
            <a:r>
              <a:rPr lang="en-US" dirty="0" err="1"/>
              <a:t>düzenlenir</a:t>
            </a:r>
            <a:r>
              <a:rPr lang="en-US" dirty="0"/>
              <a:t>. Bu </a:t>
            </a:r>
            <a:r>
              <a:rPr lang="en-US" dirty="0" err="1"/>
              <a:t>tür</a:t>
            </a:r>
            <a:r>
              <a:rPr lang="en-US" dirty="0"/>
              <a:t> </a:t>
            </a:r>
            <a:r>
              <a:rPr lang="en-US" dirty="0" err="1"/>
              <a:t>destanlara</a:t>
            </a:r>
            <a:r>
              <a:rPr lang="en-US" dirty="0"/>
              <a:t> </a:t>
            </a:r>
            <a:r>
              <a:rPr lang="en-US" dirty="0" err="1"/>
              <a:t>doğal</a:t>
            </a:r>
            <a:r>
              <a:rPr lang="en-US" dirty="0"/>
              <a:t> </a:t>
            </a:r>
            <a:r>
              <a:rPr lang="en-US" dirty="0" err="1"/>
              <a:t>destan</a:t>
            </a:r>
            <a:r>
              <a:rPr lang="en-US" dirty="0"/>
              <a:t> </a:t>
            </a:r>
            <a:r>
              <a:rPr lang="en-US" dirty="0" err="1"/>
              <a:t>adı</a:t>
            </a:r>
            <a:r>
              <a:rPr lang="en-US" dirty="0"/>
              <a:t> </a:t>
            </a:r>
            <a:r>
              <a:rPr lang="en-US" dirty="0" err="1"/>
              <a:t>verilir</a:t>
            </a:r>
            <a:r>
              <a:rPr lang="en-US" dirty="0"/>
              <a:t>.</a:t>
            </a:r>
            <a:endParaRPr lang="tr-TR" dirty="0"/>
          </a:p>
          <a:p>
            <a:pPr algn="just"/>
            <a:r>
              <a:rPr lang="en-US" dirty="0" err="1"/>
              <a:t>Köklü</a:t>
            </a:r>
            <a:r>
              <a:rPr lang="en-US" dirty="0"/>
              <a:t> </a:t>
            </a:r>
            <a:r>
              <a:rPr lang="en-US" dirty="0" err="1"/>
              <a:t>ulusların</a:t>
            </a:r>
            <a:r>
              <a:rPr lang="en-US" dirty="0"/>
              <a:t> </a:t>
            </a:r>
            <a:r>
              <a:rPr lang="en-US" dirty="0" err="1"/>
              <a:t>edebiyatlarında</a:t>
            </a:r>
            <a:r>
              <a:rPr lang="en-US" dirty="0"/>
              <a:t> </a:t>
            </a:r>
            <a:r>
              <a:rPr lang="en-US" dirty="0" err="1"/>
              <a:t>olduğu</a:t>
            </a:r>
            <a:r>
              <a:rPr lang="en-US" dirty="0"/>
              <a:t> </a:t>
            </a:r>
            <a:r>
              <a:rPr lang="en-US" dirty="0" err="1"/>
              <a:t>gibi</a:t>
            </a:r>
            <a:r>
              <a:rPr lang="en-US" dirty="0"/>
              <a:t> </a:t>
            </a:r>
            <a:r>
              <a:rPr lang="en-US" dirty="0" err="1"/>
              <a:t>edebiyatımızda</a:t>
            </a:r>
            <a:r>
              <a:rPr lang="en-US" dirty="0"/>
              <a:t> da </a:t>
            </a:r>
            <a:r>
              <a:rPr lang="en-US" dirty="0" err="1"/>
              <a:t>zengin</a:t>
            </a:r>
            <a:r>
              <a:rPr lang="en-US" dirty="0"/>
              <a:t> </a:t>
            </a:r>
            <a:r>
              <a:rPr lang="en-US" dirty="0" err="1"/>
              <a:t>bir</a:t>
            </a:r>
            <a:r>
              <a:rPr lang="en-US" dirty="0"/>
              <a:t> </a:t>
            </a:r>
            <a:r>
              <a:rPr lang="en-US" dirty="0" err="1"/>
              <a:t>destan</a:t>
            </a:r>
            <a:r>
              <a:rPr lang="en-US" dirty="0"/>
              <a:t> </a:t>
            </a:r>
            <a:r>
              <a:rPr lang="en-US" dirty="0" err="1"/>
              <a:t>kültürü</a:t>
            </a:r>
            <a:r>
              <a:rPr lang="en-US" dirty="0"/>
              <a:t> </a:t>
            </a:r>
            <a:r>
              <a:rPr lang="en-US" dirty="0" err="1"/>
              <a:t>vardır</a:t>
            </a:r>
            <a:r>
              <a:rPr lang="en-US" dirty="0"/>
              <a:t>. </a:t>
            </a:r>
            <a:r>
              <a:rPr lang="en-US" dirty="0" err="1"/>
              <a:t>Başlıca</a:t>
            </a:r>
            <a:r>
              <a:rPr lang="en-US" dirty="0"/>
              <a:t> </a:t>
            </a:r>
            <a:r>
              <a:rPr lang="en-US" dirty="0" err="1"/>
              <a:t>destanlarımız</a:t>
            </a:r>
            <a:r>
              <a:rPr lang="en-US" dirty="0"/>
              <a:t>: </a:t>
            </a:r>
            <a:r>
              <a:rPr lang="en-US" u="sng" dirty="0"/>
              <a:t>Saka </a:t>
            </a:r>
            <a:r>
              <a:rPr lang="en-US" u="sng" dirty="0" err="1"/>
              <a:t>Destanı</a:t>
            </a:r>
            <a:r>
              <a:rPr lang="en-US" dirty="0"/>
              <a:t>, </a:t>
            </a:r>
            <a:r>
              <a:rPr lang="en-US" u="sng" dirty="0"/>
              <a:t>Hun </a:t>
            </a:r>
            <a:r>
              <a:rPr lang="en-US" u="sng" dirty="0" err="1"/>
              <a:t>Destanı</a:t>
            </a:r>
            <a:r>
              <a:rPr lang="en-US" dirty="0"/>
              <a:t>, </a:t>
            </a:r>
            <a:r>
              <a:rPr lang="en-US" u="sng" dirty="0" err="1"/>
              <a:t>Köktürk</a:t>
            </a:r>
            <a:r>
              <a:rPr lang="en-US" u="sng" dirty="0"/>
              <a:t> </a:t>
            </a:r>
            <a:r>
              <a:rPr lang="en-US" u="sng" dirty="0" err="1"/>
              <a:t>Destanı</a:t>
            </a:r>
            <a:r>
              <a:rPr lang="en-US" dirty="0"/>
              <a:t>, </a:t>
            </a:r>
            <a:r>
              <a:rPr lang="en-US" u="sng" dirty="0"/>
              <a:t>Uygur </a:t>
            </a:r>
            <a:r>
              <a:rPr lang="en-US" u="sng" dirty="0" err="1"/>
              <a:t>Destanı</a:t>
            </a:r>
            <a:r>
              <a:rPr lang="en-US" dirty="0"/>
              <a:t>. </a:t>
            </a:r>
            <a:r>
              <a:rPr lang="en-US" dirty="0" err="1"/>
              <a:t>Dünya</a:t>
            </a:r>
            <a:r>
              <a:rPr lang="en-US" dirty="0"/>
              <a:t> </a:t>
            </a:r>
            <a:r>
              <a:rPr lang="en-US" dirty="0" err="1"/>
              <a:t>edebiyatında</a:t>
            </a:r>
            <a:r>
              <a:rPr lang="en-US" dirty="0"/>
              <a:t> </a:t>
            </a:r>
            <a:r>
              <a:rPr lang="en-US" u="sng" dirty="0" err="1"/>
              <a:t>Homeros</a:t>
            </a:r>
            <a:r>
              <a:rPr lang="en-US" dirty="0"/>
              <a:t> (İÖ-9.yy.) </a:t>
            </a:r>
            <a:r>
              <a:rPr lang="en-US" dirty="0" err="1"/>
              <a:t>tarafından</a:t>
            </a:r>
            <a:r>
              <a:rPr lang="en-US" dirty="0"/>
              <a:t> </a:t>
            </a:r>
            <a:r>
              <a:rPr lang="en-US" dirty="0" err="1"/>
              <a:t>düzenlenen</a:t>
            </a:r>
            <a:r>
              <a:rPr lang="en-US" dirty="0"/>
              <a:t> </a:t>
            </a:r>
            <a:r>
              <a:rPr lang="en-US" u="sng" dirty="0" err="1"/>
              <a:t>İlyada</a:t>
            </a:r>
            <a:r>
              <a:rPr lang="en-US" u="sng" dirty="0"/>
              <a:t> </a:t>
            </a:r>
            <a:r>
              <a:rPr lang="en-US" u="sng" dirty="0" err="1"/>
              <a:t>ve</a:t>
            </a:r>
            <a:r>
              <a:rPr lang="en-US" u="sng" dirty="0"/>
              <a:t> </a:t>
            </a:r>
            <a:r>
              <a:rPr lang="en-US" u="sng" dirty="0" err="1"/>
              <a:t>Odise</a:t>
            </a:r>
            <a:r>
              <a:rPr lang="en-US" u="sng" dirty="0"/>
              <a:t> </a:t>
            </a:r>
            <a:r>
              <a:rPr lang="en-US" dirty="0"/>
              <a:t>(</a:t>
            </a:r>
            <a:r>
              <a:rPr lang="en-US" dirty="0" err="1"/>
              <a:t>Yunan</a:t>
            </a:r>
            <a:r>
              <a:rPr lang="en-US" dirty="0"/>
              <a:t>), </a:t>
            </a:r>
            <a:r>
              <a:rPr lang="tr-TR" u="sng" dirty="0"/>
              <a:t>Fi</a:t>
            </a:r>
            <a:r>
              <a:rPr lang="en-US" u="sng" dirty="0" err="1"/>
              <a:t>rdevsi</a:t>
            </a:r>
            <a:r>
              <a:rPr lang="en-US" u="sng" dirty="0"/>
              <a:t> </a:t>
            </a:r>
            <a:r>
              <a:rPr lang="en-US" dirty="0"/>
              <a:t>(932-1020)’</a:t>
            </a:r>
            <a:r>
              <a:rPr lang="en-US" dirty="0" err="1"/>
              <a:t>nin</a:t>
            </a:r>
            <a:r>
              <a:rPr lang="en-US" dirty="0"/>
              <a:t> </a:t>
            </a:r>
            <a:r>
              <a:rPr lang="en-US" dirty="0" err="1"/>
              <a:t>yazdığı</a:t>
            </a:r>
            <a:r>
              <a:rPr lang="en-US" dirty="0"/>
              <a:t> </a:t>
            </a:r>
            <a:r>
              <a:rPr lang="en-US" dirty="0" err="1"/>
              <a:t>şehname</a:t>
            </a:r>
            <a:r>
              <a:rPr lang="en-US" dirty="0"/>
              <a:t> (İran), </a:t>
            </a:r>
            <a:r>
              <a:rPr lang="en-US" u="sng" dirty="0" err="1"/>
              <a:t>Lönnrot</a:t>
            </a:r>
            <a:r>
              <a:rPr lang="en-US" dirty="0"/>
              <a:t> (1802-1884) </a:t>
            </a:r>
            <a:r>
              <a:rPr lang="en-US" dirty="0" err="1"/>
              <a:t>adlı</a:t>
            </a:r>
            <a:r>
              <a:rPr lang="en-US" dirty="0"/>
              <a:t> </a:t>
            </a:r>
            <a:r>
              <a:rPr lang="en-US" dirty="0" err="1"/>
              <a:t>bir</a:t>
            </a:r>
            <a:r>
              <a:rPr lang="en-US" dirty="0"/>
              <a:t> </a:t>
            </a:r>
            <a:r>
              <a:rPr lang="en-US" dirty="0" err="1"/>
              <a:t>hekim</a:t>
            </a:r>
            <a:r>
              <a:rPr lang="en-US" dirty="0"/>
              <a:t> </a:t>
            </a:r>
            <a:r>
              <a:rPr lang="en-US" dirty="0" err="1"/>
              <a:t>tarafından</a:t>
            </a:r>
            <a:r>
              <a:rPr lang="en-US" dirty="0"/>
              <a:t> </a:t>
            </a:r>
            <a:r>
              <a:rPr lang="en-US" dirty="0" err="1"/>
              <a:t>oluşturulan</a:t>
            </a:r>
            <a:r>
              <a:rPr lang="en-US" dirty="0"/>
              <a:t> Kalevala (</a:t>
            </a:r>
            <a:r>
              <a:rPr lang="tr-TR" dirty="0"/>
              <a:t>Fi</a:t>
            </a:r>
            <a:r>
              <a:rPr lang="en-US" dirty="0"/>
              <a:t>n); </a:t>
            </a:r>
            <a:r>
              <a:rPr lang="en-US" dirty="0" err="1"/>
              <a:t>bu</a:t>
            </a:r>
            <a:r>
              <a:rPr lang="en-US" dirty="0"/>
              <a:t> </a:t>
            </a:r>
            <a:r>
              <a:rPr lang="en-US" dirty="0" err="1"/>
              <a:t>türün</a:t>
            </a:r>
            <a:r>
              <a:rPr lang="en-US" dirty="0"/>
              <a:t> </a:t>
            </a:r>
            <a:r>
              <a:rPr lang="en-US" dirty="0" err="1"/>
              <a:t>tanınmış</a:t>
            </a:r>
            <a:r>
              <a:rPr lang="en-US" dirty="0"/>
              <a:t> </a:t>
            </a:r>
            <a:r>
              <a:rPr lang="en-US" dirty="0" err="1"/>
              <a:t>örnekleri</a:t>
            </a:r>
            <a:r>
              <a:rPr lang="en-US" dirty="0"/>
              <a:t> </a:t>
            </a:r>
            <a:r>
              <a:rPr lang="en-US" dirty="0" err="1"/>
              <a:t>arasındadır</a:t>
            </a:r>
            <a:r>
              <a:rPr lang="en-US" dirty="0"/>
              <a:t>.</a:t>
            </a:r>
            <a:endParaRPr lang="tr-TR" dirty="0"/>
          </a:p>
          <a:p>
            <a:pPr algn="just"/>
            <a:r>
              <a:rPr lang="en-US" dirty="0" err="1"/>
              <a:t>Tarihsel</a:t>
            </a:r>
            <a:r>
              <a:rPr lang="en-US" dirty="0"/>
              <a:t> </a:t>
            </a:r>
            <a:r>
              <a:rPr lang="en-US" dirty="0" err="1"/>
              <a:t>bir</a:t>
            </a:r>
            <a:r>
              <a:rPr lang="en-US" dirty="0"/>
              <a:t> </a:t>
            </a:r>
            <a:r>
              <a:rPr lang="en-US" dirty="0" err="1"/>
              <a:t>olayın</a:t>
            </a:r>
            <a:r>
              <a:rPr lang="en-US" dirty="0"/>
              <a:t> </a:t>
            </a:r>
            <a:r>
              <a:rPr lang="en-US" dirty="0" err="1"/>
              <a:t>bir</a:t>
            </a:r>
            <a:r>
              <a:rPr lang="en-US" dirty="0"/>
              <a:t> </a:t>
            </a:r>
            <a:r>
              <a:rPr lang="en-US" dirty="0" err="1"/>
              <a:t>ozan</a:t>
            </a:r>
            <a:r>
              <a:rPr lang="en-US" dirty="0"/>
              <a:t> </a:t>
            </a:r>
            <a:r>
              <a:rPr lang="en-US" dirty="0" err="1"/>
              <a:t>tarafından</a:t>
            </a:r>
            <a:r>
              <a:rPr lang="en-US" dirty="0"/>
              <a:t> </a:t>
            </a:r>
            <a:r>
              <a:rPr lang="en-US" dirty="0" err="1"/>
              <a:t>destan</a:t>
            </a:r>
            <a:r>
              <a:rPr lang="en-US" dirty="0"/>
              <a:t> </a:t>
            </a:r>
            <a:r>
              <a:rPr lang="en-US" dirty="0" err="1"/>
              <a:t>özelliklerine</a:t>
            </a:r>
            <a:r>
              <a:rPr lang="en-US" dirty="0"/>
              <a:t> </a:t>
            </a:r>
            <a:r>
              <a:rPr lang="en-US" dirty="0" err="1"/>
              <a:t>uygun</a:t>
            </a:r>
            <a:r>
              <a:rPr lang="en-US" dirty="0"/>
              <a:t> </a:t>
            </a:r>
            <a:r>
              <a:rPr lang="en-US" dirty="0" err="1"/>
              <a:t>olarak</a:t>
            </a:r>
            <a:r>
              <a:rPr lang="en-US" dirty="0"/>
              <a:t> </a:t>
            </a:r>
            <a:r>
              <a:rPr lang="en-US" dirty="0" err="1"/>
              <a:t>kaleme</a:t>
            </a:r>
            <a:r>
              <a:rPr lang="en-US" dirty="0"/>
              <a:t> </a:t>
            </a:r>
            <a:r>
              <a:rPr lang="en-US" dirty="0" err="1"/>
              <a:t>alınmasıyla</a:t>
            </a:r>
            <a:r>
              <a:rPr lang="en-US" dirty="0"/>
              <a:t> </a:t>
            </a:r>
            <a:r>
              <a:rPr lang="en-US" dirty="0" err="1"/>
              <a:t>ortaya</a:t>
            </a:r>
            <a:r>
              <a:rPr lang="en-US" dirty="0"/>
              <a:t> </a:t>
            </a:r>
            <a:r>
              <a:rPr lang="en-US" dirty="0" err="1"/>
              <a:t>çıkan</a:t>
            </a:r>
            <a:r>
              <a:rPr lang="en-US" dirty="0"/>
              <a:t> </a:t>
            </a:r>
            <a:r>
              <a:rPr lang="en-US" dirty="0" err="1"/>
              <a:t>yapıtlara</a:t>
            </a:r>
            <a:r>
              <a:rPr lang="en-US" dirty="0"/>
              <a:t> da </a:t>
            </a:r>
            <a:r>
              <a:rPr lang="en-US" dirty="0" err="1"/>
              <a:t>yapma</a:t>
            </a:r>
            <a:r>
              <a:rPr lang="en-US" dirty="0"/>
              <a:t> </a:t>
            </a:r>
            <a:r>
              <a:rPr lang="en-US" dirty="0" err="1"/>
              <a:t>destan</a:t>
            </a:r>
            <a:r>
              <a:rPr lang="en-US" dirty="0"/>
              <a:t> </a:t>
            </a:r>
            <a:r>
              <a:rPr lang="en-US" dirty="0" err="1"/>
              <a:t>adı</a:t>
            </a:r>
            <a:r>
              <a:rPr lang="en-US" dirty="0"/>
              <a:t> </a:t>
            </a:r>
            <a:r>
              <a:rPr lang="en-US" dirty="0" err="1"/>
              <a:t>verilir</a:t>
            </a:r>
            <a:r>
              <a:rPr lang="en-US" dirty="0"/>
              <a:t>. </a:t>
            </a:r>
            <a:r>
              <a:rPr lang="en-US" u="sng" dirty="0" err="1"/>
              <a:t>Üç</a:t>
            </a:r>
            <a:r>
              <a:rPr lang="en-US" u="sng" dirty="0"/>
              <a:t> </a:t>
            </a:r>
            <a:r>
              <a:rPr lang="en-US" u="sng" dirty="0" err="1"/>
              <a:t>şehitler</a:t>
            </a:r>
            <a:r>
              <a:rPr lang="en-US" u="sng" dirty="0"/>
              <a:t> </a:t>
            </a:r>
            <a:r>
              <a:rPr lang="en-US" u="sng" dirty="0" err="1"/>
              <a:t>Destanı</a:t>
            </a:r>
            <a:r>
              <a:rPr lang="en-US" u="sng" dirty="0"/>
              <a:t> (</a:t>
            </a:r>
            <a:r>
              <a:rPr lang="en-US" u="sng" dirty="0" err="1"/>
              <a:t>Fazıl</a:t>
            </a:r>
            <a:r>
              <a:rPr lang="en-US" u="sng" dirty="0"/>
              <a:t> </a:t>
            </a:r>
            <a:r>
              <a:rPr lang="en-US" u="sng" dirty="0" err="1"/>
              <a:t>Hüsnü</a:t>
            </a:r>
            <a:r>
              <a:rPr lang="en-US" u="sng" dirty="0"/>
              <a:t> </a:t>
            </a:r>
            <a:r>
              <a:rPr lang="en-US" u="sng" dirty="0" err="1"/>
              <a:t>Dağlarca</a:t>
            </a:r>
            <a:r>
              <a:rPr lang="en-US" u="sng" dirty="0"/>
              <a:t>), </a:t>
            </a:r>
            <a:r>
              <a:rPr lang="en-US" u="sng" dirty="0" err="1"/>
              <a:t>Sakarya</a:t>
            </a:r>
            <a:r>
              <a:rPr lang="en-US" u="sng" dirty="0"/>
              <a:t> Meydan </a:t>
            </a:r>
            <a:r>
              <a:rPr lang="en-US" u="sng" dirty="0" err="1"/>
              <a:t>Savaşı</a:t>
            </a:r>
            <a:r>
              <a:rPr lang="en-US" u="sng" dirty="0"/>
              <a:t> (</a:t>
            </a:r>
            <a:r>
              <a:rPr lang="en-US" u="sng" dirty="0" err="1"/>
              <a:t>Ceyhun</a:t>
            </a:r>
            <a:r>
              <a:rPr lang="en-US" u="sng" dirty="0"/>
              <a:t> </a:t>
            </a:r>
            <a:r>
              <a:rPr lang="en-US" u="sng" dirty="0" err="1"/>
              <a:t>Atuf</a:t>
            </a:r>
            <a:r>
              <a:rPr lang="en-US" u="sng" dirty="0"/>
              <a:t> Kansu), </a:t>
            </a:r>
            <a:r>
              <a:rPr lang="en-US" u="sng" dirty="0" err="1"/>
              <a:t>Kurtuluş</a:t>
            </a:r>
            <a:r>
              <a:rPr lang="en-US" u="sng" dirty="0"/>
              <a:t> </a:t>
            </a:r>
            <a:r>
              <a:rPr lang="en-US" u="sng" dirty="0" err="1"/>
              <a:t>Savaşı</a:t>
            </a:r>
            <a:r>
              <a:rPr lang="en-US" u="sng" dirty="0"/>
              <a:t> </a:t>
            </a:r>
            <a:r>
              <a:rPr lang="en-US" u="sng" dirty="0" err="1"/>
              <a:t>Destanı</a:t>
            </a:r>
            <a:r>
              <a:rPr lang="en-US" u="sng" dirty="0"/>
              <a:t> (</a:t>
            </a:r>
            <a:r>
              <a:rPr lang="en-US" u="sng" dirty="0" err="1"/>
              <a:t>Nazım</a:t>
            </a:r>
            <a:r>
              <a:rPr lang="en-US" u="sng" dirty="0"/>
              <a:t> Hikmet)</a:t>
            </a:r>
            <a:r>
              <a:rPr lang="en-US" dirty="0"/>
              <a:t> </a:t>
            </a:r>
            <a:r>
              <a:rPr lang="en-US" dirty="0" err="1"/>
              <a:t>gibi</a:t>
            </a:r>
            <a:r>
              <a:rPr lang="en-US" dirty="0"/>
              <a:t> </a:t>
            </a:r>
            <a:r>
              <a:rPr lang="en-US" dirty="0" err="1"/>
              <a:t>yapıtlar</a:t>
            </a:r>
            <a:r>
              <a:rPr lang="en-US" dirty="0"/>
              <a:t>; </a:t>
            </a:r>
            <a:r>
              <a:rPr lang="en-US" dirty="0" err="1"/>
              <a:t>Kurtuluş</a:t>
            </a:r>
            <a:r>
              <a:rPr lang="en-US" dirty="0"/>
              <a:t> </a:t>
            </a:r>
            <a:r>
              <a:rPr lang="en-US" dirty="0" err="1"/>
              <a:t>Savaşı’nı</a:t>
            </a:r>
            <a:r>
              <a:rPr lang="en-US" dirty="0"/>
              <a:t> </a:t>
            </a:r>
            <a:r>
              <a:rPr lang="en-US" dirty="0" err="1"/>
              <a:t>konu</a:t>
            </a:r>
            <a:r>
              <a:rPr lang="en-US" dirty="0"/>
              <a:t> </a:t>
            </a:r>
            <a:r>
              <a:rPr lang="en-US" dirty="0" err="1"/>
              <a:t>alan</a:t>
            </a:r>
            <a:r>
              <a:rPr lang="en-US" dirty="0"/>
              <a:t> </a:t>
            </a:r>
            <a:r>
              <a:rPr lang="en-US" dirty="0" err="1"/>
              <a:t>yapma</a:t>
            </a:r>
            <a:r>
              <a:rPr lang="en-US" dirty="0"/>
              <a:t> </a:t>
            </a:r>
            <a:r>
              <a:rPr lang="en-US" dirty="0" err="1"/>
              <a:t>destanlarımızdır</a:t>
            </a:r>
            <a:r>
              <a:rPr lang="en-US" dirty="0"/>
              <a:t>.</a:t>
            </a:r>
            <a:endParaRPr lang="tr-TR" dirty="0"/>
          </a:p>
        </p:txBody>
      </p:sp>
    </p:spTree>
    <p:extLst>
      <p:ext uri="{BB962C8B-B14F-4D97-AF65-F5344CB8AC3E}">
        <p14:creationId xmlns:p14="http://schemas.microsoft.com/office/powerpoint/2010/main" val="3140924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42140" y="548680"/>
            <a:ext cx="8568952" cy="5035353"/>
          </a:xfrm>
          <a:prstGeom prst="rect">
            <a:avLst/>
          </a:prstGeom>
        </p:spPr>
        <p:txBody>
          <a:bodyPr wrap="square">
            <a:spAutoFit/>
          </a:bodyPr>
          <a:lstStyle/>
          <a:p>
            <a:pPr algn="just">
              <a:lnSpc>
                <a:spcPct val="150000"/>
              </a:lnSpc>
            </a:pPr>
            <a:r>
              <a:rPr lang="tr-TR" b="1" dirty="0"/>
              <a:t>3-</a:t>
            </a:r>
            <a:r>
              <a:rPr lang="en-US" b="1" dirty="0" err="1"/>
              <a:t>Didaktik</a:t>
            </a:r>
            <a:r>
              <a:rPr lang="en-US" b="1" dirty="0"/>
              <a:t> </a:t>
            </a:r>
            <a:r>
              <a:rPr lang="en-US" b="1" dirty="0" err="1"/>
              <a:t>şiir</a:t>
            </a:r>
            <a:endParaRPr lang="tr-TR" b="1" dirty="0"/>
          </a:p>
          <a:p>
            <a:pPr algn="just">
              <a:lnSpc>
                <a:spcPct val="150000"/>
              </a:lnSpc>
            </a:pPr>
            <a:r>
              <a:rPr lang="en-US" b="1" u="sng" dirty="0" err="1"/>
              <a:t>Öğüt</a:t>
            </a:r>
            <a:r>
              <a:rPr lang="en-US" b="1" u="sng" dirty="0"/>
              <a:t> </a:t>
            </a:r>
            <a:r>
              <a:rPr lang="en-US" b="1" u="sng" dirty="0" err="1"/>
              <a:t>verme</a:t>
            </a:r>
            <a:r>
              <a:rPr lang="en-US" b="1" u="sng" dirty="0"/>
              <a:t> </a:t>
            </a:r>
            <a:r>
              <a:rPr lang="en-US" u="sng" dirty="0" err="1"/>
              <a:t>ya</a:t>
            </a:r>
            <a:r>
              <a:rPr lang="en-US" u="sng" dirty="0"/>
              <a:t> da </a:t>
            </a:r>
            <a:r>
              <a:rPr lang="en-US" u="sng" dirty="0" err="1"/>
              <a:t>bilgilendirme</a:t>
            </a:r>
            <a:r>
              <a:rPr lang="en-US" u="sng" dirty="0"/>
              <a:t> </a:t>
            </a:r>
            <a:r>
              <a:rPr lang="en-US" u="sng" dirty="0" err="1"/>
              <a:t>amacı</a:t>
            </a:r>
            <a:r>
              <a:rPr lang="en-US" u="sng" dirty="0"/>
              <a:t> </a:t>
            </a:r>
            <a:r>
              <a:rPr lang="en-US" u="sng" dirty="0" err="1"/>
              <a:t>güden</a:t>
            </a:r>
            <a:r>
              <a:rPr lang="en-US" u="sng" dirty="0"/>
              <a:t> </a:t>
            </a:r>
            <a:r>
              <a:rPr lang="en-US" u="sng" dirty="0" err="1"/>
              <a:t>şiire</a:t>
            </a:r>
            <a:r>
              <a:rPr lang="en-US" u="sng" dirty="0"/>
              <a:t> </a:t>
            </a:r>
            <a:r>
              <a:rPr lang="en-US" u="sng" dirty="0" err="1"/>
              <a:t>didaktik</a:t>
            </a:r>
            <a:r>
              <a:rPr lang="en-US" u="sng" dirty="0"/>
              <a:t> </a:t>
            </a:r>
            <a:r>
              <a:rPr lang="en-US" u="sng" dirty="0" err="1"/>
              <a:t>şiir</a:t>
            </a:r>
            <a:r>
              <a:rPr lang="en-US" u="sng" dirty="0"/>
              <a:t> </a:t>
            </a:r>
            <a:r>
              <a:rPr lang="en-US" u="sng" dirty="0" err="1"/>
              <a:t>denir</a:t>
            </a:r>
            <a:r>
              <a:rPr lang="en-US" dirty="0"/>
              <a:t>. </a:t>
            </a:r>
            <a:r>
              <a:rPr lang="en-US" dirty="0" err="1"/>
              <a:t>Genellikle</a:t>
            </a:r>
            <a:r>
              <a:rPr lang="en-US" dirty="0"/>
              <a:t> </a:t>
            </a:r>
            <a:r>
              <a:rPr lang="en-US" dirty="0" err="1"/>
              <a:t>bilim</a:t>
            </a:r>
            <a:r>
              <a:rPr lang="en-US" dirty="0"/>
              <a:t>, </a:t>
            </a:r>
            <a:r>
              <a:rPr lang="en-US" dirty="0" err="1"/>
              <a:t>sanat</a:t>
            </a:r>
            <a:r>
              <a:rPr lang="en-US" dirty="0"/>
              <a:t>, </a:t>
            </a:r>
            <a:r>
              <a:rPr lang="en-US" dirty="0" err="1"/>
              <a:t>ahlak</a:t>
            </a:r>
            <a:r>
              <a:rPr lang="en-US" dirty="0"/>
              <a:t>, </a:t>
            </a:r>
            <a:r>
              <a:rPr lang="en-US" dirty="0" err="1"/>
              <a:t>felsefe</a:t>
            </a:r>
            <a:r>
              <a:rPr lang="en-US" dirty="0"/>
              <a:t>, din </a:t>
            </a:r>
            <a:r>
              <a:rPr lang="en-US" dirty="0" err="1"/>
              <a:t>gibi</a:t>
            </a:r>
            <a:r>
              <a:rPr lang="en-US" dirty="0"/>
              <a:t> </a:t>
            </a:r>
            <a:r>
              <a:rPr lang="en-US" dirty="0" err="1"/>
              <a:t>konuların</a:t>
            </a:r>
            <a:r>
              <a:rPr lang="en-US" dirty="0"/>
              <a:t> </a:t>
            </a:r>
            <a:r>
              <a:rPr lang="en-US" dirty="0" err="1"/>
              <a:t>temel</a:t>
            </a:r>
            <a:r>
              <a:rPr lang="en-US" dirty="0"/>
              <a:t> </a:t>
            </a:r>
            <a:r>
              <a:rPr lang="en-US" dirty="0" err="1"/>
              <a:t>ilkelerini</a:t>
            </a:r>
            <a:r>
              <a:rPr lang="en-US" dirty="0"/>
              <a:t> </a:t>
            </a:r>
            <a:r>
              <a:rPr lang="en-US" dirty="0" err="1"/>
              <a:t>öğretmek</a:t>
            </a:r>
            <a:r>
              <a:rPr lang="en-US" dirty="0"/>
              <a:t> </a:t>
            </a:r>
            <a:r>
              <a:rPr lang="en-US" dirty="0" err="1"/>
              <a:t>amacıyla</a:t>
            </a:r>
            <a:r>
              <a:rPr lang="en-US" dirty="0"/>
              <a:t> </a:t>
            </a:r>
            <a:r>
              <a:rPr lang="en-US" dirty="0" err="1"/>
              <a:t>oluşturulur</a:t>
            </a:r>
            <a:r>
              <a:rPr lang="en-US" dirty="0"/>
              <a:t>. </a:t>
            </a:r>
            <a:r>
              <a:rPr lang="en-US" dirty="0" err="1"/>
              <a:t>Akla</a:t>
            </a:r>
            <a:r>
              <a:rPr lang="en-US" dirty="0"/>
              <a:t> </a:t>
            </a:r>
            <a:r>
              <a:rPr lang="en-US" dirty="0" err="1"/>
              <a:t>seslenen</a:t>
            </a:r>
            <a:r>
              <a:rPr lang="en-US" dirty="0"/>
              <a:t>, </a:t>
            </a:r>
            <a:r>
              <a:rPr lang="en-US" dirty="0" err="1"/>
              <a:t>öğreticilik</a:t>
            </a:r>
            <a:r>
              <a:rPr lang="en-US" dirty="0"/>
              <a:t> </a:t>
            </a:r>
            <a:r>
              <a:rPr lang="en-US" dirty="0" err="1"/>
              <a:t>yönü</a:t>
            </a:r>
            <a:r>
              <a:rPr lang="en-US" dirty="0"/>
              <a:t> </a:t>
            </a:r>
            <a:r>
              <a:rPr lang="en-US" dirty="0" err="1"/>
              <a:t>ağır</a:t>
            </a:r>
            <a:r>
              <a:rPr lang="en-US" dirty="0"/>
              <a:t> </a:t>
            </a:r>
            <a:r>
              <a:rPr lang="en-US" dirty="0" err="1"/>
              <a:t>basan</a:t>
            </a:r>
            <a:r>
              <a:rPr lang="en-US" dirty="0"/>
              <a:t> </a:t>
            </a:r>
            <a:r>
              <a:rPr lang="en-US" dirty="0" err="1"/>
              <a:t>bu</a:t>
            </a:r>
            <a:r>
              <a:rPr lang="en-US" dirty="0"/>
              <a:t> </a:t>
            </a:r>
            <a:r>
              <a:rPr lang="en-US" dirty="0" err="1"/>
              <a:t>tür</a:t>
            </a:r>
            <a:r>
              <a:rPr lang="en-US" dirty="0"/>
              <a:t> </a:t>
            </a:r>
            <a:r>
              <a:rPr lang="en-US" dirty="0" err="1"/>
              <a:t>şiirlerin</a:t>
            </a:r>
            <a:r>
              <a:rPr lang="en-US" dirty="0"/>
              <a:t> </a:t>
            </a:r>
            <a:r>
              <a:rPr lang="en-US" dirty="0" err="1"/>
              <a:t>duygu</a:t>
            </a:r>
            <a:r>
              <a:rPr lang="en-US" dirty="0"/>
              <a:t> </a:t>
            </a:r>
            <a:r>
              <a:rPr lang="en-US" dirty="0" err="1"/>
              <a:t>yönü</a:t>
            </a:r>
            <a:r>
              <a:rPr lang="en-US" dirty="0"/>
              <a:t> </a:t>
            </a:r>
            <a:r>
              <a:rPr lang="en-US" dirty="0" err="1"/>
              <a:t>zayıftır</a:t>
            </a:r>
            <a:r>
              <a:rPr lang="en-US" dirty="0"/>
              <a:t>; </a:t>
            </a:r>
            <a:r>
              <a:rPr lang="en-US" dirty="0" err="1"/>
              <a:t>bu</a:t>
            </a:r>
            <a:r>
              <a:rPr lang="en-US" dirty="0"/>
              <a:t> </a:t>
            </a:r>
            <a:r>
              <a:rPr lang="en-US" dirty="0" err="1"/>
              <a:t>nedenle</a:t>
            </a:r>
            <a:r>
              <a:rPr lang="en-US" dirty="0"/>
              <a:t> </a:t>
            </a:r>
            <a:r>
              <a:rPr lang="en-US" dirty="0" err="1"/>
              <a:t>genellikle</a:t>
            </a:r>
            <a:r>
              <a:rPr lang="en-US" dirty="0"/>
              <a:t> </a:t>
            </a:r>
            <a:r>
              <a:rPr lang="en-US" dirty="0" err="1"/>
              <a:t>anlatımları</a:t>
            </a:r>
            <a:r>
              <a:rPr lang="en-US" dirty="0"/>
              <a:t> da </a:t>
            </a:r>
            <a:r>
              <a:rPr lang="en-US" dirty="0" err="1"/>
              <a:t>kurudur</a:t>
            </a:r>
            <a:r>
              <a:rPr lang="en-US" dirty="0"/>
              <a:t>.</a:t>
            </a:r>
            <a:endParaRPr lang="tr-TR" dirty="0"/>
          </a:p>
          <a:p>
            <a:pPr algn="just">
              <a:lnSpc>
                <a:spcPct val="150000"/>
              </a:lnSpc>
            </a:pPr>
            <a:r>
              <a:rPr lang="en-US" i="1" u="sng" dirty="0" err="1"/>
              <a:t>Yergiler</a:t>
            </a:r>
            <a:r>
              <a:rPr lang="en-US" i="1" u="sng" dirty="0"/>
              <a:t>, </a:t>
            </a:r>
            <a:r>
              <a:rPr lang="en-US" i="1" u="sng" dirty="0" err="1"/>
              <a:t>fabller</a:t>
            </a:r>
            <a:r>
              <a:rPr lang="en-US" i="1" u="sng" dirty="0"/>
              <a:t>, </a:t>
            </a:r>
            <a:r>
              <a:rPr lang="en-US" i="1" u="sng" dirty="0" err="1"/>
              <a:t>manzum</a:t>
            </a:r>
            <a:r>
              <a:rPr lang="en-US" i="1" u="sng" dirty="0"/>
              <a:t> </a:t>
            </a:r>
            <a:r>
              <a:rPr lang="en-US" i="1" u="sng" dirty="0" err="1"/>
              <a:t>hikâyeler</a:t>
            </a:r>
            <a:r>
              <a:rPr lang="en-US" i="1" u="sng" dirty="0"/>
              <a:t> </a:t>
            </a:r>
            <a:r>
              <a:rPr lang="en-US" u="sng" dirty="0" err="1"/>
              <a:t>ve</a:t>
            </a:r>
            <a:r>
              <a:rPr lang="en-US" u="sng" dirty="0"/>
              <a:t> </a:t>
            </a:r>
            <a:r>
              <a:rPr lang="en-US" i="1" u="sng" dirty="0" err="1"/>
              <a:t>manzum</a:t>
            </a:r>
            <a:r>
              <a:rPr lang="en-US" i="1" u="sng" dirty="0"/>
              <a:t> </a:t>
            </a:r>
            <a:r>
              <a:rPr lang="en-US" i="1" u="sng" dirty="0" err="1"/>
              <a:t>mektuplar</a:t>
            </a:r>
            <a:r>
              <a:rPr lang="en-US" i="1" u="sng" dirty="0"/>
              <a:t> </a:t>
            </a:r>
            <a:r>
              <a:rPr lang="en-US" u="sng" dirty="0" err="1"/>
              <a:t>didaktik</a:t>
            </a:r>
            <a:r>
              <a:rPr lang="en-US" u="sng" dirty="0"/>
              <a:t> </a:t>
            </a:r>
            <a:r>
              <a:rPr lang="en-US" u="sng" dirty="0" err="1"/>
              <a:t>şiir</a:t>
            </a:r>
            <a:r>
              <a:rPr lang="en-US" u="sng" dirty="0"/>
              <a:t> </a:t>
            </a:r>
            <a:r>
              <a:rPr lang="en-US" u="sng" dirty="0" err="1"/>
              <a:t>türüne</a:t>
            </a:r>
            <a:r>
              <a:rPr lang="en-US" u="sng" dirty="0"/>
              <a:t> </a:t>
            </a:r>
            <a:r>
              <a:rPr lang="en-US" u="sng" dirty="0" err="1"/>
              <a:t>girer</a:t>
            </a:r>
            <a:r>
              <a:rPr lang="en-US" u="sng" dirty="0"/>
              <a:t>.</a:t>
            </a:r>
            <a:endParaRPr lang="tr-TR" u="sng" dirty="0"/>
          </a:p>
          <a:p>
            <a:pPr algn="just">
              <a:lnSpc>
                <a:spcPct val="150000"/>
              </a:lnSpc>
            </a:pPr>
            <a:r>
              <a:rPr lang="en-US" b="1" i="1" dirty="0" err="1"/>
              <a:t>Yergi</a:t>
            </a:r>
            <a:r>
              <a:rPr lang="en-US" b="1" i="1" dirty="0"/>
              <a:t>; </a:t>
            </a:r>
            <a:r>
              <a:rPr lang="en-US" u="sng" dirty="0" err="1"/>
              <a:t>kişinin</a:t>
            </a:r>
            <a:r>
              <a:rPr lang="en-US" u="sng" dirty="0"/>
              <a:t>, </a:t>
            </a:r>
            <a:r>
              <a:rPr lang="en-US" u="sng" dirty="0" err="1"/>
              <a:t>toplumun</a:t>
            </a:r>
            <a:r>
              <a:rPr lang="en-US" u="sng" dirty="0"/>
              <a:t>, </a:t>
            </a:r>
            <a:r>
              <a:rPr lang="en-US" u="sng" dirty="0" err="1"/>
              <a:t>olayın</a:t>
            </a:r>
            <a:r>
              <a:rPr lang="en-US" u="sng" dirty="0"/>
              <a:t> </a:t>
            </a:r>
            <a:r>
              <a:rPr lang="en-US" u="sng" dirty="0" err="1"/>
              <a:t>ya</a:t>
            </a:r>
            <a:r>
              <a:rPr lang="en-US" u="sng" dirty="0"/>
              <a:t> da </a:t>
            </a:r>
            <a:r>
              <a:rPr lang="en-US" u="sng" dirty="0" err="1"/>
              <a:t>durumun</a:t>
            </a:r>
            <a:r>
              <a:rPr lang="en-US" u="sng" dirty="0"/>
              <a:t> </a:t>
            </a:r>
            <a:r>
              <a:rPr lang="en-US" u="sng" dirty="0" err="1"/>
              <a:t>gülünç</a:t>
            </a:r>
            <a:r>
              <a:rPr lang="en-US" u="sng" dirty="0"/>
              <a:t> </a:t>
            </a:r>
            <a:r>
              <a:rPr lang="en-US" u="sng" dirty="0" err="1"/>
              <a:t>ve</a:t>
            </a:r>
            <a:r>
              <a:rPr lang="en-US" u="sng" dirty="0"/>
              <a:t> </a:t>
            </a:r>
            <a:r>
              <a:rPr lang="en-US" u="sng" dirty="0" err="1"/>
              <a:t>olumsuz</a:t>
            </a:r>
            <a:r>
              <a:rPr lang="en-US" u="sng" dirty="0"/>
              <a:t> </a:t>
            </a:r>
            <a:r>
              <a:rPr lang="en-US" u="sng" dirty="0" err="1"/>
              <a:t>yönlerini</a:t>
            </a:r>
            <a:r>
              <a:rPr lang="en-US" u="sng" dirty="0"/>
              <a:t> </a:t>
            </a:r>
            <a:r>
              <a:rPr lang="en-US" u="sng" dirty="0" err="1"/>
              <a:t>iğneleyici</a:t>
            </a:r>
            <a:r>
              <a:rPr lang="en-US" u="sng" dirty="0"/>
              <a:t> </a:t>
            </a:r>
            <a:r>
              <a:rPr lang="en-US" u="sng" dirty="0" err="1"/>
              <a:t>ve</a:t>
            </a:r>
            <a:r>
              <a:rPr lang="en-US" u="sng" dirty="0"/>
              <a:t> </a:t>
            </a:r>
            <a:r>
              <a:rPr lang="en-US" u="sng" dirty="0" err="1"/>
              <a:t>alaycı</a:t>
            </a:r>
            <a:r>
              <a:rPr lang="en-US" u="sng" dirty="0"/>
              <a:t> </a:t>
            </a:r>
            <a:r>
              <a:rPr lang="en-US" u="sng" dirty="0" err="1"/>
              <a:t>bir</a:t>
            </a:r>
            <a:r>
              <a:rPr lang="en-US" u="sng" dirty="0"/>
              <a:t> </a:t>
            </a:r>
            <a:r>
              <a:rPr lang="en-US" u="sng" dirty="0" err="1"/>
              <a:t>dille</a:t>
            </a:r>
            <a:r>
              <a:rPr lang="en-US" u="sng" dirty="0"/>
              <a:t> </a:t>
            </a:r>
            <a:r>
              <a:rPr lang="en-US" u="sng" dirty="0" err="1"/>
              <a:t>anlatan</a:t>
            </a:r>
            <a:r>
              <a:rPr lang="en-US" u="sng" dirty="0"/>
              <a:t> </a:t>
            </a:r>
            <a:r>
              <a:rPr lang="en-US" u="sng" dirty="0" err="1"/>
              <a:t>şiirdir</a:t>
            </a:r>
            <a:r>
              <a:rPr lang="en-US" u="sng" dirty="0"/>
              <a:t>. </a:t>
            </a:r>
            <a:r>
              <a:rPr lang="en-US" dirty="0"/>
              <a:t>Bu </a:t>
            </a:r>
            <a:r>
              <a:rPr lang="en-US" dirty="0" err="1"/>
              <a:t>şiir</a:t>
            </a:r>
            <a:r>
              <a:rPr lang="en-US" dirty="0"/>
              <a:t> </a:t>
            </a:r>
            <a:r>
              <a:rPr lang="en-US" dirty="0" err="1"/>
              <a:t>türüne</a:t>
            </a:r>
            <a:r>
              <a:rPr lang="en-US" dirty="0"/>
              <a:t> </a:t>
            </a:r>
            <a:r>
              <a:rPr lang="en-US" dirty="0" err="1"/>
              <a:t>halk</a:t>
            </a:r>
            <a:r>
              <a:rPr lang="en-US" dirty="0"/>
              <a:t> </a:t>
            </a:r>
            <a:r>
              <a:rPr lang="en-US" dirty="0" err="1"/>
              <a:t>edebiyatında</a:t>
            </a:r>
            <a:r>
              <a:rPr lang="en-US" dirty="0"/>
              <a:t> </a:t>
            </a:r>
            <a:r>
              <a:rPr lang="en-US" i="1" u="sng" dirty="0" err="1"/>
              <a:t>taşlama</a:t>
            </a:r>
            <a:r>
              <a:rPr lang="en-US" i="1" dirty="0"/>
              <a:t>, </a:t>
            </a:r>
            <a:r>
              <a:rPr lang="en-US" dirty="0"/>
              <a:t>divan </a:t>
            </a:r>
            <a:r>
              <a:rPr lang="en-US" dirty="0" err="1"/>
              <a:t>edebiyatında</a:t>
            </a:r>
            <a:r>
              <a:rPr lang="en-US" dirty="0"/>
              <a:t> </a:t>
            </a:r>
            <a:r>
              <a:rPr lang="en-US" i="1" u="sng" dirty="0" err="1"/>
              <a:t>hicviye</a:t>
            </a:r>
            <a:r>
              <a:rPr lang="en-US" i="1" dirty="0"/>
              <a:t>, </a:t>
            </a:r>
            <a:r>
              <a:rPr lang="en-US" dirty="0" err="1"/>
              <a:t>Batı</a:t>
            </a:r>
            <a:r>
              <a:rPr lang="en-US" dirty="0"/>
              <a:t> </a:t>
            </a:r>
            <a:r>
              <a:rPr lang="en-US" dirty="0" err="1"/>
              <a:t>edebiyatında</a:t>
            </a:r>
            <a:r>
              <a:rPr lang="en-US" dirty="0"/>
              <a:t> </a:t>
            </a:r>
            <a:r>
              <a:rPr lang="en-US" i="1" u="sng" dirty="0" err="1"/>
              <a:t>satir</a:t>
            </a:r>
            <a:r>
              <a:rPr lang="en-US" i="1" u="sng" dirty="0"/>
              <a:t> </a:t>
            </a:r>
            <a:r>
              <a:rPr lang="en-US" dirty="0" err="1"/>
              <a:t>adı</a:t>
            </a:r>
            <a:r>
              <a:rPr lang="en-US" dirty="0"/>
              <a:t> </a:t>
            </a:r>
            <a:r>
              <a:rPr lang="en-US" dirty="0" err="1"/>
              <a:t>verilir</a:t>
            </a:r>
            <a:r>
              <a:rPr lang="en-US" dirty="0"/>
              <a:t>. </a:t>
            </a:r>
            <a:r>
              <a:rPr lang="en-US" dirty="0" err="1"/>
              <a:t>Olumsuz</a:t>
            </a:r>
            <a:r>
              <a:rPr lang="en-US" dirty="0"/>
              <a:t> </a:t>
            </a:r>
            <a:r>
              <a:rPr lang="en-US" dirty="0" err="1"/>
              <a:t>bir</a:t>
            </a:r>
            <a:r>
              <a:rPr lang="en-US" dirty="0"/>
              <a:t> </a:t>
            </a:r>
            <a:r>
              <a:rPr lang="en-US" dirty="0" err="1"/>
              <a:t>durumu</a:t>
            </a:r>
            <a:r>
              <a:rPr lang="en-US" dirty="0"/>
              <a:t> </a:t>
            </a:r>
            <a:r>
              <a:rPr lang="en-US" dirty="0" err="1"/>
              <a:t>düzeltmek</a:t>
            </a:r>
            <a:r>
              <a:rPr lang="en-US" dirty="0"/>
              <a:t> </a:t>
            </a:r>
            <a:r>
              <a:rPr lang="en-US" dirty="0" err="1"/>
              <a:t>amacı</a:t>
            </a:r>
            <a:r>
              <a:rPr lang="en-US" dirty="0"/>
              <a:t> </a:t>
            </a:r>
            <a:r>
              <a:rPr lang="en-US" dirty="0" err="1"/>
              <a:t>güttüğü</a:t>
            </a:r>
            <a:r>
              <a:rPr lang="en-US" dirty="0"/>
              <a:t> </a:t>
            </a:r>
            <a:r>
              <a:rPr lang="en-US" dirty="0" err="1"/>
              <a:t>için</a:t>
            </a:r>
            <a:r>
              <a:rPr lang="en-US" dirty="0"/>
              <a:t> </a:t>
            </a:r>
            <a:r>
              <a:rPr lang="en-US" dirty="0" err="1"/>
              <a:t>yergiler</a:t>
            </a:r>
            <a:r>
              <a:rPr lang="en-US" dirty="0"/>
              <a:t> de </a:t>
            </a:r>
            <a:r>
              <a:rPr lang="en-US" dirty="0" err="1"/>
              <a:t>didaktik</a:t>
            </a:r>
            <a:r>
              <a:rPr lang="en-US" dirty="0"/>
              <a:t> </a:t>
            </a:r>
            <a:r>
              <a:rPr lang="en-US" dirty="0" err="1"/>
              <a:t>şiir</a:t>
            </a:r>
            <a:r>
              <a:rPr lang="en-US" dirty="0"/>
              <a:t> </a:t>
            </a:r>
            <a:r>
              <a:rPr lang="en-US" dirty="0" err="1"/>
              <a:t>sayılır</a:t>
            </a:r>
            <a:r>
              <a:rPr lang="en-US" dirty="0"/>
              <a:t>.</a:t>
            </a:r>
            <a:endParaRPr lang="tr-TR" dirty="0"/>
          </a:p>
          <a:p>
            <a:pPr algn="just">
              <a:lnSpc>
                <a:spcPct val="150000"/>
              </a:lnSpc>
            </a:pPr>
            <a:r>
              <a:rPr lang="en-US" dirty="0" err="1"/>
              <a:t>Çağdaş</a:t>
            </a:r>
            <a:r>
              <a:rPr lang="en-US" dirty="0"/>
              <a:t> </a:t>
            </a:r>
            <a:r>
              <a:rPr lang="en-US" dirty="0" err="1"/>
              <a:t>Türk</a:t>
            </a:r>
            <a:r>
              <a:rPr lang="en-US" dirty="0"/>
              <a:t> </a:t>
            </a:r>
            <a:r>
              <a:rPr lang="en-US" dirty="0" err="1"/>
              <a:t>şiirinin</a:t>
            </a:r>
            <a:r>
              <a:rPr lang="en-US" dirty="0"/>
              <a:t> </a:t>
            </a:r>
            <a:r>
              <a:rPr lang="en-US" dirty="0" err="1"/>
              <a:t>kurucularından</a:t>
            </a:r>
            <a:r>
              <a:rPr lang="en-US" dirty="0"/>
              <a:t> </a:t>
            </a:r>
            <a:r>
              <a:rPr lang="en-US" dirty="0" err="1"/>
              <a:t>sayılan</a:t>
            </a:r>
            <a:r>
              <a:rPr lang="en-US" dirty="0"/>
              <a:t> </a:t>
            </a:r>
            <a:r>
              <a:rPr lang="en-US" u="sng" dirty="0" err="1"/>
              <a:t>Tev</a:t>
            </a:r>
            <a:r>
              <a:rPr lang="tr-TR" u="sng" dirty="0" err="1"/>
              <a:t>fik</a:t>
            </a:r>
            <a:r>
              <a:rPr lang="en-US" u="sng" dirty="0"/>
              <a:t> </a:t>
            </a:r>
            <a:r>
              <a:rPr lang="tr-TR" u="sng" dirty="0"/>
              <a:t>Fi</a:t>
            </a:r>
            <a:r>
              <a:rPr lang="en-US" u="sng" dirty="0" err="1"/>
              <a:t>kret</a:t>
            </a:r>
            <a:r>
              <a:rPr lang="en-US" u="sng" dirty="0"/>
              <a:t> </a:t>
            </a:r>
            <a:r>
              <a:rPr lang="en-US" dirty="0"/>
              <a:t>(1867-1915)’in </a:t>
            </a:r>
            <a:r>
              <a:rPr lang="en-US" dirty="0" err="1"/>
              <a:t>çocuklar</a:t>
            </a:r>
            <a:r>
              <a:rPr lang="en-US" dirty="0"/>
              <a:t> </a:t>
            </a:r>
            <a:r>
              <a:rPr lang="en-US" dirty="0" err="1"/>
              <a:t>için</a:t>
            </a:r>
            <a:r>
              <a:rPr lang="en-US" dirty="0"/>
              <a:t> </a:t>
            </a:r>
            <a:r>
              <a:rPr lang="en-US" dirty="0" err="1"/>
              <a:t>yazdığı</a:t>
            </a:r>
            <a:r>
              <a:rPr lang="en-US" dirty="0"/>
              <a:t> “</a:t>
            </a:r>
            <a:r>
              <a:rPr lang="tr-TR" u="sng" dirty="0"/>
              <a:t>Ş</a:t>
            </a:r>
            <a:r>
              <a:rPr lang="en-US" u="sng" dirty="0" err="1"/>
              <a:t>ermin</a:t>
            </a:r>
            <a:r>
              <a:rPr lang="en-US" dirty="0"/>
              <a:t>” </a:t>
            </a:r>
            <a:r>
              <a:rPr lang="en-US" dirty="0" err="1"/>
              <a:t>adlı</a:t>
            </a:r>
            <a:r>
              <a:rPr lang="en-US" dirty="0"/>
              <a:t> yap</a:t>
            </a:r>
            <a:r>
              <a:rPr lang="tr-TR" dirty="0" err="1"/>
              <a:t>ıt</a:t>
            </a:r>
            <a:r>
              <a:rPr lang="tr-TR" dirty="0"/>
              <a:t>.</a:t>
            </a:r>
          </a:p>
        </p:txBody>
      </p:sp>
    </p:spTree>
    <p:extLst>
      <p:ext uri="{BB962C8B-B14F-4D97-AF65-F5344CB8AC3E}">
        <p14:creationId xmlns:p14="http://schemas.microsoft.com/office/powerpoint/2010/main" val="319388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620688"/>
            <a:ext cx="8712968" cy="3831818"/>
          </a:xfrm>
          <a:prstGeom prst="rect">
            <a:avLst/>
          </a:prstGeom>
        </p:spPr>
        <p:txBody>
          <a:bodyPr wrap="square">
            <a:spAutoFit/>
          </a:bodyPr>
          <a:lstStyle/>
          <a:p>
            <a:pPr algn="just">
              <a:lnSpc>
                <a:spcPct val="150000"/>
              </a:lnSpc>
            </a:pPr>
            <a:r>
              <a:rPr lang="en-US" i="1" dirty="0" err="1"/>
              <a:t>Fabl</a:t>
            </a:r>
            <a:r>
              <a:rPr lang="en-US" i="1" dirty="0"/>
              <a:t>: </a:t>
            </a:r>
            <a:r>
              <a:rPr lang="en-US" u="sng" dirty="0" err="1"/>
              <a:t>Kişileri</a:t>
            </a:r>
            <a:r>
              <a:rPr lang="en-US" u="sng" dirty="0"/>
              <a:t> </a:t>
            </a:r>
            <a:r>
              <a:rPr lang="en-US" u="sng" dirty="0" err="1"/>
              <a:t>genellikle</a:t>
            </a:r>
            <a:r>
              <a:rPr lang="en-US" u="sng" dirty="0"/>
              <a:t> </a:t>
            </a:r>
            <a:r>
              <a:rPr lang="en-US" u="sng" dirty="0" err="1"/>
              <a:t>hayvan</a:t>
            </a:r>
            <a:r>
              <a:rPr lang="en-US" u="sng" dirty="0"/>
              <a:t>, bitki </a:t>
            </a:r>
            <a:r>
              <a:rPr lang="en-US" u="sng" dirty="0" err="1"/>
              <a:t>ya</a:t>
            </a:r>
            <a:r>
              <a:rPr lang="en-US" u="sng" dirty="0"/>
              <a:t> da </a:t>
            </a:r>
            <a:r>
              <a:rPr lang="en-US" u="sng" dirty="0" err="1"/>
              <a:t>cansız</a:t>
            </a:r>
            <a:r>
              <a:rPr lang="en-US" u="sng" dirty="0"/>
              <a:t> </a:t>
            </a:r>
            <a:r>
              <a:rPr lang="en-US" u="sng" dirty="0" err="1"/>
              <a:t>varlıklar</a:t>
            </a:r>
            <a:r>
              <a:rPr lang="en-US" u="sng" dirty="0"/>
              <a:t> </a:t>
            </a:r>
            <a:r>
              <a:rPr lang="en-US" u="sng" dirty="0" err="1"/>
              <a:t>olan</a:t>
            </a:r>
            <a:r>
              <a:rPr lang="en-US" u="sng" dirty="0"/>
              <a:t> </a:t>
            </a:r>
            <a:r>
              <a:rPr lang="en-US" u="sng" dirty="0" err="1"/>
              <a:t>ve</a:t>
            </a:r>
            <a:r>
              <a:rPr lang="en-US" u="sng" dirty="0"/>
              <a:t> </a:t>
            </a:r>
            <a:r>
              <a:rPr lang="en-US" u="sng" dirty="0" err="1"/>
              <a:t>ahlak</a:t>
            </a:r>
            <a:r>
              <a:rPr lang="en-US" u="sng" dirty="0"/>
              <a:t> </a:t>
            </a:r>
            <a:r>
              <a:rPr lang="en-US" u="sng" dirty="0" err="1"/>
              <a:t>dersi</a:t>
            </a:r>
            <a:r>
              <a:rPr lang="en-US" u="sng" dirty="0"/>
              <a:t> </a:t>
            </a:r>
            <a:r>
              <a:rPr lang="en-US" u="sng" dirty="0" err="1"/>
              <a:t>vermek</a:t>
            </a:r>
            <a:r>
              <a:rPr lang="en-US" u="sng" dirty="0"/>
              <a:t> </a:t>
            </a:r>
            <a:r>
              <a:rPr lang="en-US" u="sng" dirty="0" err="1"/>
              <a:t>amacıyla</a:t>
            </a:r>
            <a:r>
              <a:rPr lang="en-US" u="sng" dirty="0"/>
              <a:t> </a:t>
            </a:r>
            <a:r>
              <a:rPr lang="en-US" u="sng" dirty="0" err="1"/>
              <a:t>yazılan</a:t>
            </a:r>
            <a:r>
              <a:rPr lang="en-US" u="sng" dirty="0"/>
              <a:t> </a:t>
            </a:r>
            <a:r>
              <a:rPr lang="en-US" u="sng" dirty="0" err="1"/>
              <a:t>ürünlerdir</a:t>
            </a:r>
            <a:r>
              <a:rPr lang="en-US" u="sng" dirty="0"/>
              <a:t>. </a:t>
            </a:r>
            <a:r>
              <a:rPr lang="en-US" dirty="0" err="1"/>
              <a:t>Fabllar</a:t>
            </a:r>
            <a:r>
              <a:rPr lang="en-US" dirty="0"/>
              <a:t>, </a:t>
            </a:r>
            <a:r>
              <a:rPr lang="en-US" dirty="0" err="1"/>
              <a:t>düz</a:t>
            </a:r>
            <a:r>
              <a:rPr lang="en-US" dirty="0"/>
              <a:t> </a:t>
            </a:r>
            <a:r>
              <a:rPr lang="en-US" dirty="0" err="1"/>
              <a:t>yazıyla</a:t>
            </a:r>
            <a:r>
              <a:rPr lang="en-US" dirty="0"/>
              <a:t> da </a:t>
            </a:r>
            <a:r>
              <a:rPr lang="en-US" dirty="0" err="1"/>
              <a:t>yazılabilir</a:t>
            </a:r>
            <a:r>
              <a:rPr lang="en-US" dirty="0"/>
              <a:t>; </a:t>
            </a:r>
            <a:r>
              <a:rPr lang="en-US" dirty="0" err="1"/>
              <a:t>ancak</a:t>
            </a:r>
            <a:r>
              <a:rPr lang="en-US" dirty="0"/>
              <a:t> </a:t>
            </a:r>
            <a:r>
              <a:rPr lang="en-US" dirty="0" err="1"/>
              <a:t>çoğunlukla</a:t>
            </a:r>
            <a:r>
              <a:rPr lang="en-US" dirty="0"/>
              <a:t> </a:t>
            </a:r>
            <a:r>
              <a:rPr lang="en-US" dirty="0" err="1"/>
              <a:t>manzum</a:t>
            </a:r>
            <a:r>
              <a:rPr lang="en-US" dirty="0"/>
              <a:t> </a:t>
            </a:r>
            <a:r>
              <a:rPr lang="en-US" dirty="0" err="1"/>
              <a:t>olarak</a:t>
            </a:r>
            <a:r>
              <a:rPr lang="en-US" dirty="0"/>
              <a:t> </a:t>
            </a:r>
            <a:r>
              <a:rPr lang="en-US" dirty="0" err="1"/>
              <a:t>kaleme</a:t>
            </a:r>
            <a:r>
              <a:rPr lang="en-US" dirty="0"/>
              <a:t> </a:t>
            </a:r>
            <a:r>
              <a:rPr lang="en-US" dirty="0" err="1"/>
              <a:t>alınırlar</a:t>
            </a:r>
            <a:r>
              <a:rPr lang="en-US" dirty="0"/>
              <a:t>. </a:t>
            </a:r>
            <a:r>
              <a:rPr lang="en-US" dirty="0" err="1"/>
              <a:t>İnsanlar</a:t>
            </a:r>
            <a:r>
              <a:rPr lang="en-US" dirty="0"/>
              <a:t> </a:t>
            </a:r>
            <a:r>
              <a:rPr lang="en-US" dirty="0" err="1"/>
              <a:t>arasında</a:t>
            </a:r>
            <a:r>
              <a:rPr lang="en-US" dirty="0"/>
              <a:t> </a:t>
            </a:r>
            <a:r>
              <a:rPr lang="en-US" dirty="0" err="1"/>
              <a:t>geçen</a:t>
            </a:r>
            <a:r>
              <a:rPr lang="en-US" dirty="0"/>
              <a:t> </a:t>
            </a:r>
            <a:r>
              <a:rPr lang="en-US" dirty="0" err="1"/>
              <a:t>olayları</a:t>
            </a:r>
            <a:r>
              <a:rPr lang="en-US" dirty="0"/>
              <a:t>, </a:t>
            </a:r>
            <a:r>
              <a:rPr lang="en-US" dirty="0" err="1"/>
              <a:t>insan</a:t>
            </a:r>
            <a:r>
              <a:rPr lang="en-US" dirty="0"/>
              <a:t> </a:t>
            </a:r>
            <a:r>
              <a:rPr lang="en-US" dirty="0" err="1"/>
              <a:t>dışı</a:t>
            </a:r>
            <a:r>
              <a:rPr lang="en-US" dirty="0"/>
              <a:t> </a:t>
            </a:r>
            <a:r>
              <a:rPr lang="en-US" dirty="0" err="1"/>
              <a:t>varlıklar</a:t>
            </a:r>
            <a:r>
              <a:rPr lang="en-US" dirty="0"/>
              <a:t> </a:t>
            </a:r>
            <a:r>
              <a:rPr lang="en-US" dirty="0" err="1"/>
              <a:t>arasında</a:t>
            </a:r>
            <a:r>
              <a:rPr lang="en-US" dirty="0"/>
              <a:t> </a:t>
            </a:r>
            <a:r>
              <a:rPr lang="en-US" dirty="0" err="1"/>
              <a:t>geçiyormuş</a:t>
            </a:r>
            <a:r>
              <a:rPr lang="en-US" dirty="0"/>
              <a:t> </a:t>
            </a:r>
            <a:r>
              <a:rPr lang="en-US" dirty="0" err="1"/>
              <a:t>gibi</a:t>
            </a:r>
            <a:r>
              <a:rPr lang="en-US" dirty="0"/>
              <a:t> </a:t>
            </a:r>
            <a:r>
              <a:rPr lang="en-US" dirty="0" err="1"/>
              <a:t>göstererek</a:t>
            </a:r>
            <a:r>
              <a:rPr lang="en-US" dirty="0"/>
              <a:t> </a:t>
            </a:r>
            <a:r>
              <a:rPr lang="en-US" dirty="0" err="1"/>
              <a:t>işleyen</a:t>
            </a:r>
            <a:r>
              <a:rPr lang="en-US" dirty="0"/>
              <a:t> </a:t>
            </a:r>
            <a:r>
              <a:rPr lang="en-US" dirty="0" err="1"/>
              <a:t>fabl</a:t>
            </a:r>
            <a:r>
              <a:rPr lang="en-US" dirty="0"/>
              <a:t>; </a:t>
            </a:r>
            <a:r>
              <a:rPr lang="en-US" dirty="0" err="1"/>
              <a:t>bir</a:t>
            </a:r>
            <a:r>
              <a:rPr lang="en-US" dirty="0"/>
              <a:t> </a:t>
            </a:r>
            <a:r>
              <a:rPr lang="en-US" dirty="0" err="1"/>
              <a:t>ahlak</a:t>
            </a:r>
            <a:r>
              <a:rPr lang="en-US" dirty="0"/>
              <a:t> </a:t>
            </a:r>
            <a:r>
              <a:rPr lang="en-US" dirty="0" err="1"/>
              <a:t>dersi</a:t>
            </a:r>
            <a:r>
              <a:rPr lang="en-US" dirty="0"/>
              <a:t> </a:t>
            </a:r>
            <a:r>
              <a:rPr lang="en-US" dirty="0" err="1"/>
              <a:t>ve</a:t>
            </a:r>
            <a:r>
              <a:rPr lang="en-US" dirty="0"/>
              <a:t> </a:t>
            </a:r>
            <a:r>
              <a:rPr lang="en-US" dirty="0" err="1"/>
              <a:t>öğüt</a:t>
            </a:r>
            <a:r>
              <a:rPr lang="en-US" dirty="0"/>
              <a:t> </a:t>
            </a:r>
            <a:r>
              <a:rPr lang="en-US" dirty="0" err="1"/>
              <a:t>vererek</a:t>
            </a:r>
            <a:r>
              <a:rPr lang="en-US" dirty="0"/>
              <a:t> </a:t>
            </a:r>
            <a:r>
              <a:rPr lang="en-US" dirty="0" err="1"/>
              <a:t>kişinin</a:t>
            </a:r>
            <a:r>
              <a:rPr lang="en-US" dirty="0"/>
              <a:t> </a:t>
            </a:r>
            <a:r>
              <a:rPr lang="en-US" dirty="0" err="1"/>
              <a:t>kusurlarını</a:t>
            </a:r>
            <a:r>
              <a:rPr lang="en-US" dirty="0"/>
              <a:t>, </a:t>
            </a:r>
            <a:r>
              <a:rPr lang="en-US" dirty="0" err="1"/>
              <a:t>yanlış</a:t>
            </a:r>
            <a:r>
              <a:rPr lang="en-US" dirty="0"/>
              <a:t> </a:t>
            </a:r>
            <a:r>
              <a:rPr lang="en-US" dirty="0" err="1"/>
              <a:t>davranışlarını</a:t>
            </a:r>
            <a:r>
              <a:rPr lang="en-US" dirty="0"/>
              <a:t> </a:t>
            </a:r>
            <a:r>
              <a:rPr lang="en-US" dirty="0" err="1"/>
              <a:t>düzeltmek</a:t>
            </a:r>
            <a:r>
              <a:rPr lang="en-US" dirty="0"/>
              <a:t> </a:t>
            </a:r>
            <a:r>
              <a:rPr lang="en-US" dirty="0" err="1"/>
              <a:t>amacını</a:t>
            </a:r>
            <a:r>
              <a:rPr lang="en-US" dirty="0"/>
              <a:t> </a:t>
            </a:r>
            <a:r>
              <a:rPr lang="en-US" dirty="0" err="1"/>
              <a:t>güder</a:t>
            </a:r>
            <a:r>
              <a:rPr lang="en-US" dirty="0"/>
              <a:t>. Bir </a:t>
            </a:r>
            <a:r>
              <a:rPr lang="en-US" dirty="0" err="1"/>
              <a:t>tür</a:t>
            </a:r>
            <a:r>
              <a:rPr lang="en-US" dirty="0"/>
              <a:t> </a:t>
            </a:r>
            <a:r>
              <a:rPr lang="en-US" dirty="0" err="1"/>
              <a:t>masal</a:t>
            </a:r>
            <a:r>
              <a:rPr lang="en-US" dirty="0"/>
              <a:t> </a:t>
            </a:r>
            <a:r>
              <a:rPr lang="en-US" dirty="0" err="1"/>
              <a:t>olan</a:t>
            </a:r>
            <a:r>
              <a:rPr lang="en-US" dirty="0"/>
              <a:t> </a:t>
            </a:r>
            <a:r>
              <a:rPr lang="en-US" dirty="0" err="1"/>
              <a:t>fablı</a:t>
            </a:r>
            <a:r>
              <a:rPr lang="en-US" dirty="0"/>
              <a:t> </a:t>
            </a:r>
            <a:r>
              <a:rPr lang="en-US" dirty="0" err="1"/>
              <a:t>öteki</a:t>
            </a:r>
            <a:r>
              <a:rPr lang="en-US" dirty="0"/>
              <a:t> </a:t>
            </a:r>
            <a:r>
              <a:rPr lang="en-US" dirty="0" err="1"/>
              <a:t>masallardan</a:t>
            </a:r>
            <a:r>
              <a:rPr lang="en-US" dirty="0"/>
              <a:t> </a:t>
            </a:r>
            <a:r>
              <a:rPr lang="en-US" dirty="0" err="1"/>
              <a:t>ayıran</a:t>
            </a:r>
            <a:r>
              <a:rPr lang="en-US" dirty="0"/>
              <a:t> </a:t>
            </a:r>
            <a:r>
              <a:rPr lang="en-US" dirty="0" err="1"/>
              <a:t>özellik</a:t>
            </a:r>
            <a:r>
              <a:rPr lang="en-US" dirty="0"/>
              <a:t>, </a:t>
            </a:r>
            <a:r>
              <a:rPr lang="en-US" dirty="0" err="1"/>
              <a:t>genellikle</a:t>
            </a:r>
            <a:r>
              <a:rPr lang="en-US" dirty="0"/>
              <a:t> </a:t>
            </a:r>
            <a:r>
              <a:rPr lang="en-US" dirty="0" err="1"/>
              <a:t>sonunda</a:t>
            </a:r>
            <a:r>
              <a:rPr lang="en-US" dirty="0"/>
              <a:t> </a:t>
            </a:r>
            <a:r>
              <a:rPr lang="en-US" dirty="0" err="1"/>
              <a:t>okuyan</a:t>
            </a:r>
            <a:r>
              <a:rPr lang="en-US" dirty="0"/>
              <a:t> </a:t>
            </a:r>
            <a:r>
              <a:rPr lang="en-US" dirty="0" err="1"/>
              <a:t>ya</a:t>
            </a:r>
            <a:r>
              <a:rPr lang="en-US" dirty="0"/>
              <a:t> da </a:t>
            </a:r>
            <a:r>
              <a:rPr lang="en-US" dirty="0" err="1"/>
              <a:t>dinleyene</a:t>
            </a:r>
            <a:r>
              <a:rPr lang="en-US" dirty="0"/>
              <a:t> </a:t>
            </a:r>
            <a:r>
              <a:rPr lang="en-US" dirty="0" err="1"/>
              <a:t>bir</a:t>
            </a:r>
            <a:r>
              <a:rPr lang="en-US" dirty="0"/>
              <a:t> </a:t>
            </a:r>
            <a:r>
              <a:rPr lang="en-US" dirty="0" err="1"/>
              <a:t>ders</a:t>
            </a:r>
            <a:r>
              <a:rPr lang="en-US" dirty="0"/>
              <a:t> </a:t>
            </a:r>
            <a:r>
              <a:rPr lang="en-US" dirty="0" err="1"/>
              <a:t>vermesidir</a:t>
            </a:r>
            <a:r>
              <a:rPr lang="en-US" dirty="0"/>
              <a:t>. Bu </a:t>
            </a:r>
            <a:r>
              <a:rPr lang="en-US" dirty="0" err="1"/>
              <a:t>dersin</a:t>
            </a:r>
            <a:r>
              <a:rPr lang="en-US" dirty="0"/>
              <a:t> </a:t>
            </a:r>
            <a:r>
              <a:rPr lang="en-US" dirty="0" err="1"/>
              <a:t>işlenen</a:t>
            </a:r>
            <a:r>
              <a:rPr lang="en-US" dirty="0"/>
              <a:t> </a:t>
            </a:r>
            <a:r>
              <a:rPr lang="en-US" dirty="0" err="1"/>
              <a:t>öykünün</a:t>
            </a:r>
            <a:r>
              <a:rPr lang="en-US" dirty="0"/>
              <a:t> </a:t>
            </a:r>
            <a:r>
              <a:rPr lang="en-US" dirty="0" err="1"/>
              <a:t>doğal</a:t>
            </a:r>
            <a:r>
              <a:rPr lang="en-US" dirty="0"/>
              <a:t> </a:t>
            </a:r>
            <a:r>
              <a:rPr lang="en-US" dirty="0" err="1"/>
              <a:t>bir</a:t>
            </a:r>
            <a:r>
              <a:rPr lang="en-US" dirty="0"/>
              <a:t> </a:t>
            </a:r>
            <a:r>
              <a:rPr lang="en-US" dirty="0" err="1"/>
              <a:t>sonucu</a:t>
            </a:r>
            <a:r>
              <a:rPr lang="en-US" dirty="0"/>
              <a:t> </a:t>
            </a:r>
            <a:r>
              <a:rPr lang="en-US" dirty="0" err="1"/>
              <a:t>gibi</a:t>
            </a:r>
            <a:r>
              <a:rPr lang="en-US" dirty="0"/>
              <a:t> </a:t>
            </a:r>
            <a:r>
              <a:rPr lang="en-US" dirty="0" err="1"/>
              <a:t>görünmesi</a:t>
            </a:r>
            <a:r>
              <a:rPr lang="en-US" dirty="0"/>
              <a:t>, </a:t>
            </a:r>
            <a:r>
              <a:rPr lang="en-US" dirty="0" err="1"/>
              <a:t>açık</a:t>
            </a:r>
            <a:r>
              <a:rPr lang="en-US" dirty="0"/>
              <a:t> </a:t>
            </a:r>
            <a:r>
              <a:rPr lang="en-US" dirty="0" err="1"/>
              <a:t>ve</a:t>
            </a:r>
            <a:r>
              <a:rPr lang="en-US" dirty="0"/>
              <a:t> </a:t>
            </a:r>
            <a:r>
              <a:rPr lang="en-US" dirty="0" err="1"/>
              <a:t>anlaşılır</a:t>
            </a:r>
            <a:r>
              <a:rPr lang="en-US" dirty="0"/>
              <a:t> </a:t>
            </a:r>
            <a:r>
              <a:rPr lang="en-US" dirty="0" err="1"/>
              <a:t>olması</a:t>
            </a:r>
            <a:r>
              <a:rPr lang="en-US" dirty="0"/>
              <a:t> </a:t>
            </a:r>
            <a:r>
              <a:rPr lang="en-US" dirty="0" err="1"/>
              <a:t>beklenir</a:t>
            </a:r>
            <a:r>
              <a:rPr lang="en-US" dirty="0"/>
              <a:t>. </a:t>
            </a:r>
            <a:r>
              <a:rPr lang="en-US" dirty="0" err="1"/>
              <a:t>Ders</a:t>
            </a:r>
            <a:r>
              <a:rPr lang="en-US" dirty="0"/>
              <a:t> </a:t>
            </a:r>
            <a:r>
              <a:rPr lang="en-US" dirty="0" err="1"/>
              <a:t>verme</a:t>
            </a:r>
            <a:r>
              <a:rPr lang="en-US" dirty="0"/>
              <a:t> </a:t>
            </a:r>
            <a:r>
              <a:rPr lang="en-US" dirty="0" err="1"/>
              <a:t>özelliğiyle</a:t>
            </a:r>
            <a:r>
              <a:rPr lang="en-US" dirty="0"/>
              <a:t> </a:t>
            </a:r>
            <a:r>
              <a:rPr lang="en-US" dirty="0" err="1"/>
              <a:t>fabl</a:t>
            </a:r>
            <a:r>
              <a:rPr lang="en-US" dirty="0"/>
              <a:t>, </a:t>
            </a:r>
            <a:r>
              <a:rPr lang="en-US" dirty="0" err="1"/>
              <a:t>özellik</a:t>
            </a:r>
            <a:r>
              <a:rPr lang="tr-TR" dirty="0"/>
              <a:t>l</a:t>
            </a:r>
            <a:r>
              <a:rPr lang="en-US" dirty="0"/>
              <a:t>e </a:t>
            </a:r>
            <a:r>
              <a:rPr lang="en-US" dirty="0" err="1"/>
              <a:t>çocukların</a:t>
            </a:r>
            <a:r>
              <a:rPr lang="en-US" dirty="0"/>
              <a:t> </a:t>
            </a:r>
            <a:r>
              <a:rPr lang="en-US" dirty="0" err="1"/>
              <a:t>eğitiminde</a:t>
            </a:r>
            <a:r>
              <a:rPr lang="en-US" dirty="0"/>
              <a:t> </a:t>
            </a:r>
            <a:r>
              <a:rPr lang="en-US" dirty="0" err="1"/>
              <a:t>önemli</a:t>
            </a:r>
            <a:r>
              <a:rPr lang="en-US" dirty="0"/>
              <a:t> </a:t>
            </a:r>
            <a:r>
              <a:rPr lang="en-US" dirty="0" err="1"/>
              <a:t>bir</a:t>
            </a:r>
            <a:r>
              <a:rPr lang="en-US" dirty="0"/>
              <a:t> </a:t>
            </a:r>
            <a:r>
              <a:rPr lang="en-US" dirty="0" err="1"/>
              <a:t>işleve</a:t>
            </a:r>
            <a:r>
              <a:rPr lang="en-US" dirty="0"/>
              <a:t> </a:t>
            </a:r>
            <a:r>
              <a:rPr lang="en-US" dirty="0" err="1"/>
              <a:t>sahiptir</a:t>
            </a:r>
            <a:r>
              <a:rPr lang="en-US" dirty="0"/>
              <a:t>.</a:t>
            </a:r>
            <a:endParaRPr lang="tr-TR" dirty="0"/>
          </a:p>
          <a:p>
            <a:pPr algn="just">
              <a:lnSpc>
                <a:spcPct val="150000"/>
              </a:lnSpc>
            </a:pPr>
            <a:endParaRPr lang="tr-TR" dirty="0"/>
          </a:p>
        </p:txBody>
      </p:sp>
    </p:spTree>
    <p:extLst>
      <p:ext uri="{BB962C8B-B14F-4D97-AF65-F5344CB8AC3E}">
        <p14:creationId xmlns:p14="http://schemas.microsoft.com/office/powerpoint/2010/main" val="4092888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9512" y="260648"/>
            <a:ext cx="8712968" cy="6324808"/>
          </a:xfrm>
          <a:prstGeom prst="rect">
            <a:avLst/>
          </a:prstGeom>
        </p:spPr>
        <p:txBody>
          <a:bodyPr wrap="square">
            <a:spAutoFit/>
          </a:bodyPr>
          <a:lstStyle/>
          <a:p>
            <a:pPr algn="just">
              <a:lnSpc>
                <a:spcPct val="150000"/>
              </a:lnSpc>
            </a:pPr>
            <a:r>
              <a:rPr lang="en-US" dirty="0"/>
              <a:t>Bir </a:t>
            </a:r>
            <a:r>
              <a:rPr lang="en-US" dirty="0" err="1"/>
              <a:t>olaya</a:t>
            </a:r>
            <a:r>
              <a:rPr lang="en-US" dirty="0"/>
              <a:t> </a:t>
            </a:r>
            <a:r>
              <a:rPr lang="en-US" dirty="0" err="1"/>
              <a:t>dayandığı</a:t>
            </a:r>
            <a:r>
              <a:rPr lang="en-US" dirty="0"/>
              <a:t> </a:t>
            </a:r>
            <a:r>
              <a:rPr lang="en-US" dirty="0" err="1"/>
              <a:t>için</a:t>
            </a:r>
            <a:r>
              <a:rPr lang="en-US" dirty="0"/>
              <a:t> </a:t>
            </a:r>
            <a:r>
              <a:rPr lang="en-US" dirty="0" err="1"/>
              <a:t>fablın</a:t>
            </a:r>
            <a:r>
              <a:rPr lang="en-US" dirty="0"/>
              <a:t> da </a:t>
            </a:r>
            <a:r>
              <a:rPr lang="en-US" dirty="0" err="1"/>
              <a:t>serim</a:t>
            </a:r>
            <a:r>
              <a:rPr lang="en-US" dirty="0"/>
              <a:t>, </a:t>
            </a:r>
            <a:r>
              <a:rPr lang="en-US" dirty="0" err="1"/>
              <a:t>düğüm</a:t>
            </a:r>
            <a:r>
              <a:rPr lang="en-US" dirty="0"/>
              <a:t>, </a:t>
            </a:r>
            <a:r>
              <a:rPr lang="en-US" dirty="0" err="1"/>
              <a:t>çözüm</a:t>
            </a:r>
            <a:r>
              <a:rPr lang="en-US" dirty="0"/>
              <a:t> </a:t>
            </a:r>
            <a:r>
              <a:rPr lang="en-US" dirty="0" err="1"/>
              <a:t>bölümleri</a:t>
            </a:r>
            <a:r>
              <a:rPr lang="en-US" dirty="0"/>
              <a:t> </a:t>
            </a:r>
            <a:r>
              <a:rPr lang="en-US" dirty="0" err="1"/>
              <a:t>vardır</a:t>
            </a:r>
            <a:r>
              <a:rPr lang="en-US" dirty="0"/>
              <a:t>. </a:t>
            </a:r>
            <a:r>
              <a:rPr lang="en-US" dirty="0" err="1"/>
              <a:t>Olayın</a:t>
            </a:r>
            <a:r>
              <a:rPr lang="en-US" dirty="0"/>
              <a:t> </a:t>
            </a:r>
            <a:r>
              <a:rPr lang="en-US" dirty="0" err="1"/>
              <a:t>akışı</a:t>
            </a:r>
            <a:r>
              <a:rPr lang="en-US" dirty="0"/>
              <a:t> </a:t>
            </a:r>
            <a:r>
              <a:rPr lang="en-US" dirty="0" err="1"/>
              <a:t>içinde</a:t>
            </a:r>
            <a:r>
              <a:rPr lang="en-US" dirty="0"/>
              <a:t> </a:t>
            </a:r>
            <a:r>
              <a:rPr lang="en-US" dirty="0" err="1"/>
              <a:t>simgesel</a:t>
            </a:r>
            <a:r>
              <a:rPr lang="en-US" dirty="0"/>
              <a:t> </a:t>
            </a:r>
            <a:r>
              <a:rPr lang="en-US" dirty="0" err="1"/>
              <a:t>kişiler</a:t>
            </a:r>
            <a:r>
              <a:rPr lang="en-US" dirty="0"/>
              <a:t> </a:t>
            </a:r>
            <a:r>
              <a:rPr lang="en-US" dirty="0" err="1"/>
              <a:t>belirleyici</a:t>
            </a:r>
            <a:r>
              <a:rPr lang="en-US" dirty="0"/>
              <a:t> </a:t>
            </a:r>
            <a:r>
              <a:rPr lang="en-US" dirty="0" err="1"/>
              <a:t>yönleriyle</a:t>
            </a:r>
            <a:r>
              <a:rPr lang="en-US" dirty="0"/>
              <a:t> </a:t>
            </a:r>
            <a:r>
              <a:rPr lang="en-US" dirty="0" err="1"/>
              <a:t>öne</a:t>
            </a:r>
            <a:r>
              <a:rPr lang="en-US" dirty="0"/>
              <a:t> </a:t>
            </a:r>
            <a:r>
              <a:rPr lang="en-US" dirty="0" err="1"/>
              <a:t>çıkarılır</a:t>
            </a:r>
            <a:r>
              <a:rPr lang="en-US" dirty="0"/>
              <a:t>. </a:t>
            </a:r>
            <a:r>
              <a:rPr lang="en-US" dirty="0" err="1"/>
              <a:t>İleti</a:t>
            </a:r>
            <a:r>
              <a:rPr lang="en-US" dirty="0"/>
              <a:t>, </a:t>
            </a:r>
            <a:r>
              <a:rPr lang="en-US" dirty="0" err="1"/>
              <a:t>bir</a:t>
            </a:r>
            <a:r>
              <a:rPr lang="en-US" dirty="0"/>
              <a:t> </a:t>
            </a:r>
            <a:r>
              <a:rPr lang="en-US" dirty="0" err="1"/>
              <a:t>eylemle</a:t>
            </a:r>
            <a:r>
              <a:rPr lang="en-US" dirty="0"/>
              <a:t> </a:t>
            </a:r>
            <a:r>
              <a:rPr lang="en-US" dirty="0" err="1"/>
              <a:t>birlikte</a:t>
            </a:r>
            <a:r>
              <a:rPr lang="en-US" dirty="0"/>
              <a:t> </a:t>
            </a:r>
            <a:r>
              <a:rPr lang="en-US" dirty="0" err="1"/>
              <a:t>verildiği</a:t>
            </a:r>
            <a:r>
              <a:rPr lang="en-US" dirty="0"/>
              <a:t> </a:t>
            </a:r>
            <a:r>
              <a:rPr lang="en-US" dirty="0" err="1"/>
              <a:t>için</a:t>
            </a:r>
            <a:r>
              <a:rPr lang="en-US" dirty="0"/>
              <a:t> hem </a:t>
            </a:r>
            <a:r>
              <a:rPr lang="en-US" dirty="0" err="1"/>
              <a:t>didaktik</a:t>
            </a:r>
            <a:r>
              <a:rPr lang="en-US" dirty="0"/>
              <a:t> hem de </a:t>
            </a:r>
            <a:r>
              <a:rPr lang="en-US" dirty="0" err="1"/>
              <a:t>dramatik</a:t>
            </a:r>
            <a:r>
              <a:rPr lang="en-US" dirty="0"/>
              <a:t> </a:t>
            </a:r>
            <a:r>
              <a:rPr lang="en-US" dirty="0" err="1"/>
              <a:t>tür</a:t>
            </a:r>
            <a:r>
              <a:rPr lang="en-US" dirty="0"/>
              <a:t> </a:t>
            </a:r>
            <a:r>
              <a:rPr lang="en-US" dirty="0" err="1"/>
              <a:t>özelliği</a:t>
            </a:r>
            <a:r>
              <a:rPr lang="en-US" dirty="0"/>
              <a:t> </a:t>
            </a:r>
            <a:r>
              <a:rPr lang="en-US" dirty="0" err="1"/>
              <a:t>taşıyan</a:t>
            </a:r>
            <a:r>
              <a:rPr lang="en-US" dirty="0"/>
              <a:t> </a:t>
            </a:r>
            <a:r>
              <a:rPr lang="en-US" dirty="0" err="1"/>
              <a:t>fablda</a:t>
            </a:r>
            <a:r>
              <a:rPr lang="en-US" dirty="0"/>
              <a:t> </a:t>
            </a:r>
            <a:r>
              <a:rPr lang="en-US" dirty="0" err="1"/>
              <a:t>kişileştirme</a:t>
            </a:r>
            <a:r>
              <a:rPr lang="en-US" dirty="0"/>
              <a:t> </a:t>
            </a:r>
            <a:r>
              <a:rPr lang="en-US" dirty="0" err="1"/>
              <a:t>ve</a:t>
            </a:r>
            <a:r>
              <a:rPr lang="en-US" dirty="0"/>
              <a:t> </a:t>
            </a:r>
            <a:r>
              <a:rPr lang="en-US" dirty="0" err="1"/>
              <a:t>konuşturma</a:t>
            </a:r>
            <a:r>
              <a:rPr lang="en-US" dirty="0"/>
              <a:t> (</a:t>
            </a:r>
            <a:r>
              <a:rPr lang="en-US" dirty="0" err="1"/>
              <a:t>teşhis</a:t>
            </a:r>
            <a:r>
              <a:rPr lang="en-US" dirty="0"/>
              <a:t> </a:t>
            </a:r>
            <a:r>
              <a:rPr lang="en-US" dirty="0" err="1"/>
              <a:t>ve</a:t>
            </a:r>
            <a:r>
              <a:rPr lang="en-US" dirty="0"/>
              <a:t> </a:t>
            </a:r>
            <a:r>
              <a:rPr lang="en-US" dirty="0" err="1"/>
              <a:t>intak</a:t>
            </a:r>
            <a:r>
              <a:rPr lang="en-US" dirty="0"/>
              <a:t>) </a:t>
            </a:r>
            <a:r>
              <a:rPr lang="en-US" dirty="0" err="1"/>
              <a:t>sanatlarına</a:t>
            </a:r>
            <a:r>
              <a:rPr lang="en-US" dirty="0"/>
              <a:t> </a:t>
            </a:r>
            <a:r>
              <a:rPr lang="en-US" dirty="0" err="1"/>
              <a:t>bolca</a:t>
            </a:r>
            <a:r>
              <a:rPr lang="en-US" dirty="0"/>
              <a:t> </a:t>
            </a:r>
            <a:r>
              <a:rPr lang="en-US" dirty="0" err="1"/>
              <a:t>yer</a:t>
            </a:r>
            <a:r>
              <a:rPr lang="en-US" dirty="0"/>
              <a:t> </a:t>
            </a:r>
            <a:r>
              <a:rPr lang="en-US" dirty="0" err="1"/>
              <a:t>verilir</a:t>
            </a:r>
            <a:r>
              <a:rPr lang="en-US" dirty="0"/>
              <a:t>. </a:t>
            </a:r>
            <a:r>
              <a:rPr lang="en-US" dirty="0" err="1"/>
              <a:t>Günümüzde</a:t>
            </a:r>
            <a:r>
              <a:rPr lang="en-US" dirty="0"/>
              <a:t> </a:t>
            </a:r>
            <a:r>
              <a:rPr lang="en-US" dirty="0" err="1"/>
              <a:t>çocuklar</a:t>
            </a:r>
            <a:r>
              <a:rPr lang="en-US" dirty="0"/>
              <a:t> </a:t>
            </a:r>
            <a:r>
              <a:rPr lang="en-US" dirty="0" err="1"/>
              <a:t>için</a:t>
            </a:r>
            <a:r>
              <a:rPr lang="en-US" dirty="0"/>
              <a:t> </a:t>
            </a:r>
            <a:r>
              <a:rPr lang="en-US" dirty="0" err="1"/>
              <a:t>yazılan</a:t>
            </a:r>
            <a:r>
              <a:rPr lang="en-US" dirty="0"/>
              <a:t> </a:t>
            </a:r>
            <a:r>
              <a:rPr lang="en-US" dirty="0" err="1"/>
              <a:t>ve</a:t>
            </a:r>
            <a:r>
              <a:rPr lang="en-US" dirty="0"/>
              <a:t> </a:t>
            </a:r>
            <a:r>
              <a:rPr lang="en-US" dirty="0" err="1"/>
              <a:t>öğretme</a:t>
            </a:r>
            <a:r>
              <a:rPr lang="en-US" dirty="0"/>
              <a:t> </a:t>
            </a:r>
            <a:r>
              <a:rPr lang="en-US" dirty="0" err="1"/>
              <a:t>kaygısı</a:t>
            </a:r>
            <a:r>
              <a:rPr lang="en-US" dirty="0"/>
              <a:t> </a:t>
            </a:r>
            <a:r>
              <a:rPr lang="en-US" dirty="0" err="1"/>
              <a:t>ağır</a:t>
            </a:r>
            <a:r>
              <a:rPr lang="en-US" dirty="0"/>
              <a:t> </a:t>
            </a:r>
            <a:r>
              <a:rPr lang="en-US" dirty="0" err="1"/>
              <a:t>basan</a:t>
            </a:r>
            <a:r>
              <a:rPr lang="en-US" dirty="0"/>
              <a:t> </a:t>
            </a:r>
            <a:r>
              <a:rPr lang="en-US" dirty="0" err="1"/>
              <a:t>bazı</a:t>
            </a:r>
            <a:r>
              <a:rPr lang="en-US" dirty="0"/>
              <a:t> </a:t>
            </a:r>
            <a:r>
              <a:rPr lang="en-US" dirty="0" err="1"/>
              <a:t>fabl</a:t>
            </a:r>
            <a:r>
              <a:rPr lang="en-US" dirty="0"/>
              <a:t> </a:t>
            </a:r>
            <a:r>
              <a:rPr lang="en-US" dirty="0" err="1"/>
              <a:t>örneklerinin</a:t>
            </a:r>
            <a:r>
              <a:rPr lang="en-US" dirty="0"/>
              <a:t> </a:t>
            </a:r>
            <a:r>
              <a:rPr lang="en-US" dirty="0" err="1"/>
              <a:t>şiirsellikten</a:t>
            </a:r>
            <a:r>
              <a:rPr lang="en-US" dirty="0"/>
              <a:t> </a:t>
            </a:r>
            <a:r>
              <a:rPr lang="en-US" dirty="0" err="1"/>
              <a:t>uzaklaştığı</a:t>
            </a:r>
            <a:r>
              <a:rPr lang="en-US" dirty="0"/>
              <a:t> </a:t>
            </a:r>
            <a:r>
              <a:rPr lang="en-US" dirty="0" err="1"/>
              <a:t>görülmektedir</a:t>
            </a:r>
            <a:r>
              <a:rPr lang="en-US" dirty="0"/>
              <a:t>. </a:t>
            </a:r>
            <a:r>
              <a:rPr lang="en-US" dirty="0" err="1"/>
              <a:t>Çocuklara</a:t>
            </a:r>
            <a:r>
              <a:rPr lang="en-US" dirty="0"/>
              <a:t> </a:t>
            </a:r>
            <a:r>
              <a:rPr lang="en-US" dirty="0" err="1"/>
              <a:t>yazınsal</a:t>
            </a:r>
            <a:r>
              <a:rPr lang="en-US" dirty="0"/>
              <a:t> </a:t>
            </a:r>
            <a:r>
              <a:rPr lang="en-US" dirty="0" err="1"/>
              <a:t>değer</a:t>
            </a:r>
            <a:r>
              <a:rPr lang="en-US" dirty="0"/>
              <a:t> </a:t>
            </a:r>
            <a:r>
              <a:rPr lang="en-US" dirty="0" err="1"/>
              <a:t>taşımayan</a:t>
            </a:r>
            <a:r>
              <a:rPr lang="en-US" dirty="0"/>
              <a:t> </a:t>
            </a:r>
            <a:r>
              <a:rPr lang="en-US" dirty="0" err="1"/>
              <a:t>ürünler</a:t>
            </a:r>
            <a:r>
              <a:rPr lang="en-US" dirty="0"/>
              <a:t> </a:t>
            </a:r>
            <a:r>
              <a:rPr lang="en-US" dirty="0" err="1"/>
              <a:t>sunmak</a:t>
            </a:r>
            <a:r>
              <a:rPr lang="en-US" dirty="0"/>
              <a:t>, </a:t>
            </a:r>
            <a:r>
              <a:rPr lang="en-US" dirty="0" err="1"/>
              <a:t>şiiri</a:t>
            </a:r>
            <a:r>
              <a:rPr lang="en-US" dirty="0"/>
              <a:t> salt </a:t>
            </a:r>
            <a:r>
              <a:rPr lang="en-US" dirty="0" err="1"/>
              <a:t>bilgilendirici</a:t>
            </a:r>
            <a:r>
              <a:rPr lang="en-US" dirty="0"/>
              <a:t> </a:t>
            </a:r>
            <a:r>
              <a:rPr lang="en-US" dirty="0" err="1"/>
              <a:t>bir</a:t>
            </a:r>
            <a:r>
              <a:rPr lang="en-US" dirty="0"/>
              <a:t> </a:t>
            </a:r>
            <a:r>
              <a:rPr lang="en-US" dirty="0" err="1"/>
              <a:t>tür</a:t>
            </a:r>
            <a:r>
              <a:rPr lang="en-US" dirty="0"/>
              <a:t> </a:t>
            </a:r>
            <a:r>
              <a:rPr lang="en-US" dirty="0" err="1"/>
              <a:t>olarak</a:t>
            </a:r>
            <a:r>
              <a:rPr lang="en-US" dirty="0"/>
              <a:t> </a:t>
            </a:r>
            <a:r>
              <a:rPr lang="en-US" dirty="0" err="1"/>
              <a:t>tanıtmak</a:t>
            </a:r>
            <a:r>
              <a:rPr lang="en-US" dirty="0"/>
              <a:t>; </a:t>
            </a:r>
            <a:r>
              <a:rPr lang="en-US" dirty="0" err="1"/>
              <a:t>çocuğun</a:t>
            </a:r>
            <a:r>
              <a:rPr lang="en-US" dirty="0"/>
              <a:t> </a:t>
            </a:r>
            <a:r>
              <a:rPr lang="en-US" dirty="0" err="1"/>
              <a:t>türe</a:t>
            </a:r>
            <a:r>
              <a:rPr lang="en-US" dirty="0"/>
              <a:t> </a:t>
            </a:r>
            <a:r>
              <a:rPr lang="en-US" dirty="0" err="1"/>
              <a:t>ilişkin</a:t>
            </a:r>
            <a:r>
              <a:rPr lang="en-US" dirty="0"/>
              <a:t> </a:t>
            </a:r>
            <a:r>
              <a:rPr lang="en-US" dirty="0" err="1"/>
              <a:t>yanlış</a:t>
            </a:r>
            <a:r>
              <a:rPr lang="en-US" dirty="0"/>
              <a:t> </a:t>
            </a:r>
            <a:r>
              <a:rPr lang="en-US" dirty="0" err="1"/>
              <a:t>değerlendirmeler</a:t>
            </a:r>
            <a:r>
              <a:rPr lang="en-US" dirty="0"/>
              <a:t> </a:t>
            </a:r>
            <a:r>
              <a:rPr lang="en-US" dirty="0" err="1"/>
              <a:t>yapmasına</a:t>
            </a:r>
            <a:r>
              <a:rPr lang="en-US" dirty="0"/>
              <a:t> </a:t>
            </a:r>
            <a:r>
              <a:rPr lang="en-US" dirty="0" err="1"/>
              <a:t>neden</a:t>
            </a:r>
            <a:r>
              <a:rPr lang="en-US" dirty="0"/>
              <a:t> </a:t>
            </a:r>
            <a:r>
              <a:rPr lang="en-US" dirty="0" err="1"/>
              <a:t>olabilir</a:t>
            </a:r>
            <a:r>
              <a:rPr lang="en-US" dirty="0"/>
              <a:t>.</a:t>
            </a:r>
            <a:endParaRPr lang="tr-TR" dirty="0"/>
          </a:p>
          <a:p>
            <a:pPr algn="just">
              <a:lnSpc>
                <a:spcPct val="150000"/>
              </a:lnSpc>
            </a:pPr>
            <a:r>
              <a:rPr lang="en-US" dirty="0"/>
              <a:t>Hint </a:t>
            </a:r>
            <a:r>
              <a:rPr lang="en-US" dirty="0" err="1"/>
              <a:t>düşünürü</a:t>
            </a:r>
            <a:r>
              <a:rPr lang="en-US" dirty="0"/>
              <a:t> </a:t>
            </a:r>
            <a:r>
              <a:rPr lang="en-US" u="sng" dirty="0" err="1"/>
              <a:t>Beydeba’nın</a:t>
            </a:r>
            <a:r>
              <a:rPr lang="en-US" u="sng" dirty="0"/>
              <a:t> </a:t>
            </a:r>
            <a:r>
              <a:rPr lang="en-US" u="sng" dirty="0" err="1"/>
              <a:t>yazdığı</a:t>
            </a:r>
            <a:r>
              <a:rPr lang="en-US" u="sng" dirty="0"/>
              <a:t> </a:t>
            </a:r>
            <a:r>
              <a:rPr lang="en-US" u="sng" dirty="0" err="1"/>
              <a:t>Kelile</a:t>
            </a:r>
            <a:r>
              <a:rPr lang="en-US" u="sng" dirty="0"/>
              <a:t> </a:t>
            </a:r>
            <a:r>
              <a:rPr lang="en-US" u="sng" dirty="0" err="1"/>
              <a:t>ve</a:t>
            </a:r>
            <a:r>
              <a:rPr lang="en-US" u="sng" dirty="0"/>
              <a:t> </a:t>
            </a:r>
            <a:r>
              <a:rPr lang="en-US" u="sng" dirty="0" err="1"/>
              <a:t>Dimne</a:t>
            </a:r>
            <a:r>
              <a:rPr lang="en-US" dirty="0"/>
              <a:t>, </a:t>
            </a:r>
            <a:r>
              <a:rPr lang="en-US" dirty="0" err="1"/>
              <a:t>dünya</a:t>
            </a:r>
            <a:r>
              <a:rPr lang="en-US" dirty="0"/>
              <a:t> </a:t>
            </a:r>
            <a:r>
              <a:rPr lang="en-US" dirty="0" err="1"/>
              <a:t>edebiyatında</a:t>
            </a:r>
            <a:r>
              <a:rPr lang="en-US" dirty="0"/>
              <a:t> </a:t>
            </a:r>
            <a:r>
              <a:rPr lang="en-US" dirty="0" err="1"/>
              <a:t>bu</a:t>
            </a:r>
            <a:r>
              <a:rPr lang="en-US" dirty="0"/>
              <a:t> </a:t>
            </a:r>
            <a:r>
              <a:rPr lang="en-US" dirty="0" err="1"/>
              <a:t>türün</a:t>
            </a:r>
            <a:r>
              <a:rPr lang="en-US" dirty="0"/>
              <a:t> </a:t>
            </a:r>
            <a:r>
              <a:rPr lang="en-US" dirty="0" err="1"/>
              <a:t>başlıca</a:t>
            </a:r>
            <a:r>
              <a:rPr lang="en-US" dirty="0"/>
              <a:t> </a:t>
            </a:r>
            <a:r>
              <a:rPr lang="en-US" dirty="0" err="1"/>
              <a:t>kaynaklarından</a:t>
            </a:r>
            <a:r>
              <a:rPr lang="en-US" dirty="0"/>
              <a:t> </a:t>
            </a:r>
            <a:r>
              <a:rPr lang="en-US" dirty="0" err="1"/>
              <a:t>biridir</a:t>
            </a:r>
            <a:r>
              <a:rPr lang="en-US" dirty="0"/>
              <a:t>. </a:t>
            </a:r>
            <a:r>
              <a:rPr lang="en-US" dirty="0" err="1"/>
              <a:t>Batı</a:t>
            </a:r>
            <a:r>
              <a:rPr lang="en-US" dirty="0"/>
              <a:t> </a:t>
            </a:r>
            <a:r>
              <a:rPr lang="en-US" dirty="0" err="1"/>
              <a:t>edebiyatında</a:t>
            </a:r>
            <a:r>
              <a:rPr lang="en-US" dirty="0"/>
              <a:t> </a:t>
            </a:r>
            <a:r>
              <a:rPr lang="en-US" u="sng" dirty="0" err="1"/>
              <a:t>Aisopos</a:t>
            </a:r>
            <a:r>
              <a:rPr lang="en-US" dirty="0"/>
              <a:t> (Ezop-İÖ-6.yy.)’un </a:t>
            </a:r>
            <a:r>
              <a:rPr lang="en-US" dirty="0" err="1"/>
              <a:t>yazdığı</a:t>
            </a:r>
            <a:r>
              <a:rPr lang="en-US" dirty="0"/>
              <a:t> </a:t>
            </a:r>
            <a:r>
              <a:rPr lang="en-US" dirty="0" err="1"/>
              <a:t>masallar</a:t>
            </a:r>
            <a:r>
              <a:rPr lang="en-US" dirty="0"/>
              <a:t> </a:t>
            </a:r>
            <a:r>
              <a:rPr lang="en-US" dirty="0" err="1"/>
              <a:t>ünlüdür</a:t>
            </a:r>
            <a:r>
              <a:rPr lang="en-US" dirty="0"/>
              <a:t>. </a:t>
            </a:r>
            <a:r>
              <a:rPr lang="en-US" dirty="0" err="1"/>
              <a:t>Bütün</a:t>
            </a:r>
            <a:r>
              <a:rPr lang="en-US" dirty="0"/>
              <a:t> </a:t>
            </a:r>
            <a:r>
              <a:rPr lang="en-US" dirty="0" err="1"/>
              <a:t>dünyada</a:t>
            </a:r>
            <a:r>
              <a:rPr lang="en-US" dirty="0"/>
              <a:t> </a:t>
            </a:r>
            <a:r>
              <a:rPr lang="en-US" dirty="0" err="1"/>
              <a:t>fabllarıyla</a:t>
            </a:r>
            <a:r>
              <a:rPr lang="en-US" dirty="0"/>
              <a:t> </a:t>
            </a:r>
            <a:r>
              <a:rPr lang="en-US" dirty="0" err="1"/>
              <a:t>tanınan</a:t>
            </a:r>
            <a:r>
              <a:rPr lang="en-US" dirty="0"/>
              <a:t> </a:t>
            </a:r>
            <a:r>
              <a:rPr lang="en-US" u="sng" dirty="0"/>
              <a:t>La Fontaine </a:t>
            </a:r>
            <a:r>
              <a:rPr lang="en-US" dirty="0"/>
              <a:t>(1621- 1695)’in </a:t>
            </a:r>
            <a:r>
              <a:rPr lang="en-US" dirty="0" err="1"/>
              <a:t>fabllarını</a:t>
            </a:r>
            <a:r>
              <a:rPr lang="en-US" dirty="0"/>
              <a:t> </a:t>
            </a:r>
            <a:r>
              <a:rPr lang="en-US" dirty="0" err="1"/>
              <a:t>yazarken</a:t>
            </a:r>
            <a:r>
              <a:rPr lang="en-US" dirty="0"/>
              <a:t> </a:t>
            </a:r>
            <a:r>
              <a:rPr lang="en-US" dirty="0" err="1"/>
              <a:t>Beydeba’dan</a:t>
            </a:r>
            <a:r>
              <a:rPr lang="en-US" dirty="0"/>
              <a:t> </a:t>
            </a:r>
            <a:r>
              <a:rPr lang="en-US" dirty="0" err="1"/>
              <a:t>yararlandığı</a:t>
            </a:r>
            <a:r>
              <a:rPr lang="en-US" dirty="0"/>
              <a:t> </a:t>
            </a:r>
            <a:r>
              <a:rPr lang="en-US" dirty="0" err="1"/>
              <a:t>bilinmektedir</a:t>
            </a:r>
            <a:r>
              <a:rPr lang="en-US" dirty="0"/>
              <a:t>. </a:t>
            </a:r>
            <a:r>
              <a:rPr lang="en-US" dirty="0" err="1"/>
              <a:t>Türk</a:t>
            </a:r>
            <a:r>
              <a:rPr lang="en-US" dirty="0"/>
              <a:t> </a:t>
            </a:r>
            <a:r>
              <a:rPr lang="en-US" dirty="0" err="1"/>
              <a:t>edebiyatında</a:t>
            </a:r>
            <a:r>
              <a:rPr lang="en-US" dirty="0"/>
              <a:t> </a:t>
            </a:r>
            <a:r>
              <a:rPr lang="tr-TR" u="sng" dirty="0"/>
              <a:t>Ş</a:t>
            </a:r>
            <a:r>
              <a:rPr lang="en-US" u="sng" dirty="0" err="1"/>
              <a:t>eyhi</a:t>
            </a:r>
            <a:r>
              <a:rPr lang="en-US" u="sng" dirty="0"/>
              <a:t> </a:t>
            </a:r>
            <a:r>
              <a:rPr lang="en-US" dirty="0"/>
              <a:t>(15.yy.)’</a:t>
            </a:r>
            <a:r>
              <a:rPr lang="en-US" dirty="0" err="1"/>
              <a:t>nin</a:t>
            </a:r>
            <a:r>
              <a:rPr lang="en-US" dirty="0"/>
              <a:t> </a:t>
            </a:r>
            <a:r>
              <a:rPr lang="en-US" u="sng" dirty="0" err="1"/>
              <a:t>Harname</a:t>
            </a:r>
            <a:r>
              <a:rPr lang="en-US" dirty="0"/>
              <a:t> </a:t>
            </a:r>
            <a:r>
              <a:rPr lang="en-US" dirty="0" err="1"/>
              <a:t>adlı</a:t>
            </a:r>
            <a:r>
              <a:rPr lang="en-US" dirty="0"/>
              <a:t> </a:t>
            </a:r>
            <a:r>
              <a:rPr lang="en-US" b="1" dirty="0" err="1"/>
              <a:t>mesnevisi</a:t>
            </a:r>
            <a:r>
              <a:rPr lang="en-US" b="1" dirty="0"/>
              <a:t> </a:t>
            </a:r>
            <a:r>
              <a:rPr lang="en-US" b="1" dirty="0" err="1"/>
              <a:t>türün</a:t>
            </a:r>
            <a:r>
              <a:rPr lang="en-US" b="1" dirty="0"/>
              <a:t> ilk </a:t>
            </a:r>
            <a:r>
              <a:rPr lang="en-US" b="1" dirty="0" err="1"/>
              <a:t>başarılı</a:t>
            </a:r>
            <a:r>
              <a:rPr lang="en-US" b="1" dirty="0"/>
              <a:t> </a:t>
            </a:r>
            <a:r>
              <a:rPr lang="en-US" b="1" dirty="0" err="1"/>
              <a:t>örneklerinden</a:t>
            </a:r>
            <a:r>
              <a:rPr lang="en-US" b="1" dirty="0"/>
              <a:t> </a:t>
            </a:r>
            <a:r>
              <a:rPr lang="en-US" dirty="0" err="1"/>
              <a:t>biridir</a:t>
            </a:r>
            <a:r>
              <a:rPr lang="en-US" dirty="0"/>
              <a:t>. </a:t>
            </a:r>
            <a:r>
              <a:rPr lang="en-US" dirty="0" err="1"/>
              <a:t>Tanzimat</a:t>
            </a:r>
            <a:r>
              <a:rPr lang="en-US" dirty="0"/>
              <a:t> </a:t>
            </a:r>
            <a:r>
              <a:rPr lang="en-US" dirty="0" err="1"/>
              <a:t>dönemi</a:t>
            </a:r>
            <a:r>
              <a:rPr lang="en-US" dirty="0"/>
              <a:t> </a:t>
            </a:r>
            <a:r>
              <a:rPr lang="en-US" dirty="0" err="1"/>
              <a:t>şair</a:t>
            </a:r>
            <a:r>
              <a:rPr lang="en-US" dirty="0"/>
              <a:t> </a:t>
            </a:r>
            <a:r>
              <a:rPr lang="en-US" dirty="0" err="1"/>
              <a:t>ve</a:t>
            </a:r>
            <a:r>
              <a:rPr lang="en-US" dirty="0"/>
              <a:t> </a:t>
            </a:r>
            <a:r>
              <a:rPr lang="en-US" dirty="0" err="1"/>
              <a:t>yazarlarından</a:t>
            </a:r>
            <a:r>
              <a:rPr lang="en-US" dirty="0"/>
              <a:t> </a:t>
            </a:r>
            <a:r>
              <a:rPr lang="tr-TR" u="sng" dirty="0"/>
              <a:t>Ş</a:t>
            </a:r>
            <a:r>
              <a:rPr lang="en-US" u="sng" dirty="0" err="1"/>
              <a:t>inasi</a:t>
            </a:r>
            <a:r>
              <a:rPr lang="en-US" u="sng" dirty="0"/>
              <a:t> </a:t>
            </a:r>
            <a:r>
              <a:rPr lang="en-US" dirty="0"/>
              <a:t>(1826-1871) de </a:t>
            </a:r>
            <a:r>
              <a:rPr lang="en-US" dirty="0" err="1"/>
              <a:t>bu</a:t>
            </a:r>
            <a:r>
              <a:rPr lang="en-US" dirty="0"/>
              <a:t> </a:t>
            </a:r>
            <a:r>
              <a:rPr lang="en-US" dirty="0" err="1"/>
              <a:t>türde</a:t>
            </a:r>
            <a:r>
              <a:rPr lang="en-US" dirty="0"/>
              <a:t> </a:t>
            </a:r>
            <a:r>
              <a:rPr lang="en-US" dirty="0" err="1"/>
              <a:t>birkaç</a:t>
            </a:r>
            <a:r>
              <a:rPr lang="en-US" dirty="0"/>
              <a:t> </a:t>
            </a:r>
            <a:r>
              <a:rPr lang="en-US" dirty="0" err="1"/>
              <a:t>örnek</a:t>
            </a:r>
            <a:r>
              <a:rPr lang="en-US" dirty="0"/>
              <a:t> (</a:t>
            </a:r>
            <a:r>
              <a:rPr lang="en-US" dirty="0" err="1"/>
              <a:t>Eşek</a:t>
            </a:r>
            <a:r>
              <a:rPr lang="en-US" dirty="0"/>
              <a:t> </a:t>
            </a:r>
            <a:r>
              <a:rPr lang="en-US" dirty="0" err="1"/>
              <a:t>ile</a:t>
            </a:r>
            <a:r>
              <a:rPr lang="en-US" dirty="0"/>
              <a:t> </a:t>
            </a:r>
            <a:r>
              <a:rPr lang="en-US" dirty="0" err="1"/>
              <a:t>Tilki</a:t>
            </a:r>
            <a:r>
              <a:rPr lang="en-US" dirty="0"/>
              <a:t> </a:t>
            </a:r>
            <a:r>
              <a:rPr lang="en-US" dirty="0" err="1"/>
              <a:t>Hikâyesi</a:t>
            </a:r>
            <a:r>
              <a:rPr lang="en-US" dirty="0"/>
              <a:t>, </a:t>
            </a:r>
            <a:r>
              <a:rPr lang="en-US" dirty="0" err="1"/>
              <a:t>Karakuş</a:t>
            </a:r>
            <a:r>
              <a:rPr lang="en-US" dirty="0"/>
              <a:t> </a:t>
            </a:r>
            <a:r>
              <a:rPr lang="en-US" dirty="0" err="1"/>
              <a:t>Yavrusu</a:t>
            </a:r>
            <a:r>
              <a:rPr lang="en-US" dirty="0"/>
              <a:t> </a:t>
            </a:r>
            <a:r>
              <a:rPr lang="en-US" dirty="0" err="1"/>
              <a:t>ile</a:t>
            </a:r>
            <a:r>
              <a:rPr lang="en-US" dirty="0"/>
              <a:t> </a:t>
            </a:r>
            <a:r>
              <a:rPr lang="en-US" dirty="0" err="1"/>
              <a:t>Karga</a:t>
            </a:r>
            <a:r>
              <a:rPr lang="en-US" dirty="0"/>
              <a:t> </a:t>
            </a:r>
            <a:r>
              <a:rPr lang="en-US" dirty="0" err="1"/>
              <a:t>Hikâyesi</a:t>
            </a:r>
            <a:r>
              <a:rPr lang="en-US" dirty="0"/>
              <a:t>, </a:t>
            </a:r>
            <a:r>
              <a:rPr lang="en-US" dirty="0" err="1"/>
              <a:t>Arı</a:t>
            </a:r>
            <a:r>
              <a:rPr lang="en-US" dirty="0"/>
              <a:t> </a:t>
            </a:r>
            <a:r>
              <a:rPr lang="en-US" dirty="0" err="1"/>
              <a:t>ile</a:t>
            </a:r>
            <a:r>
              <a:rPr lang="en-US" dirty="0"/>
              <a:t> </a:t>
            </a:r>
            <a:r>
              <a:rPr lang="en-US" dirty="0" err="1"/>
              <a:t>Sivrisinek</a:t>
            </a:r>
            <a:r>
              <a:rPr lang="en-US" dirty="0"/>
              <a:t> </a:t>
            </a:r>
            <a:r>
              <a:rPr lang="en-US" dirty="0" err="1"/>
              <a:t>Hikâyesi</a:t>
            </a:r>
            <a:r>
              <a:rPr lang="en-US" dirty="0"/>
              <a:t> vb.) </a:t>
            </a:r>
            <a:r>
              <a:rPr lang="en-US" dirty="0" err="1"/>
              <a:t>vermiştir</a:t>
            </a:r>
            <a:r>
              <a:rPr lang="en-US" dirty="0"/>
              <a:t>.</a:t>
            </a:r>
            <a:endParaRPr lang="tr-TR" dirty="0"/>
          </a:p>
          <a:p>
            <a:pPr algn="just">
              <a:lnSpc>
                <a:spcPct val="150000"/>
              </a:lnSpc>
            </a:pPr>
            <a:endParaRPr lang="tr-TR" dirty="0"/>
          </a:p>
        </p:txBody>
      </p:sp>
    </p:spTree>
    <p:extLst>
      <p:ext uri="{BB962C8B-B14F-4D97-AF65-F5344CB8AC3E}">
        <p14:creationId xmlns:p14="http://schemas.microsoft.com/office/powerpoint/2010/main" val="1031457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859340"/>
            <a:ext cx="8208912" cy="2585323"/>
          </a:xfrm>
          <a:prstGeom prst="rect">
            <a:avLst/>
          </a:prstGeom>
        </p:spPr>
        <p:txBody>
          <a:bodyPr wrap="square">
            <a:spAutoFit/>
          </a:bodyPr>
          <a:lstStyle/>
          <a:p>
            <a:pPr algn="just">
              <a:lnSpc>
                <a:spcPct val="150000"/>
              </a:lnSpc>
            </a:pPr>
            <a:r>
              <a:rPr lang="en-US" dirty="0" err="1"/>
              <a:t>Didaktir</a:t>
            </a:r>
            <a:r>
              <a:rPr lang="en-US" dirty="0"/>
              <a:t> </a:t>
            </a:r>
            <a:r>
              <a:rPr lang="en-US" dirty="0" err="1"/>
              <a:t>şiir</a:t>
            </a:r>
            <a:r>
              <a:rPr lang="en-US" dirty="0"/>
              <a:t> </a:t>
            </a:r>
            <a:r>
              <a:rPr lang="en-US" dirty="0" err="1"/>
              <a:t>olarak</a:t>
            </a:r>
            <a:r>
              <a:rPr lang="en-US" dirty="0"/>
              <a:t> </a:t>
            </a:r>
            <a:r>
              <a:rPr lang="en-US" dirty="0" err="1"/>
              <a:t>nitelendirilen</a:t>
            </a:r>
            <a:r>
              <a:rPr lang="en-US" dirty="0"/>
              <a:t> </a:t>
            </a:r>
            <a:r>
              <a:rPr lang="en-US" i="1" dirty="0" err="1"/>
              <a:t>manzum</a:t>
            </a:r>
            <a:r>
              <a:rPr lang="en-US" i="1" dirty="0"/>
              <a:t> </a:t>
            </a:r>
            <a:r>
              <a:rPr lang="en-US" i="1" dirty="0" err="1"/>
              <a:t>hikâyeler</a:t>
            </a:r>
            <a:r>
              <a:rPr lang="en-US" i="1" dirty="0"/>
              <a:t>, </a:t>
            </a:r>
            <a:r>
              <a:rPr lang="en-US" b="1" dirty="0" err="1"/>
              <a:t>öğüt</a:t>
            </a:r>
            <a:r>
              <a:rPr lang="en-US" b="1" dirty="0"/>
              <a:t> </a:t>
            </a:r>
            <a:r>
              <a:rPr lang="en-US" b="1" dirty="0" err="1"/>
              <a:t>vermek</a:t>
            </a:r>
            <a:r>
              <a:rPr lang="en-US" b="1" dirty="0"/>
              <a:t> </a:t>
            </a:r>
            <a:r>
              <a:rPr lang="en-US" b="1" dirty="0" err="1"/>
              <a:t>amacıyla</a:t>
            </a:r>
            <a:r>
              <a:rPr lang="en-US" b="1" dirty="0"/>
              <a:t> </a:t>
            </a:r>
            <a:r>
              <a:rPr lang="en-US" dirty="0" err="1"/>
              <a:t>nazımla</a:t>
            </a:r>
            <a:r>
              <a:rPr lang="en-US" dirty="0"/>
              <a:t> </a:t>
            </a:r>
            <a:r>
              <a:rPr lang="en-US" dirty="0" err="1"/>
              <a:t>yazılmış</a:t>
            </a:r>
            <a:r>
              <a:rPr lang="en-US" dirty="0"/>
              <a:t> </a:t>
            </a:r>
            <a:r>
              <a:rPr lang="en-US" dirty="0" err="1"/>
              <a:t>öykülerdir</a:t>
            </a:r>
            <a:r>
              <a:rPr lang="en-US" dirty="0"/>
              <a:t>. </a:t>
            </a:r>
            <a:r>
              <a:rPr lang="en-US" i="1" dirty="0" err="1"/>
              <a:t>Manzum</a:t>
            </a:r>
            <a:r>
              <a:rPr lang="en-US" i="1" dirty="0"/>
              <a:t> </a:t>
            </a:r>
            <a:r>
              <a:rPr lang="en-US" i="1" dirty="0" err="1"/>
              <a:t>mektuplar</a:t>
            </a:r>
            <a:r>
              <a:rPr lang="en-US" i="1" dirty="0"/>
              <a:t> </a:t>
            </a:r>
            <a:r>
              <a:rPr lang="en-US" dirty="0" err="1"/>
              <a:t>ise</a:t>
            </a:r>
            <a:r>
              <a:rPr lang="en-US" dirty="0"/>
              <a:t> </a:t>
            </a:r>
            <a:r>
              <a:rPr lang="en-US" dirty="0" err="1"/>
              <a:t>nazımla</a:t>
            </a:r>
            <a:r>
              <a:rPr lang="en-US" dirty="0"/>
              <a:t> </a:t>
            </a:r>
            <a:r>
              <a:rPr lang="en-US" dirty="0" err="1"/>
              <a:t>yazılmış</a:t>
            </a:r>
            <a:r>
              <a:rPr lang="en-US" dirty="0"/>
              <a:t> </a:t>
            </a:r>
            <a:r>
              <a:rPr lang="en-US" dirty="0" err="1"/>
              <a:t>mektuplardır</a:t>
            </a:r>
            <a:r>
              <a:rPr lang="en-US" dirty="0"/>
              <a:t>.</a:t>
            </a:r>
            <a:endParaRPr lang="tr-TR" dirty="0"/>
          </a:p>
          <a:p>
            <a:pPr algn="just">
              <a:lnSpc>
                <a:spcPct val="150000"/>
              </a:lnSpc>
            </a:pPr>
            <a:r>
              <a:rPr lang="en-US" dirty="0" err="1"/>
              <a:t>Didaktik</a:t>
            </a:r>
            <a:r>
              <a:rPr lang="en-US" dirty="0"/>
              <a:t> </a:t>
            </a:r>
            <a:r>
              <a:rPr lang="en-US" dirty="0" err="1"/>
              <a:t>şiir</a:t>
            </a:r>
            <a:r>
              <a:rPr lang="en-US" dirty="0"/>
              <a:t> </a:t>
            </a:r>
            <a:r>
              <a:rPr lang="en-US" dirty="0" err="1"/>
              <a:t>edebiyatımızda</a:t>
            </a:r>
            <a:r>
              <a:rPr lang="en-US" dirty="0"/>
              <a:t> </a:t>
            </a:r>
            <a:r>
              <a:rPr lang="en-US" dirty="0" err="1"/>
              <a:t>çok</a:t>
            </a:r>
            <a:r>
              <a:rPr lang="en-US" dirty="0"/>
              <a:t> </a:t>
            </a:r>
            <a:r>
              <a:rPr lang="en-US" dirty="0" err="1"/>
              <a:t>kullanılan</a:t>
            </a:r>
            <a:r>
              <a:rPr lang="en-US" dirty="0"/>
              <a:t> </a:t>
            </a:r>
            <a:r>
              <a:rPr lang="en-US" dirty="0" err="1"/>
              <a:t>türlerdendir</a:t>
            </a:r>
            <a:r>
              <a:rPr lang="en-US" dirty="0"/>
              <a:t>. </a:t>
            </a:r>
            <a:r>
              <a:rPr lang="en-US" u="sng" dirty="0" err="1"/>
              <a:t>Kutadgu</a:t>
            </a:r>
            <a:r>
              <a:rPr lang="en-US" u="sng" dirty="0"/>
              <a:t> </a:t>
            </a:r>
            <a:r>
              <a:rPr lang="en-US" u="sng" dirty="0" err="1"/>
              <a:t>Bilig</a:t>
            </a:r>
            <a:r>
              <a:rPr lang="en-US" u="sng" dirty="0"/>
              <a:t> (Yusuf Has Hacib</a:t>
            </a:r>
            <a:r>
              <a:rPr lang="en-US" dirty="0"/>
              <a:t>-11.yy.), </a:t>
            </a:r>
            <a:r>
              <a:rPr lang="en-US" u="sng" dirty="0" err="1"/>
              <a:t>Hayriyye</a:t>
            </a:r>
            <a:r>
              <a:rPr lang="en-US" dirty="0"/>
              <a:t> (</a:t>
            </a:r>
            <a:r>
              <a:rPr lang="en-US" u="sng" dirty="0"/>
              <a:t>Nabi</a:t>
            </a:r>
            <a:r>
              <a:rPr lang="en-US" dirty="0"/>
              <a:t> -1642-1712), </a:t>
            </a:r>
            <a:r>
              <a:rPr lang="en-US" u="sng" dirty="0" err="1"/>
              <a:t>Terkib</a:t>
            </a:r>
            <a:r>
              <a:rPr lang="en-US" u="sng" dirty="0"/>
              <a:t>- </a:t>
            </a:r>
            <a:r>
              <a:rPr lang="en-US" u="sng" dirty="0" err="1"/>
              <a:t>i</a:t>
            </a:r>
            <a:r>
              <a:rPr lang="en-US" u="sng" dirty="0"/>
              <a:t> Bent </a:t>
            </a:r>
            <a:r>
              <a:rPr lang="en-US" dirty="0"/>
              <a:t>(</a:t>
            </a:r>
            <a:r>
              <a:rPr lang="en-US" u="sng" dirty="0" err="1"/>
              <a:t>Ziya</a:t>
            </a:r>
            <a:r>
              <a:rPr lang="en-US" u="sng" dirty="0"/>
              <a:t> </a:t>
            </a:r>
            <a:r>
              <a:rPr lang="en-US" u="sng" dirty="0" err="1"/>
              <a:t>Paşa</a:t>
            </a:r>
            <a:r>
              <a:rPr lang="tr-TR" u="sng" dirty="0"/>
              <a:t> </a:t>
            </a:r>
            <a:r>
              <a:rPr lang="en-US" dirty="0"/>
              <a:t>-1825- 1889), </a:t>
            </a:r>
            <a:r>
              <a:rPr lang="en-US" u="sng" dirty="0" err="1"/>
              <a:t>Haluk’un</a:t>
            </a:r>
            <a:r>
              <a:rPr lang="en-US" u="sng" dirty="0"/>
              <a:t> </a:t>
            </a:r>
            <a:r>
              <a:rPr lang="en-US" u="sng" dirty="0" err="1"/>
              <a:t>Defteri</a:t>
            </a:r>
            <a:r>
              <a:rPr lang="en-US" u="sng" dirty="0"/>
              <a:t> </a:t>
            </a:r>
            <a:r>
              <a:rPr lang="en-US" dirty="0"/>
              <a:t>(</a:t>
            </a:r>
            <a:r>
              <a:rPr lang="en-US" u="sng" dirty="0" err="1"/>
              <a:t>Tev</a:t>
            </a:r>
            <a:r>
              <a:rPr lang="tr-TR" u="sng" dirty="0"/>
              <a:t>fi</a:t>
            </a:r>
            <a:r>
              <a:rPr lang="en-US" u="sng" dirty="0"/>
              <a:t>k </a:t>
            </a:r>
            <a:r>
              <a:rPr lang="tr-TR" u="sng" dirty="0"/>
              <a:t>Fi</a:t>
            </a:r>
            <a:r>
              <a:rPr lang="en-US" u="sng" dirty="0" err="1"/>
              <a:t>kret</a:t>
            </a:r>
            <a:r>
              <a:rPr lang="tr-TR" u="sng" dirty="0"/>
              <a:t> </a:t>
            </a:r>
            <a:r>
              <a:rPr lang="en-US" dirty="0"/>
              <a:t>- 1867-1915), </a:t>
            </a:r>
            <a:r>
              <a:rPr lang="en-US" u="sng" dirty="0" err="1"/>
              <a:t>Asım</a:t>
            </a:r>
            <a:r>
              <a:rPr lang="en-US" dirty="0"/>
              <a:t> (</a:t>
            </a:r>
            <a:r>
              <a:rPr lang="en-US" u="sng" dirty="0"/>
              <a:t>Mehmet Akif </a:t>
            </a:r>
            <a:r>
              <a:rPr lang="en-US" u="sng" dirty="0" err="1"/>
              <a:t>Ersoy</a:t>
            </a:r>
            <a:r>
              <a:rPr lang="tr-TR" u="sng" dirty="0"/>
              <a:t> </a:t>
            </a:r>
            <a:r>
              <a:rPr lang="en-US" dirty="0"/>
              <a:t>-1873- 1936); </a:t>
            </a:r>
            <a:r>
              <a:rPr lang="en-US" dirty="0" err="1"/>
              <a:t>bu</a:t>
            </a:r>
            <a:r>
              <a:rPr lang="en-US" dirty="0"/>
              <a:t> </a:t>
            </a:r>
            <a:r>
              <a:rPr lang="en-US" dirty="0" err="1"/>
              <a:t>türde</a:t>
            </a:r>
            <a:r>
              <a:rPr lang="en-US" dirty="0"/>
              <a:t> </a:t>
            </a:r>
            <a:r>
              <a:rPr lang="en-US" dirty="0" err="1"/>
              <a:t>akla</a:t>
            </a:r>
            <a:r>
              <a:rPr lang="en-US" dirty="0"/>
              <a:t> ilk </a:t>
            </a:r>
            <a:r>
              <a:rPr lang="en-US" dirty="0" err="1"/>
              <a:t>gelen</a:t>
            </a:r>
            <a:r>
              <a:rPr lang="en-US" dirty="0"/>
              <a:t> </a:t>
            </a:r>
            <a:r>
              <a:rPr lang="en-US" dirty="0" err="1"/>
              <a:t>yapıtlardır</a:t>
            </a:r>
            <a:r>
              <a:rPr lang="en-US" dirty="0"/>
              <a:t>.</a:t>
            </a:r>
            <a:endParaRPr lang="tr-TR" dirty="0"/>
          </a:p>
        </p:txBody>
      </p:sp>
    </p:spTree>
    <p:extLst>
      <p:ext uri="{BB962C8B-B14F-4D97-AF65-F5344CB8AC3E}">
        <p14:creationId xmlns:p14="http://schemas.microsoft.com/office/powerpoint/2010/main" val="57479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859340"/>
            <a:ext cx="8352928" cy="2585323"/>
          </a:xfrm>
          <a:prstGeom prst="rect">
            <a:avLst/>
          </a:prstGeom>
        </p:spPr>
        <p:txBody>
          <a:bodyPr wrap="square">
            <a:spAutoFit/>
          </a:bodyPr>
          <a:lstStyle/>
          <a:p>
            <a:pPr algn="just">
              <a:lnSpc>
                <a:spcPct val="150000"/>
              </a:lnSpc>
            </a:pPr>
            <a:r>
              <a:rPr lang="en-US" b="1"/>
              <a:t>Yer ve zaman: </a:t>
            </a:r>
            <a:r>
              <a:rPr lang="en-US"/>
              <a:t>Öyküde olay ya da durum belli bir yerde ve belli bir zaman dilimi içinde gerçekleşir, bir zaman diliminde yaşanır. Öyküdeki yer, olay ya da durumun yaşandığı çevre; zaman, olay ya da durumun başlangıç, gelişme ve bitişini kapsayan süreçtir.</a:t>
            </a:r>
            <a:endParaRPr lang="tr-TR"/>
          </a:p>
          <a:p>
            <a:pPr algn="just">
              <a:lnSpc>
                <a:spcPct val="150000"/>
              </a:lnSpc>
            </a:pPr>
            <a:r>
              <a:rPr lang="en-US"/>
              <a:t>Günümüzde olay, kişi, yer ve zaman ögelerine sıkı sıkıya bağlılık göstermeyen öyküler de yazılmaktadır. Özellikle bilinçaltına yönelik öykülerde bu anlayışın egemen olduğu görülmektedir.</a:t>
            </a:r>
            <a:endParaRPr lang="tr-TR"/>
          </a:p>
        </p:txBody>
      </p:sp>
    </p:spTree>
    <p:extLst>
      <p:ext uri="{BB962C8B-B14F-4D97-AF65-F5344CB8AC3E}">
        <p14:creationId xmlns:p14="http://schemas.microsoft.com/office/powerpoint/2010/main" val="2006749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980728"/>
            <a:ext cx="8424936" cy="4247317"/>
          </a:xfrm>
          <a:prstGeom prst="rect">
            <a:avLst/>
          </a:prstGeom>
        </p:spPr>
        <p:txBody>
          <a:bodyPr wrap="square">
            <a:spAutoFit/>
          </a:bodyPr>
          <a:lstStyle/>
          <a:p>
            <a:pPr algn="just">
              <a:lnSpc>
                <a:spcPct val="150000"/>
              </a:lnSpc>
            </a:pPr>
            <a:r>
              <a:rPr lang="tr-TR" b="1" dirty="0"/>
              <a:t>4-</a:t>
            </a:r>
            <a:r>
              <a:rPr lang="en-US" b="1" dirty="0"/>
              <a:t>Pastoral </a:t>
            </a:r>
            <a:r>
              <a:rPr lang="en-US" b="1" dirty="0" err="1"/>
              <a:t>şiir</a:t>
            </a:r>
            <a:endParaRPr lang="tr-TR" b="1" dirty="0"/>
          </a:p>
          <a:p>
            <a:pPr algn="just">
              <a:lnSpc>
                <a:spcPct val="150000"/>
              </a:lnSpc>
            </a:pPr>
            <a:r>
              <a:rPr lang="en-US" b="1" u="sng" dirty="0" err="1"/>
              <a:t>Kır</a:t>
            </a:r>
            <a:r>
              <a:rPr lang="en-US" b="1" u="sng" dirty="0"/>
              <a:t> </a:t>
            </a:r>
            <a:r>
              <a:rPr lang="en-US" b="1" u="sng" dirty="0" err="1"/>
              <a:t>ve</a:t>
            </a:r>
            <a:r>
              <a:rPr lang="en-US" b="1" u="sng" dirty="0"/>
              <a:t> </a:t>
            </a:r>
            <a:r>
              <a:rPr lang="en-US" b="1" u="sng" dirty="0" err="1"/>
              <a:t>çoban</a:t>
            </a:r>
            <a:r>
              <a:rPr lang="en-US" b="1" u="sng" dirty="0"/>
              <a:t> </a:t>
            </a:r>
            <a:r>
              <a:rPr lang="en-US" u="sng" dirty="0" err="1"/>
              <a:t>yaşamını</a:t>
            </a:r>
            <a:r>
              <a:rPr lang="en-US" u="sng" dirty="0"/>
              <a:t> </a:t>
            </a:r>
            <a:r>
              <a:rPr lang="en-US" u="sng" dirty="0" err="1"/>
              <a:t>konu</a:t>
            </a:r>
            <a:r>
              <a:rPr lang="en-US" u="sng" dirty="0"/>
              <a:t> </a:t>
            </a:r>
            <a:r>
              <a:rPr lang="en-US" u="sng" dirty="0" err="1"/>
              <a:t>alan</a:t>
            </a:r>
            <a:r>
              <a:rPr lang="en-US" u="sng" dirty="0"/>
              <a:t>, </a:t>
            </a:r>
            <a:r>
              <a:rPr lang="en-US" u="sng" dirty="0" err="1"/>
              <a:t>bu</a:t>
            </a:r>
            <a:r>
              <a:rPr lang="en-US" u="sng" dirty="0"/>
              <a:t> </a:t>
            </a:r>
            <a:r>
              <a:rPr lang="en-US" u="sng" dirty="0" err="1"/>
              <a:t>yaşamı</a:t>
            </a:r>
            <a:r>
              <a:rPr lang="en-US" u="sng" dirty="0"/>
              <a:t> </a:t>
            </a:r>
            <a:r>
              <a:rPr lang="en-US" u="sng" dirty="0" err="1"/>
              <a:t>sevdirme</a:t>
            </a:r>
            <a:r>
              <a:rPr lang="en-US" u="sng" dirty="0"/>
              <a:t> </a:t>
            </a:r>
            <a:r>
              <a:rPr lang="en-US" u="sng" dirty="0" err="1"/>
              <a:t>amacı</a:t>
            </a:r>
            <a:r>
              <a:rPr lang="en-US" u="sng" dirty="0"/>
              <a:t> </a:t>
            </a:r>
            <a:r>
              <a:rPr lang="en-US" u="sng" dirty="0" err="1"/>
              <a:t>güden</a:t>
            </a:r>
            <a:r>
              <a:rPr lang="en-US" u="sng" dirty="0"/>
              <a:t> </a:t>
            </a:r>
            <a:r>
              <a:rPr lang="en-US" u="sng" dirty="0" err="1"/>
              <a:t>şiirdir</a:t>
            </a:r>
            <a:r>
              <a:rPr lang="en-US" dirty="0"/>
              <a:t>. Bu </a:t>
            </a:r>
            <a:r>
              <a:rPr lang="en-US" dirty="0" err="1"/>
              <a:t>şiirler</a:t>
            </a:r>
            <a:r>
              <a:rPr lang="en-US" dirty="0"/>
              <a:t> </a:t>
            </a:r>
            <a:r>
              <a:rPr lang="en-US" dirty="0" err="1"/>
              <a:t>yalın</a:t>
            </a:r>
            <a:r>
              <a:rPr lang="en-US" dirty="0"/>
              <a:t> </a:t>
            </a:r>
            <a:r>
              <a:rPr lang="en-US" dirty="0" err="1"/>
              <a:t>bir</a:t>
            </a:r>
            <a:r>
              <a:rPr lang="en-US" dirty="0"/>
              <a:t> </a:t>
            </a:r>
            <a:r>
              <a:rPr lang="en-US" dirty="0" err="1"/>
              <a:t>dille</a:t>
            </a:r>
            <a:r>
              <a:rPr lang="en-US" dirty="0"/>
              <a:t> </a:t>
            </a:r>
            <a:r>
              <a:rPr lang="en-US" dirty="0" err="1"/>
              <a:t>yazılır</a:t>
            </a:r>
            <a:r>
              <a:rPr lang="en-US" dirty="0"/>
              <a:t>, </a:t>
            </a:r>
            <a:r>
              <a:rPr lang="en-US" dirty="0" err="1"/>
              <a:t>süsten</a:t>
            </a:r>
            <a:r>
              <a:rPr lang="en-US" dirty="0"/>
              <a:t> </a:t>
            </a:r>
            <a:r>
              <a:rPr lang="en-US" dirty="0" err="1"/>
              <a:t>ve</a:t>
            </a:r>
            <a:r>
              <a:rPr lang="en-US" dirty="0"/>
              <a:t> </a:t>
            </a:r>
            <a:r>
              <a:rPr lang="en-US" dirty="0" err="1"/>
              <a:t>sözcük</a:t>
            </a:r>
            <a:r>
              <a:rPr lang="en-US" dirty="0"/>
              <a:t> </a:t>
            </a:r>
            <a:r>
              <a:rPr lang="en-US" dirty="0" err="1"/>
              <a:t>oyunlarından</a:t>
            </a:r>
            <a:r>
              <a:rPr lang="en-US" dirty="0"/>
              <a:t> </a:t>
            </a:r>
            <a:r>
              <a:rPr lang="en-US" dirty="0" err="1"/>
              <a:t>uzaktır</a:t>
            </a:r>
            <a:r>
              <a:rPr lang="en-US" dirty="0"/>
              <a:t>. </a:t>
            </a:r>
            <a:r>
              <a:rPr lang="en-US" dirty="0" err="1"/>
              <a:t>Batıda</a:t>
            </a:r>
            <a:r>
              <a:rPr lang="en-US" dirty="0"/>
              <a:t> </a:t>
            </a:r>
            <a:r>
              <a:rPr lang="en-US" dirty="0" err="1"/>
              <a:t>doğa</a:t>
            </a:r>
            <a:r>
              <a:rPr lang="en-US" dirty="0"/>
              <a:t> </a:t>
            </a:r>
            <a:r>
              <a:rPr lang="en-US" dirty="0" err="1"/>
              <a:t>manzaralarını</a:t>
            </a:r>
            <a:r>
              <a:rPr lang="en-US" dirty="0"/>
              <a:t> </a:t>
            </a:r>
            <a:r>
              <a:rPr lang="en-US" dirty="0" err="1"/>
              <a:t>doğrudan</a:t>
            </a:r>
            <a:r>
              <a:rPr lang="en-US" dirty="0"/>
              <a:t> </a:t>
            </a:r>
            <a:r>
              <a:rPr lang="en-US" dirty="0" err="1"/>
              <a:t>doğruya</a:t>
            </a:r>
            <a:r>
              <a:rPr lang="en-US" dirty="0"/>
              <a:t> </a:t>
            </a:r>
            <a:r>
              <a:rPr lang="en-US" dirty="0" err="1"/>
              <a:t>ozanın</a:t>
            </a:r>
            <a:r>
              <a:rPr lang="en-US" dirty="0"/>
              <a:t> </a:t>
            </a:r>
            <a:r>
              <a:rPr lang="en-US" dirty="0" err="1"/>
              <a:t>ağzından</a:t>
            </a:r>
            <a:r>
              <a:rPr lang="en-US" dirty="0"/>
              <a:t> </a:t>
            </a:r>
            <a:r>
              <a:rPr lang="en-US" dirty="0" err="1"/>
              <a:t>anlatan</a:t>
            </a:r>
            <a:r>
              <a:rPr lang="en-US" dirty="0"/>
              <a:t> </a:t>
            </a:r>
            <a:r>
              <a:rPr lang="en-US" dirty="0" err="1"/>
              <a:t>şiirlere</a:t>
            </a:r>
            <a:r>
              <a:rPr lang="en-US" dirty="0"/>
              <a:t> </a:t>
            </a:r>
            <a:r>
              <a:rPr lang="en-US" dirty="0" err="1"/>
              <a:t>idil</a:t>
            </a:r>
            <a:r>
              <a:rPr lang="en-US" dirty="0"/>
              <a:t>, </a:t>
            </a:r>
            <a:r>
              <a:rPr lang="en-US" u="sng" dirty="0" err="1"/>
              <a:t>çobanların</a:t>
            </a:r>
            <a:r>
              <a:rPr lang="en-US" u="sng" dirty="0"/>
              <a:t> </a:t>
            </a:r>
            <a:r>
              <a:rPr lang="en-US" u="sng" dirty="0" err="1"/>
              <a:t>karşılıklı</a:t>
            </a:r>
            <a:r>
              <a:rPr lang="en-US" u="sng" dirty="0"/>
              <a:t> </a:t>
            </a:r>
            <a:r>
              <a:rPr lang="en-US" u="sng" dirty="0" err="1"/>
              <a:t>konuşması</a:t>
            </a:r>
            <a:r>
              <a:rPr lang="en-US" u="sng" dirty="0"/>
              <a:t> </a:t>
            </a:r>
            <a:r>
              <a:rPr lang="en-US" u="sng" dirty="0" err="1"/>
              <a:t>biçiminde</a:t>
            </a:r>
            <a:r>
              <a:rPr lang="en-US" u="sng" dirty="0"/>
              <a:t> </a:t>
            </a:r>
            <a:r>
              <a:rPr lang="en-US" u="sng" dirty="0" err="1"/>
              <a:t>yazılan</a:t>
            </a:r>
            <a:r>
              <a:rPr lang="en-US" u="sng" dirty="0"/>
              <a:t> pastoral </a:t>
            </a:r>
            <a:r>
              <a:rPr lang="en-US" u="sng" dirty="0" err="1"/>
              <a:t>şiirlere</a:t>
            </a:r>
            <a:r>
              <a:rPr lang="en-US" u="sng" dirty="0"/>
              <a:t> de </a:t>
            </a:r>
            <a:r>
              <a:rPr lang="en-US" b="1" u="sng" dirty="0" err="1"/>
              <a:t>eglog</a:t>
            </a:r>
            <a:r>
              <a:rPr lang="en-US" u="sng" dirty="0"/>
              <a:t> </a:t>
            </a:r>
            <a:r>
              <a:rPr lang="en-US" u="sng" dirty="0" err="1"/>
              <a:t>adı</a:t>
            </a:r>
            <a:r>
              <a:rPr lang="en-US" u="sng" dirty="0"/>
              <a:t> </a:t>
            </a:r>
            <a:r>
              <a:rPr lang="en-US" u="sng" dirty="0" err="1"/>
              <a:t>verilir</a:t>
            </a:r>
            <a:r>
              <a:rPr lang="en-US" dirty="0"/>
              <a:t>. Pastoral </a:t>
            </a:r>
            <a:r>
              <a:rPr lang="en-US" dirty="0" err="1"/>
              <a:t>şiirin</a:t>
            </a:r>
            <a:r>
              <a:rPr lang="en-US" dirty="0"/>
              <a:t> </a:t>
            </a:r>
            <a:r>
              <a:rPr lang="en-US" dirty="0" err="1"/>
              <a:t>batıdaki</a:t>
            </a:r>
            <a:r>
              <a:rPr lang="en-US" dirty="0"/>
              <a:t> ilk </a:t>
            </a:r>
            <a:r>
              <a:rPr lang="en-US" dirty="0" err="1"/>
              <a:t>önemli</a:t>
            </a:r>
            <a:r>
              <a:rPr lang="en-US" dirty="0"/>
              <a:t> </a:t>
            </a:r>
            <a:r>
              <a:rPr lang="en-US" dirty="0" err="1"/>
              <a:t>ozanları</a:t>
            </a:r>
            <a:r>
              <a:rPr lang="en-US" dirty="0"/>
              <a:t> </a:t>
            </a:r>
            <a:r>
              <a:rPr lang="en-US" dirty="0" err="1"/>
              <a:t>Yunan</a:t>
            </a:r>
            <a:r>
              <a:rPr lang="en-US" dirty="0"/>
              <a:t> </a:t>
            </a:r>
            <a:r>
              <a:rPr lang="en-US" dirty="0" err="1"/>
              <a:t>edebiyatında</a:t>
            </a:r>
            <a:r>
              <a:rPr lang="en-US" dirty="0"/>
              <a:t> </a:t>
            </a:r>
            <a:r>
              <a:rPr lang="en-US" u="sng" dirty="0" err="1"/>
              <a:t>Theokritos</a:t>
            </a:r>
            <a:r>
              <a:rPr lang="en-US" dirty="0"/>
              <a:t> (İÖ-3.yy.) </a:t>
            </a:r>
            <a:r>
              <a:rPr lang="en-US" dirty="0" err="1"/>
              <a:t>ve</a:t>
            </a:r>
            <a:r>
              <a:rPr lang="en-US" dirty="0"/>
              <a:t> Latin </a:t>
            </a:r>
            <a:r>
              <a:rPr lang="en-US" dirty="0" err="1"/>
              <a:t>edebiyatında</a:t>
            </a:r>
            <a:r>
              <a:rPr lang="en-US" dirty="0"/>
              <a:t> </a:t>
            </a:r>
            <a:r>
              <a:rPr lang="en-US" u="sng" dirty="0" err="1"/>
              <a:t>Vergilius</a:t>
            </a:r>
            <a:r>
              <a:rPr lang="en-US" dirty="0"/>
              <a:t> (İÖ-70-19)’tur. Pastoral </a:t>
            </a:r>
            <a:r>
              <a:rPr lang="en-US" dirty="0" err="1"/>
              <a:t>şiir</a:t>
            </a:r>
            <a:r>
              <a:rPr lang="en-US" dirty="0"/>
              <a:t> </a:t>
            </a:r>
            <a:r>
              <a:rPr lang="en-US" dirty="0" err="1"/>
              <a:t>edebiyatımızda</a:t>
            </a:r>
            <a:r>
              <a:rPr lang="en-US" dirty="0"/>
              <a:t> </a:t>
            </a:r>
            <a:r>
              <a:rPr lang="en-US" dirty="0" err="1"/>
              <a:t>fazla</a:t>
            </a:r>
            <a:r>
              <a:rPr lang="en-US" dirty="0"/>
              <a:t> </a:t>
            </a:r>
            <a:r>
              <a:rPr lang="en-US" dirty="0" err="1"/>
              <a:t>ilgi</a:t>
            </a:r>
            <a:r>
              <a:rPr lang="en-US" dirty="0"/>
              <a:t> </a:t>
            </a:r>
            <a:r>
              <a:rPr lang="en-US" dirty="0" err="1"/>
              <a:t>gören</a:t>
            </a:r>
            <a:r>
              <a:rPr lang="en-US" dirty="0"/>
              <a:t> </a:t>
            </a:r>
            <a:r>
              <a:rPr lang="en-US" dirty="0" err="1"/>
              <a:t>bir</a:t>
            </a:r>
            <a:r>
              <a:rPr lang="en-US" dirty="0"/>
              <a:t> </a:t>
            </a:r>
            <a:r>
              <a:rPr lang="en-US" dirty="0" err="1"/>
              <a:t>tür</a:t>
            </a:r>
            <a:r>
              <a:rPr lang="en-US" dirty="0"/>
              <a:t> </a:t>
            </a:r>
            <a:r>
              <a:rPr lang="en-US" dirty="0" err="1"/>
              <a:t>değildir</a:t>
            </a:r>
            <a:r>
              <a:rPr lang="en-US" dirty="0"/>
              <a:t>. </a:t>
            </a:r>
            <a:r>
              <a:rPr lang="en-US" u="sng" dirty="0" err="1"/>
              <a:t>Abdülhak</a:t>
            </a:r>
            <a:r>
              <a:rPr lang="en-US" u="sng" dirty="0"/>
              <a:t> </a:t>
            </a:r>
            <a:r>
              <a:rPr lang="en-US" u="sng" dirty="0" err="1"/>
              <a:t>Hamit</a:t>
            </a:r>
            <a:r>
              <a:rPr lang="en-US" u="sng" dirty="0"/>
              <a:t> </a:t>
            </a:r>
            <a:r>
              <a:rPr lang="en-US" u="sng" dirty="0" err="1"/>
              <a:t>Tarhan</a:t>
            </a:r>
            <a:r>
              <a:rPr lang="en-US" dirty="0"/>
              <a:t> (1852-1937)’</a:t>
            </a:r>
            <a:r>
              <a:rPr lang="en-US" dirty="0" err="1"/>
              <a:t>ın</a:t>
            </a:r>
            <a:r>
              <a:rPr lang="en-US" dirty="0"/>
              <a:t> </a:t>
            </a:r>
            <a:r>
              <a:rPr lang="en-US" dirty="0" err="1"/>
              <a:t>yapıtı</a:t>
            </a:r>
            <a:r>
              <a:rPr lang="en-US" dirty="0"/>
              <a:t> </a:t>
            </a:r>
            <a:r>
              <a:rPr lang="en-US" u="sng" dirty="0" err="1"/>
              <a:t>Sahra</a:t>
            </a:r>
            <a:r>
              <a:rPr lang="en-US" dirty="0"/>
              <a:t>, </a:t>
            </a:r>
            <a:r>
              <a:rPr lang="en-US" dirty="0" err="1"/>
              <a:t>edebiyatımızda</a:t>
            </a:r>
            <a:r>
              <a:rPr lang="en-US" dirty="0"/>
              <a:t> </a:t>
            </a:r>
            <a:r>
              <a:rPr lang="en-US" dirty="0" err="1"/>
              <a:t>bu</a:t>
            </a:r>
            <a:r>
              <a:rPr lang="en-US" dirty="0"/>
              <a:t> </a:t>
            </a:r>
            <a:r>
              <a:rPr lang="en-US" b="1" dirty="0" err="1"/>
              <a:t>türün</a:t>
            </a:r>
            <a:r>
              <a:rPr lang="en-US" b="1" dirty="0"/>
              <a:t> ilk </a:t>
            </a:r>
            <a:r>
              <a:rPr lang="en-US" b="1" dirty="0" err="1"/>
              <a:t>örneği</a:t>
            </a:r>
            <a:r>
              <a:rPr lang="en-US" b="1" dirty="0"/>
              <a:t> </a:t>
            </a:r>
            <a:r>
              <a:rPr lang="en-US" dirty="0" err="1"/>
              <a:t>sayılır</a:t>
            </a:r>
            <a:r>
              <a:rPr lang="en-US" dirty="0"/>
              <a:t>.</a:t>
            </a:r>
            <a:endParaRPr lang="tr-TR" dirty="0"/>
          </a:p>
          <a:p>
            <a:pPr algn="just">
              <a:lnSpc>
                <a:spcPct val="150000"/>
              </a:lnSpc>
            </a:pPr>
            <a:r>
              <a:rPr lang="en-US" dirty="0" err="1"/>
              <a:t>Çağdaş</a:t>
            </a:r>
            <a:r>
              <a:rPr lang="en-US" dirty="0"/>
              <a:t> </a:t>
            </a:r>
            <a:r>
              <a:rPr lang="en-US" dirty="0" err="1"/>
              <a:t>şiirimizin</a:t>
            </a:r>
            <a:r>
              <a:rPr lang="en-US" dirty="0"/>
              <a:t> </a:t>
            </a:r>
            <a:r>
              <a:rPr lang="en-US" dirty="0" err="1"/>
              <a:t>önde</a:t>
            </a:r>
            <a:r>
              <a:rPr lang="en-US" dirty="0"/>
              <a:t> </a:t>
            </a:r>
            <a:r>
              <a:rPr lang="en-US" dirty="0" err="1"/>
              <a:t>gelen</a:t>
            </a:r>
            <a:r>
              <a:rPr lang="en-US" dirty="0"/>
              <a:t> </a:t>
            </a:r>
            <a:r>
              <a:rPr lang="en-US" dirty="0" err="1"/>
              <a:t>şairlerinden</a:t>
            </a:r>
            <a:r>
              <a:rPr lang="en-US" dirty="0"/>
              <a:t> </a:t>
            </a:r>
            <a:r>
              <a:rPr lang="en-US" u="sng" dirty="0" err="1"/>
              <a:t>Behçet</a:t>
            </a:r>
            <a:r>
              <a:rPr lang="en-US" u="sng" dirty="0"/>
              <a:t> </a:t>
            </a:r>
            <a:r>
              <a:rPr lang="en-US" u="sng" dirty="0" err="1"/>
              <a:t>Necatigil</a:t>
            </a:r>
            <a:r>
              <a:rPr lang="en-US" dirty="0" err="1"/>
              <a:t>’in</a:t>
            </a:r>
            <a:r>
              <a:rPr lang="en-US" dirty="0"/>
              <a:t> </a:t>
            </a:r>
            <a:r>
              <a:rPr lang="en-US" dirty="0" err="1"/>
              <a:t>aşağıdaki</a:t>
            </a:r>
            <a:r>
              <a:rPr lang="en-US" dirty="0"/>
              <a:t> </a:t>
            </a:r>
            <a:r>
              <a:rPr lang="en-US" dirty="0" err="1"/>
              <a:t>şiirini</a:t>
            </a:r>
            <a:r>
              <a:rPr lang="en-US" dirty="0"/>
              <a:t> </a:t>
            </a:r>
            <a:r>
              <a:rPr lang="en-US" dirty="0" err="1"/>
              <a:t>okuyarak</a:t>
            </a:r>
            <a:r>
              <a:rPr lang="en-US" dirty="0"/>
              <a:t> </a:t>
            </a:r>
            <a:r>
              <a:rPr lang="en-US" dirty="0" err="1"/>
              <a:t>özellikle</a:t>
            </a:r>
            <a:r>
              <a:rPr lang="en-US" dirty="0"/>
              <a:t> </a:t>
            </a:r>
            <a:r>
              <a:rPr lang="en-US" dirty="0" err="1"/>
              <a:t>kentte</a:t>
            </a:r>
            <a:r>
              <a:rPr lang="en-US" dirty="0"/>
              <a:t> </a:t>
            </a:r>
            <a:r>
              <a:rPr lang="en-US" dirty="0" err="1"/>
              <a:t>yaşayanlar</a:t>
            </a:r>
            <a:r>
              <a:rPr lang="en-US" dirty="0"/>
              <a:t> </a:t>
            </a:r>
            <a:r>
              <a:rPr lang="en-US" dirty="0" err="1"/>
              <a:t>açısından</a:t>
            </a:r>
            <a:r>
              <a:rPr lang="en-US" dirty="0"/>
              <a:t> </a:t>
            </a:r>
            <a:r>
              <a:rPr lang="en-US" dirty="0" err="1"/>
              <a:t>şiiri</a:t>
            </a:r>
            <a:r>
              <a:rPr lang="en-US" dirty="0"/>
              <a:t> </a:t>
            </a:r>
            <a:r>
              <a:rPr lang="en-US" dirty="0" err="1"/>
              <a:t>değerlendirmeye</a:t>
            </a:r>
            <a:r>
              <a:rPr lang="en-US" dirty="0"/>
              <a:t> </a:t>
            </a:r>
            <a:r>
              <a:rPr lang="en-US" dirty="0" err="1"/>
              <a:t>çalışalım</a:t>
            </a:r>
            <a:r>
              <a:rPr lang="en-US" dirty="0"/>
              <a:t>.</a:t>
            </a:r>
            <a:endParaRPr lang="tr-TR" dirty="0"/>
          </a:p>
        </p:txBody>
      </p:sp>
    </p:spTree>
    <p:extLst>
      <p:ext uri="{BB962C8B-B14F-4D97-AF65-F5344CB8AC3E}">
        <p14:creationId xmlns:p14="http://schemas.microsoft.com/office/powerpoint/2010/main" val="218378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980728"/>
            <a:ext cx="8712968" cy="2542363"/>
          </a:xfrm>
          <a:prstGeom prst="rect">
            <a:avLst/>
          </a:prstGeom>
        </p:spPr>
        <p:txBody>
          <a:bodyPr wrap="square">
            <a:spAutoFit/>
          </a:bodyPr>
          <a:lstStyle/>
          <a:p>
            <a:pPr algn="just">
              <a:lnSpc>
                <a:spcPct val="150000"/>
              </a:lnSpc>
            </a:pPr>
            <a:r>
              <a:rPr lang="tr-TR" b="1" dirty="0"/>
              <a:t>5-</a:t>
            </a:r>
            <a:r>
              <a:rPr lang="en-US" b="1" dirty="0" err="1"/>
              <a:t>Dramatik</a:t>
            </a:r>
            <a:r>
              <a:rPr lang="en-US" b="1" dirty="0"/>
              <a:t> </a:t>
            </a:r>
            <a:r>
              <a:rPr lang="en-US" b="1" dirty="0" err="1"/>
              <a:t>şiir</a:t>
            </a:r>
            <a:endParaRPr lang="tr-TR" b="1" dirty="0"/>
          </a:p>
          <a:p>
            <a:pPr algn="just">
              <a:lnSpc>
                <a:spcPct val="150000"/>
              </a:lnSpc>
            </a:pPr>
            <a:r>
              <a:rPr lang="en-US" u="sng" dirty="0" err="1"/>
              <a:t>Manzum</a:t>
            </a:r>
            <a:r>
              <a:rPr lang="en-US" u="sng" dirty="0"/>
              <a:t> </a:t>
            </a:r>
            <a:r>
              <a:rPr lang="en-US" u="sng" dirty="0" err="1"/>
              <a:t>tiyatro</a:t>
            </a:r>
            <a:r>
              <a:rPr lang="en-US" u="sng" dirty="0"/>
              <a:t> </a:t>
            </a:r>
            <a:r>
              <a:rPr lang="en-US" u="sng" dirty="0" err="1"/>
              <a:t>yapıtlarındaki</a:t>
            </a:r>
            <a:r>
              <a:rPr lang="en-US" u="sng" dirty="0"/>
              <a:t> </a:t>
            </a:r>
            <a:r>
              <a:rPr lang="en-US" u="sng" dirty="0" err="1"/>
              <a:t>şiirdir</a:t>
            </a:r>
            <a:r>
              <a:rPr lang="en-US" dirty="0"/>
              <a:t>. </a:t>
            </a:r>
            <a:r>
              <a:rPr lang="en-US" dirty="0" err="1"/>
              <a:t>En</a:t>
            </a:r>
            <a:r>
              <a:rPr lang="en-US" dirty="0"/>
              <a:t> </a:t>
            </a:r>
            <a:r>
              <a:rPr lang="en-US" dirty="0" err="1"/>
              <a:t>güzel</a:t>
            </a:r>
            <a:r>
              <a:rPr lang="en-US" dirty="0"/>
              <a:t> </a:t>
            </a:r>
            <a:r>
              <a:rPr lang="en-US" dirty="0" err="1"/>
              <a:t>örnekleri</a:t>
            </a:r>
            <a:r>
              <a:rPr lang="en-US" dirty="0"/>
              <a:t> </a:t>
            </a:r>
            <a:r>
              <a:rPr lang="en-US" u="sng" dirty="0" err="1"/>
              <a:t>tragedyalarda</a:t>
            </a:r>
            <a:r>
              <a:rPr lang="en-US" dirty="0"/>
              <a:t> </a:t>
            </a:r>
            <a:r>
              <a:rPr lang="en-US" dirty="0" err="1"/>
              <a:t>verilmiştir</a:t>
            </a:r>
            <a:r>
              <a:rPr lang="en-US" dirty="0"/>
              <a:t>. </a:t>
            </a:r>
            <a:r>
              <a:rPr lang="en-US" dirty="0" err="1"/>
              <a:t>Edebiyatımızda</a:t>
            </a:r>
            <a:r>
              <a:rPr lang="en-US" dirty="0"/>
              <a:t> </a:t>
            </a:r>
            <a:r>
              <a:rPr lang="en-US" dirty="0" err="1"/>
              <a:t>dramatik</a:t>
            </a:r>
            <a:r>
              <a:rPr lang="en-US" dirty="0"/>
              <a:t> </a:t>
            </a:r>
            <a:r>
              <a:rPr lang="en-US" dirty="0" err="1"/>
              <a:t>şiire</a:t>
            </a:r>
            <a:r>
              <a:rPr lang="en-US" dirty="0"/>
              <a:t> </a:t>
            </a:r>
            <a:r>
              <a:rPr lang="en-US" dirty="0" err="1"/>
              <a:t>fazla</a:t>
            </a:r>
            <a:r>
              <a:rPr lang="en-US" dirty="0"/>
              <a:t> </a:t>
            </a:r>
            <a:r>
              <a:rPr lang="en-US" dirty="0" err="1"/>
              <a:t>örnek</a:t>
            </a:r>
            <a:r>
              <a:rPr lang="en-US" dirty="0"/>
              <a:t> </a:t>
            </a:r>
            <a:r>
              <a:rPr lang="en-US" dirty="0" err="1"/>
              <a:t>yoktur</a:t>
            </a:r>
            <a:r>
              <a:rPr lang="en-US" dirty="0"/>
              <a:t>. </a:t>
            </a:r>
            <a:r>
              <a:rPr lang="en-US" u="sng" dirty="0" err="1"/>
              <a:t>Abdülhak</a:t>
            </a:r>
            <a:r>
              <a:rPr lang="en-US" u="sng" dirty="0"/>
              <a:t> </a:t>
            </a:r>
            <a:r>
              <a:rPr lang="en-US" u="sng" dirty="0" err="1"/>
              <a:t>Hamit</a:t>
            </a:r>
            <a:r>
              <a:rPr lang="en-US" u="sng" dirty="0"/>
              <a:t> </a:t>
            </a:r>
            <a:r>
              <a:rPr lang="en-US" u="sng" dirty="0" err="1"/>
              <a:t>Tarhan</a:t>
            </a:r>
            <a:r>
              <a:rPr lang="en-US" u="sng" dirty="0"/>
              <a:t> </a:t>
            </a:r>
            <a:r>
              <a:rPr lang="en-US" dirty="0"/>
              <a:t>(1852- 1937), </a:t>
            </a:r>
            <a:r>
              <a:rPr lang="en-US" u="sng" dirty="0"/>
              <a:t>Faruk Na</a:t>
            </a:r>
            <a:r>
              <a:rPr lang="tr-TR" u="sng" dirty="0"/>
              <a:t>fi</a:t>
            </a:r>
            <a:r>
              <a:rPr lang="en-US" u="sng" dirty="0"/>
              <a:t>z </a:t>
            </a:r>
            <a:r>
              <a:rPr lang="en-US" u="sng" dirty="0" err="1"/>
              <a:t>Çamlıbel</a:t>
            </a:r>
            <a:r>
              <a:rPr lang="en-US" u="sng" dirty="0"/>
              <a:t> </a:t>
            </a:r>
            <a:r>
              <a:rPr lang="en-US" dirty="0"/>
              <a:t>(1898-1973) </a:t>
            </a:r>
            <a:r>
              <a:rPr lang="en-US" dirty="0" err="1"/>
              <a:t>gibi</a:t>
            </a:r>
            <a:r>
              <a:rPr lang="en-US" dirty="0"/>
              <a:t> </a:t>
            </a:r>
            <a:r>
              <a:rPr lang="en-US" dirty="0" err="1"/>
              <a:t>şairler</a:t>
            </a:r>
            <a:r>
              <a:rPr lang="en-US" dirty="0"/>
              <a:t> </a:t>
            </a:r>
            <a:r>
              <a:rPr lang="en-US" dirty="0" err="1"/>
              <a:t>bu</a:t>
            </a:r>
            <a:r>
              <a:rPr lang="en-US" dirty="0"/>
              <a:t> </a:t>
            </a:r>
            <a:r>
              <a:rPr lang="en-US" dirty="0" err="1"/>
              <a:t>türde</a:t>
            </a:r>
            <a:r>
              <a:rPr lang="en-US" dirty="0"/>
              <a:t> </a:t>
            </a:r>
            <a:r>
              <a:rPr lang="en-US" dirty="0" err="1"/>
              <a:t>örnekler</a:t>
            </a:r>
            <a:r>
              <a:rPr lang="en-US" dirty="0"/>
              <a:t> </a:t>
            </a:r>
            <a:r>
              <a:rPr lang="en-US" dirty="0" err="1"/>
              <a:t>vermişlerdir</a:t>
            </a:r>
            <a:r>
              <a:rPr lang="en-US" dirty="0"/>
              <a:t>. </a:t>
            </a:r>
            <a:r>
              <a:rPr lang="en-US" dirty="0" err="1"/>
              <a:t>Batı</a:t>
            </a:r>
            <a:r>
              <a:rPr lang="en-US" dirty="0"/>
              <a:t> </a:t>
            </a:r>
            <a:r>
              <a:rPr lang="en-US" dirty="0" err="1"/>
              <a:t>edebiyatında</a:t>
            </a:r>
            <a:r>
              <a:rPr lang="en-US" dirty="0"/>
              <a:t> </a:t>
            </a:r>
            <a:r>
              <a:rPr lang="en-US" u="sng" dirty="0"/>
              <a:t>Shakespeare</a:t>
            </a:r>
            <a:r>
              <a:rPr lang="en-US" dirty="0"/>
              <a:t> (1564-1616), Corneille (1606-1684), </a:t>
            </a:r>
            <a:r>
              <a:rPr lang="en-US" u="sng" dirty="0"/>
              <a:t>Racine</a:t>
            </a:r>
            <a:r>
              <a:rPr lang="en-US" dirty="0"/>
              <a:t> (1639- 1699); </a:t>
            </a:r>
            <a:r>
              <a:rPr lang="en-US" dirty="0" err="1"/>
              <a:t>bu</a:t>
            </a:r>
            <a:r>
              <a:rPr lang="en-US" dirty="0"/>
              <a:t> </a:t>
            </a:r>
            <a:r>
              <a:rPr lang="en-US" dirty="0" err="1"/>
              <a:t>türün</a:t>
            </a:r>
            <a:r>
              <a:rPr lang="en-US" dirty="0"/>
              <a:t> </a:t>
            </a:r>
            <a:r>
              <a:rPr lang="en-US" dirty="0" err="1"/>
              <a:t>tanınmış</a:t>
            </a:r>
            <a:r>
              <a:rPr lang="en-US" dirty="0"/>
              <a:t> </a:t>
            </a:r>
            <a:r>
              <a:rPr lang="en-US" dirty="0" err="1"/>
              <a:t>kişileridir</a:t>
            </a:r>
            <a:r>
              <a:rPr lang="en-US" dirty="0"/>
              <a:t>..</a:t>
            </a:r>
            <a:endParaRPr lang="tr-TR" dirty="0"/>
          </a:p>
        </p:txBody>
      </p:sp>
    </p:spTree>
    <p:extLst>
      <p:ext uri="{BB962C8B-B14F-4D97-AF65-F5344CB8AC3E}">
        <p14:creationId xmlns:p14="http://schemas.microsoft.com/office/powerpoint/2010/main" val="3526308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23455" y="260648"/>
            <a:ext cx="8424936" cy="6324808"/>
          </a:xfrm>
          <a:prstGeom prst="rect">
            <a:avLst/>
          </a:prstGeom>
        </p:spPr>
        <p:txBody>
          <a:bodyPr wrap="square">
            <a:spAutoFit/>
          </a:bodyPr>
          <a:lstStyle/>
          <a:p>
            <a:pPr algn="just">
              <a:lnSpc>
                <a:spcPct val="150000"/>
              </a:lnSpc>
            </a:pPr>
            <a:r>
              <a:rPr lang="en-US" dirty="0" err="1"/>
              <a:t>Yukarıdaki</a:t>
            </a:r>
            <a:r>
              <a:rPr lang="en-US" dirty="0"/>
              <a:t> </a:t>
            </a:r>
            <a:r>
              <a:rPr lang="en-US" dirty="0" err="1"/>
              <a:t>sını</a:t>
            </a:r>
            <a:r>
              <a:rPr lang="tr-TR" dirty="0" err="1"/>
              <a:t>rl</a:t>
            </a:r>
            <a:r>
              <a:rPr lang="en-US" dirty="0" err="1"/>
              <a:t>andırmaların</a:t>
            </a:r>
            <a:r>
              <a:rPr lang="en-US" dirty="0"/>
              <a:t> </a:t>
            </a:r>
            <a:r>
              <a:rPr lang="en-US" dirty="0" err="1"/>
              <a:t>yapıldığı</a:t>
            </a:r>
            <a:r>
              <a:rPr lang="en-US" dirty="0"/>
              <a:t> </a:t>
            </a:r>
            <a:r>
              <a:rPr lang="en-US" dirty="0" err="1"/>
              <a:t>dönemlerden</a:t>
            </a:r>
            <a:r>
              <a:rPr lang="en-US" dirty="0"/>
              <a:t> </a:t>
            </a:r>
            <a:r>
              <a:rPr lang="en-US" dirty="0" err="1"/>
              <a:t>günümüze</a:t>
            </a:r>
            <a:r>
              <a:rPr lang="en-US" dirty="0"/>
              <a:t> </a:t>
            </a:r>
            <a:r>
              <a:rPr lang="en-US" dirty="0" err="1"/>
              <a:t>şiir</a:t>
            </a:r>
            <a:r>
              <a:rPr lang="en-US" dirty="0"/>
              <a:t> </a:t>
            </a:r>
            <a:r>
              <a:rPr lang="en-US" dirty="0" err="1"/>
              <a:t>türü</a:t>
            </a:r>
            <a:r>
              <a:rPr lang="en-US" dirty="0"/>
              <a:t> </a:t>
            </a:r>
            <a:r>
              <a:rPr lang="en-US" dirty="0" err="1"/>
              <a:t>sürekli</a:t>
            </a:r>
            <a:r>
              <a:rPr lang="en-US" dirty="0"/>
              <a:t> </a:t>
            </a:r>
            <a:r>
              <a:rPr lang="en-US" dirty="0" err="1"/>
              <a:t>olarak</a:t>
            </a:r>
            <a:r>
              <a:rPr lang="en-US" dirty="0"/>
              <a:t> </a:t>
            </a:r>
            <a:r>
              <a:rPr lang="en-US" dirty="0" err="1"/>
              <a:t>gelişmiş</a:t>
            </a:r>
            <a:r>
              <a:rPr lang="en-US" dirty="0"/>
              <a:t>, buna </a:t>
            </a:r>
            <a:r>
              <a:rPr lang="en-US" dirty="0" err="1"/>
              <a:t>bağlı</a:t>
            </a:r>
            <a:r>
              <a:rPr lang="en-US" dirty="0"/>
              <a:t> </a:t>
            </a:r>
            <a:r>
              <a:rPr lang="en-US" dirty="0" err="1"/>
              <a:t>olarak</a:t>
            </a:r>
            <a:r>
              <a:rPr lang="en-US" dirty="0"/>
              <a:t> </a:t>
            </a:r>
            <a:r>
              <a:rPr lang="en-US" dirty="0" err="1"/>
              <a:t>şiir</a:t>
            </a:r>
            <a:r>
              <a:rPr lang="en-US" dirty="0"/>
              <a:t> </a:t>
            </a:r>
            <a:r>
              <a:rPr lang="en-US" dirty="0" err="1"/>
              <a:t>anlayışı</a:t>
            </a:r>
            <a:r>
              <a:rPr lang="en-US" dirty="0"/>
              <a:t> da </a:t>
            </a:r>
            <a:r>
              <a:rPr lang="en-US" dirty="0" err="1"/>
              <a:t>değişmiştir</a:t>
            </a:r>
            <a:r>
              <a:rPr lang="en-US" dirty="0"/>
              <a:t>. </a:t>
            </a:r>
            <a:r>
              <a:rPr lang="tr-TR" dirty="0" err="1"/>
              <a:t>Şi</a:t>
            </a:r>
            <a:r>
              <a:rPr lang="en-US" dirty="0" err="1"/>
              <a:t>ir</a:t>
            </a:r>
            <a:r>
              <a:rPr lang="en-US" dirty="0"/>
              <a:t>, </a:t>
            </a:r>
            <a:r>
              <a:rPr lang="en-US" dirty="0" err="1"/>
              <a:t>biçim</a:t>
            </a:r>
            <a:r>
              <a:rPr lang="en-US" dirty="0"/>
              <a:t> </a:t>
            </a:r>
            <a:r>
              <a:rPr lang="en-US" dirty="0" err="1"/>
              <a:t>açısından</a:t>
            </a:r>
            <a:r>
              <a:rPr lang="en-US" dirty="0"/>
              <a:t> belli </a:t>
            </a:r>
            <a:r>
              <a:rPr lang="en-US" dirty="0" err="1"/>
              <a:t>kalıpların</a:t>
            </a:r>
            <a:r>
              <a:rPr lang="en-US" dirty="0"/>
              <a:t> </a:t>
            </a:r>
            <a:r>
              <a:rPr lang="en-US" dirty="0" err="1"/>
              <a:t>dışına</a:t>
            </a:r>
            <a:r>
              <a:rPr lang="en-US" dirty="0"/>
              <a:t> </a:t>
            </a:r>
            <a:r>
              <a:rPr lang="en-US" dirty="0" err="1"/>
              <a:t>çıkarken</a:t>
            </a:r>
            <a:r>
              <a:rPr lang="en-US" dirty="0"/>
              <a:t> </a:t>
            </a:r>
            <a:r>
              <a:rPr lang="en-US" dirty="0" err="1"/>
              <a:t>sınırlılık</a:t>
            </a:r>
            <a:r>
              <a:rPr lang="en-US" dirty="0"/>
              <a:t> </a:t>
            </a:r>
            <a:r>
              <a:rPr lang="en-US" dirty="0" err="1"/>
              <a:t>ortadan</a:t>
            </a:r>
            <a:r>
              <a:rPr lang="en-US" dirty="0"/>
              <a:t> </a:t>
            </a:r>
            <a:r>
              <a:rPr lang="en-US" dirty="0" err="1"/>
              <a:t>kalkmış</a:t>
            </a:r>
            <a:r>
              <a:rPr lang="en-US" dirty="0"/>
              <a:t>; </a:t>
            </a:r>
            <a:r>
              <a:rPr lang="en-US" dirty="0" err="1"/>
              <a:t>hemen</a:t>
            </a:r>
            <a:r>
              <a:rPr lang="en-US" dirty="0"/>
              <a:t> her </a:t>
            </a:r>
            <a:r>
              <a:rPr lang="en-US" dirty="0" err="1"/>
              <a:t>şeyin</a:t>
            </a:r>
            <a:r>
              <a:rPr lang="en-US" dirty="0"/>
              <a:t> </a:t>
            </a:r>
            <a:r>
              <a:rPr lang="en-US" dirty="0" err="1"/>
              <a:t>işlenebildiği</a:t>
            </a:r>
            <a:r>
              <a:rPr lang="en-US" dirty="0"/>
              <a:t> </a:t>
            </a:r>
            <a:r>
              <a:rPr lang="en-US" dirty="0" err="1"/>
              <a:t>bir</a:t>
            </a:r>
            <a:r>
              <a:rPr lang="en-US" dirty="0"/>
              <a:t> </a:t>
            </a:r>
            <a:r>
              <a:rPr lang="en-US" dirty="0" err="1"/>
              <a:t>konu</a:t>
            </a:r>
            <a:r>
              <a:rPr lang="en-US" dirty="0"/>
              <a:t> </a:t>
            </a:r>
            <a:r>
              <a:rPr lang="en-US" dirty="0" err="1"/>
              <a:t>özgürlüğüne</a:t>
            </a:r>
            <a:r>
              <a:rPr lang="en-US" dirty="0"/>
              <a:t> </a:t>
            </a:r>
            <a:r>
              <a:rPr lang="en-US" dirty="0" err="1"/>
              <a:t>kavuşmuştur</a:t>
            </a:r>
            <a:r>
              <a:rPr lang="en-US" dirty="0"/>
              <a:t>. Bu </a:t>
            </a:r>
            <a:r>
              <a:rPr lang="en-US" dirty="0" err="1"/>
              <a:t>nedenle</a:t>
            </a:r>
            <a:r>
              <a:rPr lang="en-US" dirty="0"/>
              <a:t> </a:t>
            </a:r>
            <a:r>
              <a:rPr lang="en-US" dirty="0" err="1"/>
              <a:t>günümüz</a:t>
            </a:r>
            <a:r>
              <a:rPr lang="en-US" dirty="0"/>
              <a:t> </a:t>
            </a:r>
            <a:r>
              <a:rPr lang="en-US" dirty="0" err="1"/>
              <a:t>şiirini</a:t>
            </a:r>
            <a:r>
              <a:rPr lang="en-US" dirty="0"/>
              <a:t> </a:t>
            </a:r>
            <a:r>
              <a:rPr lang="en-US" dirty="0" err="1"/>
              <a:t>eski</a:t>
            </a:r>
            <a:r>
              <a:rPr lang="en-US" dirty="0"/>
              <a:t> </a:t>
            </a:r>
            <a:r>
              <a:rPr lang="en-US" dirty="0" err="1"/>
              <a:t>bakış</a:t>
            </a:r>
            <a:r>
              <a:rPr lang="en-US" dirty="0"/>
              <a:t> </a:t>
            </a:r>
            <a:r>
              <a:rPr lang="en-US" dirty="0" err="1"/>
              <a:t>açısıyla</a:t>
            </a:r>
            <a:r>
              <a:rPr lang="en-US" dirty="0"/>
              <a:t> </a:t>
            </a:r>
            <a:r>
              <a:rPr lang="en-US" dirty="0" err="1"/>
              <a:t>değerlendirmek</a:t>
            </a:r>
            <a:r>
              <a:rPr lang="en-US" dirty="0"/>
              <a:t> </a:t>
            </a:r>
            <a:r>
              <a:rPr lang="en-US" dirty="0" err="1"/>
              <a:t>ve</a:t>
            </a:r>
            <a:r>
              <a:rPr lang="en-US" dirty="0"/>
              <a:t> </a:t>
            </a:r>
            <a:r>
              <a:rPr lang="en-US" dirty="0" err="1"/>
              <a:t>sını</a:t>
            </a:r>
            <a:r>
              <a:rPr lang="tr-TR" dirty="0" err="1"/>
              <a:t>rl</a:t>
            </a:r>
            <a:r>
              <a:rPr lang="en-US" dirty="0" err="1"/>
              <a:t>andırmak</a:t>
            </a:r>
            <a:r>
              <a:rPr lang="en-US" dirty="0"/>
              <a:t> </a:t>
            </a:r>
            <a:r>
              <a:rPr lang="en-US" dirty="0" err="1"/>
              <a:t>doğru</a:t>
            </a:r>
            <a:r>
              <a:rPr lang="en-US" dirty="0"/>
              <a:t> </a:t>
            </a:r>
            <a:r>
              <a:rPr lang="en-US" dirty="0" err="1"/>
              <a:t>olmaz</a:t>
            </a:r>
            <a:r>
              <a:rPr lang="en-US" dirty="0"/>
              <a:t>. Bunun </a:t>
            </a:r>
            <a:r>
              <a:rPr lang="en-US" dirty="0" err="1"/>
              <a:t>dışında</a:t>
            </a:r>
            <a:r>
              <a:rPr lang="en-US" u="sng" dirty="0"/>
              <a:t> Cumhuriyet </a:t>
            </a:r>
            <a:r>
              <a:rPr lang="en-US" u="sng" dirty="0" err="1"/>
              <a:t>döneminde</a:t>
            </a:r>
            <a:r>
              <a:rPr lang="en-US" u="sng" dirty="0"/>
              <a:t> </a:t>
            </a:r>
            <a:r>
              <a:rPr lang="en-US" u="sng" dirty="0" err="1"/>
              <a:t>şiirimiz</a:t>
            </a:r>
            <a:r>
              <a:rPr lang="en-US" u="sng" dirty="0"/>
              <a:t>, </a:t>
            </a:r>
            <a:r>
              <a:rPr lang="en-US" u="sng" dirty="0" err="1"/>
              <a:t>geleneğin</a:t>
            </a:r>
            <a:r>
              <a:rPr lang="en-US" u="sng" dirty="0"/>
              <a:t> </a:t>
            </a:r>
            <a:r>
              <a:rPr lang="en-US" u="sng" dirty="0" err="1"/>
              <a:t>getirdiği</a:t>
            </a:r>
            <a:r>
              <a:rPr lang="en-US" u="sng" dirty="0"/>
              <a:t> </a:t>
            </a:r>
            <a:r>
              <a:rPr lang="en-US" u="sng" dirty="0" err="1"/>
              <a:t>bağlardan</a:t>
            </a:r>
            <a:r>
              <a:rPr lang="en-US" u="sng" dirty="0"/>
              <a:t> da </a:t>
            </a:r>
            <a:r>
              <a:rPr lang="en-US" u="sng" dirty="0" err="1"/>
              <a:t>kurtulmuştur</a:t>
            </a:r>
            <a:r>
              <a:rPr lang="en-US" u="sng" dirty="0"/>
              <a:t>. </a:t>
            </a:r>
            <a:r>
              <a:rPr lang="en-US" dirty="0" err="1"/>
              <a:t>İkisinin</a:t>
            </a:r>
            <a:r>
              <a:rPr lang="en-US" dirty="0"/>
              <a:t> </a:t>
            </a:r>
            <a:r>
              <a:rPr lang="en-US" dirty="0" err="1"/>
              <a:t>ayrı</a:t>
            </a:r>
            <a:r>
              <a:rPr lang="en-US" dirty="0"/>
              <a:t> </a:t>
            </a:r>
            <a:r>
              <a:rPr lang="en-US" dirty="0" err="1"/>
              <a:t>ögeler</a:t>
            </a:r>
            <a:r>
              <a:rPr lang="en-US" dirty="0"/>
              <a:t> </a:t>
            </a:r>
            <a:r>
              <a:rPr lang="en-US" dirty="0" err="1"/>
              <a:t>olmadığı</a:t>
            </a:r>
            <a:r>
              <a:rPr lang="en-US" dirty="0"/>
              <a:t> </a:t>
            </a:r>
            <a:r>
              <a:rPr lang="en-US" dirty="0" err="1"/>
              <a:t>anlayışıyla</a:t>
            </a:r>
            <a:r>
              <a:rPr lang="en-US" dirty="0"/>
              <a:t> </a:t>
            </a:r>
            <a:r>
              <a:rPr lang="en-US" dirty="0" err="1"/>
              <a:t>biçim</a:t>
            </a:r>
            <a:r>
              <a:rPr lang="en-US" dirty="0"/>
              <a:t> </a:t>
            </a:r>
            <a:r>
              <a:rPr lang="en-US" dirty="0" err="1"/>
              <a:t>ve</a:t>
            </a:r>
            <a:r>
              <a:rPr lang="en-US" dirty="0"/>
              <a:t> </a:t>
            </a:r>
            <a:r>
              <a:rPr lang="en-US" dirty="0" err="1"/>
              <a:t>içerik</a:t>
            </a:r>
            <a:r>
              <a:rPr lang="en-US" dirty="0"/>
              <a:t> </a:t>
            </a:r>
            <a:r>
              <a:rPr lang="en-US" dirty="0" err="1"/>
              <a:t>birlikte</a:t>
            </a:r>
            <a:r>
              <a:rPr lang="en-US" dirty="0"/>
              <a:t> </a:t>
            </a:r>
            <a:r>
              <a:rPr lang="en-US" dirty="0" err="1"/>
              <a:t>düşünülmüş</a:t>
            </a:r>
            <a:r>
              <a:rPr lang="en-US" dirty="0"/>
              <a:t>; </a:t>
            </a:r>
            <a:r>
              <a:rPr lang="en-US" dirty="0" err="1"/>
              <a:t>biçim</a:t>
            </a:r>
            <a:r>
              <a:rPr lang="en-US" dirty="0"/>
              <a:t>, </a:t>
            </a:r>
            <a:r>
              <a:rPr lang="en-US" dirty="0" err="1"/>
              <a:t>öz</a:t>
            </a:r>
            <a:r>
              <a:rPr lang="en-US" dirty="0"/>
              <a:t> </a:t>
            </a:r>
            <a:r>
              <a:rPr lang="en-US" dirty="0" err="1"/>
              <a:t>ya</a:t>
            </a:r>
            <a:r>
              <a:rPr lang="en-US" dirty="0"/>
              <a:t> da </a:t>
            </a:r>
            <a:r>
              <a:rPr lang="en-US" dirty="0" err="1"/>
              <a:t>içeriğe</a:t>
            </a:r>
            <a:r>
              <a:rPr lang="en-US" dirty="0"/>
              <a:t> </a:t>
            </a:r>
            <a:r>
              <a:rPr lang="en-US" dirty="0" err="1"/>
              <a:t>göre</a:t>
            </a:r>
            <a:r>
              <a:rPr lang="en-US" dirty="0"/>
              <a:t> </a:t>
            </a:r>
            <a:r>
              <a:rPr lang="en-US" dirty="0" err="1"/>
              <a:t>belirlenmiştir</a:t>
            </a:r>
            <a:r>
              <a:rPr lang="en-US" dirty="0"/>
              <a:t>. </a:t>
            </a:r>
            <a:r>
              <a:rPr lang="en-US" dirty="0" err="1"/>
              <a:t>Başka</a:t>
            </a:r>
            <a:r>
              <a:rPr lang="en-US" dirty="0"/>
              <a:t> </a:t>
            </a:r>
            <a:r>
              <a:rPr lang="en-US" dirty="0" err="1"/>
              <a:t>bir</a:t>
            </a:r>
            <a:r>
              <a:rPr lang="en-US" dirty="0"/>
              <a:t> </a:t>
            </a:r>
            <a:r>
              <a:rPr lang="en-US" dirty="0" err="1"/>
              <a:t>söyleyişle</a:t>
            </a:r>
            <a:r>
              <a:rPr lang="en-US" dirty="0"/>
              <a:t> </a:t>
            </a:r>
            <a:r>
              <a:rPr lang="en-US" dirty="0" err="1"/>
              <a:t>biçimle</a:t>
            </a:r>
            <a:r>
              <a:rPr lang="en-US" dirty="0"/>
              <a:t> </a:t>
            </a:r>
            <a:r>
              <a:rPr lang="en-US" dirty="0" err="1"/>
              <a:t>öz</a:t>
            </a:r>
            <a:r>
              <a:rPr lang="en-US" dirty="0"/>
              <a:t> </a:t>
            </a:r>
            <a:r>
              <a:rPr lang="en-US" dirty="0" err="1"/>
              <a:t>kaynaşmıştır</a:t>
            </a:r>
            <a:r>
              <a:rPr lang="en-US" dirty="0"/>
              <a:t>.</a:t>
            </a:r>
            <a:endParaRPr lang="tr-TR" dirty="0"/>
          </a:p>
          <a:p>
            <a:pPr algn="just">
              <a:lnSpc>
                <a:spcPct val="150000"/>
              </a:lnSpc>
            </a:pPr>
            <a:r>
              <a:rPr lang="en-US" dirty="0" err="1"/>
              <a:t>Çağdaş</a:t>
            </a:r>
            <a:r>
              <a:rPr lang="en-US" dirty="0"/>
              <a:t> </a:t>
            </a:r>
            <a:r>
              <a:rPr lang="en-US" dirty="0" err="1"/>
              <a:t>şiirimizin</a:t>
            </a:r>
            <a:r>
              <a:rPr lang="en-US" dirty="0"/>
              <a:t> </a:t>
            </a:r>
            <a:r>
              <a:rPr lang="en-US" dirty="0" err="1"/>
              <a:t>tanınmış</a:t>
            </a:r>
            <a:r>
              <a:rPr lang="en-US" dirty="0"/>
              <a:t> </a:t>
            </a:r>
            <a:r>
              <a:rPr lang="en-US" dirty="0" err="1"/>
              <a:t>adları</a:t>
            </a:r>
            <a:r>
              <a:rPr lang="en-US" dirty="0"/>
              <a:t> </a:t>
            </a:r>
            <a:r>
              <a:rPr lang="en-US" dirty="0" err="1"/>
              <a:t>olarak</a:t>
            </a:r>
            <a:r>
              <a:rPr lang="en-US" dirty="0"/>
              <a:t> </a:t>
            </a:r>
            <a:r>
              <a:rPr lang="en-US" u="sng" dirty="0" err="1"/>
              <a:t>Nazım</a:t>
            </a:r>
            <a:r>
              <a:rPr lang="en-US" u="sng" dirty="0"/>
              <a:t> Hikmet </a:t>
            </a:r>
            <a:r>
              <a:rPr lang="en-US" dirty="0"/>
              <a:t>(1902-1963), </a:t>
            </a:r>
            <a:r>
              <a:rPr lang="en-US" u="sng" dirty="0"/>
              <a:t>Orhan </a:t>
            </a:r>
            <a:r>
              <a:rPr lang="en-US" u="sng" dirty="0" err="1"/>
              <a:t>Veli</a:t>
            </a:r>
            <a:r>
              <a:rPr lang="en-US" u="sng" dirty="0"/>
              <a:t> </a:t>
            </a:r>
            <a:r>
              <a:rPr lang="en-US" u="sng" dirty="0" err="1"/>
              <a:t>Kanık</a:t>
            </a:r>
            <a:r>
              <a:rPr lang="en-US" u="sng" dirty="0"/>
              <a:t> </a:t>
            </a:r>
            <a:r>
              <a:rPr lang="en-US" dirty="0"/>
              <a:t>(1914-1950), </a:t>
            </a:r>
            <a:r>
              <a:rPr lang="en-US" u="sng" dirty="0" err="1"/>
              <a:t>Necip</a:t>
            </a:r>
            <a:r>
              <a:rPr lang="en-US" u="sng" dirty="0"/>
              <a:t> </a:t>
            </a:r>
            <a:r>
              <a:rPr lang="en-US" u="sng" dirty="0" err="1"/>
              <a:t>Fazıl</a:t>
            </a:r>
            <a:r>
              <a:rPr lang="en-US" u="sng" dirty="0"/>
              <a:t> </a:t>
            </a:r>
            <a:r>
              <a:rPr lang="en-US" u="sng" dirty="0" err="1"/>
              <a:t>Kısakürek</a:t>
            </a:r>
            <a:r>
              <a:rPr lang="en-US" u="sng" dirty="0"/>
              <a:t> </a:t>
            </a:r>
            <a:r>
              <a:rPr lang="en-US" dirty="0"/>
              <a:t>(1905-1983), </a:t>
            </a:r>
            <a:r>
              <a:rPr lang="en-US" u="sng" dirty="0" err="1"/>
              <a:t>Cahit</a:t>
            </a:r>
            <a:r>
              <a:rPr lang="en-US" u="sng" dirty="0"/>
              <a:t> </a:t>
            </a:r>
            <a:r>
              <a:rPr lang="en-US" u="sng" dirty="0" err="1"/>
              <a:t>Sıtkı</a:t>
            </a:r>
            <a:r>
              <a:rPr lang="en-US" u="sng" dirty="0"/>
              <a:t> </a:t>
            </a:r>
            <a:r>
              <a:rPr lang="en-US" u="sng" dirty="0" err="1"/>
              <a:t>Tarancı</a:t>
            </a:r>
            <a:r>
              <a:rPr lang="en-US" u="sng" dirty="0"/>
              <a:t> </a:t>
            </a:r>
            <a:r>
              <a:rPr lang="en-US" dirty="0"/>
              <a:t>(1910- 1956), </a:t>
            </a:r>
            <a:r>
              <a:rPr lang="en-US" u="sng" dirty="0" err="1"/>
              <a:t>Rıfat</a:t>
            </a:r>
            <a:r>
              <a:rPr lang="en-US" u="sng" dirty="0"/>
              <a:t> </a:t>
            </a:r>
            <a:r>
              <a:rPr lang="en-US" u="sng" dirty="0" err="1"/>
              <a:t>Ilgaz</a:t>
            </a:r>
            <a:r>
              <a:rPr lang="en-US" dirty="0"/>
              <a:t> (1911-1993), </a:t>
            </a:r>
            <a:r>
              <a:rPr lang="en-US" u="sng" dirty="0" err="1"/>
              <a:t>Fazıl</a:t>
            </a:r>
            <a:r>
              <a:rPr lang="en-US" u="sng" dirty="0"/>
              <a:t> </a:t>
            </a:r>
            <a:r>
              <a:rPr lang="en-US" u="sng" dirty="0" err="1"/>
              <a:t>Hüsnü</a:t>
            </a:r>
            <a:r>
              <a:rPr lang="en-US" u="sng" dirty="0"/>
              <a:t> </a:t>
            </a:r>
            <a:r>
              <a:rPr lang="en-US" u="sng" dirty="0" err="1"/>
              <a:t>Dağlarca</a:t>
            </a:r>
            <a:r>
              <a:rPr lang="en-US" u="sng" dirty="0"/>
              <a:t> </a:t>
            </a:r>
            <a:r>
              <a:rPr lang="en-US" dirty="0"/>
              <a:t>(1914-...), </a:t>
            </a:r>
            <a:r>
              <a:rPr lang="en-US" u="sng" dirty="0" err="1"/>
              <a:t>Melih</a:t>
            </a:r>
            <a:r>
              <a:rPr lang="en-US" u="sng" dirty="0"/>
              <a:t> </a:t>
            </a:r>
            <a:r>
              <a:rPr lang="en-US" u="sng" dirty="0" err="1"/>
              <a:t>Cevdet</a:t>
            </a:r>
            <a:r>
              <a:rPr lang="en-US" u="sng" dirty="0"/>
              <a:t> </a:t>
            </a:r>
            <a:r>
              <a:rPr lang="en-US" u="sng" dirty="0" err="1"/>
              <a:t>Anday</a:t>
            </a:r>
            <a:r>
              <a:rPr lang="en-US" u="sng" dirty="0"/>
              <a:t> </a:t>
            </a:r>
            <a:r>
              <a:rPr lang="en-US" dirty="0"/>
              <a:t>(1915-2002), </a:t>
            </a:r>
            <a:r>
              <a:rPr lang="en-US" u="sng" dirty="0"/>
              <a:t>İlhan Berk </a:t>
            </a:r>
            <a:r>
              <a:rPr lang="en-US" dirty="0"/>
              <a:t>(1918-...), </a:t>
            </a:r>
            <a:r>
              <a:rPr lang="en-US" u="sng" dirty="0" err="1"/>
              <a:t>Cahit</a:t>
            </a:r>
            <a:r>
              <a:rPr lang="en-US" u="sng" dirty="0"/>
              <a:t> </a:t>
            </a:r>
            <a:r>
              <a:rPr lang="en-US" u="sng" dirty="0" err="1"/>
              <a:t>Külebi</a:t>
            </a:r>
            <a:r>
              <a:rPr lang="en-US" u="sng" dirty="0"/>
              <a:t> </a:t>
            </a:r>
            <a:r>
              <a:rPr lang="en-US" dirty="0"/>
              <a:t>(1917-1997), </a:t>
            </a:r>
            <a:r>
              <a:rPr lang="en-US" dirty="0" err="1"/>
              <a:t>Özdemir</a:t>
            </a:r>
            <a:r>
              <a:rPr lang="en-US" dirty="0"/>
              <a:t> Asaf (1923-1981</a:t>
            </a:r>
            <a:r>
              <a:rPr lang="en-US" u="sng" dirty="0"/>
              <a:t>), </a:t>
            </a:r>
            <a:r>
              <a:rPr lang="en-US" u="sng" dirty="0" err="1"/>
              <a:t>Behçet</a:t>
            </a:r>
            <a:r>
              <a:rPr lang="en-US" u="sng" dirty="0"/>
              <a:t> </a:t>
            </a:r>
            <a:r>
              <a:rPr lang="en-US" u="sng" dirty="0" err="1"/>
              <a:t>Necatigil</a:t>
            </a:r>
            <a:r>
              <a:rPr lang="en-US" dirty="0"/>
              <a:t> (1925-1979), </a:t>
            </a:r>
            <a:r>
              <a:rPr lang="en-US" u="sng" dirty="0"/>
              <a:t>Attila İlhan </a:t>
            </a:r>
            <a:r>
              <a:rPr lang="en-US" dirty="0"/>
              <a:t>(1925-2005), </a:t>
            </a:r>
            <a:r>
              <a:rPr lang="en-US" u="sng" dirty="0"/>
              <a:t>Turgut </a:t>
            </a:r>
            <a:r>
              <a:rPr lang="en-US" u="sng" dirty="0" err="1"/>
              <a:t>Uyar</a:t>
            </a:r>
            <a:r>
              <a:rPr lang="en-US" u="sng" dirty="0"/>
              <a:t> </a:t>
            </a:r>
            <a:r>
              <a:rPr lang="en-US" dirty="0"/>
              <a:t>(1927-1985), </a:t>
            </a:r>
            <a:r>
              <a:rPr lang="en-US" u="sng" dirty="0" err="1"/>
              <a:t>Edip</a:t>
            </a:r>
            <a:r>
              <a:rPr lang="en-US" u="sng" dirty="0"/>
              <a:t> </a:t>
            </a:r>
            <a:r>
              <a:rPr lang="en-US" u="sng" dirty="0" err="1"/>
              <a:t>Cansever</a:t>
            </a:r>
            <a:r>
              <a:rPr lang="en-US" u="sng" dirty="0"/>
              <a:t> </a:t>
            </a:r>
            <a:r>
              <a:rPr lang="en-US" dirty="0"/>
              <a:t>(1928-1986), </a:t>
            </a:r>
            <a:r>
              <a:rPr lang="en-US" u="sng" dirty="0" err="1"/>
              <a:t>Cemal</a:t>
            </a:r>
            <a:r>
              <a:rPr lang="en-US" u="sng" dirty="0"/>
              <a:t> </a:t>
            </a:r>
            <a:r>
              <a:rPr lang="en-US" u="sng" dirty="0" err="1"/>
              <a:t>Süreya</a:t>
            </a:r>
            <a:r>
              <a:rPr lang="en-US" u="sng" dirty="0"/>
              <a:t> </a:t>
            </a:r>
            <a:r>
              <a:rPr lang="en-US" dirty="0"/>
              <a:t>(1931-1990), </a:t>
            </a:r>
            <a:r>
              <a:rPr lang="en-US" u="sng" dirty="0" err="1"/>
              <a:t>Gülten</a:t>
            </a:r>
            <a:r>
              <a:rPr lang="en-US" u="sng" dirty="0"/>
              <a:t> </a:t>
            </a:r>
            <a:r>
              <a:rPr lang="en-US" u="sng" dirty="0" err="1"/>
              <a:t>Akın</a:t>
            </a:r>
            <a:r>
              <a:rPr lang="en-US" u="sng" dirty="0"/>
              <a:t> </a:t>
            </a:r>
            <a:r>
              <a:rPr lang="en-US" dirty="0"/>
              <a:t>(1933-...), </a:t>
            </a:r>
            <a:r>
              <a:rPr lang="en-US" u="sng" dirty="0" err="1"/>
              <a:t>Ataol</a:t>
            </a:r>
            <a:r>
              <a:rPr lang="en-US" u="sng" dirty="0"/>
              <a:t> </a:t>
            </a:r>
            <a:r>
              <a:rPr lang="en-US" u="sng" dirty="0" err="1"/>
              <a:t>Behramoğlu</a:t>
            </a:r>
            <a:r>
              <a:rPr lang="en-US" u="sng" dirty="0"/>
              <a:t> </a:t>
            </a:r>
            <a:r>
              <a:rPr lang="en-US" dirty="0"/>
              <a:t>(1942-...) </a:t>
            </a:r>
            <a:r>
              <a:rPr lang="en-US" dirty="0" err="1"/>
              <a:t>ve</a:t>
            </a:r>
            <a:r>
              <a:rPr lang="en-US" dirty="0"/>
              <a:t> </a:t>
            </a:r>
            <a:r>
              <a:rPr lang="en-US" dirty="0" err="1"/>
              <a:t>daha</a:t>
            </a:r>
            <a:r>
              <a:rPr lang="en-US" dirty="0"/>
              <a:t> </a:t>
            </a:r>
            <a:r>
              <a:rPr lang="en-US" dirty="0" err="1"/>
              <a:t>pek</a:t>
            </a:r>
            <a:r>
              <a:rPr lang="en-US" dirty="0"/>
              <a:t> </a:t>
            </a:r>
            <a:r>
              <a:rPr lang="en-US" dirty="0" err="1"/>
              <a:t>çok</a:t>
            </a:r>
            <a:r>
              <a:rPr lang="en-US" dirty="0"/>
              <a:t> </a:t>
            </a:r>
            <a:r>
              <a:rPr lang="en-US" dirty="0" err="1"/>
              <a:t>şair</a:t>
            </a:r>
            <a:r>
              <a:rPr lang="en-US" dirty="0"/>
              <a:t> </a:t>
            </a:r>
            <a:r>
              <a:rPr lang="en-US" dirty="0" err="1"/>
              <a:t>sayılabilir</a:t>
            </a:r>
            <a:r>
              <a:rPr lang="en-US" dirty="0"/>
              <a:t>.</a:t>
            </a:r>
            <a:endParaRPr lang="tr-TR" dirty="0"/>
          </a:p>
        </p:txBody>
      </p:sp>
    </p:spTree>
    <p:extLst>
      <p:ext uri="{BB962C8B-B14F-4D97-AF65-F5344CB8AC3E}">
        <p14:creationId xmlns:p14="http://schemas.microsoft.com/office/powerpoint/2010/main" val="765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04098" y="908720"/>
            <a:ext cx="8352928" cy="4204356"/>
          </a:xfrm>
          <a:prstGeom prst="rect">
            <a:avLst/>
          </a:prstGeom>
        </p:spPr>
        <p:txBody>
          <a:bodyPr wrap="square">
            <a:spAutoFit/>
          </a:bodyPr>
          <a:lstStyle/>
          <a:p>
            <a:pPr algn="just">
              <a:lnSpc>
                <a:spcPct val="150000"/>
              </a:lnSpc>
            </a:pPr>
            <a:r>
              <a:rPr lang="en-US" u="sng" dirty="0"/>
              <a:t>Her </a:t>
            </a:r>
            <a:r>
              <a:rPr lang="en-US" u="sng" dirty="0" err="1"/>
              <a:t>öykünün</a:t>
            </a:r>
            <a:r>
              <a:rPr lang="en-US" u="sng" dirty="0"/>
              <a:t> </a:t>
            </a:r>
            <a:r>
              <a:rPr lang="en-US" u="sng" dirty="0" err="1"/>
              <a:t>okura</a:t>
            </a:r>
            <a:r>
              <a:rPr lang="en-US" u="sng" dirty="0"/>
              <a:t> </a:t>
            </a:r>
            <a:r>
              <a:rPr lang="en-US" u="sng" dirty="0" err="1"/>
              <a:t>vermek</a:t>
            </a:r>
            <a:r>
              <a:rPr lang="en-US" u="sng" dirty="0"/>
              <a:t> </a:t>
            </a:r>
            <a:r>
              <a:rPr lang="en-US" u="sng" dirty="0" err="1"/>
              <a:t>istediği</a:t>
            </a:r>
            <a:r>
              <a:rPr lang="en-US" u="sng" dirty="0"/>
              <a:t> </a:t>
            </a:r>
            <a:r>
              <a:rPr lang="en-US" u="sng" dirty="0" err="1"/>
              <a:t>bir</a:t>
            </a:r>
            <a:r>
              <a:rPr lang="en-US" u="sng" dirty="0"/>
              <a:t> </a:t>
            </a:r>
            <a:r>
              <a:rPr lang="en-US" u="sng" dirty="0" err="1"/>
              <a:t>ileti</a:t>
            </a:r>
            <a:r>
              <a:rPr lang="en-US" u="sng" dirty="0"/>
              <a:t> </a:t>
            </a:r>
            <a:r>
              <a:rPr lang="en-US" u="sng" dirty="0" err="1"/>
              <a:t>vardır</a:t>
            </a:r>
            <a:r>
              <a:rPr lang="en-US" dirty="0"/>
              <a:t>. Bu </a:t>
            </a:r>
            <a:r>
              <a:rPr lang="en-US" dirty="0" err="1"/>
              <a:t>ileti</a:t>
            </a:r>
            <a:r>
              <a:rPr lang="en-US" dirty="0"/>
              <a:t> </a:t>
            </a:r>
            <a:r>
              <a:rPr lang="en-US" dirty="0" err="1"/>
              <a:t>kimi</a:t>
            </a:r>
            <a:r>
              <a:rPr lang="en-US" dirty="0"/>
              <a:t> </a:t>
            </a:r>
            <a:r>
              <a:rPr lang="en-US" dirty="0" err="1"/>
              <a:t>öykülerde</a:t>
            </a:r>
            <a:r>
              <a:rPr lang="en-US" dirty="0"/>
              <a:t> </a:t>
            </a:r>
            <a:r>
              <a:rPr lang="en-US" dirty="0" err="1"/>
              <a:t>açıkça</a:t>
            </a:r>
            <a:r>
              <a:rPr lang="en-US" dirty="0"/>
              <a:t> belli </a:t>
            </a:r>
            <a:r>
              <a:rPr lang="en-US" dirty="0" err="1"/>
              <a:t>edilir</a:t>
            </a:r>
            <a:r>
              <a:rPr lang="en-US" dirty="0"/>
              <a:t>, </a:t>
            </a:r>
            <a:r>
              <a:rPr lang="en-US" dirty="0" err="1"/>
              <a:t>kimi</a:t>
            </a:r>
            <a:r>
              <a:rPr lang="en-US" dirty="0"/>
              <a:t> </a:t>
            </a:r>
            <a:r>
              <a:rPr lang="en-US" dirty="0" err="1"/>
              <a:t>öykülerde</a:t>
            </a:r>
            <a:r>
              <a:rPr lang="en-US" dirty="0"/>
              <a:t> de </a:t>
            </a:r>
            <a:r>
              <a:rPr lang="en-US" dirty="0" err="1"/>
              <a:t>iletiyi</a:t>
            </a:r>
            <a:r>
              <a:rPr lang="en-US" dirty="0"/>
              <a:t> </a:t>
            </a:r>
            <a:r>
              <a:rPr lang="en-US" dirty="0" err="1"/>
              <a:t>bulma</a:t>
            </a:r>
            <a:r>
              <a:rPr lang="en-US" dirty="0"/>
              <a:t> </a:t>
            </a:r>
            <a:r>
              <a:rPr lang="en-US" dirty="0" err="1"/>
              <a:t>sorumluluğu</a:t>
            </a:r>
            <a:r>
              <a:rPr lang="en-US" dirty="0"/>
              <a:t> </a:t>
            </a:r>
            <a:r>
              <a:rPr lang="en-US" dirty="0" err="1"/>
              <a:t>okura</a:t>
            </a:r>
            <a:r>
              <a:rPr lang="en-US" dirty="0"/>
              <a:t> </a:t>
            </a:r>
            <a:r>
              <a:rPr lang="en-US" dirty="0" err="1"/>
              <a:t>yüklenir</a:t>
            </a:r>
            <a:r>
              <a:rPr lang="en-US" dirty="0"/>
              <a:t>. Okur; </a:t>
            </a:r>
            <a:r>
              <a:rPr lang="en-US" dirty="0" err="1"/>
              <a:t>birikimine</a:t>
            </a:r>
            <a:r>
              <a:rPr lang="en-US" dirty="0"/>
              <a:t>, </a:t>
            </a:r>
            <a:r>
              <a:rPr lang="en-US" dirty="0" err="1"/>
              <a:t>duygu</a:t>
            </a:r>
            <a:r>
              <a:rPr lang="en-US" dirty="0"/>
              <a:t> </a:t>
            </a:r>
            <a:r>
              <a:rPr lang="en-US" dirty="0" err="1"/>
              <a:t>ve</a:t>
            </a:r>
            <a:r>
              <a:rPr lang="en-US" dirty="0"/>
              <a:t> </a:t>
            </a:r>
            <a:r>
              <a:rPr lang="en-US" dirty="0" err="1"/>
              <a:t>düşünce</a:t>
            </a:r>
            <a:r>
              <a:rPr lang="en-US" dirty="0"/>
              <a:t> </a:t>
            </a:r>
            <a:r>
              <a:rPr lang="en-US" dirty="0" err="1"/>
              <a:t>evrenine</a:t>
            </a:r>
            <a:r>
              <a:rPr lang="en-US" dirty="0"/>
              <a:t> </a:t>
            </a:r>
            <a:r>
              <a:rPr lang="en-US" dirty="0" err="1"/>
              <a:t>göre</a:t>
            </a:r>
            <a:r>
              <a:rPr lang="en-US" dirty="0"/>
              <a:t> </a:t>
            </a:r>
            <a:r>
              <a:rPr lang="en-US" dirty="0" err="1"/>
              <a:t>kendince</a:t>
            </a:r>
            <a:r>
              <a:rPr lang="en-US" dirty="0"/>
              <a:t> </a:t>
            </a:r>
            <a:r>
              <a:rPr lang="en-US" dirty="0" err="1"/>
              <a:t>bir</a:t>
            </a:r>
            <a:r>
              <a:rPr lang="en-US" dirty="0"/>
              <a:t> </a:t>
            </a:r>
            <a:r>
              <a:rPr lang="en-US" dirty="0" err="1"/>
              <a:t>yargıya</a:t>
            </a:r>
            <a:r>
              <a:rPr lang="en-US" dirty="0"/>
              <a:t> </a:t>
            </a:r>
            <a:r>
              <a:rPr lang="en-US" dirty="0" err="1"/>
              <a:t>varır</a:t>
            </a:r>
            <a:r>
              <a:rPr lang="en-US" dirty="0"/>
              <a:t>. </a:t>
            </a:r>
            <a:r>
              <a:rPr lang="en-US" dirty="0" err="1"/>
              <a:t>Öykünün</a:t>
            </a:r>
            <a:r>
              <a:rPr lang="en-US" dirty="0"/>
              <a:t> </a:t>
            </a:r>
            <a:r>
              <a:rPr lang="en-US" dirty="0" err="1"/>
              <a:t>iletisi</a:t>
            </a:r>
            <a:r>
              <a:rPr lang="en-US" dirty="0"/>
              <a:t> </a:t>
            </a:r>
            <a:r>
              <a:rPr lang="en-US" dirty="0" err="1"/>
              <a:t>ya</a:t>
            </a:r>
            <a:r>
              <a:rPr lang="en-US" dirty="0"/>
              <a:t> da ana </a:t>
            </a:r>
            <a:r>
              <a:rPr lang="en-US" dirty="0" err="1"/>
              <a:t>düşüncesi</a:t>
            </a:r>
            <a:r>
              <a:rPr lang="en-US" dirty="0"/>
              <a:t>, </a:t>
            </a:r>
            <a:r>
              <a:rPr lang="en-US" dirty="0" err="1"/>
              <a:t>başkişiyle</a:t>
            </a:r>
            <a:r>
              <a:rPr lang="en-US" dirty="0"/>
              <a:t> </a:t>
            </a:r>
            <a:r>
              <a:rPr lang="en-US" dirty="0" err="1"/>
              <a:t>ilişkilidir</a:t>
            </a:r>
            <a:r>
              <a:rPr lang="en-US" dirty="0"/>
              <a:t>; </a:t>
            </a:r>
            <a:r>
              <a:rPr lang="en-US" dirty="0" err="1"/>
              <a:t>başkişinin</a:t>
            </a:r>
            <a:r>
              <a:rPr lang="en-US" dirty="0"/>
              <a:t> </a:t>
            </a:r>
            <a:r>
              <a:rPr lang="en-US" dirty="0" err="1"/>
              <a:t>duyguları</a:t>
            </a:r>
            <a:r>
              <a:rPr lang="en-US" dirty="0"/>
              <a:t>, </a:t>
            </a:r>
            <a:r>
              <a:rPr lang="en-US" dirty="0" err="1"/>
              <a:t>düşünceleri</a:t>
            </a:r>
            <a:r>
              <a:rPr lang="en-US" dirty="0"/>
              <a:t>, </a:t>
            </a:r>
            <a:r>
              <a:rPr lang="en-US" dirty="0" err="1"/>
              <a:t>sözleri</a:t>
            </a:r>
            <a:r>
              <a:rPr lang="en-US" dirty="0"/>
              <a:t> </a:t>
            </a:r>
            <a:r>
              <a:rPr lang="en-US" dirty="0" err="1"/>
              <a:t>ya</a:t>
            </a:r>
            <a:r>
              <a:rPr lang="en-US" dirty="0"/>
              <a:t> da </a:t>
            </a:r>
            <a:r>
              <a:rPr lang="en-US" dirty="0" err="1"/>
              <a:t>eylemleri</a:t>
            </a:r>
            <a:r>
              <a:rPr lang="en-US" dirty="0"/>
              <a:t> </a:t>
            </a:r>
            <a:r>
              <a:rPr lang="en-US" dirty="0" err="1"/>
              <a:t>irdelenerek</a:t>
            </a:r>
            <a:r>
              <a:rPr lang="en-US" dirty="0"/>
              <a:t>, </a:t>
            </a:r>
            <a:r>
              <a:rPr lang="en-US" dirty="0" err="1"/>
              <a:t>gelişim</a:t>
            </a:r>
            <a:r>
              <a:rPr lang="en-US" dirty="0"/>
              <a:t> </a:t>
            </a:r>
            <a:r>
              <a:rPr lang="en-US" dirty="0" err="1"/>
              <a:t>çizgisine</a:t>
            </a:r>
            <a:r>
              <a:rPr lang="en-US" dirty="0"/>
              <a:t> </a:t>
            </a:r>
            <a:r>
              <a:rPr lang="en-US" dirty="0" err="1"/>
              <a:t>bakılarak</a:t>
            </a:r>
            <a:r>
              <a:rPr lang="en-US" dirty="0"/>
              <a:t> </a:t>
            </a:r>
            <a:r>
              <a:rPr lang="en-US" dirty="0" err="1"/>
              <a:t>çıkarılabilir</a:t>
            </a:r>
            <a:r>
              <a:rPr lang="en-US" dirty="0"/>
              <a:t>.</a:t>
            </a:r>
            <a:endParaRPr lang="tr-TR" dirty="0"/>
          </a:p>
          <a:p>
            <a:pPr algn="just">
              <a:lnSpc>
                <a:spcPct val="150000"/>
              </a:lnSpc>
            </a:pPr>
            <a:r>
              <a:rPr lang="en-US" u="sng" dirty="0" err="1"/>
              <a:t>Birinci</a:t>
            </a:r>
            <a:r>
              <a:rPr lang="en-US" u="sng" dirty="0"/>
              <a:t> </a:t>
            </a:r>
            <a:r>
              <a:rPr lang="en-US" u="sng" dirty="0" err="1"/>
              <a:t>ve</a:t>
            </a:r>
            <a:r>
              <a:rPr lang="en-US" u="sng" dirty="0"/>
              <a:t> </a:t>
            </a:r>
            <a:r>
              <a:rPr lang="en-US" u="sng" dirty="0" err="1"/>
              <a:t>üçüncü</a:t>
            </a:r>
            <a:r>
              <a:rPr lang="en-US" u="sng" dirty="0"/>
              <a:t> </a:t>
            </a:r>
            <a:r>
              <a:rPr lang="en-US" u="sng" dirty="0" err="1"/>
              <a:t>kişili</a:t>
            </a:r>
            <a:r>
              <a:rPr lang="en-US" u="sng" dirty="0"/>
              <a:t> </a:t>
            </a:r>
            <a:r>
              <a:rPr lang="en-US" u="sng" dirty="0" err="1"/>
              <a:t>olmak</a:t>
            </a:r>
            <a:r>
              <a:rPr lang="en-US" u="sng" dirty="0"/>
              <a:t> </a:t>
            </a:r>
            <a:r>
              <a:rPr lang="en-US" u="sng" dirty="0" err="1"/>
              <a:t>üzere</a:t>
            </a:r>
            <a:r>
              <a:rPr lang="en-US" u="sng" dirty="0"/>
              <a:t> </a:t>
            </a:r>
            <a:r>
              <a:rPr lang="en-US" u="sng" dirty="0" err="1"/>
              <a:t>öykülerde</a:t>
            </a:r>
            <a:r>
              <a:rPr lang="en-US" u="sng" dirty="0"/>
              <a:t> </a:t>
            </a:r>
            <a:r>
              <a:rPr lang="en-US" u="sng" dirty="0" err="1"/>
              <a:t>iki</a:t>
            </a:r>
            <a:r>
              <a:rPr lang="en-US" u="sng" dirty="0"/>
              <a:t> </a:t>
            </a:r>
            <a:r>
              <a:rPr lang="en-US" u="sng" dirty="0" err="1"/>
              <a:t>tür</a:t>
            </a:r>
            <a:r>
              <a:rPr lang="en-US" u="sng" dirty="0"/>
              <a:t> </a:t>
            </a:r>
            <a:r>
              <a:rPr lang="en-US" u="sng" dirty="0" err="1"/>
              <a:t>anlatım</a:t>
            </a:r>
            <a:r>
              <a:rPr lang="en-US" u="sng" dirty="0"/>
              <a:t> </a:t>
            </a:r>
            <a:r>
              <a:rPr lang="en-US" u="sng" dirty="0" err="1"/>
              <a:t>vardır</a:t>
            </a:r>
            <a:r>
              <a:rPr lang="en-US" u="sng" dirty="0"/>
              <a:t>.</a:t>
            </a:r>
            <a:r>
              <a:rPr lang="en-US" dirty="0"/>
              <a:t> </a:t>
            </a:r>
            <a:r>
              <a:rPr lang="en-US" dirty="0" err="1"/>
              <a:t>Birinci</a:t>
            </a:r>
            <a:r>
              <a:rPr lang="en-US" dirty="0"/>
              <a:t> </a:t>
            </a:r>
            <a:r>
              <a:rPr lang="en-US" dirty="0" err="1"/>
              <a:t>kişili</a:t>
            </a:r>
            <a:r>
              <a:rPr lang="en-US" dirty="0"/>
              <a:t> </a:t>
            </a:r>
            <a:r>
              <a:rPr lang="en-US" dirty="0" err="1"/>
              <a:t>anlatıma</a:t>
            </a:r>
            <a:r>
              <a:rPr lang="en-US" dirty="0"/>
              <a:t> “</a:t>
            </a:r>
            <a:r>
              <a:rPr lang="en-US" u="sng" dirty="0" err="1"/>
              <a:t>benöyküsel</a:t>
            </a:r>
            <a:r>
              <a:rPr lang="en-US" u="sng" dirty="0"/>
              <a:t> </a:t>
            </a:r>
            <a:r>
              <a:rPr lang="en-US" u="sng" dirty="0" err="1"/>
              <a:t>anlatım</a:t>
            </a:r>
            <a:r>
              <a:rPr lang="en-US" dirty="0"/>
              <a:t>”, </a:t>
            </a:r>
            <a:r>
              <a:rPr lang="en-US" dirty="0" err="1"/>
              <a:t>üçüncü</a:t>
            </a:r>
            <a:r>
              <a:rPr lang="en-US" dirty="0"/>
              <a:t> </a:t>
            </a:r>
            <a:r>
              <a:rPr lang="en-US" dirty="0" err="1"/>
              <a:t>kişili</a:t>
            </a:r>
            <a:r>
              <a:rPr lang="en-US" dirty="0"/>
              <a:t> </a:t>
            </a:r>
            <a:r>
              <a:rPr lang="en-US" dirty="0" err="1"/>
              <a:t>anlatıma</a:t>
            </a:r>
            <a:r>
              <a:rPr lang="en-US" dirty="0"/>
              <a:t> “</a:t>
            </a:r>
            <a:r>
              <a:rPr lang="en-US" u="sng" dirty="0" err="1"/>
              <a:t>elöyküsel</a:t>
            </a:r>
            <a:r>
              <a:rPr lang="en-US" u="sng" dirty="0"/>
              <a:t> </a:t>
            </a:r>
            <a:r>
              <a:rPr lang="en-US" u="sng" dirty="0" err="1"/>
              <a:t>anlatım</a:t>
            </a:r>
            <a:r>
              <a:rPr lang="en-US" dirty="0"/>
              <a:t>” </a:t>
            </a:r>
            <a:r>
              <a:rPr lang="en-US" dirty="0" err="1"/>
              <a:t>adı</a:t>
            </a:r>
            <a:r>
              <a:rPr lang="en-US" dirty="0"/>
              <a:t> da </a:t>
            </a:r>
            <a:r>
              <a:rPr lang="en-US" dirty="0" err="1"/>
              <a:t>verilmektedir</a:t>
            </a:r>
            <a:r>
              <a:rPr lang="tr-TR" dirty="0"/>
              <a:t>. </a:t>
            </a:r>
            <a:r>
              <a:rPr lang="en-US" dirty="0" err="1"/>
              <a:t>Birinci</a:t>
            </a:r>
            <a:r>
              <a:rPr lang="en-US" dirty="0"/>
              <a:t> </a:t>
            </a:r>
            <a:r>
              <a:rPr lang="en-US" dirty="0" err="1"/>
              <a:t>kişili</a:t>
            </a:r>
            <a:r>
              <a:rPr lang="en-US" dirty="0"/>
              <a:t> </a:t>
            </a:r>
            <a:r>
              <a:rPr lang="en-US" dirty="0" err="1"/>
              <a:t>anlatımda</a:t>
            </a:r>
            <a:r>
              <a:rPr lang="en-US" dirty="0"/>
              <a:t> </a:t>
            </a:r>
            <a:r>
              <a:rPr lang="en-US" dirty="0" err="1"/>
              <a:t>anlatıcı</a:t>
            </a:r>
            <a:r>
              <a:rPr lang="en-US" dirty="0"/>
              <a:t>, </a:t>
            </a:r>
            <a:r>
              <a:rPr lang="en-US" dirty="0" err="1"/>
              <a:t>olay</a:t>
            </a:r>
            <a:r>
              <a:rPr lang="en-US" dirty="0"/>
              <a:t> </a:t>
            </a:r>
            <a:r>
              <a:rPr lang="en-US" dirty="0" err="1"/>
              <a:t>ya</a:t>
            </a:r>
            <a:r>
              <a:rPr lang="en-US" dirty="0"/>
              <a:t> da </a:t>
            </a:r>
            <a:r>
              <a:rPr lang="en-US" dirty="0" err="1"/>
              <a:t>durumu</a:t>
            </a:r>
            <a:r>
              <a:rPr lang="en-US" dirty="0"/>
              <a:t> </a:t>
            </a:r>
            <a:r>
              <a:rPr lang="en-US" dirty="0" err="1"/>
              <a:t>yaşayan</a:t>
            </a:r>
            <a:r>
              <a:rPr lang="en-US" dirty="0"/>
              <a:t> </a:t>
            </a:r>
            <a:r>
              <a:rPr lang="en-US" dirty="0" err="1"/>
              <a:t>kişi</a:t>
            </a:r>
            <a:r>
              <a:rPr lang="en-US" dirty="0"/>
              <a:t> </a:t>
            </a:r>
            <a:r>
              <a:rPr lang="en-US" dirty="0" err="1"/>
              <a:t>ya</a:t>
            </a:r>
            <a:r>
              <a:rPr lang="en-US" dirty="0"/>
              <a:t> da </a:t>
            </a:r>
            <a:r>
              <a:rPr lang="en-US" dirty="0" err="1"/>
              <a:t>kişilerden</a:t>
            </a:r>
            <a:r>
              <a:rPr lang="en-US" dirty="0"/>
              <a:t> </a:t>
            </a:r>
            <a:r>
              <a:rPr lang="en-US" dirty="0" err="1"/>
              <a:t>biridir</a:t>
            </a:r>
            <a:r>
              <a:rPr lang="en-US" dirty="0"/>
              <a:t>. Okur, </a:t>
            </a:r>
            <a:r>
              <a:rPr lang="en-US" dirty="0" err="1"/>
              <a:t>olay</a:t>
            </a:r>
            <a:r>
              <a:rPr lang="en-US" dirty="0"/>
              <a:t> </a:t>
            </a:r>
            <a:r>
              <a:rPr lang="en-US" dirty="0" err="1"/>
              <a:t>ya</a:t>
            </a:r>
            <a:r>
              <a:rPr lang="en-US" dirty="0"/>
              <a:t> da </a:t>
            </a:r>
            <a:r>
              <a:rPr lang="en-US" dirty="0" err="1"/>
              <a:t>durumu</a:t>
            </a:r>
            <a:r>
              <a:rPr lang="en-US" dirty="0"/>
              <a:t> </a:t>
            </a:r>
            <a:r>
              <a:rPr lang="en-US" dirty="0" err="1"/>
              <a:t>öykü</a:t>
            </a:r>
            <a:r>
              <a:rPr lang="en-US" dirty="0"/>
              <a:t> </a:t>
            </a:r>
            <a:r>
              <a:rPr lang="en-US" dirty="0" err="1"/>
              <a:t>kişisinin</a:t>
            </a:r>
            <a:r>
              <a:rPr lang="en-US" dirty="0"/>
              <a:t> </a:t>
            </a:r>
            <a:r>
              <a:rPr lang="en-US" dirty="0" err="1"/>
              <a:t>bakış</a:t>
            </a:r>
            <a:r>
              <a:rPr lang="en-US" dirty="0"/>
              <a:t> </a:t>
            </a:r>
            <a:r>
              <a:rPr lang="en-US" dirty="0" err="1"/>
              <a:t>açısıyla</a:t>
            </a:r>
            <a:r>
              <a:rPr lang="en-US" dirty="0"/>
              <a:t> </a:t>
            </a:r>
            <a:r>
              <a:rPr lang="en-US" dirty="0" err="1"/>
              <a:t>öğrenir</a:t>
            </a:r>
            <a:r>
              <a:rPr lang="en-US" dirty="0"/>
              <a:t>. </a:t>
            </a:r>
            <a:r>
              <a:rPr lang="en-US" dirty="0" err="1"/>
              <a:t>Üçüncü</a:t>
            </a:r>
            <a:r>
              <a:rPr lang="en-US" dirty="0"/>
              <a:t> </a:t>
            </a:r>
            <a:r>
              <a:rPr lang="en-US" dirty="0" err="1"/>
              <a:t>kişili</a:t>
            </a:r>
            <a:r>
              <a:rPr lang="en-US" dirty="0"/>
              <a:t> </a:t>
            </a:r>
            <a:r>
              <a:rPr lang="en-US" dirty="0" err="1"/>
              <a:t>anlatımda</a:t>
            </a:r>
            <a:r>
              <a:rPr lang="en-US" dirty="0"/>
              <a:t> </a:t>
            </a:r>
            <a:r>
              <a:rPr lang="en-US" dirty="0" err="1"/>
              <a:t>ise</a:t>
            </a:r>
            <a:r>
              <a:rPr lang="en-US" dirty="0"/>
              <a:t> </a:t>
            </a:r>
            <a:r>
              <a:rPr lang="en-US" dirty="0" err="1"/>
              <a:t>anlatıcı</a:t>
            </a:r>
            <a:r>
              <a:rPr lang="en-US" dirty="0"/>
              <a:t>; </a:t>
            </a:r>
            <a:r>
              <a:rPr lang="en-US" dirty="0" err="1"/>
              <a:t>olay</a:t>
            </a:r>
            <a:r>
              <a:rPr lang="en-US" dirty="0"/>
              <a:t> </a:t>
            </a:r>
            <a:r>
              <a:rPr lang="en-US" dirty="0" err="1"/>
              <a:t>ya</a:t>
            </a:r>
            <a:r>
              <a:rPr lang="en-US" dirty="0"/>
              <a:t> da </a:t>
            </a:r>
            <a:r>
              <a:rPr lang="en-US" dirty="0" err="1"/>
              <a:t>duruma</a:t>
            </a:r>
            <a:r>
              <a:rPr lang="en-US" dirty="0"/>
              <a:t> </a:t>
            </a:r>
            <a:r>
              <a:rPr lang="en-US" dirty="0" err="1"/>
              <a:t>ilişkin</a:t>
            </a:r>
            <a:r>
              <a:rPr lang="en-US" dirty="0"/>
              <a:t> her </a:t>
            </a:r>
            <a:r>
              <a:rPr lang="en-US" dirty="0" err="1"/>
              <a:t>şeyi</a:t>
            </a:r>
            <a:r>
              <a:rPr lang="en-US" dirty="0"/>
              <a:t> </a:t>
            </a:r>
            <a:r>
              <a:rPr lang="en-US" dirty="0" err="1"/>
              <a:t>sezen</a:t>
            </a:r>
            <a:r>
              <a:rPr lang="en-US" dirty="0"/>
              <a:t>, </a:t>
            </a:r>
            <a:r>
              <a:rPr lang="en-US" dirty="0" err="1"/>
              <a:t>bilen</a:t>
            </a:r>
            <a:r>
              <a:rPr lang="en-US" dirty="0"/>
              <a:t>, </a:t>
            </a:r>
            <a:r>
              <a:rPr lang="en-US" dirty="0" err="1"/>
              <a:t>gören</a:t>
            </a:r>
            <a:r>
              <a:rPr lang="en-US" dirty="0"/>
              <a:t>, </a:t>
            </a:r>
            <a:r>
              <a:rPr lang="en-US" dirty="0" err="1"/>
              <a:t>duyan</a:t>
            </a:r>
            <a:r>
              <a:rPr lang="en-US" dirty="0"/>
              <a:t> </a:t>
            </a:r>
            <a:r>
              <a:rPr lang="en-US" dirty="0" err="1"/>
              <a:t>biridir</a:t>
            </a:r>
            <a:r>
              <a:rPr lang="en-US" dirty="0"/>
              <a:t>.</a:t>
            </a:r>
            <a:endParaRPr lang="tr-TR" dirty="0"/>
          </a:p>
        </p:txBody>
      </p:sp>
    </p:spTree>
    <p:extLst>
      <p:ext uri="{BB962C8B-B14F-4D97-AF65-F5344CB8AC3E}">
        <p14:creationId xmlns:p14="http://schemas.microsoft.com/office/powerpoint/2010/main" val="314011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87524" y="2132856"/>
            <a:ext cx="8568952" cy="3831818"/>
          </a:xfrm>
          <a:prstGeom prst="rect">
            <a:avLst/>
          </a:prstGeom>
        </p:spPr>
        <p:txBody>
          <a:bodyPr wrap="square">
            <a:spAutoFit/>
          </a:bodyPr>
          <a:lstStyle/>
          <a:p>
            <a:pPr algn="just">
              <a:lnSpc>
                <a:spcPct val="150000"/>
              </a:lnSpc>
            </a:pPr>
            <a:r>
              <a:rPr lang="tr-TR" b="1" dirty="0"/>
              <a:t>1-</a:t>
            </a:r>
            <a:r>
              <a:rPr lang="en-US" b="1" dirty="0"/>
              <a:t>Olay </a:t>
            </a:r>
            <a:r>
              <a:rPr lang="en-US" b="1" dirty="0" err="1"/>
              <a:t>Öyküsü</a:t>
            </a:r>
            <a:endParaRPr lang="tr-TR" b="1" dirty="0"/>
          </a:p>
          <a:p>
            <a:pPr algn="just">
              <a:lnSpc>
                <a:spcPct val="150000"/>
              </a:lnSpc>
            </a:pPr>
            <a:r>
              <a:rPr lang="en-US" dirty="0"/>
              <a:t>Olay </a:t>
            </a:r>
            <a:r>
              <a:rPr lang="en-US" dirty="0" err="1"/>
              <a:t>öyküsü</a:t>
            </a:r>
            <a:r>
              <a:rPr lang="en-US" dirty="0"/>
              <a:t>, </a:t>
            </a:r>
            <a:r>
              <a:rPr lang="en-US" dirty="0" err="1"/>
              <a:t>klasik</a:t>
            </a:r>
            <a:r>
              <a:rPr lang="en-US" dirty="0"/>
              <a:t> </a:t>
            </a:r>
            <a:r>
              <a:rPr lang="en-US" dirty="0" err="1"/>
              <a:t>öykü</a:t>
            </a:r>
            <a:r>
              <a:rPr lang="en-US" dirty="0"/>
              <a:t> </a:t>
            </a:r>
            <a:r>
              <a:rPr lang="en-US" dirty="0" err="1"/>
              <a:t>ve</a:t>
            </a:r>
            <a:r>
              <a:rPr lang="en-US" dirty="0"/>
              <a:t> </a:t>
            </a:r>
            <a:r>
              <a:rPr lang="en-US" dirty="0" err="1"/>
              <a:t>bu</a:t>
            </a:r>
            <a:r>
              <a:rPr lang="en-US" dirty="0"/>
              <a:t> </a:t>
            </a:r>
            <a:r>
              <a:rPr lang="en-US" dirty="0" err="1"/>
              <a:t>tür</a:t>
            </a:r>
            <a:r>
              <a:rPr lang="en-US" dirty="0"/>
              <a:t> </a:t>
            </a:r>
            <a:r>
              <a:rPr lang="en-US" dirty="0" err="1"/>
              <a:t>öykünün</a:t>
            </a:r>
            <a:r>
              <a:rPr lang="en-US" dirty="0"/>
              <a:t> </a:t>
            </a:r>
            <a:r>
              <a:rPr lang="en-US" dirty="0" err="1"/>
              <a:t>kurucusu</a:t>
            </a:r>
            <a:r>
              <a:rPr lang="en-US" dirty="0"/>
              <a:t> </a:t>
            </a:r>
            <a:r>
              <a:rPr lang="en-US" dirty="0" err="1"/>
              <a:t>sayılan</a:t>
            </a:r>
            <a:r>
              <a:rPr lang="en-US" dirty="0"/>
              <a:t> </a:t>
            </a:r>
            <a:r>
              <a:rPr lang="en-US" dirty="0" err="1"/>
              <a:t>Fransız</a:t>
            </a:r>
            <a:r>
              <a:rPr lang="en-US" dirty="0"/>
              <a:t> </a:t>
            </a:r>
            <a:r>
              <a:rPr lang="en-US" dirty="0" err="1"/>
              <a:t>yazarı</a:t>
            </a:r>
            <a:r>
              <a:rPr lang="en-US" dirty="0"/>
              <a:t> Guy de Maupassant (1850-1893)’</a:t>
            </a:r>
            <a:r>
              <a:rPr lang="en-US" dirty="0" err="1"/>
              <a:t>ın</a:t>
            </a:r>
            <a:r>
              <a:rPr lang="en-US" dirty="0"/>
              <a:t> </a:t>
            </a:r>
            <a:r>
              <a:rPr lang="en-US" dirty="0" err="1"/>
              <a:t>adından</a:t>
            </a:r>
            <a:r>
              <a:rPr lang="en-US" dirty="0"/>
              <a:t> </a:t>
            </a:r>
            <a:r>
              <a:rPr lang="en-US" dirty="0" err="1"/>
              <a:t>dolayı</a:t>
            </a:r>
            <a:r>
              <a:rPr lang="en-US" dirty="0"/>
              <a:t> Maupassant tipi </a:t>
            </a:r>
            <a:r>
              <a:rPr lang="en-US" dirty="0" err="1"/>
              <a:t>öykü</a:t>
            </a:r>
            <a:r>
              <a:rPr lang="en-US" dirty="0"/>
              <a:t> </a:t>
            </a:r>
            <a:r>
              <a:rPr lang="en-US" dirty="0" err="1"/>
              <a:t>olarak</a:t>
            </a:r>
            <a:r>
              <a:rPr lang="en-US" dirty="0"/>
              <a:t> da </a:t>
            </a:r>
            <a:r>
              <a:rPr lang="en-US" dirty="0" err="1"/>
              <a:t>bilinmektedir</a:t>
            </a:r>
            <a:r>
              <a:rPr lang="en-US" dirty="0"/>
              <a:t>. Bu </a:t>
            </a:r>
            <a:r>
              <a:rPr lang="en-US" dirty="0" err="1"/>
              <a:t>tür</a:t>
            </a:r>
            <a:r>
              <a:rPr lang="en-US" dirty="0"/>
              <a:t> </a:t>
            </a:r>
            <a:r>
              <a:rPr lang="en-US" dirty="0" err="1"/>
              <a:t>öykülerde</a:t>
            </a:r>
            <a:r>
              <a:rPr lang="en-US" dirty="0"/>
              <a:t> </a:t>
            </a:r>
            <a:r>
              <a:rPr lang="en-US" dirty="0" err="1"/>
              <a:t>olay</a:t>
            </a:r>
            <a:r>
              <a:rPr lang="en-US" dirty="0"/>
              <a:t> </a:t>
            </a:r>
            <a:r>
              <a:rPr lang="en-US" dirty="0" err="1"/>
              <a:t>önemlidir</a:t>
            </a:r>
            <a:r>
              <a:rPr lang="en-US" dirty="0"/>
              <a:t>. </a:t>
            </a:r>
            <a:r>
              <a:rPr lang="en-US" dirty="0" err="1"/>
              <a:t>Okuru</a:t>
            </a:r>
            <a:r>
              <a:rPr lang="en-US" dirty="0"/>
              <a:t> </a:t>
            </a:r>
            <a:r>
              <a:rPr lang="en-US" dirty="0" err="1"/>
              <a:t>etkileyecek</a:t>
            </a:r>
            <a:r>
              <a:rPr lang="en-US" dirty="0"/>
              <a:t> </a:t>
            </a:r>
            <a:r>
              <a:rPr lang="en-US" dirty="0" err="1"/>
              <a:t>türden</a:t>
            </a:r>
            <a:r>
              <a:rPr lang="en-US" dirty="0"/>
              <a:t> </a:t>
            </a:r>
            <a:r>
              <a:rPr lang="en-US" dirty="0" err="1"/>
              <a:t>güçlü</a:t>
            </a:r>
            <a:r>
              <a:rPr lang="en-US" dirty="0"/>
              <a:t> </a:t>
            </a:r>
            <a:r>
              <a:rPr lang="en-US" dirty="0" err="1"/>
              <a:t>bir</a:t>
            </a:r>
            <a:r>
              <a:rPr lang="en-US" dirty="0"/>
              <a:t> </a:t>
            </a:r>
            <a:r>
              <a:rPr lang="en-US" dirty="0" err="1"/>
              <a:t>olay</a:t>
            </a:r>
            <a:r>
              <a:rPr lang="en-US" dirty="0"/>
              <a:t>; </a:t>
            </a:r>
            <a:r>
              <a:rPr lang="en-US" dirty="0" err="1"/>
              <a:t>serim</a:t>
            </a:r>
            <a:r>
              <a:rPr lang="en-US" dirty="0"/>
              <a:t>, </a:t>
            </a:r>
            <a:r>
              <a:rPr lang="en-US" dirty="0" err="1"/>
              <a:t>düğüm</a:t>
            </a:r>
            <a:r>
              <a:rPr lang="en-US" dirty="0"/>
              <a:t>, </a:t>
            </a:r>
            <a:r>
              <a:rPr lang="en-US" dirty="0" err="1"/>
              <a:t>çözüm</a:t>
            </a:r>
            <a:r>
              <a:rPr lang="en-US" dirty="0"/>
              <a:t> </a:t>
            </a:r>
            <a:r>
              <a:rPr lang="en-US" dirty="0" err="1"/>
              <a:t>aşamalılığı</a:t>
            </a:r>
            <a:r>
              <a:rPr lang="en-US" dirty="0"/>
              <a:t> </a:t>
            </a:r>
            <a:r>
              <a:rPr lang="en-US" dirty="0" err="1"/>
              <a:t>içinde</a:t>
            </a:r>
            <a:r>
              <a:rPr lang="en-US" dirty="0"/>
              <a:t> </a:t>
            </a:r>
            <a:r>
              <a:rPr lang="en-US" dirty="0" err="1"/>
              <a:t>yansıtılır</a:t>
            </a:r>
            <a:r>
              <a:rPr lang="en-US" dirty="0"/>
              <a:t>. Olay </a:t>
            </a:r>
            <a:r>
              <a:rPr lang="en-US" dirty="0" err="1"/>
              <a:t>ögesi</a:t>
            </a:r>
            <a:r>
              <a:rPr lang="en-US" dirty="0"/>
              <a:t>, </a:t>
            </a:r>
            <a:r>
              <a:rPr lang="en-US" dirty="0" err="1"/>
              <a:t>merak</a:t>
            </a:r>
            <a:r>
              <a:rPr lang="en-US" dirty="0"/>
              <a:t> </a:t>
            </a:r>
            <a:r>
              <a:rPr lang="en-US" dirty="0" err="1"/>
              <a:t>duygusunu</a:t>
            </a:r>
            <a:r>
              <a:rPr lang="en-US" dirty="0"/>
              <a:t> </a:t>
            </a:r>
            <a:r>
              <a:rPr lang="en-US" dirty="0" err="1"/>
              <a:t>devindirerek</a:t>
            </a:r>
            <a:r>
              <a:rPr lang="en-US" dirty="0"/>
              <a:t> </a:t>
            </a:r>
            <a:r>
              <a:rPr lang="en-US" dirty="0" err="1"/>
              <a:t>okurun</a:t>
            </a:r>
            <a:r>
              <a:rPr lang="en-US" dirty="0"/>
              <a:t> </a:t>
            </a:r>
            <a:r>
              <a:rPr lang="en-US" dirty="0" err="1"/>
              <a:t>ilgisini</a:t>
            </a:r>
            <a:r>
              <a:rPr lang="en-US" dirty="0"/>
              <a:t> </a:t>
            </a:r>
            <a:r>
              <a:rPr lang="en-US" dirty="0" err="1"/>
              <a:t>canlı</a:t>
            </a:r>
            <a:r>
              <a:rPr lang="en-US" dirty="0"/>
              <a:t> </a:t>
            </a:r>
            <a:r>
              <a:rPr lang="en-US" dirty="0" err="1"/>
              <a:t>tutar</a:t>
            </a:r>
            <a:r>
              <a:rPr lang="en-US" dirty="0"/>
              <a:t>. Olay </a:t>
            </a:r>
            <a:r>
              <a:rPr lang="en-US" dirty="0" err="1"/>
              <a:t>öykülerinde</a:t>
            </a:r>
            <a:r>
              <a:rPr lang="en-US" dirty="0"/>
              <a:t> </a:t>
            </a:r>
            <a:r>
              <a:rPr lang="en-US" dirty="0" err="1"/>
              <a:t>kişiler</a:t>
            </a:r>
            <a:r>
              <a:rPr lang="en-US" dirty="0"/>
              <a:t>, </a:t>
            </a:r>
            <a:r>
              <a:rPr lang="en-US" dirty="0" err="1"/>
              <a:t>çoğunlukla</a:t>
            </a:r>
            <a:r>
              <a:rPr lang="en-US" dirty="0"/>
              <a:t> </a:t>
            </a:r>
            <a:r>
              <a:rPr lang="en-US" dirty="0" err="1"/>
              <a:t>belirgin</a:t>
            </a:r>
            <a:r>
              <a:rPr lang="en-US" dirty="0"/>
              <a:t> </a:t>
            </a:r>
            <a:r>
              <a:rPr lang="en-US" dirty="0" err="1"/>
              <a:t>özellikleri</a:t>
            </a:r>
            <a:r>
              <a:rPr lang="en-US" dirty="0"/>
              <a:t> </a:t>
            </a:r>
            <a:r>
              <a:rPr lang="en-US" dirty="0" err="1"/>
              <a:t>olan</a:t>
            </a:r>
            <a:r>
              <a:rPr lang="en-US" dirty="0"/>
              <a:t> </a:t>
            </a:r>
            <a:r>
              <a:rPr lang="en-US" dirty="0" err="1"/>
              <a:t>ya</a:t>
            </a:r>
            <a:r>
              <a:rPr lang="en-US" dirty="0"/>
              <a:t> da </a:t>
            </a:r>
            <a:r>
              <a:rPr lang="en-US" dirty="0" err="1"/>
              <a:t>üstün</a:t>
            </a:r>
            <a:r>
              <a:rPr lang="en-US" dirty="0"/>
              <a:t> </a:t>
            </a:r>
            <a:r>
              <a:rPr lang="en-US" dirty="0" err="1"/>
              <a:t>nitelikli</a:t>
            </a:r>
            <a:r>
              <a:rPr lang="en-US" dirty="0"/>
              <a:t> </a:t>
            </a:r>
            <a:r>
              <a:rPr lang="en-US" dirty="0" err="1"/>
              <a:t>kimselerdir</a:t>
            </a:r>
            <a:r>
              <a:rPr lang="en-US" dirty="0"/>
              <a:t>. </a:t>
            </a:r>
            <a:r>
              <a:rPr lang="en-US" dirty="0" err="1"/>
              <a:t>Konusunu</a:t>
            </a:r>
            <a:r>
              <a:rPr lang="en-US" dirty="0"/>
              <a:t> </a:t>
            </a:r>
            <a:r>
              <a:rPr lang="en-US" dirty="0" err="1"/>
              <a:t>tarih</a:t>
            </a:r>
            <a:r>
              <a:rPr lang="en-US" dirty="0"/>
              <a:t>, </a:t>
            </a:r>
            <a:r>
              <a:rPr lang="en-US" dirty="0" err="1"/>
              <a:t>ulusal</a:t>
            </a:r>
            <a:r>
              <a:rPr lang="en-US" dirty="0"/>
              <a:t> </a:t>
            </a:r>
            <a:r>
              <a:rPr lang="en-US" dirty="0" err="1"/>
              <a:t>duygular</a:t>
            </a:r>
            <a:r>
              <a:rPr lang="en-US" dirty="0"/>
              <a:t>, </a:t>
            </a:r>
            <a:r>
              <a:rPr lang="en-US" dirty="0" err="1"/>
              <a:t>toplumsal</a:t>
            </a:r>
            <a:r>
              <a:rPr lang="en-US" dirty="0"/>
              <a:t> </a:t>
            </a:r>
            <a:r>
              <a:rPr lang="en-US" dirty="0" err="1"/>
              <a:t>gerçekler</a:t>
            </a:r>
            <a:r>
              <a:rPr lang="en-US" dirty="0"/>
              <a:t> </a:t>
            </a:r>
            <a:r>
              <a:rPr lang="en-US" dirty="0" err="1"/>
              <a:t>ve</a:t>
            </a:r>
            <a:r>
              <a:rPr lang="en-US" dirty="0"/>
              <a:t> </a:t>
            </a:r>
            <a:r>
              <a:rPr lang="en-US" dirty="0" err="1"/>
              <a:t>benzerlerinden</a:t>
            </a:r>
            <a:r>
              <a:rPr lang="en-US" dirty="0"/>
              <a:t> </a:t>
            </a:r>
            <a:r>
              <a:rPr lang="en-US" dirty="0" err="1"/>
              <a:t>alan</a:t>
            </a:r>
            <a:r>
              <a:rPr lang="en-US" dirty="0"/>
              <a:t> </a:t>
            </a:r>
            <a:r>
              <a:rPr lang="en-US" dirty="0" err="1"/>
              <a:t>olay</a:t>
            </a:r>
            <a:r>
              <a:rPr lang="en-US" dirty="0"/>
              <a:t> </a:t>
            </a:r>
            <a:r>
              <a:rPr lang="en-US" dirty="0" err="1"/>
              <a:t>öyküsü</a:t>
            </a:r>
            <a:r>
              <a:rPr lang="en-US" dirty="0"/>
              <a:t>; </a:t>
            </a:r>
            <a:r>
              <a:rPr lang="en-US" dirty="0" err="1"/>
              <a:t>genellikle</a:t>
            </a:r>
            <a:r>
              <a:rPr lang="en-US" dirty="0"/>
              <a:t> </a:t>
            </a:r>
            <a:r>
              <a:rPr lang="en-US" dirty="0" err="1"/>
              <a:t>okuru</a:t>
            </a:r>
            <a:r>
              <a:rPr lang="en-US" dirty="0"/>
              <a:t> </a:t>
            </a:r>
            <a:r>
              <a:rPr lang="en-US" dirty="0" err="1"/>
              <a:t>etkileyecek</a:t>
            </a:r>
            <a:r>
              <a:rPr lang="en-US" dirty="0"/>
              <a:t> </a:t>
            </a:r>
            <a:r>
              <a:rPr lang="en-US" dirty="0" err="1"/>
              <a:t>bir</a:t>
            </a:r>
            <a:r>
              <a:rPr lang="en-US" dirty="0"/>
              <a:t> </a:t>
            </a:r>
            <a:r>
              <a:rPr lang="en-US" dirty="0" err="1"/>
              <a:t>sonuca</a:t>
            </a:r>
            <a:r>
              <a:rPr lang="en-US" dirty="0"/>
              <a:t> </a:t>
            </a:r>
            <a:r>
              <a:rPr lang="en-US" dirty="0" err="1"/>
              <a:t>bağlanır</a:t>
            </a:r>
            <a:r>
              <a:rPr lang="en-US" dirty="0"/>
              <a:t>. </a:t>
            </a:r>
            <a:r>
              <a:rPr lang="en-US" dirty="0" err="1"/>
              <a:t>Anlatımda</a:t>
            </a:r>
            <a:r>
              <a:rPr lang="en-US" dirty="0"/>
              <a:t> </a:t>
            </a:r>
            <a:r>
              <a:rPr lang="en-US" dirty="0" err="1"/>
              <a:t>gelişigüzellikten</a:t>
            </a:r>
            <a:r>
              <a:rPr lang="en-US" dirty="0"/>
              <a:t> </a:t>
            </a:r>
            <a:r>
              <a:rPr lang="en-US" dirty="0" err="1"/>
              <a:t>kaçınılır</a:t>
            </a:r>
            <a:r>
              <a:rPr lang="en-US" dirty="0"/>
              <a:t> </a:t>
            </a:r>
            <a:r>
              <a:rPr lang="en-US" dirty="0" err="1"/>
              <a:t>ve</a:t>
            </a:r>
            <a:r>
              <a:rPr lang="en-US" dirty="0"/>
              <a:t> </a:t>
            </a:r>
            <a:r>
              <a:rPr lang="en-US" dirty="0" err="1"/>
              <a:t>betimlemeye</a:t>
            </a:r>
            <a:r>
              <a:rPr lang="en-US" dirty="0"/>
              <a:t> </a:t>
            </a:r>
            <a:r>
              <a:rPr lang="en-US" dirty="0" err="1"/>
              <a:t>önem</a:t>
            </a:r>
            <a:r>
              <a:rPr lang="en-US" dirty="0"/>
              <a:t> </a:t>
            </a:r>
            <a:r>
              <a:rPr lang="en-US" dirty="0" err="1"/>
              <a:t>verilir</a:t>
            </a:r>
            <a:r>
              <a:rPr lang="en-US" dirty="0"/>
              <a:t>.</a:t>
            </a:r>
            <a:endParaRPr lang="tr-TR" dirty="0"/>
          </a:p>
        </p:txBody>
      </p:sp>
      <p:sp>
        <p:nvSpPr>
          <p:cNvPr id="3" name="Dikdörtgen 2">
            <a:extLst>
              <a:ext uri="{FF2B5EF4-FFF2-40B4-BE49-F238E27FC236}">
                <a16:creationId xmlns:a16="http://schemas.microsoft.com/office/drawing/2014/main" id="{2DB2EB02-19FC-4972-931B-9057DB03FF0E}"/>
              </a:ext>
            </a:extLst>
          </p:cNvPr>
          <p:cNvSpPr/>
          <p:nvPr/>
        </p:nvSpPr>
        <p:spPr>
          <a:xfrm>
            <a:off x="287524" y="332656"/>
            <a:ext cx="8064896" cy="1477328"/>
          </a:xfrm>
          <a:prstGeom prst="rect">
            <a:avLst/>
          </a:prstGeom>
        </p:spPr>
        <p:txBody>
          <a:bodyPr wrap="square">
            <a:spAutoFit/>
          </a:bodyPr>
          <a:lstStyle/>
          <a:p>
            <a:pPr algn="just">
              <a:lnSpc>
                <a:spcPct val="150000"/>
              </a:lnSpc>
            </a:pPr>
            <a:r>
              <a:rPr lang="en-US" sz="2000" b="1" dirty="0" err="1"/>
              <a:t>Öykü</a:t>
            </a:r>
            <a:r>
              <a:rPr lang="en-US" sz="2000" b="1" dirty="0"/>
              <a:t> </a:t>
            </a:r>
            <a:r>
              <a:rPr lang="en-US" sz="2000" b="1" dirty="0" err="1"/>
              <a:t>Türleri</a:t>
            </a:r>
            <a:endParaRPr lang="tr-TR" sz="2000" b="1" dirty="0"/>
          </a:p>
          <a:p>
            <a:pPr algn="just">
              <a:lnSpc>
                <a:spcPct val="150000"/>
              </a:lnSpc>
            </a:pPr>
            <a:r>
              <a:rPr lang="en-US" sz="2000" dirty="0" err="1"/>
              <a:t>Öyküler</a:t>
            </a:r>
            <a:r>
              <a:rPr lang="en-US" sz="2000" dirty="0"/>
              <a:t> </a:t>
            </a:r>
            <a:r>
              <a:rPr lang="en-US" sz="2000" dirty="0" err="1"/>
              <a:t>kuruluş</a:t>
            </a:r>
            <a:r>
              <a:rPr lang="en-US" sz="2000" dirty="0"/>
              <a:t> </a:t>
            </a:r>
            <a:r>
              <a:rPr lang="en-US" sz="2000" dirty="0" err="1"/>
              <a:t>biçimlerine</a:t>
            </a:r>
            <a:r>
              <a:rPr lang="en-US" sz="2000" dirty="0"/>
              <a:t> </a:t>
            </a:r>
            <a:r>
              <a:rPr lang="en-US" sz="2000" dirty="0" err="1"/>
              <a:t>göre</a:t>
            </a:r>
            <a:r>
              <a:rPr lang="en-US" sz="2000" dirty="0"/>
              <a:t> </a:t>
            </a:r>
            <a:r>
              <a:rPr lang="en-US" sz="2000" i="1" dirty="0" err="1"/>
              <a:t>olay</a:t>
            </a:r>
            <a:r>
              <a:rPr lang="en-US" sz="2000" i="1" dirty="0"/>
              <a:t> </a:t>
            </a:r>
            <a:r>
              <a:rPr lang="en-US" sz="2000" i="1" dirty="0" err="1"/>
              <a:t>öyküsü</a:t>
            </a:r>
            <a:r>
              <a:rPr lang="en-US" sz="2000" i="1" dirty="0"/>
              <a:t>, durum </a:t>
            </a:r>
            <a:r>
              <a:rPr lang="en-US" sz="2000" dirty="0" err="1"/>
              <a:t>ya</a:t>
            </a:r>
            <a:r>
              <a:rPr lang="en-US" sz="2000" dirty="0"/>
              <a:t> da </a:t>
            </a:r>
            <a:r>
              <a:rPr lang="en-US" sz="2000" i="1" dirty="0" err="1"/>
              <a:t>kesit</a:t>
            </a:r>
            <a:r>
              <a:rPr lang="en-US" sz="2000" i="1" dirty="0"/>
              <a:t> </a:t>
            </a:r>
            <a:r>
              <a:rPr lang="en-US" sz="2000" i="1" dirty="0" err="1"/>
              <a:t>öyküsü</a:t>
            </a:r>
            <a:r>
              <a:rPr lang="en-US" sz="2000" i="1" dirty="0"/>
              <a:t> </a:t>
            </a:r>
            <a:r>
              <a:rPr lang="en-US" sz="2000" dirty="0" err="1"/>
              <a:t>olmak</a:t>
            </a:r>
            <a:r>
              <a:rPr lang="en-US" sz="2000" dirty="0"/>
              <a:t> </a:t>
            </a:r>
            <a:r>
              <a:rPr lang="en-US" sz="2000" dirty="0" err="1"/>
              <a:t>üzere</a:t>
            </a:r>
            <a:r>
              <a:rPr lang="en-US" sz="2000" dirty="0"/>
              <a:t> </a:t>
            </a:r>
            <a:r>
              <a:rPr lang="en-US" sz="2000" dirty="0" err="1"/>
              <a:t>ikiye</a:t>
            </a:r>
            <a:r>
              <a:rPr lang="en-US" sz="2000" dirty="0"/>
              <a:t> </a:t>
            </a:r>
            <a:r>
              <a:rPr lang="en-US" sz="2000" dirty="0" err="1"/>
              <a:t>ayrılır</a:t>
            </a:r>
            <a:r>
              <a:rPr lang="en-US" sz="2000" dirty="0"/>
              <a:t>.</a:t>
            </a:r>
            <a:endParaRPr lang="tr-TR" sz="2000" dirty="0"/>
          </a:p>
        </p:txBody>
      </p:sp>
    </p:spTree>
    <p:extLst>
      <p:ext uri="{BB962C8B-B14F-4D97-AF65-F5344CB8AC3E}">
        <p14:creationId xmlns:p14="http://schemas.microsoft.com/office/powerpoint/2010/main" val="187290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889844"/>
            <a:ext cx="8568952" cy="4247317"/>
          </a:xfrm>
          <a:prstGeom prst="rect">
            <a:avLst/>
          </a:prstGeom>
        </p:spPr>
        <p:txBody>
          <a:bodyPr wrap="square">
            <a:spAutoFit/>
          </a:bodyPr>
          <a:lstStyle/>
          <a:p>
            <a:pPr algn="just">
              <a:lnSpc>
                <a:spcPct val="150000"/>
              </a:lnSpc>
            </a:pPr>
            <a:r>
              <a:rPr lang="tr-TR" b="1" dirty="0"/>
              <a:t>2-</a:t>
            </a:r>
            <a:r>
              <a:rPr lang="en-US" b="1" dirty="0"/>
              <a:t>Durum </a:t>
            </a:r>
            <a:r>
              <a:rPr lang="en-US" b="1" dirty="0" err="1"/>
              <a:t>Öyküsü</a:t>
            </a:r>
            <a:endParaRPr lang="tr-TR" b="1" dirty="0"/>
          </a:p>
          <a:p>
            <a:pPr algn="just">
              <a:lnSpc>
                <a:spcPct val="150000"/>
              </a:lnSpc>
            </a:pPr>
            <a:r>
              <a:rPr lang="en-US" dirty="0"/>
              <a:t>Durum </a:t>
            </a:r>
            <a:r>
              <a:rPr lang="en-US" dirty="0" err="1"/>
              <a:t>öyküsüne</a:t>
            </a:r>
            <a:r>
              <a:rPr lang="en-US" dirty="0"/>
              <a:t> </a:t>
            </a:r>
            <a:r>
              <a:rPr lang="en-US" dirty="0" err="1"/>
              <a:t>kesit</a:t>
            </a:r>
            <a:r>
              <a:rPr lang="en-US" dirty="0"/>
              <a:t> </a:t>
            </a:r>
            <a:r>
              <a:rPr lang="en-US" dirty="0" err="1"/>
              <a:t>öyküsü</a:t>
            </a:r>
            <a:r>
              <a:rPr lang="en-US" dirty="0"/>
              <a:t>, modern </a:t>
            </a:r>
            <a:r>
              <a:rPr lang="en-US" dirty="0" err="1"/>
              <a:t>öykü</a:t>
            </a:r>
            <a:r>
              <a:rPr lang="en-US" dirty="0"/>
              <a:t> </a:t>
            </a:r>
            <a:r>
              <a:rPr lang="en-US" dirty="0" err="1"/>
              <a:t>adlarının</a:t>
            </a:r>
            <a:r>
              <a:rPr lang="en-US" dirty="0"/>
              <a:t> </a:t>
            </a:r>
            <a:r>
              <a:rPr lang="en-US" dirty="0" err="1"/>
              <a:t>yanı</a:t>
            </a:r>
            <a:r>
              <a:rPr lang="en-US" dirty="0"/>
              <a:t> </a:t>
            </a:r>
            <a:r>
              <a:rPr lang="en-US" dirty="0" err="1"/>
              <a:t>sıra</a:t>
            </a:r>
            <a:r>
              <a:rPr lang="en-US" dirty="0"/>
              <a:t> </a:t>
            </a:r>
            <a:r>
              <a:rPr lang="en-US" dirty="0" err="1"/>
              <a:t>bu</a:t>
            </a:r>
            <a:r>
              <a:rPr lang="en-US" dirty="0"/>
              <a:t> </a:t>
            </a:r>
            <a:r>
              <a:rPr lang="en-US" dirty="0" err="1"/>
              <a:t>öykü</a:t>
            </a:r>
            <a:r>
              <a:rPr lang="en-US" dirty="0"/>
              <a:t> </a:t>
            </a:r>
            <a:r>
              <a:rPr lang="en-US" dirty="0" err="1"/>
              <a:t>türünün</a:t>
            </a:r>
            <a:r>
              <a:rPr lang="en-US" dirty="0"/>
              <a:t> </a:t>
            </a:r>
            <a:r>
              <a:rPr lang="en-US" dirty="0" err="1"/>
              <a:t>kurucusu</a:t>
            </a:r>
            <a:r>
              <a:rPr lang="en-US" dirty="0"/>
              <a:t> </a:t>
            </a:r>
            <a:r>
              <a:rPr lang="en-US" dirty="0" err="1"/>
              <a:t>sayılan</a:t>
            </a:r>
            <a:r>
              <a:rPr lang="en-US" dirty="0"/>
              <a:t> Rus </a:t>
            </a:r>
            <a:r>
              <a:rPr lang="en-US" dirty="0" err="1"/>
              <a:t>yazarı</a:t>
            </a:r>
            <a:r>
              <a:rPr lang="en-US" dirty="0"/>
              <a:t> Anton </a:t>
            </a:r>
            <a:r>
              <a:rPr lang="en-US" dirty="0" err="1"/>
              <a:t>Pavloviç</a:t>
            </a:r>
            <a:r>
              <a:rPr lang="en-US" dirty="0"/>
              <a:t> </a:t>
            </a:r>
            <a:r>
              <a:rPr lang="en-US" dirty="0" err="1"/>
              <a:t>Çehov</a:t>
            </a:r>
            <a:r>
              <a:rPr lang="en-US" dirty="0"/>
              <a:t> (1860-1904)’un </a:t>
            </a:r>
            <a:r>
              <a:rPr lang="en-US" dirty="0" err="1"/>
              <a:t>adından</a:t>
            </a:r>
            <a:r>
              <a:rPr lang="en-US" dirty="0"/>
              <a:t> </a:t>
            </a:r>
            <a:r>
              <a:rPr lang="en-US" dirty="0" err="1"/>
              <a:t>dolayı</a:t>
            </a:r>
            <a:r>
              <a:rPr lang="en-US" dirty="0"/>
              <a:t> </a:t>
            </a:r>
            <a:r>
              <a:rPr lang="en-US" dirty="0" err="1"/>
              <a:t>Çehov</a:t>
            </a:r>
            <a:r>
              <a:rPr lang="en-US" dirty="0"/>
              <a:t> tipi </a:t>
            </a:r>
            <a:r>
              <a:rPr lang="en-US" dirty="0" err="1"/>
              <a:t>öykü</a:t>
            </a:r>
            <a:r>
              <a:rPr lang="en-US" dirty="0"/>
              <a:t> </a:t>
            </a:r>
            <a:r>
              <a:rPr lang="en-US" dirty="0" err="1"/>
              <a:t>adı</a:t>
            </a:r>
            <a:r>
              <a:rPr lang="en-US" dirty="0"/>
              <a:t> da </a:t>
            </a:r>
            <a:r>
              <a:rPr lang="en-US" dirty="0" err="1"/>
              <a:t>verilmektedir</a:t>
            </a:r>
            <a:r>
              <a:rPr lang="en-US" dirty="0"/>
              <a:t>. </a:t>
            </a:r>
            <a:r>
              <a:rPr lang="en-US" dirty="0" err="1"/>
              <a:t>Belirli</a:t>
            </a:r>
            <a:r>
              <a:rPr lang="en-US" dirty="0"/>
              <a:t> </a:t>
            </a:r>
            <a:r>
              <a:rPr lang="en-US" dirty="0" err="1"/>
              <a:t>bir</a:t>
            </a:r>
            <a:r>
              <a:rPr lang="en-US" dirty="0"/>
              <a:t> </a:t>
            </a:r>
            <a:r>
              <a:rPr lang="en-US" dirty="0" err="1"/>
              <a:t>olaya</a:t>
            </a:r>
            <a:r>
              <a:rPr lang="en-US" dirty="0"/>
              <a:t> </a:t>
            </a:r>
            <a:r>
              <a:rPr lang="en-US" dirty="0" err="1"/>
              <a:t>dayanmadığı</a:t>
            </a:r>
            <a:r>
              <a:rPr lang="en-US" dirty="0"/>
              <a:t> </a:t>
            </a:r>
            <a:r>
              <a:rPr lang="en-US" dirty="0" err="1"/>
              <a:t>ve</a:t>
            </a:r>
            <a:r>
              <a:rPr lang="en-US" dirty="0"/>
              <a:t> </a:t>
            </a:r>
            <a:r>
              <a:rPr lang="en-US" dirty="0" err="1"/>
              <a:t>gerilim</a:t>
            </a:r>
            <a:r>
              <a:rPr lang="en-US" dirty="0"/>
              <a:t> </a:t>
            </a:r>
            <a:r>
              <a:rPr lang="en-US" dirty="0" err="1"/>
              <a:t>ögesi</a:t>
            </a:r>
            <a:r>
              <a:rPr lang="en-US" dirty="0"/>
              <a:t> </a:t>
            </a:r>
            <a:r>
              <a:rPr lang="en-US" dirty="0" err="1"/>
              <a:t>taşımadığı</a:t>
            </a:r>
            <a:r>
              <a:rPr lang="en-US" dirty="0"/>
              <a:t> </a:t>
            </a:r>
            <a:r>
              <a:rPr lang="en-US" dirty="0" err="1"/>
              <a:t>için</a:t>
            </a:r>
            <a:r>
              <a:rPr lang="en-US" dirty="0"/>
              <a:t> </a:t>
            </a:r>
            <a:r>
              <a:rPr lang="en-US" dirty="0" err="1"/>
              <a:t>serim</a:t>
            </a:r>
            <a:r>
              <a:rPr lang="en-US" dirty="0"/>
              <a:t>, </a:t>
            </a:r>
            <a:r>
              <a:rPr lang="en-US" dirty="0" err="1"/>
              <a:t>düğüm</a:t>
            </a:r>
            <a:r>
              <a:rPr lang="en-US" dirty="0"/>
              <a:t>, </a:t>
            </a:r>
            <a:r>
              <a:rPr lang="en-US" dirty="0" err="1"/>
              <a:t>çözüm</a:t>
            </a:r>
            <a:r>
              <a:rPr lang="en-US" dirty="0"/>
              <a:t> </a:t>
            </a:r>
            <a:r>
              <a:rPr lang="en-US" dirty="0" err="1"/>
              <a:t>aşamaları</a:t>
            </a:r>
            <a:r>
              <a:rPr lang="en-US" dirty="0"/>
              <a:t> da </a:t>
            </a:r>
            <a:r>
              <a:rPr lang="en-US" dirty="0" err="1"/>
              <a:t>bulunmayan</a:t>
            </a:r>
            <a:r>
              <a:rPr lang="en-US" dirty="0"/>
              <a:t> durum </a:t>
            </a:r>
            <a:r>
              <a:rPr lang="en-US" dirty="0" err="1"/>
              <a:t>öyküsü</a:t>
            </a:r>
            <a:r>
              <a:rPr lang="en-US" dirty="0"/>
              <a:t>; </a:t>
            </a:r>
            <a:r>
              <a:rPr lang="en-US" dirty="0" err="1"/>
              <a:t>başta</a:t>
            </a:r>
            <a:r>
              <a:rPr lang="en-US" dirty="0"/>
              <a:t> </a:t>
            </a:r>
            <a:r>
              <a:rPr lang="en-US" dirty="0" err="1"/>
              <a:t>gündelik</a:t>
            </a:r>
            <a:r>
              <a:rPr lang="en-US" dirty="0"/>
              <a:t> </a:t>
            </a:r>
            <a:r>
              <a:rPr lang="en-US" dirty="0" err="1"/>
              <a:t>yaşam</a:t>
            </a:r>
            <a:r>
              <a:rPr lang="en-US" dirty="0"/>
              <a:t> </a:t>
            </a:r>
            <a:r>
              <a:rPr lang="en-US" dirty="0" err="1"/>
              <a:t>ve</a:t>
            </a:r>
            <a:r>
              <a:rPr lang="en-US" dirty="0"/>
              <a:t> </a:t>
            </a:r>
            <a:r>
              <a:rPr lang="en-US" dirty="0" err="1"/>
              <a:t>toplumsal</a:t>
            </a:r>
            <a:r>
              <a:rPr lang="en-US" dirty="0"/>
              <a:t> </a:t>
            </a:r>
            <a:r>
              <a:rPr lang="en-US" dirty="0" err="1"/>
              <a:t>gerçekler</a:t>
            </a:r>
            <a:r>
              <a:rPr lang="en-US" dirty="0"/>
              <a:t> vb. </a:t>
            </a:r>
            <a:r>
              <a:rPr lang="en-US" dirty="0" err="1"/>
              <a:t>olmak</a:t>
            </a:r>
            <a:r>
              <a:rPr lang="en-US" dirty="0"/>
              <a:t> </a:t>
            </a:r>
            <a:r>
              <a:rPr lang="en-US" dirty="0" err="1"/>
              <a:t>üzere</a:t>
            </a:r>
            <a:r>
              <a:rPr lang="en-US" dirty="0"/>
              <a:t> </a:t>
            </a:r>
            <a:r>
              <a:rPr lang="en-US" dirty="0" err="1"/>
              <a:t>hemen</a:t>
            </a:r>
            <a:r>
              <a:rPr lang="en-US" dirty="0"/>
              <a:t> her </a:t>
            </a:r>
            <a:r>
              <a:rPr lang="en-US" dirty="0" err="1"/>
              <a:t>şeyi</a:t>
            </a:r>
            <a:r>
              <a:rPr lang="en-US" dirty="0"/>
              <a:t> </a:t>
            </a:r>
            <a:r>
              <a:rPr lang="en-US" dirty="0" err="1"/>
              <a:t>konu</a:t>
            </a:r>
            <a:r>
              <a:rPr lang="en-US" dirty="0"/>
              <a:t> </a:t>
            </a:r>
            <a:r>
              <a:rPr lang="en-US" dirty="0" err="1"/>
              <a:t>alır</a:t>
            </a:r>
            <a:r>
              <a:rPr lang="en-US" dirty="0"/>
              <a:t>. Durum </a:t>
            </a:r>
            <a:r>
              <a:rPr lang="en-US" dirty="0" err="1"/>
              <a:t>ya</a:t>
            </a:r>
            <a:r>
              <a:rPr lang="en-US" dirty="0"/>
              <a:t> da </a:t>
            </a:r>
            <a:r>
              <a:rPr lang="en-US" dirty="0" err="1"/>
              <a:t>kesit</a:t>
            </a:r>
            <a:r>
              <a:rPr lang="en-US" dirty="0"/>
              <a:t> </a:t>
            </a:r>
            <a:r>
              <a:rPr lang="en-US" dirty="0" err="1"/>
              <a:t>öyküsünde</a:t>
            </a:r>
            <a:r>
              <a:rPr lang="en-US" dirty="0"/>
              <a:t> </a:t>
            </a:r>
            <a:r>
              <a:rPr lang="en-US" dirty="0" err="1"/>
              <a:t>kişiler</a:t>
            </a:r>
            <a:r>
              <a:rPr lang="en-US" dirty="0"/>
              <a:t> </a:t>
            </a:r>
            <a:r>
              <a:rPr lang="en-US" dirty="0" err="1"/>
              <a:t>sıradan</a:t>
            </a:r>
            <a:r>
              <a:rPr lang="en-US" dirty="0"/>
              <a:t> </a:t>
            </a:r>
            <a:r>
              <a:rPr lang="en-US" dirty="0" err="1"/>
              <a:t>insanlardır</a:t>
            </a:r>
            <a:r>
              <a:rPr lang="en-US" dirty="0"/>
              <a:t>. Buna </a:t>
            </a:r>
            <a:r>
              <a:rPr lang="en-US" dirty="0" err="1"/>
              <a:t>bağlı</a:t>
            </a:r>
            <a:r>
              <a:rPr lang="en-US" dirty="0"/>
              <a:t> </a:t>
            </a:r>
            <a:r>
              <a:rPr lang="en-US" dirty="0" err="1"/>
              <a:t>olarak</a:t>
            </a:r>
            <a:r>
              <a:rPr lang="en-US" dirty="0"/>
              <a:t> </a:t>
            </a:r>
            <a:r>
              <a:rPr lang="en-US" dirty="0" err="1"/>
              <a:t>dil</a:t>
            </a:r>
            <a:r>
              <a:rPr lang="en-US" dirty="0"/>
              <a:t> de </a:t>
            </a:r>
            <a:r>
              <a:rPr lang="en-US" dirty="0" err="1"/>
              <a:t>gündelik</a:t>
            </a:r>
            <a:r>
              <a:rPr lang="en-US" dirty="0"/>
              <a:t> </a:t>
            </a:r>
            <a:r>
              <a:rPr lang="en-US" dirty="0" err="1"/>
              <a:t>konuşma</a:t>
            </a:r>
            <a:r>
              <a:rPr lang="en-US" dirty="0"/>
              <a:t> </a:t>
            </a:r>
            <a:r>
              <a:rPr lang="en-US" dirty="0" err="1"/>
              <a:t>dilidir</a:t>
            </a:r>
            <a:r>
              <a:rPr lang="en-US" dirty="0"/>
              <a:t>. </a:t>
            </a:r>
            <a:r>
              <a:rPr lang="en-US" dirty="0" err="1"/>
              <a:t>Yazar</a:t>
            </a:r>
            <a:r>
              <a:rPr lang="en-US" dirty="0"/>
              <a:t> </a:t>
            </a:r>
            <a:r>
              <a:rPr lang="en-US" dirty="0" err="1"/>
              <a:t>sanat</a:t>
            </a:r>
            <a:r>
              <a:rPr lang="en-US" dirty="0"/>
              <a:t> </a:t>
            </a:r>
            <a:r>
              <a:rPr lang="en-US" dirty="0" err="1"/>
              <a:t>kaygısı</a:t>
            </a:r>
            <a:r>
              <a:rPr lang="en-US" dirty="0"/>
              <a:t> </a:t>
            </a:r>
            <a:r>
              <a:rPr lang="en-US" dirty="0" err="1"/>
              <a:t>gütmez</a:t>
            </a:r>
            <a:r>
              <a:rPr lang="en-US" dirty="0"/>
              <a:t>, </a:t>
            </a:r>
            <a:r>
              <a:rPr lang="en-US" dirty="0" err="1"/>
              <a:t>bunun</a:t>
            </a:r>
            <a:r>
              <a:rPr lang="en-US" dirty="0"/>
              <a:t> </a:t>
            </a:r>
            <a:r>
              <a:rPr lang="en-US" dirty="0" err="1"/>
              <a:t>yerine</a:t>
            </a:r>
            <a:r>
              <a:rPr lang="en-US" dirty="0"/>
              <a:t> </a:t>
            </a:r>
            <a:r>
              <a:rPr lang="en-US" dirty="0" err="1"/>
              <a:t>içtenlikli</a:t>
            </a:r>
            <a:r>
              <a:rPr lang="en-US" dirty="0"/>
              <a:t> </a:t>
            </a:r>
            <a:r>
              <a:rPr lang="en-US" dirty="0" err="1"/>
              <a:t>bir</a:t>
            </a:r>
            <a:r>
              <a:rPr lang="en-US" dirty="0"/>
              <a:t> </a:t>
            </a:r>
            <a:r>
              <a:rPr lang="en-US" dirty="0" err="1"/>
              <a:t>anlatımı</a:t>
            </a:r>
            <a:r>
              <a:rPr lang="en-US" dirty="0"/>
              <a:t> </a:t>
            </a:r>
            <a:r>
              <a:rPr lang="en-US" dirty="0" err="1"/>
              <a:t>yeğler</a:t>
            </a:r>
            <a:r>
              <a:rPr lang="en-US" dirty="0"/>
              <a:t>. </a:t>
            </a:r>
            <a:r>
              <a:rPr lang="en-US" dirty="0" err="1"/>
              <a:t>Betimlemeler</a:t>
            </a:r>
            <a:r>
              <a:rPr lang="en-US" dirty="0"/>
              <a:t> </a:t>
            </a:r>
            <a:r>
              <a:rPr lang="en-US" dirty="0" err="1"/>
              <a:t>ancak</a:t>
            </a:r>
            <a:r>
              <a:rPr lang="en-US" dirty="0"/>
              <a:t> </a:t>
            </a:r>
            <a:r>
              <a:rPr lang="en-US" dirty="0" err="1"/>
              <a:t>gerekli</a:t>
            </a:r>
            <a:r>
              <a:rPr lang="en-US" dirty="0"/>
              <a:t> </a:t>
            </a:r>
            <a:r>
              <a:rPr lang="en-US" dirty="0" err="1"/>
              <a:t>görülürse</a:t>
            </a:r>
            <a:r>
              <a:rPr lang="en-US" dirty="0"/>
              <a:t> </a:t>
            </a:r>
            <a:r>
              <a:rPr lang="en-US" dirty="0" err="1"/>
              <a:t>yapılır</a:t>
            </a:r>
            <a:r>
              <a:rPr lang="en-US" dirty="0"/>
              <a:t>. </a:t>
            </a:r>
            <a:r>
              <a:rPr lang="en-US" dirty="0" err="1"/>
              <a:t>Memduh</a:t>
            </a:r>
            <a:r>
              <a:rPr lang="en-US" dirty="0"/>
              <a:t>  </a:t>
            </a:r>
            <a:r>
              <a:rPr lang="tr-TR" dirty="0"/>
              <a:t>Ş</a:t>
            </a:r>
            <a:r>
              <a:rPr lang="en-US" dirty="0" err="1"/>
              <a:t>evket</a:t>
            </a:r>
            <a:r>
              <a:rPr lang="en-US" dirty="0"/>
              <a:t> </a:t>
            </a:r>
            <a:r>
              <a:rPr lang="en-US" dirty="0" err="1"/>
              <a:t>Esendal</a:t>
            </a:r>
            <a:r>
              <a:rPr lang="en-US" dirty="0"/>
              <a:t> (1883-1952), </a:t>
            </a:r>
            <a:r>
              <a:rPr lang="en-US" dirty="0" err="1"/>
              <a:t>bu</a:t>
            </a:r>
            <a:r>
              <a:rPr lang="en-US" dirty="0"/>
              <a:t> </a:t>
            </a:r>
            <a:r>
              <a:rPr lang="en-US" dirty="0" err="1"/>
              <a:t>türün</a:t>
            </a:r>
            <a:r>
              <a:rPr lang="en-US" dirty="0"/>
              <a:t> </a:t>
            </a:r>
            <a:r>
              <a:rPr lang="en-US" dirty="0" err="1"/>
              <a:t>Türk</a:t>
            </a:r>
            <a:r>
              <a:rPr lang="en-US" dirty="0"/>
              <a:t> </a:t>
            </a:r>
            <a:r>
              <a:rPr lang="en-US" dirty="0" err="1"/>
              <a:t>edebiyatındaki</a:t>
            </a:r>
            <a:r>
              <a:rPr lang="en-US" dirty="0"/>
              <a:t> </a:t>
            </a:r>
            <a:r>
              <a:rPr lang="en-US" dirty="0" err="1"/>
              <a:t>öncüsü</a:t>
            </a:r>
            <a:r>
              <a:rPr lang="en-US" dirty="0"/>
              <a:t> </a:t>
            </a:r>
            <a:r>
              <a:rPr lang="en-US" dirty="0" err="1"/>
              <a:t>sayılır</a:t>
            </a:r>
            <a:r>
              <a:rPr lang="en-US" dirty="0"/>
              <a:t>.</a:t>
            </a:r>
            <a:endParaRPr lang="tr-TR" dirty="0"/>
          </a:p>
        </p:txBody>
      </p:sp>
    </p:spTree>
    <p:extLst>
      <p:ext uri="{BB962C8B-B14F-4D97-AF65-F5344CB8AC3E}">
        <p14:creationId xmlns:p14="http://schemas.microsoft.com/office/powerpoint/2010/main" val="418026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443841"/>
            <a:ext cx="8280920" cy="3000821"/>
          </a:xfrm>
          <a:prstGeom prst="rect">
            <a:avLst/>
          </a:prstGeom>
        </p:spPr>
        <p:txBody>
          <a:bodyPr wrap="square">
            <a:spAutoFit/>
          </a:bodyPr>
          <a:lstStyle/>
          <a:p>
            <a:pPr algn="just">
              <a:lnSpc>
                <a:spcPct val="150000"/>
              </a:lnSpc>
            </a:pPr>
            <a:r>
              <a:rPr lang="en-US"/>
              <a:t>Günümüz öyküsünde anlatılan olaydan çok yazarın kendine özgü anlatış biçimi (biçem) önemlidir. Bir öykü türüne ilişkin tüm özelliklerin, her zaman, her öyküde ve bir arada yansıma bulduğu da söylenemez. Bazı yapıtların kimi yönleriyle olay öyküsü, kimi yönleriyle durum öyküsü özelliği taşıdığı görülür. Değişik özelliklerin iç içe girdiği bu öyküleri, adı geçen iki türden birine sokmak pek doğru olmaz; ancak öykü incelemelerinde, belki, yapıtın hangi öykü türüne ilişkin özelliklerinin ağır bastığından, hangi öykü türüne daha yakın olduğundan söz edilebilir.</a:t>
            </a:r>
            <a:endParaRPr lang="tr-TR"/>
          </a:p>
        </p:txBody>
      </p:sp>
    </p:spTree>
    <p:extLst>
      <p:ext uri="{BB962C8B-B14F-4D97-AF65-F5344CB8AC3E}">
        <p14:creationId xmlns:p14="http://schemas.microsoft.com/office/powerpoint/2010/main" val="175060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196752"/>
            <a:ext cx="8352928" cy="4247317"/>
          </a:xfrm>
          <a:prstGeom prst="rect">
            <a:avLst/>
          </a:prstGeom>
        </p:spPr>
        <p:txBody>
          <a:bodyPr wrap="square">
            <a:spAutoFit/>
          </a:bodyPr>
          <a:lstStyle/>
          <a:p>
            <a:pPr algn="just">
              <a:lnSpc>
                <a:spcPct val="150000"/>
              </a:lnSpc>
            </a:pPr>
            <a:r>
              <a:rPr lang="en-US" dirty="0" err="1"/>
              <a:t>Batılı</a:t>
            </a:r>
            <a:r>
              <a:rPr lang="en-US" dirty="0"/>
              <a:t> </a:t>
            </a:r>
            <a:r>
              <a:rPr lang="en-US" dirty="0" err="1"/>
              <a:t>anlamda</a:t>
            </a:r>
            <a:r>
              <a:rPr lang="en-US" dirty="0"/>
              <a:t> </a:t>
            </a:r>
            <a:r>
              <a:rPr lang="en-US" dirty="0" err="1"/>
              <a:t>öykü</a:t>
            </a:r>
            <a:r>
              <a:rPr lang="en-US" dirty="0"/>
              <a:t> </a:t>
            </a:r>
            <a:r>
              <a:rPr lang="en-US" dirty="0" err="1"/>
              <a:t>ve</a:t>
            </a:r>
            <a:r>
              <a:rPr lang="en-US" dirty="0"/>
              <a:t> roman </a:t>
            </a:r>
            <a:r>
              <a:rPr lang="en-US" dirty="0" err="1"/>
              <a:t>ülkemizde</a:t>
            </a:r>
            <a:r>
              <a:rPr lang="en-US" dirty="0"/>
              <a:t> </a:t>
            </a:r>
            <a:r>
              <a:rPr lang="en-US" dirty="0" err="1"/>
              <a:t>tanınmadan</a:t>
            </a:r>
            <a:r>
              <a:rPr lang="en-US" dirty="0"/>
              <a:t> </a:t>
            </a:r>
            <a:r>
              <a:rPr lang="en-US" dirty="0" err="1"/>
              <a:t>önce</a:t>
            </a:r>
            <a:r>
              <a:rPr lang="en-US" dirty="0"/>
              <a:t> </a:t>
            </a:r>
            <a:r>
              <a:rPr lang="en-US" dirty="0" err="1"/>
              <a:t>anlatı</a:t>
            </a:r>
            <a:r>
              <a:rPr lang="en-US" dirty="0"/>
              <a:t> </a:t>
            </a:r>
            <a:r>
              <a:rPr lang="en-US" dirty="0" err="1"/>
              <a:t>gereksinimi</a:t>
            </a:r>
            <a:r>
              <a:rPr lang="en-US" dirty="0"/>
              <a:t> </a:t>
            </a:r>
            <a:r>
              <a:rPr lang="en-US" dirty="0" err="1"/>
              <a:t>söylenceler</a:t>
            </a:r>
            <a:r>
              <a:rPr lang="en-US" dirty="0"/>
              <a:t>, </a:t>
            </a:r>
            <a:r>
              <a:rPr lang="en-US" dirty="0" err="1"/>
              <a:t>destanlar</a:t>
            </a:r>
            <a:r>
              <a:rPr lang="en-US" dirty="0"/>
              <a:t>, Dede </a:t>
            </a:r>
            <a:r>
              <a:rPr lang="en-US" dirty="0" err="1"/>
              <a:t>Korkut</a:t>
            </a:r>
            <a:r>
              <a:rPr lang="en-US" dirty="0"/>
              <a:t> </a:t>
            </a:r>
            <a:r>
              <a:rPr lang="en-US" dirty="0" err="1"/>
              <a:t>Öyküleri</a:t>
            </a:r>
            <a:r>
              <a:rPr lang="en-US" dirty="0"/>
              <a:t>, </a:t>
            </a:r>
            <a:r>
              <a:rPr lang="en-US" dirty="0" err="1"/>
              <a:t>halk</a:t>
            </a:r>
            <a:r>
              <a:rPr lang="en-US" dirty="0"/>
              <a:t> </a:t>
            </a:r>
            <a:r>
              <a:rPr lang="en-US" dirty="0" err="1"/>
              <a:t>öyküleri</a:t>
            </a:r>
            <a:r>
              <a:rPr lang="en-US" dirty="0"/>
              <a:t>, </a:t>
            </a:r>
            <a:r>
              <a:rPr lang="en-US" dirty="0" err="1"/>
              <a:t>meddah</a:t>
            </a:r>
            <a:r>
              <a:rPr lang="en-US" dirty="0"/>
              <a:t> </a:t>
            </a:r>
            <a:r>
              <a:rPr lang="en-US" dirty="0" err="1"/>
              <a:t>öyküleri</a:t>
            </a:r>
            <a:r>
              <a:rPr lang="en-US" dirty="0"/>
              <a:t> </a:t>
            </a:r>
            <a:r>
              <a:rPr lang="en-US" dirty="0" err="1"/>
              <a:t>ve</a:t>
            </a:r>
            <a:r>
              <a:rPr lang="en-US" dirty="0"/>
              <a:t> </a:t>
            </a:r>
            <a:r>
              <a:rPr lang="en-US" dirty="0" err="1"/>
              <a:t>mesnevilerin</a:t>
            </a:r>
            <a:r>
              <a:rPr lang="en-US" dirty="0"/>
              <a:t> </a:t>
            </a:r>
            <a:r>
              <a:rPr lang="en-US" dirty="0" err="1"/>
              <a:t>yanı</a:t>
            </a:r>
            <a:r>
              <a:rPr lang="en-US" dirty="0"/>
              <a:t> </a:t>
            </a:r>
            <a:r>
              <a:rPr lang="en-US" dirty="0" err="1"/>
              <a:t>sıra</a:t>
            </a:r>
            <a:r>
              <a:rPr lang="en-US" dirty="0"/>
              <a:t> </a:t>
            </a:r>
            <a:r>
              <a:rPr lang="en-US" dirty="0" err="1"/>
              <a:t>masallarla</a:t>
            </a:r>
            <a:r>
              <a:rPr lang="en-US" dirty="0"/>
              <a:t> </a:t>
            </a:r>
            <a:r>
              <a:rPr lang="en-US" dirty="0" err="1"/>
              <a:t>karşılanmaktaydı</a:t>
            </a:r>
            <a:r>
              <a:rPr lang="en-US" dirty="0"/>
              <a:t>. </a:t>
            </a:r>
            <a:r>
              <a:rPr lang="en-US" dirty="0" err="1"/>
              <a:t>Batı</a:t>
            </a:r>
            <a:r>
              <a:rPr lang="en-US" dirty="0"/>
              <a:t> </a:t>
            </a:r>
            <a:r>
              <a:rPr lang="en-US" dirty="0" err="1"/>
              <a:t>edebiyatında</a:t>
            </a:r>
            <a:r>
              <a:rPr lang="en-US" dirty="0"/>
              <a:t> </a:t>
            </a:r>
            <a:r>
              <a:rPr lang="en-US" u="sng" dirty="0"/>
              <a:t>ilk </a:t>
            </a:r>
            <a:r>
              <a:rPr lang="en-US" u="sng" dirty="0" err="1"/>
              <a:t>örneklerini</a:t>
            </a:r>
            <a:r>
              <a:rPr lang="en-US" u="sng" dirty="0"/>
              <a:t> </a:t>
            </a:r>
            <a:r>
              <a:rPr lang="en-US" dirty="0" err="1"/>
              <a:t>İtalyan</a:t>
            </a:r>
            <a:r>
              <a:rPr lang="en-US" dirty="0"/>
              <a:t> </a:t>
            </a:r>
            <a:r>
              <a:rPr lang="en-US" dirty="0" err="1"/>
              <a:t>yazarı</a:t>
            </a:r>
            <a:r>
              <a:rPr lang="en-US" dirty="0"/>
              <a:t> </a:t>
            </a:r>
            <a:r>
              <a:rPr lang="en-US" b="1" dirty="0" err="1"/>
              <a:t>Boccacio</a:t>
            </a:r>
            <a:r>
              <a:rPr lang="en-US" b="1" dirty="0"/>
              <a:t> </a:t>
            </a:r>
            <a:r>
              <a:rPr lang="en-US" dirty="0"/>
              <a:t>(1313-1375)’nun </a:t>
            </a:r>
            <a:r>
              <a:rPr lang="en-US" u="sng" dirty="0" err="1"/>
              <a:t>Decamerone</a:t>
            </a:r>
            <a:r>
              <a:rPr lang="en-US" dirty="0"/>
              <a:t> </a:t>
            </a:r>
            <a:r>
              <a:rPr lang="en-US" dirty="0" err="1"/>
              <a:t>adlı</a:t>
            </a:r>
            <a:r>
              <a:rPr lang="en-US" dirty="0"/>
              <a:t> </a:t>
            </a:r>
            <a:r>
              <a:rPr lang="en-US" dirty="0" err="1"/>
              <a:t>yapıtıyla</a:t>
            </a:r>
            <a:r>
              <a:rPr lang="en-US" dirty="0"/>
              <a:t> </a:t>
            </a:r>
            <a:r>
              <a:rPr lang="en-US" dirty="0" err="1"/>
              <a:t>verdiği</a:t>
            </a:r>
            <a:r>
              <a:rPr lang="en-US" dirty="0"/>
              <a:t> </a:t>
            </a:r>
            <a:r>
              <a:rPr lang="en-US" dirty="0" err="1"/>
              <a:t>ve</a:t>
            </a:r>
            <a:r>
              <a:rPr lang="tr-TR" dirty="0"/>
              <a:t> </a:t>
            </a:r>
            <a:r>
              <a:rPr lang="en-US" dirty="0"/>
              <a:t>19. </a:t>
            </a:r>
            <a:r>
              <a:rPr lang="en-US" dirty="0" err="1"/>
              <a:t>yüzyılda</a:t>
            </a:r>
            <a:r>
              <a:rPr lang="en-US" dirty="0"/>
              <a:t> </a:t>
            </a:r>
            <a:r>
              <a:rPr lang="en-US" dirty="0" err="1"/>
              <a:t>bağımsız</a:t>
            </a:r>
            <a:r>
              <a:rPr lang="en-US" dirty="0"/>
              <a:t> </a:t>
            </a:r>
            <a:r>
              <a:rPr lang="en-US" dirty="0" err="1"/>
              <a:t>bir</a:t>
            </a:r>
            <a:r>
              <a:rPr lang="en-US" dirty="0"/>
              <a:t> </a:t>
            </a:r>
            <a:r>
              <a:rPr lang="en-US" dirty="0" err="1"/>
              <a:t>tür</a:t>
            </a:r>
            <a:r>
              <a:rPr lang="en-US" dirty="0"/>
              <a:t> </a:t>
            </a:r>
            <a:r>
              <a:rPr lang="en-US" dirty="0" err="1"/>
              <a:t>olarak</a:t>
            </a:r>
            <a:r>
              <a:rPr lang="en-US" dirty="0"/>
              <a:t> </a:t>
            </a:r>
            <a:r>
              <a:rPr lang="en-US" dirty="0" err="1"/>
              <a:t>ortaya</a:t>
            </a:r>
            <a:r>
              <a:rPr lang="en-US" dirty="0"/>
              <a:t> </a:t>
            </a:r>
            <a:r>
              <a:rPr lang="en-US" dirty="0" err="1"/>
              <a:t>çıkan</a:t>
            </a:r>
            <a:r>
              <a:rPr lang="en-US" dirty="0"/>
              <a:t> </a:t>
            </a:r>
            <a:r>
              <a:rPr lang="en-US" dirty="0" err="1"/>
              <a:t>Batılı</a:t>
            </a:r>
            <a:r>
              <a:rPr lang="en-US" dirty="0"/>
              <a:t> </a:t>
            </a:r>
            <a:r>
              <a:rPr lang="en-US" dirty="0" err="1"/>
              <a:t>anlamda</a:t>
            </a:r>
            <a:r>
              <a:rPr lang="en-US" dirty="0"/>
              <a:t> </a:t>
            </a:r>
            <a:r>
              <a:rPr lang="en-US" dirty="0" err="1"/>
              <a:t>öykü</a:t>
            </a:r>
            <a:r>
              <a:rPr lang="en-US" dirty="0"/>
              <a:t>, </a:t>
            </a:r>
            <a:r>
              <a:rPr lang="en-US" dirty="0" err="1"/>
              <a:t>öteki</a:t>
            </a:r>
            <a:r>
              <a:rPr lang="en-US" dirty="0"/>
              <a:t> </a:t>
            </a:r>
            <a:r>
              <a:rPr lang="en-US" dirty="0" err="1"/>
              <a:t>bazı</a:t>
            </a:r>
            <a:r>
              <a:rPr lang="en-US" dirty="0"/>
              <a:t> </a:t>
            </a:r>
            <a:r>
              <a:rPr lang="en-US" dirty="0" err="1"/>
              <a:t>türler</a:t>
            </a:r>
            <a:r>
              <a:rPr lang="en-US" dirty="0"/>
              <a:t> </a:t>
            </a:r>
            <a:r>
              <a:rPr lang="en-US" dirty="0" err="1"/>
              <a:t>gibi</a:t>
            </a:r>
            <a:r>
              <a:rPr lang="en-US" dirty="0"/>
              <a:t>, </a:t>
            </a:r>
            <a:r>
              <a:rPr lang="en-US" dirty="0" err="1"/>
              <a:t>edebiyatımıza</a:t>
            </a:r>
            <a:r>
              <a:rPr lang="en-US" dirty="0"/>
              <a:t> </a:t>
            </a:r>
            <a:r>
              <a:rPr lang="en-US" u="sng" dirty="0" err="1"/>
              <a:t>Tanzimat</a:t>
            </a:r>
            <a:r>
              <a:rPr lang="en-US" u="sng" dirty="0"/>
              <a:t> </a:t>
            </a:r>
            <a:r>
              <a:rPr lang="en-US" u="sng" dirty="0" err="1"/>
              <a:t>döneminde</a:t>
            </a:r>
            <a:r>
              <a:rPr lang="en-US" u="sng" dirty="0"/>
              <a:t> </a:t>
            </a:r>
            <a:r>
              <a:rPr lang="en-US" dirty="0" err="1"/>
              <a:t>girmiştir</a:t>
            </a:r>
            <a:r>
              <a:rPr lang="en-US" dirty="0"/>
              <a:t>. </a:t>
            </a:r>
            <a:r>
              <a:rPr lang="en-US" b="1" dirty="0" err="1"/>
              <a:t>Emin</a:t>
            </a:r>
            <a:r>
              <a:rPr lang="en-US" b="1" dirty="0"/>
              <a:t> Nihat </a:t>
            </a:r>
            <a:r>
              <a:rPr lang="en-US" dirty="0"/>
              <a:t>(?-1875’ten </a:t>
            </a:r>
            <a:r>
              <a:rPr lang="en-US" dirty="0" err="1"/>
              <a:t>sonra</a:t>
            </a:r>
            <a:r>
              <a:rPr lang="en-US" dirty="0"/>
              <a:t>)’</a:t>
            </a:r>
            <a:r>
              <a:rPr lang="en-US" dirty="0" err="1"/>
              <a:t>ın</a:t>
            </a:r>
            <a:r>
              <a:rPr lang="en-US" dirty="0"/>
              <a:t> 1872’de </a:t>
            </a:r>
            <a:r>
              <a:rPr lang="en-US" dirty="0" err="1"/>
              <a:t>yayımladığı</a:t>
            </a:r>
            <a:r>
              <a:rPr lang="en-US" dirty="0"/>
              <a:t> </a:t>
            </a:r>
            <a:r>
              <a:rPr lang="en-US" dirty="0" err="1"/>
              <a:t>yedi</a:t>
            </a:r>
            <a:r>
              <a:rPr lang="en-US" dirty="0"/>
              <a:t> </a:t>
            </a:r>
            <a:r>
              <a:rPr lang="en-US" dirty="0" err="1"/>
              <a:t>öyküden</a:t>
            </a:r>
            <a:r>
              <a:rPr lang="en-US" dirty="0"/>
              <a:t> </a:t>
            </a:r>
            <a:r>
              <a:rPr lang="en-US" dirty="0" err="1"/>
              <a:t>oluşan</a:t>
            </a:r>
            <a:r>
              <a:rPr lang="en-US" dirty="0"/>
              <a:t> </a:t>
            </a:r>
            <a:r>
              <a:rPr lang="en-US" u="sng" dirty="0" err="1"/>
              <a:t>Müsameretname</a:t>
            </a:r>
            <a:r>
              <a:rPr lang="en-US" dirty="0" err="1"/>
              <a:t>’si</a:t>
            </a:r>
            <a:r>
              <a:rPr lang="en-US" dirty="0"/>
              <a:t>, </a:t>
            </a:r>
            <a:r>
              <a:rPr lang="en-US" b="1" dirty="0"/>
              <a:t>Ahmet Mithat</a:t>
            </a:r>
            <a:r>
              <a:rPr lang="en-US" dirty="0"/>
              <a:t> (1844-1912)’</a:t>
            </a:r>
            <a:r>
              <a:rPr lang="en-US" dirty="0" err="1"/>
              <a:t>ın</a:t>
            </a:r>
            <a:r>
              <a:rPr lang="en-US" dirty="0"/>
              <a:t> 1870-1894 </a:t>
            </a:r>
            <a:r>
              <a:rPr lang="en-US" dirty="0" err="1"/>
              <a:t>yıllarında</a:t>
            </a:r>
            <a:r>
              <a:rPr lang="en-US" dirty="0"/>
              <a:t> </a:t>
            </a:r>
            <a:r>
              <a:rPr lang="en-US" u="sng" dirty="0" err="1"/>
              <a:t>Letaif-i</a:t>
            </a:r>
            <a:r>
              <a:rPr lang="en-US" u="sng" dirty="0"/>
              <a:t> </a:t>
            </a:r>
            <a:r>
              <a:rPr lang="en-US" u="sng" dirty="0" err="1"/>
              <a:t>Rivayat</a:t>
            </a:r>
            <a:r>
              <a:rPr lang="en-US" u="sng" dirty="0"/>
              <a:t> </a:t>
            </a:r>
            <a:r>
              <a:rPr lang="en-US" dirty="0" err="1"/>
              <a:t>genel</a:t>
            </a:r>
            <a:r>
              <a:rPr lang="en-US" dirty="0"/>
              <a:t> </a:t>
            </a:r>
            <a:r>
              <a:rPr lang="en-US" dirty="0" err="1"/>
              <a:t>başlığı</a:t>
            </a:r>
            <a:r>
              <a:rPr lang="en-US" dirty="0"/>
              <a:t> </a:t>
            </a:r>
            <a:r>
              <a:rPr lang="en-US" dirty="0" err="1"/>
              <a:t>altında</a:t>
            </a:r>
            <a:r>
              <a:rPr lang="en-US" dirty="0"/>
              <a:t> dizi </a:t>
            </a:r>
            <a:r>
              <a:rPr lang="en-US" dirty="0" err="1"/>
              <a:t>olarak</a:t>
            </a:r>
            <a:r>
              <a:rPr lang="en-US" dirty="0"/>
              <a:t> </a:t>
            </a:r>
            <a:r>
              <a:rPr lang="en-US" dirty="0" err="1"/>
              <a:t>yayımladığı</a:t>
            </a:r>
            <a:r>
              <a:rPr lang="en-US" dirty="0"/>
              <a:t> </a:t>
            </a:r>
            <a:r>
              <a:rPr lang="en-US" dirty="0" err="1"/>
              <a:t>öyküler</a:t>
            </a:r>
            <a:r>
              <a:rPr lang="en-US" dirty="0"/>
              <a:t> ilk </a:t>
            </a:r>
            <a:r>
              <a:rPr lang="en-US" dirty="0" err="1"/>
              <a:t>örneklerdir</a:t>
            </a:r>
            <a:r>
              <a:rPr lang="en-US" dirty="0"/>
              <a:t>. İlk </a:t>
            </a:r>
            <a:r>
              <a:rPr lang="en-US" dirty="0" err="1"/>
              <a:t>başarılı</a:t>
            </a:r>
            <a:r>
              <a:rPr lang="en-US" dirty="0"/>
              <a:t> </a:t>
            </a:r>
            <a:r>
              <a:rPr lang="en-US" dirty="0" err="1"/>
              <a:t>öyküler</a:t>
            </a:r>
            <a:r>
              <a:rPr lang="en-US" dirty="0"/>
              <a:t> </a:t>
            </a:r>
            <a:r>
              <a:rPr lang="en-US" b="1" dirty="0" err="1"/>
              <a:t>ise</a:t>
            </a:r>
            <a:r>
              <a:rPr lang="en-US" b="1" dirty="0"/>
              <a:t> </a:t>
            </a:r>
            <a:r>
              <a:rPr lang="en-US" b="1" dirty="0" err="1"/>
              <a:t>Samipaşazade</a:t>
            </a:r>
            <a:r>
              <a:rPr lang="en-US" b="1" dirty="0"/>
              <a:t> </a:t>
            </a:r>
            <a:r>
              <a:rPr lang="en-US" b="1" dirty="0" err="1"/>
              <a:t>Sezai</a:t>
            </a:r>
            <a:r>
              <a:rPr lang="en-US" b="1" dirty="0"/>
              <a:t> </a:t>
            </a:r>
            <a:r>
              <a:rPr lang="en-US" dirty="0"/>
              <a:t>(1860-1936)’</a:t>
            </a:r>
            <a:r>
              <a:rPr lang="en-US" dirty="0" err="1"/>
              <a:t>nin</a:t>
            </a:r>
            <a:r>
              <a:rPr lang="en-US" dirty="0"/>
              <a:t> 1892’de </a:t>
            </a:r>
            <a:r>
              <a:rPr lang="en-US" dirty="0" err="1"/>
              <a:t>yayımladığı</a:t>
            </a:r>
            <a:r>
              <a:rPr lang="en-US" dirty="0"/>
              <a:t> </a:t>
            </a:r>
            <a:r>
              <a:rPr lang="en-US" u="sng" dirty="0" err="1"/>
              <a:t>Küçük</a:t>
            </a:r>
            <a:r>
              <a:rPr lang="en-US" u="sng" dirty="0"/>
              <a:t> </a:t>
            </a:r>
            <a:r>
              <a:rPr lang="tr-TR" u="sng" dirty="0"/>
              <a:t>Ş</a:t>
            </a:r>
            <a:r>
              <a:rPr lang="en-US" u="sng" dirty="0" err="1"/>
              <a:t>eyler</a:t>
            </a:r>
            <a:r>
              <a:rPr lang="en-US" u="sng" dirty="0"/>
              <a:t> </a:t>
            </a:r>
            <a:r>
              <a:rPr lang="en-US" dirty="0" err="1"/>
              <a:t>adlı</a:t>
            </a:r>
            <a:r>
              <a:rPr lang="en-US" dirty="0"/>
              <a:t> </a:t>
            </a:r>
            <a:r>
              <a:rPr lang="en-US" dirty="0" err="1"/>
              <a:t>yapıtında</a:t>
            </a:r>
            <a:r>
              <a:rPr lang="en-US" dirty="0"/>
              <a:t> </a:t>
            </a:r>
            <a:r>
              <a:rPr lang="en-US" dirty="0" err="1"/>
              <a:t>yer</a:t>
            </a:r>
            <a:r>
              <a:rPr lang="en-US" dirty="0"/>
              <a:t> </a:t>
            </a:r>
            <a:r>
              <a:rPr lang="en-US" dirty="0" err="1"/>
              <a:t>alır</a:t>
            </a:r>
            <a:r>
              <a:rPr lang="en-US" dirty="0"/>
              <a:t>.</a:t>
            </a:r>
            <a:endParaRPr lang="tr-TR" dirty="0"/>
          </a:p>
        </p:txBody>
      </p:sp>
    </p:spTree>
    <p:extLst>
      <p:ext uri="{BB962C8B-B14F-4D97-AF65-F5344CB8AC3E}">
        <p14:creationId xmlns:p14="http://schemas.microsoft.com/office/powerpoint/2010/main" val="421737200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6" ma:contentTypeDescription="Yeni belge oluşturun." ma:contentTypeScope="" ma:versionID="b71ce79506b5ac405955c00e8d906af1">
  <xsd:schema xmlns:xsd="http://www.w3.org/2001/XMLSchema" xmlns:xs="http://www.w3.org/2001/XMLSchema" xmlns:p="http://schemas.microsoft.com/office/2006/metadata/properties" xmlns:ns2="d2ef57f4-bfde-4f44-ab37-e60fdbd0509c" targetNamespace="http://schemas.microsoft.com/office/2006/metadata/properties" ma:root="true" ma:fieldsID="129badd4e6dade7c43a6580a0acd00a0" ns2:_="">
    <xsd:import namespace="d2ef57f4-bfde-4f44-ab37-e60fdbd050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ACFB72-FCE6-4403-9DD0-40ED40D9AB05}">
  <ds:schemaRefs>
    <ds:schemaRef ds:uri="http://schemas.microsoft.com/sharepoint/v3/contenttype/forms"/>
  </ds:schemaRefs>
</ds:datastoreItem>
</file>

<file path=customXml/itemProps2.xml><?xml version="1.0" encoding="utf-8"?>
<ds:datastoreItem xmlns:ds="http://schemas.openxmlformats.org/officeDocument/2006/customXml" ds:itemID="{D0FA7A45-A7A1-4FC6-9C4A-7A88965BA5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C31030-0C61-4410-A1A0-B39C5D08B7E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237</TotalTime>
  <Words>4811</Words>
  <Application>Microsoft Office PowerPoint</Application>
  <PresentationFormat>Ekran Gösterisi (4:3)</PresentationFormat>
  <Paragraphs>148</Paragraphs>
  <Slides>42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42</vt:i4>
      </vt:variant>
    </vt:vector>
  </HeadingPairs>
  <TitlesOfParts>
    <vt:vector size="46"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YAZMA BECERİLERİ</dc:title>
  <dc:creator>user2</dc:creator>
  <cp:lastModifiedBy>Cengizhan Topcu</cp:lastModifiedBy>
  <cp:revision>25</cp:revision>
  <dcterms:created xsi:type="dcterms:W3CDTF">2020-12-25T09:26:33Z</dcterms:created>
  <dcterms:modified xsi:type="dcterms:W3CDTF">2021-01-22T15:03:20Z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