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4" r:id="rId2"/>
    <p:sldId id="335" r:id="rId3"/>
    <p:sldId id="336" r:id="rId4"/>
    <p:sldId id="337" r:id="rId5"/>
    <p:sldId id="338" r:id="rId6"/>
    <p:sldId id="339" r:id="rId7"/>
    <p:sldId id="340" r:id="rId8"/>
    <p:sldId id="342" r:id="rId9"/>
    <p:sldId id="34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E7DDDA8-F989-478C-87B2-FFA55B6C1AD5}" type="datetimeFigureOut">
              <a:rPr lang="tr-TR" smtClean="0"/>
              <a:t>12.12.2020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25203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7DDDA8-F989-478C-87B2-FFA55B6C1AD5}" type="datetimeFigureOut">
              <a:rPr lang="tr-TR" smtClean="0"/>
              <a:t>12.12.2020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219964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7DDDA8-F989-478C-87B2-FFA55B6C1AD5}" type="datetimeFigureOut">
              <a:rPr lang="tr-TR" smtClean="0"/>
              <a:t>12.12.2020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344732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7DDDA8-F989-478C-87B2-FFA55B6C1AD5}" type="datetimeFigureOut">
              <a:rPr lang="tr-TR" smtClean="0"/>
              <a:t>12.12.2020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66117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E7DDDA8-F989-478C-87B2-FFA55B6C1AD5}" type="datetimeFigureOut">
              <a:rPr lang="tr-TR" smtClean="0"/>
              <a:t>12.12.2020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144130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7DDDA8-F989-478C-87B2-FFA55B6C1AD5}" type="datetimeFigureOut">
              <a:rPr lang="tr-TR" smtClean="0"/>
              <a:t>12.12.2020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28568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E7DDDA8-F989-478C-87B2-FFA55B6C1AD5}" type="datetimeFigureOut">
              <a:rPr lang="tr-TR" smtClean="0"/>
              <a:t>12.12.2020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41550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E7DDDA8-F989-478C-87B2-FFA55B6C1AD5}" type="datetimeFigureOut">
              <a:rPr lang="tr-TR" smtClean="0"/>
              <a:t>12.12.2020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314837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DDDA8-F989-478C-87B2-FFA55B6C1AD5}" type="datetimeFigureOut">
              <a:rPr lang="tr-TR" smtClean="0"/>
              <a:t>12.12.2020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86376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E7DDDA8-F989-478C-87B2-FFA55B6C1AD5}" type="datetimeFigureOut">
              <a:rPr lang="tr-TR" smtClean="0"/>
              <a:t>12.12.2020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405333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E7DDDA8-F989-478C-87B2-FFA55B6C1AD5}" type="datetimeFigureOut">
              <a:rPr lang="tr-TR" smtClean="0"/>
              <a:t>12.12.2020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E2D887-AC96-4A6B-9209-84E2920CB67F}" type="slidenum">
              <a:rPr lang="tr-TR" smtClean="0"/>
              <a:t>‹#›</a:t>
            </a:fld>
            <a:endParaRPr lang="tr-TR"/>
          </a:p>
        </p:txBody>
      </p:sp>
    </p:spTree>
    <p:extLst>
      <p:ext uri="{BB962C8B-B14F-4D97-AF65-F5344CB8AC3E}">
        <p14:creationId xmlns:p14="http://schemas.microsoft.com/office/powerpoint/2010/main" val="202518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DDDA8-F989-478C-87B2-FFA55B6C1AD5}" type="datetimeFigureOut">
              <a:rPr lang="tr-TR" smtClean="0"/>
              <a:t>12.12.2020</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2D887-AC96-4A6B-9209-84E2920CB67F}" type="slidenum">
              <a:rPr lang="tr-TR" smtClean="0"/>
              <a:t>‹#›</a:t>
            </a:fld>
            <a:endParaRPr lang="tr-TR"/>
          </a:p>
        </p:txBody>
      </p:sp>
    </p:spTree>
    <p:extLst>
      <p:ext uri="{BB962C8B-B14F-4D97-AF65-F5344CB8AC3E}">
        <p14:creationId xmlns:p14="http://schemas.microsoft.com/office/powerpoint/2010/main" val="2762857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282316" y="2901875"/>
            <a:ext cx="7597733" cy="1054250"/>
          </a:xfrm>
        </p:spPr>
        <p:txBody>
          <a:bodyPr>
            <a:normAutofit/>
          </a:bodyPr>
          <a:lstStyle/>
          <a:p>
            <a:r>
              <a:rPr lang="tr-TR" b="1" dirty="0"/>
              <a:t>3. YAZILI ANLATIMIN AMAÇLARI</a:t>
            </a:r>
          </a:p>
        </p:txBody>
      </p:sp>
      <p:sp>
        <p:nvSpPr>
          <p:cNvPr id="2" name="Slayt Numarası Yer Tutucusu 1">
            <a:extLst>
              <a:ext uri="{FF2B5EF4-FFF2-40B4-BE49-F238E27FC236}">
                <a16:creationId xmlns:a16="http://schemas.microsoft.com/office/drawing/2014/main" id="{411CBCC8-7DC9-401C-87DF-66B3E9D96002}"/>
              </a:ext>
            </a:extLst>
          </p:cNvPr>
          <p:cNvSpPr>
            <a:spLocks noGrp="1"/>
          </p:cNvSpPr>
          <p:nvPr>
            <p:ph type="sldNum" sz="quarter" idx="12"/>
          </p:nvPr>
        </p:nvSpPr>
        <p:spPr/>
        <p:txBody>
          <a:bodyPr/>
          <a:lstStyle/>
          <a:p>
            <a:fld id="{09770949-B7EF-4D91-AFA9-ED78474FF8EF}" type="slidenum">
              <a:rPr lang="tr-TR" smtClean="0"/>
              <a:t>1</a:t>
            </a:fld>
            <a:endParaRPr lang="tr-TR"/>
          </a:p>
        </p:txBody>
      </p:sp>
      <p:sp>
        <p:nvSpPr>
          <p:cNvPr id="5" name="Başlık 1">
            <a:extLst>
              <a:ext uri="{FF2B5EF4-FFF2-40B4-BE49-F238E27FC236}">
                <a16:creationId xmlns:a16="http://schemas.microsoft.com/office/drawing/2014/main" id="{BC3A0B57-BEC7-4B0E-B730-3287CBD65B57}"/>
              </a:ext>
            </a:extLst>
          </p:cNvPr>
          <p:cNvSpPr txBox="1">
            <a:spLocks/>
          </p:cNvSpPr>
          <p:nvPr/>
        </p:nvSpPr>
        <p:spPr>
          <a:xfrm>
            <a:off x="2415619" y="1931250"/>
            <a:ext cx="6858000"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165234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05878" y="1439472"/>
            <a:ext cx="8687294" cy="2998196"/>
          </a:xfrm>
        </p:spPr>
        <p:txBody>
          <a:bodyPr/>
          <a:lstStyle/>
          <a:p>
            <a:endParaRPr lang="tr-TR" dirty="0"/>
          </a:p>
          <a:p>
            <a:r>
              <a:rPr lang="tr-TR" dirty="0"/>
              <a:t>Yazılı anlatımın amacı, öğrencilerin belli yerlerde ve zamanlarda değil, bütün hayatları boyunca yazma gücü ve alışkanlığı kazanmalarıdır. Daha yerinde bir söyleyişle yazılı anlatımın esas gayesi öğrencileri eğitim düzeylerine göre bilgilendirip bu bilgilerin uygulamalarını sağlamaktır.</a:t>
            </a:r>
          </a:p>
        </p:txBody>
      </p:sp>
      <p:sp>
        <p:nvSpPr>
          <p:cNvPr id="3" name="Slayt Numarası Yer Tutucusu 2">
            <a:extLst>
              <a:ext uri="{FF2B5EF4-FFF2-40B4-BE49-F238E27FC236}">
                <a16:creationId xmlns:a16="http://schemas.microsoft.com/office/drawing/2014/main" id="{C6D3076D-8571-4CEA-BD7F-12EEA7F4704C}"/>
              </a:ext>
            </a:extLst>
          </p:cNvPr>
          <p:cNvSpPr>
            <a:spLocks noGrp="1"/>
          </p:cNvSpPr>
          <p:nvPr>
            <p:ph type="sldNum" sz="quarter" idx="12"/>
          </p:nvPr>
        </p:nvSpPr>
        <p:spPr/>
        <p:txBody>
          <a:bodyPr/>
          <a:lstStyle/>
          <a:p>
            <a:fld id="{09770949-B7EF-4D91-AFA9-ED78474FF8EF}" type="slidenum">
              <a:rPr lang="tr-TR" smtClean="0"/>
              <a:t>2</a:t>
            </a:fld>
            <a:endParaRPr lang="tr-TR"/>
          </a:p>
        </p:txBody>
      </p:sp>
    </p:spTree>
    <p:extLst>
      <p:ext uri="{BB962C8B-B14F-4D97-AF65-F5344CB8AC3E}">
        <p14:creationId xmlns:p14="http://schemas.microsoft.com/office/powerpoint/2010/main" val="196560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30288" y="172058"/>
            <a:ext cx="8649759" cy="1011752"/>
          </a:xfrm>
          <a:prstGeom prst="rect">
            <a:avLst/>
          </a:prstGeom>
        </p:spPr>
        <p:txBody>
          <a:bodyPr wrap="square">
            <a:spAutoFit/>
          </a:bodyPr>
          <a:lstStyle/>
          <a:p>
            <a:pPr algn="just">
              <a:lnSpc>
                <a:spcPct val="150000"/>
              </a:lnSpc>
            </a:pPr>
            <a:r>
              <a:rPr lang="tr-TR" sz="2100" dirty="0"/>
              <a:t>Yazılı anlatımın geniş bir çerçevede yer alan amaçları üst beceriler olarak adlandırılmaktadır. Bu üst beceriler programda şöyle ifade edilmiştir:</a:t>
            </a:r>
          </a:p>
        </p:txBody>
      </p:sp>
      <p:sp>
        <p:nvSpPr>
          <p:cNvPr id="5" name="Dikdörtgen 4"/>
          <p:cNvSpPr/>
          <p:nvPr/>
        </p:nvSpPr>
        <p:spPr>
          <a:xfrm>
            <a:off x="230289" y="1325212"/>
            <a:ext cx="8649758" cy="4889737"/>
          </a:xfrm>
          <a:prstGeom prst="rect">
            <a:avLst/>
          </a:prstGeom>
        </p:spPr>
        <p:txBody>
          <a:bodyPr wrap="square">
            <a:spAutoFit/>
          </a:bodyPr>
          <a:lstStyle/>
          <a:p>
            <a:pPr algn="just">
              <a:lnSpc>
                <a:spcPct val="150000"/>
              </a:lnSpc>
            </a:pPr>
            <a:r>
              <a:rPr lang="tr-TR" sz="2100" u="sng" dirty="0"/>
              <a:t>Eleştirel düşünme becerisi:</a:t>
            </a:r>
          </a:p>
          <a:p>
            <a:pPr algn="just">
              <a:lnSpc>
                <a:spcPct val="150000"/>
              </a:lnSpc>
            </a:pPr>
            <a:r>
              <a:rPr lang="tr-TR" sz="2100" dirty="0"/>
              <a:t>Bu beceri sorgulayıcı bir yaklaşımla konulara bakmayı, yorumlamayı ve konular hakkında karar vermeyi kapsar. Bu üst becerinin sebep-sonuç ilişkilerini bulma, ayrıntılarda benzerlik ve farklılıklar yakalama, çeşitli ölçütleri kullanarak sıralama, verilen bilgilerin kabul edebilirliği ve geçerliliğini belirleme, çözümleme, değerlendirme, anlamlandırma, çıkarımlarda bulunma gibi alt becerileri vardır. Kelimede, cümlede, paragrafta ve metinde anlam üzerinde durulurken bu beceri geliştirilmelidir. Ayrıca metinleri anlama, özeliklerini belirleme ve yeni metinler oluşturmada söz konusu beceriden yararlanılmalıdır. </a:t>
            </a:r>
          </a:p>
        </p:txBody>
      </p:sp>
      <p:sp>
        <p:nvSpPr>
          <p:cNvPr id="2" name="Slayt Numarası Yer Tutucusu 1">
            <a:extLst>
              <a:ext uri="{FF2B5EF4-FFF2-40B4-BE49-F238E27FC236}">
                <a16:creationId xmlns:a16="http://schemas.microsoft.com/office/drawing/2014/main" id="{DD90A6E3-6C36-4CDC-9D18-1610BFA5526D}"/>
              </a:ext>
            </a:extLst>
          </p:cNvPr>
          <p:cNvSpPr>
            <a:spLocks noGrp="1"/>
          </p:cNvSpPr>
          <p:nvPr>
            <p:ph type="sldNum" sz="quarter" idx="12"/>
          </p:nvPr>
        </p:nvSpPr>
        <p:spPr/>
        <p:txBody>
          <a:bodyPr/>
          <a:lstStyle/>
          <a:p>
            <a:fld id="{09770949-B7EF-4D91-AFA9-ED78474FF8EF}" type="slidenum">
              <a:rPr lang="tr-TR" smtClean="0"/>
              <a:t>3</a:t>
            </a:fld>
            <a:endParaRPr lang="tr-TR"/>
          </a:p>
        </p:txBody>
      </p:sp>
    </p:spTree>
    <p:extLst>
      <p:ext uri="{BB962C8B-B14F-4D97-AF65-F5344CB8AC3E}">
        <p14:creationId xmlns:p14="http://schemas.microsoft.com/office/powerpoint/2010/main" val="324397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53630" y="1088526"/>
            <a:ext cx="8507566" cy="4404988"/>
          </a:xfrm>
          <a:prstGeom prst="rect">
            <a:avLst/>
          </a:prstGeom>
        </p:spPr>
        <p:txBody>
          <a:bodyPr wrap="square">
            <a:spAutoFit/>
          </a:bodyPr>
          <a:lstStyle/>
          <a:p>
            <a:pPr algn="just">
              <a:lnSpc>
                <a:spcPct val="150000"/>
              </a:lnSpc>
            </a:pPr>
            <a:r>
              <a:rPr lang="tr-TR" sz="2100" u="sng" dirty="0"/>
              <a:t>Yaratıcı düşünme becerisi:</a:t>
            </a:r>
          </a:p>
          <a:p>
            <a:pPr algn="just">
              <a:lnSpc>
                <a:spcPct val="150000"/>
              </a:lnSpc>
            </a:pPr>
            <a:r>
              <a:rPr lang="tr-TR" sz="2100" dirty="0"/>
              <a:t>Bu beceriden bir temel fikri değiştirme, geliştirme, benzerleriyle birleştirme, yeniden farklı ortamlarda kullanma veya yeni ve farklı bilgiler üretme etkinliklerinden de yararlanmalıdır. Ayrıntılı fikirler geliştirme ve zenginleştirme, sorunlara benzersiz ve kendine özgü çözümler bulma, fikirler ortaya çıkarma, bir fikre çok farklı açılarından bakma, bütünsel bakma gibi alt becerileri bu üst beceri çerçevesinde düşünülmelidir. Metinleri temel bakımından incelerken, metinleri yorumlarken veya bir tema üzerinde yazı yazarken bu beceriden yararlanılmalıdır. </a:t>
            </a:r>
          </a:p>
        </p:txBody>
      </p:sp>
      <p:sp>
        <p:nvSpPr>
          <p:cNvPr id="2" name="Slayt Numarası Yer Tutucusu 1">
            <a:extLst>
              <a:ext uri="{FF2B5EF4-FFF2-40B4-BE49-F238E27FC236}">
                <a16:creationId xmlns:a16="http://schemas.microsoft.com/office/drawing/2014/main" id="{710BAC74-4324-4A4F-B6E1-1103BCFC3D93}"/>
              </a:ext>
            </a:extLst>
          </p:cNvPr>
          <p:cNvSpPr>
            <a:spLocks noGrp="1"/>
          </p:cNvSpPr>
          <p:nvPr>
            <p:ph type="sldNum" sz="quarter" idx="12"/>
          </p:nvPr>
        </p:nvSpPr>
        <p:spPr/>
        <p:txBody>
          <a:bodyPr/>
          <a:lstStyle/>
          <a:p>
            <a:fld id="{09770949-B7EF-4D91-AFA9-ED78474FF8EF}" type="slidenum">
              <a:rPr lang="tr-TR" smtClean="0"/>
              <a:t>4</a:t>
            </a:fld>
            <a:endParaRPr lang="tr-TR"/>
          </a:p>
        </p:txBody>
      </p:sp>
    </p:spTree>
    <p:extLst>
      <p:ext uri="{BB962C8B-B14F-4D97-AF65-F5344CB8AC3E}">
        <p14:creationId xmlns:p14="http://schemas.microsoft.com/office/powerpoint/2010/main" val="243968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744" y="897708"/>
            <a:ext cx="8781731" cy="4889737"/>
          </a:xfrm>
          <a:prstGeom prst="rect">
            <a:avLst/>
          </a:prstGeom>
        </p:spPr>
        <p:txBody>
          <a:bodyPr wrap="square">
            <a:spAutoFit/>
          </a:bodyPr>
          <a:lstStyle/>
          <a:p>
            <a:pPr algn="just">
              <a:lnSpc>
                <a:spcPct val="150000"/>
              </a:lnSpc>
            </a:pPr>
            <a:r>
              <a:rPr lang="tr-TR" sz="2100" u="sng" dirty="0"/>
              <a:t>İletişim becerisi:</a:t>
            </a:r>
          </a:p>
          <a:p>
            <a:pPr algn="just">
              <a:lnSpc>
                <a:spcPct val="150000"/>
              </a:lnSpc>
            </a:pPr>
            <a:r>
              <a:rPr lang="tr-TR" sz="2100" dirty="0"/>
              <a:t>İletişim esnasında gerçekleşen etkinlikleri ve iletişime katılan öğeler arasındaki ilişkileri kapsar. Bulunduğu ortama uygun olarak kullanılması gereken konuşma biçimini belirleme, uygun hitap şeklini seçme, vücut dilini gerektiği yerde ve gerektiği ölçüde kullanma, aktif olarak dinleme, söz hakkı verme, söz hakkı alma, grupta etkileşim içerisinde olma, etkin ve hızlı bir şekilde okuma, okuduğunu anlama ve eleştirme, yazarken ve konuşurken hedef kitleyi dikkate alma alışkanlığı kazanma, kendisinin ve başkalarının yazdıklarının eleştirme gibi alt beceriler de bu başlık altında kazandırılır. İletişim beceresi her türlü sözlü ve yazılı etkinlikte yararlanılan beceriler kümesidir. </a:t>
            </a:r>
          </a:p>
        </p:txBody>
      </p:sp>
      <p:sp>
        <p:nvSpPr>
          <p:cNvPr id="2" name="Slayt Numarası Yer Tutucusu 1">
            <a:extLst>
              <a:ext uri="{FF2B5EF4-FFF2-40B4-BE49-F238E27FC236}">
                <a16:creationId xmlns:a16="http://schemas.microsoft.com/office/drawing/2014/main" id="{F64A6BD8-A2A1-497C-94CA-360012EC22B2}"/>
              </a:ext>
            </a:extLst>
          </p:cNvPr>
          <p:cNvSpPr>
            <a:spLocks noGrp="1"/>
          </p:cNvSpPr>
          <p:nvPr>
            <p:ph type="sldNum" sz="quarter" idx="12"/>
          </p:nvPr>
        </p:nvSpPr>
        <p:spPr/>
        <p:txBody>
          <a:bodyPr/>
          <a:lstStyle/>
          <a:p>
            <a:fld id="{09770949-B7EF-4D91-AFA9-ED78474FF8EF}" type="slidenum">
              <a:rPr lang="tr-TR" smtClean="0"/>
              <a:t>5</a:t>
            </a:fld>
            <a:endParaRPr lang="tr-TR"/>
          </a:p>
        </p:txBody>
      </p:sp>
    </p:spTree>
    <p:extLst>
      <p:ext uri="{BB962C8B-B14F-4D97-AF65-F5344CB8AC3E}">
        <p14:creationId xmlns:p14="http://schemas.microsoft.com/office/powerpoint/2010/main" val="1351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31584" y="856595"/>
            <a:ext cx="8842733" cy="4404988"/>
          </a:xfrm>
          <a:prstGeom prst="rect">
            <a:avLst/>
          </a:prstGeom>
        </p:spPr>
        <p:txBody>
          <a:bodyPr wrap="square">
            <a:spAutoFit/>
          </a:bodyPr>
          <a:lstStyle/>
          <a:p>
            <a:pPr algn="just">
              <a:lnSpc>
                <a:spcPct val="150000"/>
              </a:lnSpc>
            </a:pPr>
            <a:r>
              <a:rPr lang="tr-TR" sz="2100" u="sng" dirty="0"/>
              <a:t>Araştırma becerisi:</a:t>
            </a:r>
          </a:p>
          <a:p>
            <a:pPr algn="just">
              <a:lnSpc>
                <a:spcPct val="150000"/>
              </a:lnSpc>
            </a:pPr>
            <a:r>
              <a:rPr lang="tr-TR" sz="2100" dirty="0"/>
              <a:t> Bu beceride doğru ve anlamlı sorular sorarak problemi fark etme ve kavrama problemi çözmek amacıyla neyi ve nasıl yapması gerektiğini araştırma; yapılacakları planlama, sonuçları tahmin etme, çıkabilecek sorunları göz önüne alma sonucu test etme ve fikirleri geliştirme söz konusudur. Tahmin-de bulunma, kanıt toplamı ile ilgili etkinlikleri belirleme, araştırmayı, planlama; araç gereç kullanma, sonuçları sunma ve benzeri ait beceriler bu başlık altında ele alınır. Araştırma-sorgulama becerisi bir metni anlama, yorumlama ve değerlendirmede kullanılan becerilerdendir. </a:t>
            </a:r>
          </a:p>
        </p:txBody>
      </p:sp>
      <p:sp>
        <p:nvSpPr>
          <p:cNvPr id="2" name="Slayt Numarası Yer Tutucusu 1">
            <a:extLst>
              <a:ext uri="{FF2B5EF4-FFF2-40B4-BE49-F238E27FC236}">
                <a16:creationId xmlns:a16="http://schemas.microsoft.com/office/drawing/2014/main" id="{863A20D0-6F30-481F-BE56-FF518F86A1DB}"/>
              </a:ext>
            </a:extLst>
          </p:cNvPr>
          <p:cNvSpPr>
            <a:spLocks noGrp="1"/>
          </p:cNvSpPr>
          <p:nvPr>
            <p:ph type="sldNum" sz="quarter" idx="12"/>
          </p:nvPr>
        </p:nvSpPr>
        <p:spPr/>
        <p:txBody>
          <a:bodyPr/>
          <a:lstStyle/>
          <a:p>
            <a:fld id="{09770949-B7EF-4D91-AFA9-ED78474FF8EF}" type="slidenum">
              <a:rPr lang="tr-TR" smtClean="0"/>
              <a:t>6</a:t>
            </a:fld>
            <a:endParaRPr lang="tr-TR"/>
          </a:p>
        </p:txBody>
      </p:sp>
    </p:spTree>
    <p:extLst>
      <p:ext uri="{BB962C8B-B14F-4D97-AF65-F5344CB8AC3E}">
        <p14:creationId xmlns:p14="http://schemas.microsoft.com/office/powerpoint/2010/main" val="383248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48725" y="398087"/>
            <a:ext cx="8646549" cy="2950744"/>
          </a:xfrm>
          <a:prstGeom prst="rect">
            <a:avLst/>
          </a:prstGeom>
        </p:spPr>
        <p:txBody>
          <a:bodyPr wrap="square">
            <a:spAutoFit/>
          </a:bodyPr>
          <a:lstStyle/>
          <a:p>
            <a:pPr algn="just">
              <a:lnSpc>
                <a:spcPct val="150000"/>
              </a:lnSpc>
            </a:pPr>
            <a:r>
              <a:rPr lang="tr-TR" sz="2100" u="sng" dirty="0"/>
              <a:t>Problem çözme becerisi:</a:t>
            </a:r>
          </a:p>
          <a:p>
            <a:pPr algn="just">
              <a:lnSpc>
                <a:spcPct val="150000"/>
              </a:lnSpc>
            </a:pPr>
            <a:r>
              <a:rPr lang="tr-TR" sz="2100" dirty="0"/>
              <a:t>Bu beceri, problemi anlamak, onu çözmek için uygun planı bulmak ve bu planı uygulama anında gerekirse değiştirmek, çözüm aşamasında elde edilen veri ve bilgileri değerlendirme, çözümün anlam ve değerinin ortaya koymak ve yeni problemleri fark etme gibi alt becerileri kapsar. Ortaya konan bir problemi çözüp yazılı ve sözlü olarak ifade etmede bu beceri kümesinde yararlanılabilir. </a:t>
            </a:r>
          </a:p>
        </p:txBody>
      </p:sp>
      <p:sp>
        <p:nvSpPr>
          <p:cNvPr id="2" name="Slayt Numarası Yer Tutucusu 1">
            <a:extLst>
              <a:ext uri="{FF2B5EF4-FFF2-40B4-BE49-F238E27FC236}">
                <a16:creationId xmlns:a16="http://schemas.microsoft.com/office/drawing/2014/main" id="{1468E4AC-7115-4001-90D2-2230B34F7107}"/>
              </a:ext>
            </a:extLst>
          </p:cNvPr>
          <p:cNvSpPr>
            <a:spLocks noGrp="1"/>
          </p:cNvSpPr>
          <p:nvPr>
            <p:ph type="sldNum" sz="quarter" idx="12"/>
          </p:nvPr>
        </p:nvSpPr>
        <p:spPr/>
        <p:txBody>
          <a:bodyPr/>
          <a:lstStyle/>
          <a:p>
            <a:fld id="{09770949-B7EF-4D91-AFA9-ED78474FF8EF}" type="slidenum">
              <a:rPr lang="tr-TR" smtClean="0"/>
              <a:t>7</a:t>
            </a:fld>
            <a:endParaRPr lang="tr-TR"/>
          </a:p>
        </p:txBody>
      </p:sp>
      <p:sp>
        <p:nvSpPr>
          <p:cNvPr id="3" name="Dikdörtgen 2">
            <a:extLst>
              <a:ext uri="{FF2B5EF4-FFF2-40B4-BE49-F238E27FC236}">
                <a16:creationId xmlns:a16="http://schemas.microsoft.com/office/drawing/2014/main" id="{DE75E759-3D30-47BF-AA58-AEA1AB06F94A}"/>
              </a:ext>
            </a:extLst>
          </p:cNvPr>
          <p:cNvSpPr/>
          <p:nvPr/>
        </p:nvSpPr>
        <p:spPr>
          <a:xfrm>
            <a:off x="248725" y="3703280"/>
            <a:ext cx="8616251" cy="1981248"/>
          </a:xfrm>
          <a:prstGeom prst="rect">
            <a:avLst/>
          </a:prstGeom>
        </p:spPr>
        <p:txBody>
          <a:bodyPr wrap="square">
            <a:spAutoFit/>
          </a:bodyPr>
          <a:lstStyle/>
          <a:p>
            <a:pPr algn="just">
              <a:lnSpc>
                <a:spcPct val="150000"/>
              </a:lnSpc>
            </a:pPr>
            <a:r>
              <a:rPr lang="tr-TR" sz="2100" u="sng" dirty="0"/>
              <a:t>Bilgi teknolojilerini kullanma becerisi:</a:t>
            </a:r>
          </a:p>
          <a:p>
            <a:pPr algn="just">
              <a:lnSpc>
                <a:spcPct val="150000"/>
              </a:lnSpc>
            </a:pPr>
            <a:r>
              <a:rPr lang="tr-TR" sz="2100" dirty="0"/>
              <a:t>Bilgi teknolojilerinin imkânlarını yerinde ve planlı kullanma, kaynaklardan bilgiye ulaşma, taranan bilgilerin işe yararlılığını sezme ve ayırma, değerlendirme, onları yeni alanlarda kullanma gibi alt becerileri kapsar. </a:t>
            </a:r>
          </a:p>
        </p:txBody>
      </p:sp>
    </p:spTree>
    <p:extLst>
      <p:ext uri="{BB962C8B-B14F-4D97-AF65-F5344CB8AC3E}">
        <p14:creationId xmlns:p14="http://schemas.microsoft.com/office/powerpoint/2010/main" val="376927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223E93A-4748-4C67-83A7-3343BDA55710}"/>
              </a:ext>
            </a:extLst>
          </p:cNvPr>
          <p:cNvSpPr>
            <a:spLocks noGrp="1"/>
          </p:cNvSpPr>
          <p:nvPr>
            <p:ph type="sldNum" sz="quarter" idx="12"/>
          </p:nvPr>
        </p:nvSpPr>
        <p:spPr/>
        <p:txBody>
          <a:bodyPr/>
          <a:lstStyle/>
          <a:p>
            <a:fld id="{09770949-B7EF-4D91-AFA9-ED78474FF8EF}" type="slidenum">
              <a:rPr lang="tr-TR" smtClean="0"/>
              <a:t>8</a:t>
            </a:fld>
            <a:endParaRPr lang="tr-TR"/>
          </a:p>
        </p:txBody>
      </p:sp>
      <p:sp>
        <p:nvSpPr>
          <p:cNvPr id="5" name="Metin kutusu 4">
            <a:extLst>
              <a:ext uri="{FF2B5EF4-FFF2-40B4-BE49-F238E27FC236}">
                <a16:creationId xmlns:a16="http://schemas.microsoft.com/office/drawing/2014/main" id="{F55700F1-165D-461D-849C-D6A79C92596A}"/>
              </a:ext>
            </a:extLst>
          </p:cNvPr>
          <p:cNvSpPr txBox="1"/>
          <p:nvPr/>
        </p:nvSpPr>
        <p:spPr>
          <a:xfrm>
            <a:off x="192262" y="1365808"/>
            <a:ext cx="8759476" cy="3920240"/>
          </a:xfrm>
          <a:prstGeom prst="rect">
            <a:avLst/>
          </a:prstGeom>
          <a:noFill/>
        </p:spPr>
        <p:txBody>
          <a:bodyPr wrap="square">
            <a:spAutoFit/>
          </a:bodyPr>
          <a:lstStyle/>
          <a:p>
            <a:pPr algn="just">
              <a:lnSpc>
                <a:spcPct val="150000"/>
              </a:lnSpc>
            </a:pPr>
            <a:r>
              <a:rPr lang="tr-TR" sz="2100" u="sng" dirty="0"/>
              <a:t>Türkçeyi doğru, etkili ve güzel kullanma becerisi:</a:t>
            </a:r>
          </a:p>
          <a:p>
            <a:pPr algn="just">
              <a:lnSpc>
                <a:spcPct val="150000"/>
              </a:lnSpc>
            </a:pPr>
            <a:r>
              <a:rPr lang="tr-TR" sz="2100" dirty="0"/>
              <a:t>Bu beceri, dili etkili kullanmayı kapsar. Okuduğunu dinlediğini, gördüğünü, doğru, tam ve hızlı olarak anlayabilme; duygu, düşünce, hayal ve isteklerini açık ve anlaşılır bir şekilde eksiksiz ifade edebilme; Türkçenin kurallarına uygun cümleler kurma; her türlü hâli, görünüşü duyguyu ve düşünceyi farklı düzeylerde ifade edebilecek söze ve söyleyiş becerisine sahip olma; güzel sanatlara has bir duyarlılıkla dili kullanabilme gibi alt beceriler bu beceriler bu başlık altında bir araya getirilir.</a:t>
            </a:r>
          </a:p>
        </p:txBody>
      </p:sp>
    </p:spTree>
    <p:extLst>
      <p:ext uri="{BB962C8B-B14F-4D97-AF65-F5344CB8AC3E}">
        <p14:creationId xmlns:p14="http://schemas.microsoft.com/office/powerpoint/2010/main" val="417328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575373"/>
            <a:ext cx="8208912" cy="4619854"/>
          </a:xfrm>
          <a:prstGeom prst="rect">
            <a:avLst/>
          </a:prstGeom>
        </p:spPr>
        <p:txBody>
          <a:bodyPr wrap="square">
            <a:spAutoFit/>
          </a:bodyPr>
          <a:lstStyle/>
          <a:p>
            <a:pPr algn="just">
              <a:lnSpc>
                <a:spcPct val="150000"/>
              </a:lnSpc>
            </a:pPr>
            <a:r>
              <a:rPr lang="tr-TR" dirty="0"/>
              <a:t>Sonuç olarak yazma çalışmalarıyla bireylere, şu temel yeterlilikler kazandırılmaya çalışılır: </a:t>
            </a:r>
          </a:p>
          <a:p>
            <a:pPr algn="just">
              <a:lnSpc>
                <a:spcPct val="150000"/>
              </a:lnSpc>
            </a:pPr>
            <a:r>
              <a:rPr lang="tr-TR" dirty="0"/>
              <a:t>• Okunur bir yazı ile yazmak ve yazıyı görsel açıdan anlaşılır bir şekilde sunabilmek. </a:t>
            </a:r>
          </a:p>
          <a:p>
            <a:pPr algn="just">
              <a:lnSpc>
                <a:spcPct val="150000"/>
              </a:lnSpc>
            </a:pPr>
            <a:r>
              <a:rPr lang="tr-TR" dirty="0"/>
              <a:t>• Serbest yazı yazma ve okuyucu tarafından anlaşılabilmek için açık bir dil kullanabilmek. </a:t>
            </a:r>
          </a:p>
          <a:p>
            <a:pPr algn="just">
              <a:lnSpc>
                <a:spcPct val="150000"/>
              </a:lnSpc>
            </a:pPr>
            <a:r>
              <a:rPr lang="tr-TR" dirty="0"/>
              <a:t>• Yazmanın gerektirdiği manevi çabayı göstermeye hazır olmak. </a:t>
            </a:r>
          </a:p>
          <a:p>
            <a:pPr algn="just">
              <a:lnSpc>
                <a:spcPct val="150000"/>
              </a:lnSpc>
            </a:pPr>
            <a:r>
              <a:rPr lang="tr-TR" dirty="0"/>
              <a:t>• Dili kullanmada esneklik gösterebilmek. </a:t>
            </a:r>
          </a:p>
          <a:p>
            <a:pPr algn="just">
              <a:lnSpc>
                <a:spcPct val="150000"/>
              </a:lnSpc>
            </a:pPr>
            <a:r>
              <a:rPr lang="tr-TR" dirty="0"/>
              <a:t>• Çalışma tekniklerini kullanabilmek ve bu teknikle yazma alışkanlığını geliştirebilmek. </a:t>
            </a:r>
          </a:p>
          <a:p>
            <a:pPr algn="just">
              <a:lnSpc>
                <a:spcPct val="150000"/>
              </a:lnSpc>
            </a:pPr>
            <a:r>
              <a:rPr lang="tr-TR" dirty="0"/>
              <a:t>• İmlaya, noktalama işaretlerine ve dil bilgisi kurallarına vakıf olmak. </a:t>
            </a:r>
          </a:p>
          <a:p>
            <a:pPr algn="just">
              <a:lnSpc>
                <a:spcPct val="150000"/>
              </a:lnSpc>
            </a:pPr>
            <a:r>
              <a:rPr lang="tr-TR" dirty="0"/>
              <a:t>• Var olan sunum şekillerini esas alarak bunları işlevsel olarak kullanabilmek. </a:t>
            </a:r>
          </a:p>
          <a:p>
            <a:pPr algn="just">
              <a:lnSpc>
                <a:spcPct val="150000"/>
              </a:lnSpc>
            </a:pPr>
            <a:r>
              <a:rPr lang="tr-TR" dirty="0"/>
              <a:t>• Kendi metinlerini yazabilmek </a:t>
            </a:r>
          </a:p>
        </p:txBody>
      </p:sp>
      <p:sp>
        <p:nvSpPr>
          <p:cNvPr id="2" name="Slayt Numarası Yer Tutucusu 1">
            <a:extLst>
              <a:ext uri="{FF2B5EF4-FFF2-40B4-BE49-F238E27FC236}">
                <a16:creationId xmlns:a16="http://schemas.microsoft.com/office/drawing/2014/main" id="{A3C44E93-484B-40DA-B0C5-AF0F526F30D4}"/>
              </a:ext>
            </a:extLst>
          </p:cNvPr>
          <p:cNvSpPr>
            <a:spLocks noGrp="1"/>
          </p:cNvSpPr>
          <p:nvPr>
            <p:ph type="sldNum" sz="quarter" idx="12"/>
          </p:nvPr>
        </p:nvSpPr>
        <p:spPr/>
        <p:txBody>
          <a:bodyPr/>
          <a:lstStyle/>
          <a:p>
            <a:fld id="{09770949-B7EF-4D91-AFA9-ED78474FF8EF}" type="slidenum">
              <a:rPr lang="tr-TR" smtClean="0"/>
              <a:t>9</a:t>
            </a:fld>
            <a:endParaRPr lang="tr-TR"/>
          </a:p>
        </p:txBody>
      </p:sp>
    </p:spTree>
    <p:extLst>
      <p:ext uri="{BB962C8B-B14F-4D97-AF65-F5344CB8AC3E}">
        <p14:creationId xmlns:p14="http://schemas.microsoft.com/office/powerpoint/2010/main" val="1274541938"/>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725</Words>
  <Application>Microsoft Office PowerPoint</Application>
  <PresentationFormat>Ekran Gösterisi (4:3)</PresentationFormat>
  <Paragraphs>37</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3. YAZILI ANLATIMIN AMAÇLARI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YAZILI ANLATIMIN AMAÇLARI</dc:title>
  <dc:creator>Cengizhan Topcu</dc:creator>
  <cp:lastModifiedBy>Cengizhan Topcu</cp:lastModifiedBy>
  <cp:revision>4</cp:revision>
  <dcterms:created xsi:type="dcterms:W3CDTF">2020-11-05T10:27:44Z</dcterms:created>
  <dcterms:modified xsi:type="dcterms:W3CDTF">2020-12-12T17:00:35Z</dcterms:modified>
</cp:coreProperties>
</file>