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66"/>
  </p:notesMasterIdLst>
  <p:sldIdLst>
    <p:sldId id="343" r:id="rId5"/>
    <p:sldId id="274" r:id="rId6"/>
    <p:sldId id="275" r:id="rId7"/>
    <p:sldId id="276" r:id="rId8"/>
    <p:sldId id="278" r:id="rId9"/>
    <p:sldId id="279" r:id="rId10"/>
    <p:sldId id="280" r:id="rId11"/>
    <p:sldId id="281" r:id="rId12"/>
    <p:sldId id="282" r:id="rId13"/>
    <p:sldId id="283" r:id="rId14"/>
    <p:sldId id="285" r:id="rId15"/>
    <p:sldId id="286" r:id="rId16"/>
    <p:sldId id="289" r:id="rId17"/>
    <p:sldId id="292" r:id="rId18"/>
    <p:sldId id="293" r:id="rId19"/>
    <p:sldId id="257" r:id="rId20"/>
    <p:sldId id="260" r:id="rId21"/>
    <p:sldId id="261" r:id="rId22"/>
    <p:sldId id="262" r:id="rId23"/>
    <p:sldId id="263" r:id="rId24"/>
    <p:sldId id="264" r:id="rId25"/>
    <p:sldId id="265" r:id="rId26"/>
    <p:sldId id="266" r:id="rId27"/>
    <p:sldId id="267" r:id="rId28"/>
    <p:sldId id="268" r:id="rId29"/>
    <p:sldId id="269" r:id="rId30"/>
    <p:sldId id="271" r:id="rId31"/>
    <p:sldId id="272" r:id="rId32"/>
    <p:sldId id="298" r:id="rId33"/>
    <p:sldId id="299" r:id="rId34"/>
    <p:sldId id="300" r:id="rId35"/>
    <p:sldId id="301" r:id="rId36"/>
    <p:sldId id="302" r:id="rId37"/>
    <p:sldId id="303" r:id="rId38"/>
    <p:sldId id="304" r:id="rId39"/>
    <p:sldId id="305"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 ANLATIM TÜRLERİ" id="{728BDA7A-40D1-4E08-B11B-4FDCFD0C7302}">
          <p14:sldIdLst>
            <p14:sldId id="343"/>
          </p14:sldIdLst>
        </p14:section>
        <p14:section name="8.1 GİRİŞ" id="{04AF1A5F-1883-4E40-968D-004DAB1BC682}">
          <p14:sldIdLst>
            <p14:sldId id="274"/>
            <p14:sldId id="275"/>
          </p14:sldIdLst>
        </p14:section>
        <p14:section name="8.2 AÇIKLAYICI ANLATIM" id="{4D997DEB-BD4C-4F53-8129-D7B3FCDA41BC}">
          <p14:sldIdLst>
            <p14:sldId id="276"/>
            <p14:sldId id="278"/>
            <p14:sldId id="279"/>
            <p14:sldId id="280"/>
            <p14:sldId id="281"/>
            <p14:sldId id="282"/>
            <p14:sldId id="283"/>
            <p14:sldId id="285"/>
            <p14:sldId id="286"/>
            <p14:sldId id="289"/>
            <p14:sldId id="292"/>
            <p14:sldId id="293"/>
          </p14:sldIdLst>
        </p14:section>
        <p14:section name="8.3 TARTIŞMACI ANLATIM" id="{8E505FD3-DF20-41E0-B891-8E0DE437A9F2}">
          <p14:sldIdLst>
            <p14:sldId id="257"/>
            <p14:sldId id="260"/>
            <p14:sldId id="261"/>
            <p14:sldId id="262"/>
            <p14:sldId id="263"/>
            <p14:sldId id="264"/>
            <p14:sldId id="265"/>
            <p14:sldId id="266"/>
            <p14:sldId id="267"/>
            <p14:sldId id="268"/>
            <p14:sldId id="269"/>
            <p14:sldId id="271"/>
            <p14:sldId id="272"/>
            <p14:sldId id="298"/>
            <p14:sldId id="299"/>
            <p14:sldId id="300"/>
            <p14:sldId id="301"/>
            <p14:sldId id="302"/>
            <p14:sldId id="303"/>
            <p14:sldId id="304"/>
            <p14:sldId id="305"/>
          </p14:sldIdLst>
        </p14:section>
        <p14:section name="8.4 BETİMLEYCİ ANLATIM" id="{D33128B8-3916-4B3E-B7A3-F6A43E37D9E7}">
          <p14:sldIdLst>
            <p14:sldId id="309"/>
            <p14:sldId id="310"/>
            <p14:sldId id="311"/>
            <p14:sldId id="312"/>
            <p14:sldId id="313"/>
            <p14:sldId id="314"/>
            <p14:sldId id="315"/>
            <p14:sldId id="316"/>
            <p14:sldId id="317"/>
            <p14:sldId id="318"/>
            <p14:sldId id="319"/>
            <p14:sldId id="320"/>
            <p14:sldId id="321"/>
          </p14:sldIdLst>
        </p14:section>
        <p14:section name="8.5 ÖYKÜLEYİCİ ANLATIM" id="{3710B076-A71D-41B0-B3AE-E0B430CE6AC4}">
          <p14:sldIdLst>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9F57D-590F-45EE-9DCD-C08A1E45BC68}" v="3" dt="2020-11-18T13:31:20.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IRE GIZEM TURKER" userId="S::2010106019@ogrenci.karabuk.edu.tr::63a0d8c4-1eb8-44be-aa38-e8fc5b88ebe7" providerId="AD" clId="Web-{82C9F57D-590F-45EE-9DCD-C08A1E45BC68}"/>
    <pc:docChg chg="modSld">
      <pc:chgData name="NAZIRE GIZEM TURKER" userId="S::2010106019@ogrenci.karabuk.edu.tr::63a0d8c4-1eb8-44be-aa38-e8fc5b88ebe7" providerId="AD" clId="Web-{82C9F57D-590F-45EE-9DCD-C08A1E45BC68}" dt="2020-11-18T13:31:20.519" v="2" actId="20577"/>
      <pc:docMkLst>
        <pc:docMk/>
      </pc:docMkLst>
      <pc:sldChg chg="modSp">
        <pc:chgData name="NAZIRE GIZEM TURKER" userId="S::2010106019@ogrenci.karabuk.edu.tr::63a0d8c4-1eb8-44be-aa38-e8fc5b88ebe7" providerId="AD" clId="Web-{82C9F57D-590F-45EE-9DCD-C08A1E45BC68}" dt="2020-11-18T13:31:20.379" v="0" actId="20577"/>
        <pc:sldMkLst>
          <pc:docMk/>
          <pc:sldMk cId="544294161" sldId="261"/>
        </pc:sldMkLst>
        <pc:spChg chg="mod">
          <ac:chgData name="NAZIRE GIZEM TURKER" userId="S::2010106019@ogrenci.karabuk.edu.tr::63a0d8c4-1eb8-44be-aa38-e8fc5b88ebe7" providerId="AD" clId="Web-{82C9F57D-590F-45EE-9DCD-C08A1E45BC68}" dt="2020-11-18T13:31:20.379" v="0" actId="20577"/>
          <ac:spMkLst>
            <pc:docMk/>
            <pc:sldMk cId="544294161" sldId="26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02DA0-270D-46C8-927C-0F032FAF0B90}" type="datetimeFigureOut">
              <a:rPr lang="tr-TR" smtClean="0"/>
              <a:t>22.01.2021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233BE-99D6-48B8-99C1-E4CCFF27EBF9}" type="slidenum">
              <a:rPr lang="tr-TR" smtClean="0"/>
              <a:t>‹#›</a:t>
            </a:fld>
            <a:endParaRPr lang="tr-TR"/>
          </a:p>
        </p:txBody>
      </p:sp>
    </p:spTree>
    <p:extLst>
      <p:ext uri="{BB962C8B-B14F-4D97-AF65-F5344CB8AC3E}">
        <p14:creationId xmlns:p14="http://schemas.microsoft.com/office/powerpoint/2010/main" val="383333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2CE03B-9ACF-4A03-B809-CE5237D49FB3}"/>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4415AF68-CE44-4B91-8A37-39A903702C1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D4A5911-7223-49E7-9DD4-AC0158EBDF9E}"/>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5" name="Alt Bilgi Yer Tutucusu 4">
            <a:extLst>
              <a:ext uri="{FF2B5EF4-FFF2-40B4-BE49-F238E27FC236}">
                <a16:creationId xmlns:a16="http://schemas.microsoft.com/office/drawing/2014/main" id="{C7EF1BDD-DCC8-4AD1-B1FD-BD3F7FE2B70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2874B9-048F-4C5B-850B-EA7909D43CF6}"/>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160187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B4974A-3D12-4B39-BD74-345DFA55E2F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4737198-CE0F-4617-A805-40027B0B593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208E563-4E48-48CB-B456-267FB4FEB571}"/>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5" name="Alt Bilgi Yer Tutucusu 4">
            <a:extLst>
              <a:ext uri="{FF2B5EF4-FFF2-40B4-BE49-F238E27FC236}">
                <a16:creationId xmlns:a16="http://schemas.microsoft.com/office/drawing/2014/main" id="{42ACBBAC-CFFC-4AE7-9D55-B823354A9CD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7CE8EE-0136-4767-BC87-B684CAE19AA5}"/>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161161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B62857F-0C7D-4AFF-889E-1C7C9B2C43D3}"/>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B6BC653-7C6A-4546-A5C0-3CF0234FED63}"/>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7575CEE-DAE2-48E7-841F-CF1B32AA376C}"/>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5" name="Alt Bilgi Yer Tutucusu 4">
            <a:extLst>
              <a:ext uri="{FF2B5EF4-FFF2-40B4-BE49-F238E27FC236}">
                <a16:creationId xmlns:a16="http://schemas.microsoft.com/office/drawing/2014/main" id="{1878A0B5-D0F2-48C3-BE5D-CBBA5664FB0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2D99388-90C5-4ECB-B507-B135C5ABA55C}"/>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117960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DC690-01E5-4DDA-A8E0-14DE426342B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56F8420-8B49-4984-AF9B-21E4AB01AB1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893189-2DB3-4A08-A66B-B61FFD2482C4}"/>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5" name="Alt Bilgi Yer Tutucusu 4">
            <a:extLst>
              <a:ext uri="{FF2B5EF4-FFF2-40B4-BE49-F238E27FC236}">
                <a16:creationId xmlns:a16="http://schemas.microsoft.com/office/drawing/2014/main" id="{0606DCFF-48B9-43E8-80BA-575C36460B7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8B2F7D8-36D8-43E6-B3CB-BBCC20DC6237}"/>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399056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3C3484-9896-4502-9CB9-37220DD2EBEA}"/>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BC6D80B-C91A-4DBE-9F08-C51C40B0B3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FD2A9FC-07A0-49BB-A0BD-D5C08EF094DC}"/>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5" name="Alt Bilgi Yer Tutucusu 4">
            <a:extLst>
              <a:ext uri="{FF2B5EF4-FFF2-40B4-BE49-F238E27FC236}">
                <a16:creationId xmlns:a16="http://schemas.microsoft.com/office/drawing/2014/main" id="{E0C04533-3E65-4514-ADD5-8F73C9C3CDF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E7C4EC-8E57-4E80-87F7-14B8C57A4C58}"/>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42173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8B4A6E-D5BF-432D-8D36-2953CBDDC5B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3D55D0F-ABA2-4BBF-A5CE-17BC35B5B813}"/>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B7D2B82-D23D-4467-83B8-79AA2A84E632}"/>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4897299-9D7C-4B23-B96A-144165F334DE}"/>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6" name="Alt Bilgi Yer Tutucusu 5">
            <a:extLst>
              <a:ext uri="{FF2B5EF4-FFF2-40B4-BE49-F238E27FC236}">
                <a16:creationId xmlns:a16="http://schemas.microsoft.com/office/drawing/2014/main" id="{96A880A9-8882-4199-AEC2-D9CBA731B2D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4D2E25F-16DD-49C4-9434-AF51CA278D51}"/>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267947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D67BEE-80EF-4CFC-94D1-EE3BBCD50A8F}"/>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4377BC7-DA84-4D1B-AFD7-DB78A92A4A9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0139E07-FA83-4676-AD4C-12C771148CC7}"/>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F68647E-9879-4CAB-B397-91C94857574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D91B749-78C8-4A46-B243-13AA0475B203}"/>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562427F-710C-496D-9B71-1B43A17CFC87}"/>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8" name="Alt Bilgi Yer Tutucusu 7">
            <a:extLst>
              <a:ext uri="{FF2B5EF4-FFF2-40B4-BE49-F238E27FC236}">
                <a16:creationId xmlns:a16="http://schemas.microsoft.com/office/drawing/2014/main" id="{5006FC22-37B9-41DD-93FB-083CC549F27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B72C21B-075C-4D43-B0BC-B454444507AA}"/>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95868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7BC92A-8A3E-426D-99C3-86EB966EED4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146CF78-B670-46A4-9301-BA614E307E2E}"/>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4" name="Alt Bilgi Yer Tutucusu 3">
            <a:extLst>
              <a:ext uri="{FF2B5EF4-FFF2-40B4-BE49-F238E27FC236}">
                <a16:creationId xmlns:a16="http://schemas.microsoft.com/office/drawing/2014/main" id="{FBFF9058-5FA0-4DE5-8B63-2E5BD11ABD2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9D1AA21-AEDC-42F2-87BB-D29BBD211EF9}"/>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138792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1F60672-C4F1-4C5D-8AF9-07DBD10CF143}"/>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3" name="Alt Bilgi Yer Tutucusu 2">
            <a:extLst>
              <a:ext uri="{FF2B5EF4-FFF2-40B4-BE49-F238E27FC236}">
                <a16:creationId xmlns:a16="http://schemas.microsoft.com/office/drawing/2014/main" id="{C2A34638-FB05-4B3F-8626-43B3B9087C1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D8C464-1C93-4D2B-A3BD-42FFB9FE7B11}"/>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155966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3CBF6C-C98F-4CEE-85EB-5905DE3AB303}"/>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861910F-5B0B-4DF6-BDB8-6F6C173FB6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FBB2F86-475D-4510-B71F-E21DA326BC9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D79B842-AB33-4484-85E2-289AA9AA77BE}"/>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6" name="Alt Bilgi Yer Tutucusu 5">
            <a:extLst>
              <a:ext uri="{FF2B5EF4-FFF2-40B4-BE49-F238E27FC236}">
                <a16:creationId xmlns:a16="http://schemas.microsoft.com/office/drawing/2014/main" id="{0CBC879F-23E4-48A8-ACE9-6F95406CFD7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8FA35C-5A6D-4862-A060-7CC060B8D1BC}"/>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306012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ADED6-ACA9-4D1E-8FA4-E013B6640B1B}"/>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CF889B-00F8-447F-90FB-BD188F6A8F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A017E568-6014-4DDB-A8F6-EC82443CB7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09242B3-4BA9-45B0-BFA7-BEA00400A2EE}"/>
              </a:ext>
            </a:extLst>
          </p:cNvPr>
          <p:cNvSpPr>
            <a:spLocks noGrp="1"/>
          </p:cNvSpPr>
          <p:nvPr>
            <p:ph type="dt" sz="half" idx="10"/>
          </p:nvPr>
        </p:nvSpPr>
        <p:spPr/>
        <p:txBody>
          <a:bodyPr/>
          <a:lstStyle/>
          <a:p>
            <a:fld id="{64B2C9F5-2273-43C4-9E9C-D5E5E91B0E1E}" type="datetimeFigureOut">
              <a:rPr lang="tr-TR" smtClean="0"/>
              <a:t>22.01.2021</a:t>
            </a:fld>
            <a:endParaRPr lang="tr-TR"/>
          </a:p>
        </p:txBody>
      </p:sp>
      <p:sp>
        <p:nvSpPr>
          <p:cNvPr id="6" name="Alt Bilgi Yer Tutucusu 5">
            <a:extLst>
              <a:ext uri="{FF2B5EF4-FFF2-40B4-BE49-F238E27FC236}">
                <a16:creationId xmlns:a16="http://schemas.microsoft.com/office/drawing/2014/main" id="{4DF6B4AC-59F4-492E-A070-C77D9DF7B73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14AC769-3261-4226-8F8C-1071962C4662}"/>
              </a:ext>
            </a:extLst>
          </p:cNvPr>
          <p:cNvSpPr>
            <a:spLocks noGrp="1"/>
          </p:cNvSpPr>
          <p:nvPr>
            <p:ph type="sldNum" sz="quarter" idx="12"/>
          </p:nvPr>
        </p:nvSpPr>
        <p:spPr/>
        <p:txBody>
          <a:bodyPr/>
          <a:lstStyle/>
          <a:p>
            <a:fld id="{70BBAD88-65E7-44B6-B7AD-D7150F366341}" type="slidenum">
              <a:rPr lang="tr-TR" smtClean="0"/>
              <a:t>‹#›</a:t>
            </a:fld>
            <a:endParaRPr lang="tr-TR"/>
          </a:p>
        </p:txBody>
      </p:sp>
    </p:spTree>
    <p:extLst>
      <p:ext uri="{BB962C8B-B14F-4D97-AF65-F5344CB8AC3E}">
        <p14:creationId xmlns:p14="http://schemas.microsoft.com/office/powerpoint/2010/main" val="102301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1BE6EB1-424A-4118-91F5-331FDAD4338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F3BCB50-81EC-4877-8D92-7E65F3E1CC9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18139F5-1FA7-4FD3-9BCC-1D75A8A9089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B2C9F5-2273-43C4-9E9C-D5E5E91B0E1E}" type="datetimeFigureOut">
              <a:rPr lang="tr-TR" smtClean="0"/>
              <a:t>22.01.2021</a:t>
            </a:fld>
            <a:endParaRPr lang="tr-TR"/>
          </a:p>
        </p:txBody>
      </p:sp>
      <p:sp>
        <p:nvSpPr>
          <p:cNvPr id="5" name="Alt Bilgi Yer Tutucusu 4">
            <a:extLst>
              <a:ext uri="{FF2B5EF4-FFF2-40B4-BE49-F238E27FC236}">
                <a16:creationId xmlns:a16="http://schemas.microsoft.com/office/drawing/2014/main" id="{D6515454-D247-4C0C-881F-5A1974D3FA2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C8D058F-0474-48AD-9491-C914147E669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BBAD88-65E7-44B6-B7AD-D7150F366341}" type="slidenum">
              <a:rPr lang="tr-TR" smtClean="0"/>
              <a:t>‹#›</a:t>
            </a:fld>
            <a:endParaRPr lang="tr-TR"/>
          </a:p>
        </p:txBody>
      </p:sp>
    </p:spTree>
    <p:extLst>
      <p:ext uri="{BB962C8B-B14F-4D97-AF65-F5344CB8AC3E}">
        <p14:creationId xmlns:p14="http://schemas.microsoft.com/office/powerpoint/2010/main" val="34251117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D1234F9-6AE7-4481-9F88-0031AE100542}"/>
              </a:ext>
            </a:extLst>
          </p:cNvPr>
          <p:cNvSpPr/>
          <p:nvPr/>
        </p:nvSpPr>
        <p:spPr>
          <a:xfrm>
            <a:off x="536107" y="3515494"/>
            <a:ext cx="8071786" cy="769441"/>
          </a:xfrm>
          <a:prstGeom prst="rect">
            <a:avLst/>
          </a:prstGeom>
        </p:spPr>
        <p:txBody>
          <a:bodyPr wrap="square">
            <a:spAutoFit/>
          </a:bodyPr>
          <a:lstStyle/>
          <a:p>
            <a:pPr algn="ctr"/>
            <a:r>
              <a:rPr lang="tr-TR" sz="4400" dirty="0">
                <a:effectLst/>
                <a:latin typeface="Calibri" panose="020F0502020204030204" pitchFamily="34" charset="0"/>
              </a:rPr>
              <a:t>8.ANLATIM TÜRLERİ</a:t>
            </a:r>
            <a:endParaRPr lang="tr-TR" sz="4400" dirty="0"/>
          </a:p>
        </p:txBody>
      </p:sp>
      <p:sp>
        <p:nvSpPr>
          <p:cNvPr id="6" name="Başlık 1">
            <a:extLst>
              <a:ext uri="{FF2B5EF4-FFF2-40B4-BE49-F238E27FC236}">
                <a16:creationId xmlns:a16="http://schemas.microsoft.com/office/drawing/2014/main" id="{078C1D08-CD03-4D4F-B190-17B968FEA178}"/>
              </a:ext>
            </a:extLst>
          </p:cNvPr>
          <p:cNvSpPr txBox="1">
            <a:spLocks/>
          </p:cNvSpPr>
          <p:nvPr/>
        </p:nvSpPr>
        <p:spPr>
          <a:xfrm>
            <a:off x="2311144" y="1890197"/>
            <a:ext cx="6984776" cy="7290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YAZMA BECERİLERİ </a:t>
            </a:r>
          </a:p>
        </p:txBody>
      </p:sp>
    </p:spTree>
    <p:extLst>
      <p:ext uri="{BB962C8B-B14F-4D97-AF65-F5344CB8AC3E}">
        <p14:creationId xmlns:p14="http://schemas.microsoft.com/office/powerpoint/2010/main" val="220157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124744"/>
            <a:ext cx="7992888" cy="3831818"/>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Yazar, metin yoluyla aktaracağı bilgileri belli bir düzen ve tutarlılık içinde oluşturmalıdır. Her metin için söylenebilecek olan, bilgilerin doğru, açık ve amaçlarının kesin olarak belirtildiği anlatım, özellikle bu anlatım biçimiyle yazılan metinler için temel özelliktir. İletişimdeki başarısızlığın bir nedeni de anlamsal olarak eksik ya da belirsiz bildirilerdir. Okurda aktarılan bilgilerle bir durum değişikliği yapılmak isteniyorsa, aktarılan bilginin sağlam düzenlenmiş olması gereklidir. İletişimde kullanılan her türlü bildiri, anlamsal olarak açık olmalı ve belirsizliğe yol açmamalıdır. </a:t>
            </a:r>
            <a:r>
              <a:rPr lang="tr-TR" u="sng" dirty="0">
                <a:latin typeface="Times New Roman" panose="02020603050405020304" pitchFamily="18" charset="0"/>
                <a:cs typeface="Times New Roman" panose="02020603050405020304" pitchFamily="18" charset="0"/>
              </a:rPr>
              <a:t>Açıklık, duruluk, doğallık, </a:t>
            </a:r>
            <a:r>
              <a:rPr lang="tr-TR" u="sng" dirty="0" err="1">
                <a:latin typeface="Times New Roman" panose="02020603050405020304" pitchFamily="18" charset="0"/>
                <a:cs typeface="Times New Roman" panose="02020603050405020304" pitchFamily="18" charset="0"/>
              </a:rPr>
              <a:t>özlülük</a:t>
            </a:r>
            <a:r>
              <a:rPr lang="tr-TR" u="sng" dirty="0">
                <a:latin typeface="Times New Roman" panose="02020603050405020304" pitchFamily="18" charset="0"/>
                <a:cs typeface="Times New Roman" panose="02020603050405020304" pitchFamily="18" charset="0"/>
              </a:rPr>
              <a:t> gibi anlatım ilkelerine uyan yazar, açıklayıcı metinlerin </a:t>
            </a:r>
            <a:r>
              <a:rPr lang="tr-TR" u="sng" dirty="0" err="1">
                <a:latin typeface="Times New Roman" panose="02020603050405020304" pitchFamily="18" charset="0"/>
                <a:cs typeface="Times New Roman" panose="02020603050405020304" pitchFamily="18" charset="0"/>
              </a:rPr>
              <a:t>alımlanmasını</a:t>
            </a:r>
            <a:r>
              <a:rPr lang="tr-TR" u="sng" dirty="0">
                <a:latin typeface="Times New Roman" panose="02020603050405020304" pitchFamily="18" charset="0"/>
                <a:cs typeface="Times New Roman" panose="02020603050405020304" pitchFamily="18" charset="0"/>
              </a:rPr>
              <a:t> kolaylaştırır.</a:t>
            </a:r>
          </a:p>
        </p:txBody>
      </p:sp>
    </p:spTree>
    <p:extLst>
      <p:ext uri="{BB962C8B-B14F-4D97-AF65-F5344CB8AC3E}">
        <p14:creationId xmlns:p14="http://schemas.microsoft.com/office/powerpoint/2010/main" val="230226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751344"/>
            <a:ext cx="7632848" cy="466281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Açıklayıcı Bir Metnin Kurgusu</a:t>
            </a:r>
          </a:p>
          <a:p>
            <a:pPr algn="just">
              <a:lnSpc>
                <a:spcPct val="150000"/>
              </a:lnSpc>
            </a:pPr>
            <a:r>
              <a:rPr lang="tr-TR" dirty="0">
                <a:latin typeface="Times New Roman" panose="02020603050405020304" pitchFamily="18" charset="0"/>
                <a:cs typeface="Times New Roman" panose="02020603050405020304" pitchFamily="18" charset="0"/>
              </a:rPr>
              <a:t>Açıklayıcı metin, anlaşılmayı amaçlar, yani bir sorunu aydınlatmaya ya da onun anlaşılmasını kolaylaştırmaya çalışır. Bir karşıtlığa çözüm getiren, ortada olan belli bir sorunu irdeleyen metin türüdür. Çoğunlukla “niçin” ve “nasıl” sorularının yanıtları verilir.</a:t>
            </a:r>
          </a:p>
          <a:p>
            <a:pPr algn="just">
              <a:lnSpc>
                <a:spcPct val="150000"/>
              </a:lnSpc>
            </a:pPr>
            <a:r>
              <a:rPr lang="tr-TR" dirty="0">
                <a:latin typeface="Times New Roman" panose="02020603050405020304" pitchFamily="18" charset="0"/>
                <a:cs typeface="Times New Roman" panose="02020603050405020304" pitchFamily="18" charset="0"/>
              </a:rPr>
              <a:t>Bu tür metinler, genellikle üç aşamadan oluşur:</a:t>
            </a:r>
          </a:p>
          <a:p>
            <a:pPr algn="just">
              <a:lnSpc>
                <a:spcPct val="150000"/>
              </a:lnSpc>
            </a:pPr>
            <a:r>
              <a:rPr lang="tr-TR" b="1" dirty="0">
                <a:latin typeface="Times New Roman" panose="02020603050405020304" pitchFamily="18" charset="0"/>
                <a:cs typeface="Times New Roman" panose="02020603050405020304" pitchFamily="18" charset="0"/>
              </a:rPr>
              <a:t>1. Sorgulama aşaması: </a:t>
            </a:r>
            <a:r>
              <a:rPr lang="tr-TR" dirty="0">
                <a:latin typeface="Times New Roman" panose="02020603050405020304" pitchFamily="18" charset="0"/>
                <a:cs typeface="Times New Roman" panose="02020603050405020304" pitchFamily="18" charset="0"/>
              </a:rPr>
              <a:t>Çözülmesi gereken sorunların ortaya konulmasıdır. Okuru metinle tanıştıran bir giriş bölümünün ardından sorun ortaya konulur.</a:t>
            </a:r>
          </a:p>
          <a:p>
            <a:pPr algn="just">
              <a:lnSpc>
                <a:spcPct val="150000"/>
              </a:lnSpc>
            </a:pPr>
            <a:r>
              <a:rPr lang="tr-TR" b="1" dirty="0">
                <a:latin typeface="Times New Roman" panose="02020603050405020304" pitchFamily="18" charset="0"/>
                <a:cs typeface="Times New Roman" panose="02020603050405020304" pitchFamily="18" charset="0"/>
              </a:rPr>
              <a:t>2. Sorunun çözümü ve getirilen açıklamalar: </a:t>
            </a:r>
            <a:r>
              <a:rPr lang="tr-TR" dirty="0">
                <a:latin typeface="Times New Roman" panose="02020603050405020304" pitchFamily="18" charset="0"/>
                <a:cs typeface="Times New Roman" panose="02020603050405020304" pitchFamily="18" charset="0"/>
              </a:rPr>
              <a:t>Metnin gelişme bölümüdür.</a:t>
            </a:r>
          </a:p>
          <a:p>
            <a:pPr algn="just">
              <a:lnSpc>
                <a:spcPct val="150000"/>
              </a:lnSpc>
            </a:pPr>
            <a:r>
              <a:rPr lang="tr-TR" b="1" dirty="0">
                <a:latin typeface="Times New Roman" panose="02020603050405020304" pitchFamily="18" charset="0"/>
                <a:cs typeface="Times New Roman" panose="02020603050405020304" pitchFamily="18" charset="0"/>
              </a:rPr>
              <a:t>3. Sonuç durumu: </a:t>
            </a:r>
            <a:r>
              <a:rPr lang="tr-TR" dirty="0">
                <a:latin typeface="Times New Roman" panose="02020603050405020304" pitchFamily="18" charset="0"/>
                <a:cs typeface="Times New Roman" panose="02020603050405020304" pitchFamily="18" charset="0"/>
              </a:rPr>
              <a:t>Yazar, göstermek istediği şeyi anımsatarak, </a:t>
            </a:r>
            <a:r>
              <a:rPr lang="tr-TR" dirty="0" err="1">
                <a:latin typeface="Times New Roman" panose="02020603050405020304" pitchFamily="18" charset="0"/>
                <a:cs typeface="Times New Roman" panose="02020603050405020304" pitchFamily="18" charset="0"/>
              </a:rPr>
              <a:t>özetleyici</a:t>
            </a:r>
            <a:r>
              <a:rPr lang="tr-TR" dirty="0">
                <a:latin typeface="Times New Roman" panose="02020603050405020304" pitchFamily="18" charset="0"/>
                <a:cs typeface="Times New Roman" panose="02020603050405020304" pitchFamily="18" charset="0"/>
              </a:rPr>
              <a:t> bir bileşime varır.</a:t>
            </a:r>
          </a:p>
        </p:txBody>
      </p:sp>
    </p:spTree>
    <p:extLst>
      <p:ext uri="{BB962C8B-B14F-4D97-AF65-F5344CB8AC3E}">
        <p14:creationId xmlns:p14="http://schemas.microsoft.com/office/powerpoint/2010/main" val="57284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166843"/>
            <a:ext cx="7776864" cy="3416320"/>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Açıklayıcı metinlerde çoğunlukla </a:t>
            </a:r>
            <a:r>
              <a:rPr lang="tr-TR" u="sng" dirty="0">
                <a:latin typeface="Times New Roman" panose="02020603050405020304" pitchFamily="18" charset="0"/>
                <a:cs typeface="Times New Roman" panose="02020603050405020304" pitchFamily="18" charset="0"/>
              </a:rPr>
              <a:t>geniş zaman </a:t>
            </a:r>
            <a:r>
              <a:rPr lang="tr-TR" dirty="0">
                <a:latin typeface="Times New Roman" panose="02020603050405020304" pitchFamily="18" charset="0"/>
                <a:cs typeface="Times New Roman" panose="02020603050405020304" pitchFamily="18" charset="0"/>
              </a:rPr>
              <a:t>kullanılır. Kuşkusuz şimdiki zaman ya da bağlama göre gelecek zaman da kullanılabilir. Kip olarak da gerçek olarak varlığını ya da olmadığını bilinen durumları anlatmada bildirme kipi kullanılır. Bildirme kipleri, bir bilgiyi istek, buyruk, koşul, gereklilik gibi duygu ve düşüncelerden bağımsız olarak açıklayan yapılardır. Kip; eylemlerle dile getirilen devinim, olay, oluş ve kılınışla ilgili görüntüdür. Bir eylemin zaman ve kişi eki alarak biçimlenmesidir. Tasarlama kiplerinin aksine bildirme (haber) kiplerinde gerçek bir zaman olgusu vardır.</a:t>
            </a:r>
          </a:p>
        </p:txBody>
      </p:sp>
    </p:spTree>
    <p:extLst>
      <p:ext uri="{BB962C8B-B14F-4D97-AF65-F5344CB8AC3E}">
        <p14:creationId xmlns:p14="http://schemas.microsoft.com/office/powerpoint/2010/main" val="146471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2807" y="1628800"/>
            <a:ext cx="7848872" cy="2345322"/>
          </a:xfrm>
          <a:prstGeom prst="rect">
            <a:avLst/>
          </a:prstGeom>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Açıklayıcı Anlatım-İleti İlişkisi</a:t>
            </a:r>
          </a:p>
          <a:p>
            <a:pPr algn="just">
              <a:lnSpc>
                <a:spcPct val="150000"/>
              </a:lnSpc>
            </a:pPr>
            <a:r>
              <a:rPr lang="tr-TR" sz="2000" u="sng" dirty="0">
                <a:latin typeface="Times New Roman" panose="02020603050405020304" pitchFamily="18" charset="0"/>
                <a:cs typeface="Times New Roman" panose="02020603050405020304" pitchFamily="18" charset="0"/>
              </a:rPr>
              <a:t>Bir metnin anlatım biçimi açıklamaysa iletiyi genellikle sonuç bölümünde vermek, aramak gerekir.</a:t>
            </a:r>
            <a:r>
              <a:rPr lang="tr-TR" sz="2000" dirty="0">
                <a:latin typeface="Times New Roman" panose="02020603050405020304" pitchFamily="18" charset="0"/>
                <a:cs typeface="Times New Roman" panose="02020603050405020304" pitchFamily="18" charset="0"/>
              </a:rPr>
              <a:t> İletinin ilk cümlede bulunabileceği metinler de vardır. </a:t>
            </a:r>
            <a:r>
              <a:rPr lang="tr-TR" sz="2000" u="sng" dirty="0">
                <a:latin typeface="Times New Roman" panose="02020603050405020304" pitchFamily="18" charset="0"/>
                <a:cs typeface="Times New Roman" panose="02020603050405020304" pitchFamily="18" charset="0"/>
              </a:rPr>
              <a:t>Anlatım, tümevarım yöntemiyle verilmişse, iletiyi son bölümde, tümdengelim yöntemiyle verilmişse giriş bölümünde aramak gerekir.</a:t>
            </a:r>
          </a:p>
        </p:txBody>
      </p:sp>
    </p:spTree>
    <p:extLst>
      <p:ext uri="{BB962C8B-B14F-4D97-AF65-F5344CB8AC3E}">
        <p14:creationId xmlns:p14="http://schemas.microsoft.com/office/powerpoint/2010/main" val="253455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3383" y="836712"/>
            <a:ext cx="7920880" cy="5078313"/>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Okurun Açıklayıcı Anlatımla İlişkisi</a:t>
            </a:r>
          </a:p>
          <a:p>
            <a:pPr algn="just">
              <a:lnSpc>
                <a:spcPct val="150000"/>
              </a:lnSpc>
            </a:pPr>
            <a:r>
              <a:rPr lang="tr-TR" dirty="0">
                <a:latin typeface="Times New Roman" panose="02020603050405020304" pitchFamily="18" charset="0"/>
                <a:cs typeface="Times New Roman" panose="02020603050405020304" pitchFamily="18" charset="0"/>
              </a:rPr>
              <a:t>Okur, öncelikle anlama olgusu peşindedir. Açıklayıcı bir metinde, yeni bir şey öğrenme, var olan bilginin yerine yenisini koyma, yenisi ile değiştirme gibi bilgilendirilmeye dayalı amaçlardan söz edilebilir. Her türlü iletişimde, yazarın sözleri belirli koşullar içinde üretilir ve belirli bir konu hakkındadır. Her okur grubuna yönelik değişik bilgilendirme biçiminden ya da düzeylerinden de söz edilebilir. Bu metni okuyan okur, amaçlanmış okur grubunun içinde yer alabilir mi, alamaz mı? Eğer yer almıyorsa, o metnin hedef kitlesi farklıdır denilebilir. Eğer okur, yazar tarafından belirtilen hedef grubun içinde yer almıyorsa, okurun bildiriyi anlayabilmesi için ek bilgilere ihtiyacı olacaktır. Özellikle seçme sınavlarına yönelik hazırlanan konu anlatımlı kitaplarda alıcı, bir öğreticiye (ek bilgi veren kişiye) ihtiyaç duymaktadır.</a:t>
            </a:r>
          </a:p>
        </p:txBody>
      </p:sp>
    </p:spTree>
    <p:extLst>
      <p:ext uri="{BB962C8B-B14F-4D97-AF65-F5344CB8AC3E}">
        <p14:creationId xmlns:p14="http://schemas.microsoft.com/office/powerpoint/2010/main" val="332436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751344"/>
            <a:ext cx="7488832" cy="4247317"/>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Yazar tarafından aktarılan bilgilerin okur tarafından zorunlu olarak benimsenmesi diye bir kuraldan söz edilemez. Aktarılan bilgilere inanma, inanmama, şüphe ile yaklaşma, bilgileri kendi değer yargıları içinde çözümleme gibi amaçlardan da söz edilebilir. Kuşkusuz, bu tür değerlendirmeler alıcının kendi bireysel yönleriyle de ilgilidir. Bu tür bildirinin eksiksiz anlaşılması bildirinin üretildiği ortamdan, vericinin bireysel özelliklerine (kültürel durum, yaş, cinsiyet, sosyal çevre, nezaket kuralları, cümle kullanımı, dil düzeyleri: sen/siz ayrımı, gündelik/yazınsal dil kullanımı gibi) alıcının kültür durumundan, kullanılan koda ya da </a:t>
            </a:r>
            <a:r>
              <a:rPr lang="tr-TR" dirty="0" err="1">
                <a:latin typeface="Times New Roman" panose="02020603050405020304" pitchFamily="18" charset="0"/>
                <a:cs typeface="Times New Roman" panose="02020603050405020304" pitchFamily="18" charset="0"/>
              </a:rPr>
              <a:t>göndergelerin</a:t>
            </a:r>
            <a:r>
              <a:rPr lang="tr-TR" dirty="0">
                <a:latin typeface="Times New Roman" panose="02020603050405020304" pitchFamily="18" charset="0"/>
                <a:cs typeface="Times New Roman" panose="02020603050405020304" pitchFamily="18" charset="0"/>
              </a:rPr>
              <a:t> doğru kavramlaştırılmasına değin bir yığın ve dil dışı etkene bağlıdır.</a:t>
            </a:r>
          </a:p>
        </p:txBody>
      </p:sp>
    </p:spTree>
    <p:extLst>
      <p:ext uri="{BB962C8B-B14F-4D97-AF65-F5344CB8AC3E}">
        <p14:creationId xmlns:p14="http://schemas.microsoft.com/office/powerpoint/2010/main" val="236385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14559"/>
            <a:ext cx="8856984" cy="6875215"/>
          </a:xfrm>
          <a:prstGeom prst="rect">
            <a:avLst/>
          </a:prstGeom>
        </p:spPr>
        <p:txBody>
          <a:bodyPr wrap="square">
            <a:spAutoFit/>
          </a:bodyPr>
          <a:lstStyle/>
          <a:p>
            <a:pPr>
              <a:lnSpc>
                <a:spcPct val="150000"/>
              </a:lnSpc>
            </a:pPr>
            <a:r>
              <a:rPr lang="tr-TR" sz="2400" b="1" dirty="0">
                <a:latin typeface="Times New Roman" panose="02020603050405020304" pitchFamily="18" charset="0"/>
                <a:cs typeface="Times New Roman" panose="02020603050405020304" pitchFamily="18" charset="0"/>
              </a:rPr>
              <a:t>TARTIŞMACI ANLATIM</a:t>
            </a:r>
          </a:p>
          <a:p>
            <a:pPr algn="just">
              <a:lnSpc>
                <a:spcPct val="150000"/>
              </a:lnSpc>
            </a:pPr>
            <a:r>
              <a:rPr lang="tr-TR" dirty="0">
                <a:latin typeface="Times New Roman" panose="02020603050405020304" pitchFamily="18" charset="0"/>
                <a:cs typeface="Times New Roman" panose="02020603050405020304" pitchFamily="18" charset="0"/>
              </a:rPr>
              <a:t> </a:t>
            </a:r>
            <a:r>
              <a:rPr lang="tr-TR" sz="2000" b="1" i="1" dirty="0">
                <a:latin typeface="Times New Roman" panose="02020603050405020304" pitchFamily="18" charset="0"/>
                <a:cs typeface="Times New Roman" panose="02020603050405020304" pitchFamily="18" charset="0"/>
              </a:rPr>
              <a:t>Kavramsal Boyut</a:t>
            </a:r>
          </a:p>
          <a:p>
            <a:pPr algn="just">
              <a:lnSpc>
                <a:spcPct val="150000"/>
              </a:lnSpc>
            </a:pPr>
            <a:r>
              <a:rPr lang="tr-TR" dirty="0">
                <a:latin typeface="Times New Roman" panose="02020603050405020304" pitchFamily="18" charset="0"/>
                <a:cs typeface="Times New Roman" panose="02020603050405020304" pitchFamily="18" charset="0"/>
              </a:rPr>
              <a:t> “Tartışma sözcüğü, 'tart-</a:t>
            </a:r>
            <a:r>
              <a:rPr lang="tr-TR" dirty="0" err="1">
                <a:latin typeface="Times New Roman" panose="02020603050405020304" pitchFamily="18" charset="0"/>
                <a:cs typeface="Times New Roman" panose="02020603050405020304" pitchFamily="18" charset="0"/>
              </a:rPr>
              <a:t>mak</a:t>
            </a:r>
            <a:r>
              <a:rPr lang="tr-TR" dirty="0">
                <a:latin typeface="Times New Roman" panose="02020603050405020304" pitchFamily="18" charset="0"/>
                <a:cs typeface="Times New Roman" panose="02020603050405020304" pitchFamily="18" charset="0"/>
              </a:rPr>
              <a:t>' eyleminden türemiştir. -</a:t>
            </a:r>
            <a:r>
              <a:rPr lang="tr-TR" dirty="0" err="1">
                <a:latin typeface="Times New Roman" panose="02020603050405020304" pitchFamily="18" charset="0"/>
                <a:cs typeface="Times New Roman" panose="02020603050405020304" pitchFamily="18" charset="0"/>
              </a:rPr>
              <a:t>ış</a:t>
            </a:r>
            <a:r>
              <a:rPr lang="tr-TR" dirty="0">
                <a:latin typeface="Times New Roman" panose="02020603050405020304" pitchFamily="18" charset="0"/>
                <a:cs typeface="Times New Roman" panose="02020603050405020304" pitchFamily="18" charset="0"/>
              </a:rPr>
              <a:t> eki, tartışmada karşılıklı yapılan bir eylemin varlığını gösterir. Antitez ve tez, bu </a:t>
            </a:r>
            <a:r>
              <a:rPr lang="tr-TR" dirty="0" err="1">
                <a:latin typeface="Times New Roman" panose="02020603050405020304" pitchFamily="18" charset="0"/>
                <a:cs typeface="Times New Roman" panose="02020603050405020304" pitchFamily="18" charset="0"/>
              </a:rPr>
              <a:t>işteşlikteki</a:t>
            </a:r>
            <a:r>
              <a:rPr lang="tr-TR" dirty="0">
                <a:latin typeface="Times New Roman" panose="02020603050405020304" pitchFamily="18" charset="0"/>
                <a:cs typeface="Times New Roman" panose="02020603050405020304" pitchFamily="18" charset="0"/>
              </a:rPr>
              <a:t> karşılıklılığı anlatan kavramlardır. Tartmak eylemi, söylenen bir sözü, ölçüp biçmek, yani tartmak ve buna göre bir yöntem belirlemek anlamı taşır.</a:t>
            </a:r>
          </a:p>
          <a:p>
            <a:pPr algn="just">
              <a:lnSpc>
                <a:spcPct val="150000"/>
              </a:lnSpc>
            </a:pPr>
            <a:r>
              <a:rPr lang="tr-TR" dirty="0">
                <a:latin typeface="Times New Roman" panose="02020603050405020304" pitchFamily="18" charset="0"/>
                <a:cs typeface="Times New Roman" panose="02020603050405020304" pitchFamily="18" charset="0"/>
              </a:rPr>
              <a:t>  Kavramsal açıdan anlatım biçimlerinin girişinde de belirtildiği gibi, birçok kaynak Tartışmacı Anlatım biçimi için Kanıtlayıcı Anlatım terimini kullanmaktadır. Tartışmacı anlatımın içinde düşünceyi geliştirme tekniklerinden biri olan “kanıtlayıcı anlatım” her zaman söz konusudur. Bu nedenle tartışmayla kanıtlama iç içedir. Bir bakıma tartışmanın olduğu her yerde kanıtlamadan da söz etmek mümkündür. Tartışmayı bir anlatım biçimi, kanıtlamayı da tartışmadaki düşünceyi destekleyen, geliştiren bir anlatım tekniği olarak değerlendirmek gerekir.</a:t>
            </a:r>
          </a:p>
          <a:p>
            <a:pPr algn="just">
              <a:lnSpc>
                <a:spcPct val="150000"/>
              </a:lnSpc>
            </a:pPr>
            <a:r>
              <a:rPr lang="tr-TR" dirty="0">
                <a:latin typeface="Times New Roman" panose="02020603050405020304" pitchFamily="18" charset="0"/>
                <a:cs typeface="Times New Roman" panose="02020603050405020304" pitchFamily="18" charset="0"/>
              </a:rPr>
              <a:t>Tartışma, bilinen ya da söylenen düşünceye katılmama nedenini belirterek, var olan düşünceden farklı olan bir düşünceyi ortaya koymak ve bu düşüncenin bir başkasınca (alıcı, okur) kabul edilmesini sağlamaktır.</a:t>
            </a:r>
          </a:p>
        </p:txBody>
      </p:sp>
    </p:spTree>
    <p:extLst>
      <p:ext uri="{BB962C8B-B14F-4D97-AF65-F5344CB8AC3E}">
        <p14:creationId xmlns:p14="http://schemas.microsoft.com/office/powerpoint/2010/main" val="241375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27584" y="1484784"/>
            <a:ext cx="7704856" cy="3366563"/>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1. Konuyu ve konu üzerinde ileri sürülecek öneriyi iyice kavramak,</a:t>
            </a:r>
          </a:p>
          <a:p>
            <a:pPr algn="just">
              <a:lnSpc>
                <a:spcPct val="150000"/>
              </a:lnSpc>
            </a:pPr>
            <a:r>
              <a:rPr lang="tr-TR" dirty="0">
                <a:latin typeface="Times New Roman" panose="02020603050405020304" pitchFamily="18" charset="0"/>
                <a:cs typeface="Times New Roman" panose="02020603050405020304" pitchFamily="18" charset="0"/>
              </a:rPr>
              <a:t>2. Kanıtları iyi seçmek,</a:t>
            </a:r>
          </a:p>
          <a:p>
            <a:pPr algn="just">
              <a:lnSpc>
                <a:spcPct val="150000"/>
              </a:lnSpc>
            </a:pPr>
            <a:r>
              <a:rPr lang="tr-TR" dirty="0">
                <a:latin typeface="Times New Roman" panose="02020603050405020304" pitchFamily="18" charset="0"/>
                <a:cs typeface="Times New Roman" panose="02020603050405020304" pitchFamily="18" charset="0"/>
              </a:rPr>
              <a:t>3.Konu dışına çıkmamak,</a:t>
            </a:r>
          </a:p>
          <a:p>
            <a:pPr algn="just">
              <a:lnSpc>
                <a:spcPct val="150000"/>
              </a:lnSpc>
            </a:pPr>
            <a:r>
              <a:rPr lang="tr-TR" dirty="0">
                <a:latin typeface="Times New Roman" panose="02020603050405020304" pitchFamily="18" charset="0"/>
                <a:cs typeface="Times New Roman" panose="02020603050405020304" pitchFamily="18" charset="0"/>
              </a:rPr>
              <a:t>4. Karşıt olunan düşüncenin, doğru olmayan yönlerini bulmak ve ortaya koymak,</a:t>
            </a:r>
          </a:p>
          <a:p>
            <a:pPr algn="just">
              <a:lnSpc>
                <a:spcPct val="150000"/>
              </a:lnSpc>
            </a:pPr>
            <a:r>
              <a:rPr lang="tr-TR" dirty="0">
                <a:latin typeface="Times New Roman" panose="02020603050405020304" pitchFamily="18" charset="0"/>
                <a:cs typeface="Times New Roman" panose="02020603050405020304" pitchFamily="18" charset="0"/>
              </a:rPr>
              <a:t>5. Konunun gerektirdiği ölçüde; örneklere, karşılaştırmalara ve istatistiklere başvurmak,</a:t>
            </a:r>
          </a:p>
          <a:p>
            <a:pPr algn="just">
              <a:lnSpc>
                <a:spcPct val="150000"/>
              </a:lnSpc>
            </a:pPr>
            <a:r>
              <a:rPr lang="tr-TR" dirty="0">
                <a:latin typeface="Times New Roman" panose="02020603050405020304" pitchFamily="18" charset="0"/>
                <a:cs typeface="Times New Roman" panose="02020603050405020304" pitchFamily="18" charset="0"/>
              </a:rPr>
              <a:t>6. İşlenen konunun açık, tartışmaya uygun nitelikte ve tek yönlü olması gerekir. </a:t>
            </a:r>
          </a:p>
          <a:p>
            <a:pPr algn="just">
              <a:lnSpc>
                <a:spcPct val="150000"/>
              </a:lnSpc>
            </a:pPr>
            <a:r>
              <a:rPr lang="tr-TR" dirty="0">
                <a:latin typeface="Times New Roman" panose="02020603050405020304" pitchFamily="18" charset="0"/>
                <a:cs typeface="Times New Roman" panose="02020603050405020304" pitchFamily="18" charset="0"/>
              </a:rPr>
              <a:t>Aksi takdirde inandırıcılık özelliği ortadan kalkar. </a:t>
            </a:r>
          </a:p>
        </p:txBody>
      </p:sp>
      <p:sp>
        <p:nvSpPr>
          <p:cNvPr id="2" name="Metin kutusu 1">
            <a:extLst>
              <a:ext uri="{FF2B5EF4-FFF2-40B4-BE49-F238E27FC236}">
                <a16:creationId xmlns:a16="http://schemas.microsoft.com/office/drawing/2014/main" id="{8A6B374C-37C3-43CE-A1FA-E1CB7EC4F4AE}"/>
              </a:ext>
            </a:extLst>
          </p:cNvPr>
          <p:cNvSpPr txBox="1"/>
          <p:nvPr/>
        </p:nvSpPr>
        <p:spPr>
          <a:xfrm>
            <a:off x="323528" y="404664"/>
            <a:ext cx="7200800" cy="369332"/>
          </a:xfrm>
          <a:prstGeom prst="rect">
            <a:avLst/>
          </a:prstGeom>
          <a:noFill/>
        </p:spPr>
        <p:txBody>
          <a:bodyPr wrap="square" rtlCol="0">
            <a:spAutoFit/>
          </a:bodyPr>
          <a:lstStyle/>
          <a:p>
            <a:pPr marL="285750" indent="-285750">
              <a:buFont typeface="Arial" panose="020B0604020202020204" pitchFamily="34" charset="0"/>
              <a:buChar char="•"/>
            </a:pPr>
            <a:r>
              <a:rPr lang="tr-TR" dirty="0"/>
              <a:t>Tartışmacı anlatımda kesinlik ve şüphe bildiren bağlaçlar kullanılır.</a:t>
            </a:r>
          </a:p>
        </p:txBody>
      </p:sp>
    </p:spTree>
    <p:extLst>
      <p:ext uri="{BB962C8B-B14F-4D97-AF65-F5344CB8AC3E}">
        <p14:creationId xmlns:p14="http://schemas.microsoft.com/office/powerpoint/2010/main" val="374808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166843"/>
            <a:ext cx="7920880" cy="3416320"/>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Tartışma biçimlerini beş grupta toplamak mümkündür:</a:t>
            </a:r>
          </a:p>
          <a:p>
            <a:pPr algn="just">
              <a:lnSpc>
                <a:spcPct val="150000"/>
              </a:lnSpc>
            </a:pPr>
            <a:r>
              <a:rPr lang="tr-TR" dirty="0">
                <a:latin typeface="Times New Roman" panose="02020603050405020304" pitchFamily="18" charset="0"/>
                <a:cs typeface="Times New Roman" panose="02020603050405020304" pitchFamily="18" charset="0"/>
              </a:rPr>
              <a:t>1. Bir durumu ya da düşünceyi olduğu gibi bildirme. Bir şeyin doğru ya da yanlış olduğunu olduğu gibi ortaya koyma biçimindeki tartışma. Hemen eksikliği fark edilecek bir düşünceye karşı çıkmada bu tür bir anlatım biçimi kullanılır.</a:t>
            </a:r>
          </a:p>
          <a:p>
            <a:pPr algn="just">
              <a:lnSpc>
                <a:spcPct val="150000"/>
              </a:lnSpc>
            </a:pPr>
            <a:r>
              <a:rPr lang="tr-TR" dirty="0">
                <a:latin typeface="Times New Roman" panose="02020603050405020304" pitchFamily="18" charset="0"/>
                <a:cs typeface="Times New Roman" panose="02020603050405020304" pitchFamily="18" charset="0"/>
              </a:rPr>
              <a:t>2. Mantıksal düşünce düzeni, mantıksal akıl yürütme içinde tartışma.</a:t>
            </a:r>
          </a:p>
          <a:p>
            <a:pPr algn="just">
              <a:lnSpc>
                <a:spcPct val="150000"/>
              </a:lnSpc>
            </a:pPr>
            <a:r>
              <a:rPr lang="tr-TR" dirty="0">
                <a:latin typeface="Times New Roman" panose="02020603050405020304" pitchFamily="18" charset="0"/>
                <a:cs typeface="Times New Roman" panose="02020603050405020304" pitchFamily="18" charset="0"/>
              </a:rPr>
              <a:t>3. Gerçek </a:t>
            </a:r>
            <a:r>
              <a:rPr lang="tr-TR" dirty="0" err="1">
                <a:latin typeface="Times New Roman" panose="02020603050405020304" pitchFamily="18" charset="0"/>
                <a:cs typeface="Times New Roman" panose="02020603050405020304" pitchFamily="18" charset="0"/>
              </a:rPr>
              <a:t>göndergeleri</a:t>
            </a:r>
            <a:r>
              <a:rPr lang="tr-TR" dirty="0">
                <a:latin typeface="Times New Roman" panose="02020603050405020304" pitchFamily="18" charset="0"/>
                <a:cs typeface="Times New Roman" panose="02020603050405020304" pitchFamily="18" charset="0"/>
              </a:rPr>
              <a:t> ve daha önce söylenilmiş şeyleri kullanarak tartışma.</a:t>
            </a:r>
          </a:p>
          <a:p>
            <a:pPr algn="just">
              <a:lnSpc>
                <a:spcPct val="150000"/>
              </a:lnSpc>
            </a:pPr>
            <a:r>
              <a:rPr lang="tr-TR" dirty="0">
                <a:latin typeface="Times New Roman" panose="02020603050405020304" pitchFamily="18" charset="0"/>
                <a:cs typeface="Times New Roman" panose="02020603050405020304" pitchFamily="18" charset="0"/>
              </a:rPr>
              <a:t>4. Kurmacaya başvurarak tartışma.</a:t>
            </a:r>
          </a:p>
          <a:p>
            <a:pPr algn="just">
              <a:lnSpc>
                <a:spcPct val="150000"/>
              </a:lnSpc>
            </a:pPr>
            <a:r>
              <a:rPr lang="tr-TR" dirty="0">
                <a:latin typeface="Times New Roman" panose="02020603050405020304" pitchFamily="18" charset="0"/>
                <a:cs typeface="Times New Roman" panose="02020603050405020304" pitchFamily="18" charset="0"/>
              </a:rPr>
              <a:t>5. Öneri, telkin ve emirlerden yola çıkarak tartışma.</a:t>
            </a:r>
          </a:p>
        </p:txBody>
      </p:sp>
    </p:spTree>
    <p:extLst>
      <p:ext uri="{BB962C8B-B14F-4D97-AF65-F5344CB8AC3E}">
        <p14:creationId xmlns:p14="http://schemas.microsoft.com/office/powerpoint/2010/main" val="136207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404664"/>
            <a:ext cx="8208912" cy="5632311"/>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Metnin Yazılış Amacı</a:t>
            </a:r>
          </a:p>
          <a:p>
            <a:pPr algn="just"/>
            <a:endParaRPr lang="tr-TR" b="1"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Tartışmak; ikna etmek, inandırmak, kanıtlamak, antiteze karşı bir tez ortaya koymak, bir bakış açısını savunmaktır.</a:t>
            </a:r>
          </a:p>
          <a:p>
            <a:pPr algn="just"/>
            <a:r>
              <a:rPr lang="tr-TR" dirty="0">
                <a:latin typeface="Times New Roman" panose="02020603050405020304" pitchFamily="18" charset="0"/>
                <a:cs typeface="Times New Roman" panose="02020603050405020304" pitchFamily="18" charset="0"/>
              </a:rPr>
              <a:t>Bir konuyu tartışmaya girişen yazar, alıcısının beklentilerine göre bir anlatım biçimi ve kanıtlama sıralaması yapar. Tartışmada, alıcıyı en kesin ikna biçimi; alıcıyı inandırılacak düşüncenin ortaya konulmasına, alıcının da buna katılmasını sağlamaktır. Bu yöntemle alıcı, kendi düşüncesi gibi tartışmada kanıtlanacak savı benimseyip bir özsaygı gereği, savı sahiplenecektir. Böylece metin boyunca inisiyatif kendisine bırakılıyormuş izlenimi verilir ve tartışılacak düşünceye kendi bağlamı içinde kolaylıkla inanır.</a:t>
            </a:r>
          </a:p>
          <a:p>
            <a:pPr algn="just"/>
            <a:r>
              <a:rPr lang="tr-TR" dirty="0">
                <a:latin typeface="Times New Roman" panose="02020603050405020304" pitchFamily="18" charset="0"/>
                <a:cs typeface="Times New Roman" panose="02020603050405020304" pitchFamily="18" charset="0"/>
              </a:rPr>
              <a:t>Bu metinlerin temelinde her zaman bir düşünce tartışması vardır. Her tartışmacı metin, var olan ve bilinen bir duruma (ya da bir düşünceye karşıt olarak, açık ya da gizli) bir karşı düşünce geliştirmeye dayanır. Metinlerin genel yapısı içinde; var olan bir şeyi reddetme, yeni bir şeyi savunma biçiminde gelişen bir tartışma söz konusudur. Bu metinler, bir düşünceyi açıklamayı ve okurun düşüncelerini değiştirmeyi amaçlar. Bir tezi savunmak, bir düşünceden yola çıkarak bir başka düşünceyi çürütmek temel ilkedir. Bu tip metinler, konunun sunulma biçimi üzerine yoğunlaşmışlardır; ikna edici, inandırıcı ve bir başkasının inanmasına yönelik olarak hazırlanan her türlü söylem, tartışmacı metin tipine girer.</a:t>
            </a:r>
          </a:p>
        </p:txBody>
      </p:sp>
    </p:spTree>
    <p:extLst>
      <p:ext uri="{BB962C8B-B14F-4D97-AF65-F5344CB8AC3E}">
        <p14:creationId xmlns:p14="http://schemas.microsoft.com/office/powerpoint/2010/main" val="405651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3418" y="908720"/>
            <a:ext cx="8397164" cy="3730317"/>
          </a:xfrm>
          <a:prstGeom prst="rect">
            <a:avLst/>
          </a:prstGeom>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Sözlü ya da yazılı, duygu ve düşüncelerini iletmeye çalışan kişi, metnin alıcısı üzerinde bazı etkiler bırakmak ister; iletisini bu istek, bu amaç doğrultusunda biçimlendirir. Anlatım üzerinde duranlar, anlatıcının okura yönelik amacını, buna bağlı olarak gelişen anlatım biçimlerini dört temel başlık altında toplarlar.</a:t>
            </a:r>
          </a:p>
          <a:p>
            <a:pPr algn="just">
              <a:lnSpc>
                <a:spcPct val="150000"/>
              </a:lnSpc>
            </a:pPr>
            <a:r>
              <a:rPr lang="tr-TR" sz="2000" dirty="0">
                <a:latin typeface="Times New Roman" panose="02020603050405020304" pitchFamily="18" charset="0"/>
                <a:cs typeface="Times New Roman" panose="02020603050405020304" pitchFamily="18" charset="0"/>
              </a:rPr>
              <a:t>Temel dört anlatım biçiminin sınırlarını kesin çizgilerle belirlemek olanaksızdır. Bir metin, anlatım biçimlerinin tümünden de yararlanabilir. Ancak, metnin yazılış amacı neyin ağırlığını taşıyorsa metnin anlatım biçimi de o açıda adlandırılır.</a:t>
            </a:r>
          </a:p>
        </p:txBody>
      </p:sp>
    </p:spTree>
    <p:extLst>
      <p:ext uri="{BB962C8B-B14F-4D97-AF65-F5344CB8AC3E}">
        <p14:creationId xmlns:p14="http://schemas.microsoft.com/office/powerpoint/2010/main" val="413540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620688"/>
            <a:ext cx="8280920" cy="5444054"/>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Tartışmacı Anlatımla Yazılan Metin Türleri</a:t>
            </a:r>
          </a:p>
          <a:p>
            <a:pPr algn="just">
              <a:lnSpc>
                <a:spcPct val="150000"/>
              </a:lnSpc>
            </a:pPr>
            <a:r>
              <a:rPr lang="tr-TR" dirty="0">
                <a:latin typeface="Times New Roman" panose="02020603050405020304" pitchFamily="18" charset="0"/>
                <a:cs typeface="Times New Roman" panose="02020603050405020304" pitchFamily="18" charset="0"/>
              </a:rPr>
              <a:t> </a:t>
            </a:r>
            <a:r>
              <a:rPr lang="tr-TR" u="sng" dirty="0">
                <a:latin typeface="Times New Roman" panose="02020603050405020304" pitchFamily="18" charset="0"/>
                <a:cs typeface="Times New Roman" panose="02020603050405020304" pitchFamily="18" charset="0"/>
              </a:rPr>
              <a:t>“Magazin, tartışmalar, denemeler, makale, bilimsel değerlendirmeler ve yorumlar, ders kitapları, gazete yönetimince yapılan zorunlu açıklamalar (fiyat artışının nedenini öyle bir tartışmalı ki okur ikna olsun), basında çıkan makaleler, yergi yazıları, belli bir görüşü açıklayan ya da savunan düşünce ve felsefe yazıları, yazılı reklam metinleri, polemik içerikli yazılar, rapor, iş mektupları, mesleki mektuplar, kullanma kılavuzu, yönetimle ilgili belgeler, kurum içi bilgilendirici ve yönlendirici yazılar.”</a:t>
            </a:r>
          </a:p>
          <a:p>
            <a:pPr algn="just">
              <a:lnSpc>
                <a:spcPct val="150000"/>
              </a:lnSpc>
            </a:pPr>
            <a:r>
              <a:rPr lang="tr-TR" dirty="0">
                <a:latin typeface="Times New Roman" panose="02020603050405020304" pitchFamily="18" charset="0"/>
                <a:cs typeface="Times New Roman" panose="02020603050405020304" pitchFamily="18" charset="0"/>
              </a:rPr>
              <a:t>Tartışmacı metinler, her zaman homojen bir söylem ulamını oluşturmazlar. Reklam metinlerinden çok farklı bir siyasal söyleme kadar birçok şey tartışmacı metin olabilir. Diğer yandan her metin içinde tartışmacı metin örneklerine rastlamak da olasıdır. Yerine göre bir anlatı da tartışmacı metin biçiminde düzenlenebilir. Ancak bu durumda o anlatıya tartışmacı metin işlevi yüklenemez. Sözgelimi, bir öyküdeki tartışma ya da kanıtlama düşünsel bir amaç için değil, yazınsal bir kaygıyla yazılmıştır.</a:t>
            </a:r>
          </a:p>
        </p:txBody>
      </p:sp>
    </p:spTree>
    <p:extLst>
      <p:ext uri="{BB962C8B-B14F-4D97-AF65-F5344CB8AC3E}">
        <p14:creationId xmlns:p14="http://schemas.microsoft.com/office/powerpoint/2010/main" val="72847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889844"/>
            <a:ext cx="8424936" cy="3831818"/>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Tartışmacı Bir Metnin Kurgusu</a:t>
            </a:r>
          </a:p>
          <a:p>
            <a:pPr algn="just">
              <a:lnSpc>
                <a:spcPct val="150000"/>
              </a:lnSpc>
            </a:pPr>
            <a:r>
              <a:rPr lang="tr-TR" dirty="0">
                <a:latin typeface="Times New Roman" panose="02020603050405020304" pitchFamily="18" charset="0"/>
                <a:cs typeface="Times New Roman" panose="02020603050405020304" pitchFamily="18" charset="0"/>
              </a:rPr>
              <a:t>Tartışmacı metinlerde mantıksal tutarlılık vardır, yani her metin mantıksal bir gelişme ve düşüncenin ilerlemesi biçiminde sunulur. Yazar, söylemini belli bir konuya göre ele alır. Yani, hangi alanla ilgili olduğu ve ne tür bir çözüm getireceği okur açısından önemlidir, önce bir tez ya da düşünce ortaya konulur, sonra bu düşüncenin eksik yanları, tutarsız yönleri ya da yazarca kabul edilmeyen yanları belirtilir. Böylelikle o düşünce, eksik ya da tutarsız yönlerinden hareketle çürütülür ve bu düşünce yerine yazar kendi yaklaşımını açıklar.</a:t>
            </a:r>
          </a:p>
          <a:p>
            <a:pPr algn="just">
              <a:lnSpc>
                <a:spcPct val="150000"/>
              </a:lnSpc>
            </a:pPr>
            <a:r>
              <a:rPr lang="tr-TR" dirty="0">
                <a:latin typeface="Times New Roman" panose="02020603050405020304" pitchFamily="18" charset="0"/>
                <a:cs typeface="Times New Roman" panose="02020603050405020304" pitchFamily="18" charset="0"/>
              </a:rPr>
              <a:t>Yani aynı konu ile ilgili olarak yeni bir yaklaşım ortaya konulur.</a:t>
            </a:r>
          </a:p>
        </p:txBody>
      </p:sp>
    </p:spTree>
    <p:extLst>
      <p:ext uri="{BB962C8B-B14F-4D97-AF65-F5344CB8AC3E}">
        <p14:creationId xmlns:p14="http://schemas.microsoft.com/office/powerpoint/2010/main" val="1753756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1196752"/>
            <a:ext cx="8712968" cy="3416320"/>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Metnin başlangıç kısmında bilinen bir durum söylenir. Bazı tartışmacı söylemlerde yazar, kısa fakat alıcının dikkatini çekecek ya da onun hoşuna gidecek bir girişle anlatımına başlar. Yazı başlangıcı denilen bu kısımda, yazar, yazısına başlarken uygun bir girişten sonra, konu üzerine birkaç cümle yazar.</a:t>
            </a:r>
          </a:p>
          <a:p>
            <a:pPr algn="just">
              <a:lnSpc>
                <a:spcPct val="150000"/>
              </a:lnSpc>
            </a:pPr>
            <a:r>
              <a:rPr lang="tr-TR" dirty="0">
                <a:latin typeface="Times New Roman" panose="02020603050405020304" pitchFamily="18" charset="0"/>
                <a:cs typeface="Times New Roman" panose="02020603050405020304" pitchFamily="18" charset="0"/>
              </a:rPr>
              <a:t>Bu başlangıcın, kavrayıcı ve dikkati toplayacak nitelikte olması gerekir. Giriş kısmından sonra ele alınacak alanla ilgili kısmından yola çıkılarak bir sınırlandırma yapılır. Bu tür metinlerin sonu da başlangıçtaki gibi, duygu ve heyecana yönelik çarpıcı bir yargıyla / tezle biter. </a:t>
            </a:r>
          </a:p>
        </p:txBody>
      </p:sp>
    </p:spTree>
    <p:extLst>
      <p:ext uri="{BB962C8B-B14F-4D97-AF65-F5344CB8AC3E}">
        <p14:creationId xmlns:p14="http://schemas.microsoft.com/office/powerpoint/2010/main" val="49132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764704"/>
            <a:ext cx="8568952" cy="4197559"/>
          </a:xfrm>
          <a:prstGeom prst="rect">
            <a:avLst/>
          </a:prstGeom>
        </p:spPr>
        <p:txBody>
          <a:bodyPr wrap="square">
            <a:spAutoFit/>
          </a:bodyPr>
          <a:lstStyle/>
          <a:p>
            <a:pPr algn="just">
              <a:lnSpc>
                <a:spcPct val="150000"/>
              </a:lnSpc>
            </a:pPr>
            <a:r>
              <a:rPr lang="tr-TR" u="sng" dirty="0">
                <a:latin typeface="Times New Roman" panose="02020603050405020304" pitchFamily="18" charset="0"/>
                <a:ea typeface="Tahoma" panose="020B0604030504040204" pitchFamily="34" charset="0"/>
                <a:cs typeface="Times New Roman" panose="02020603050405020304" pitchFamily="18" charset="0"/>
              </a:rPr>
              <a:t>Tartışmada kimi zaman, yazar bir konuda alıcı ile ortak düşündüğünü, aynı ya da benzer şeyleri düşündüğünü belirterek işe başlar. Bu ortak düşünce, vericinin kendi düşüncesini anlatması ve alıcıya kabul ettirmesi için önemli bir destektir. Böylece </a:t>
            </a:r>
            <a:r>
              <a:rPr lang="tr-TR" b="1" u="sng" dirty="0">
                <a:latin typeface="Times New Roman" panose="02020603050405020304" pitchFamily="18" charset="0"/>
                <a:ea typeface="Tahoma" panose="020B0604030504040204" pitchFamily="34" charset="0"/>
                <a:cs typeface="Times New Roman" panose="02020603050405020304" pitchFamily="18" charset="0"/>
              </a:rPr>
              <a:t>alıcı ile gizli bir anlaşma</a:t>
            </a:r>
            <a:r>
              <a:rPr lang="tr-TR" u="sng" dirty="0">
                <a:latin typeface="Times New Roman" panose="02020603050405020304" pitchFamily="18" charset="0"/>
                <a:ea typeface="Tahoma" panose="020B0604030504040204" pitchFamily="34" charset="0"/>
                <a:cs typeface="Times New Roman" panose="02020603050405020304" pitchFamily="18" charset="0"/>
              </a:rPr>
              <a:t> yapılmış olur</a:t>
            </a:r>
            <a:r>
              <a:rPr lang="tr-TR" dirty="0">
                <a:latin typeface="Times New Roman" panose="02020603050405020304" pitchFamily="18" charset="0"/>
                <a:ea typeface="Tahoma" panose="020B0604030504040204" pitchFamily="34" charset="0"/>
                <a:cs typeface="Times New Roman" panose="02020603050405020304" pitchFamily="18" charset="0"/>
              </a:rPr>
              <a:t> (Yani “ikimiz de şu konuda aynı düşünüyoruz. O halde akıl yürütmede de benzer yanlarımız olacaktır" gibi bir tespit ile, baştan alıcıyı kendine bağlama biçiminden söz edilebilir). Bunu sağlamak için yazar bazen de "siz de benim gibi biliyorsunuz </a:t>
            </a:r>
            <a:r>
              <a:rPr lang="tr-TR" dirty="0" err="1">
                <a:latin typeface="Times New Roman" panose="02020603050405020304" pitchFamily="18" charset="0"/>
                <a:ea typeface="Tahoma" panose="020B0604030504040204" pitchFamily="34" charset="0"/>
                <a:cs typeface="Times New Roman" panose="02020603050405020304" pitchFamily="18" charset="0"/>
              </a:rPr>
              <a:t>ki..",“şu</a:t>
            </a:r>
            <a:r>
              <a:rPr lang="tr-TR" dirty="0">
                <a:latin typeface="Times New Roman" panose="02020603050405020304" pitchFamily="18" charset="0"/>
                <a:ea typeface="Tahoma" panose="020B0604030504040204" pitchFamily="34" charset="0"/>
                <a:cs typeface="Times New Roman" panose="02020603050405020304" pitchFamily="18" charset="0"/>
              </a:rPr>
              <a:t> konuda sizinle aynı görüşteyiz..” türü anlatımlar kullanır. </a:t>
            </a:r>
          </a:p>
          <a:p>
            <a:pPr algn="just">
              <a:lnSpc>
                <a:spcPct val="150000"/>
              </a:lnSpc>
            </a:pPr>
            <a:r>
              <a:rPr lang="tr-TR" dirty="0">
                <a:latin typeface="Times New Roman" panose="02020603050405020304" pitchFamily="18" charset="0"/>
                <a:ea typeface="Tahoma" panose="020B0604030504040204" pitchFamily="34" charset="0"/>
                <a:cs typeface="Times New Roman" panose="02020603050405020304" pitchFamily="18" charset="0"/>
              </a:rPr>
              <a:t>Bu tür seslenmeler, alıcıyla yapılan gizli bir anlaşmayı belirtir. Ancak bu tür bir tespitten hemen sonra, küçük bir sorgulama ya da şüphe ile bir yönlendirme yapılır. Bazen de bilinen bir gerçeğe uygun yeni bir durum, gerçekmiş gibi sunulur.</a:t>
            </a:r>
          </a:p>
        </p:txBody>
      </p:sp>
    </p:spTree>
    <p:extLst>
      <p:ext uri="{BB962C8B-B14F-4D97-AF65-F5344CB8AC3E}">
        <p14:creationId xmlns:p14="http://schemas.microsoft.com/office/powerpoint/2010/main" val="416216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16035" y="1124744"/>
            <a:ext cx="8424936" cy="466281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Tartışmacı Anlatımdaki Dil Düzeyleri ve Sözcük Kullanımı</a:t>
            </a:r>
          </a:p>
          <a:p>
            <a:pPr algn="just">
              <a:lnSpc>
                <a:spcPct val="150000"/>
              </a:lnSpc>
            </a:pPr>
            <a:endParaRPr lang="tr-TR" b="1"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Tartışmacı metinde verici ile alıcı (ya da yazar ile okur) arasındaki kullanılan biçem (üslup) belirleyici bir durumdur. Doğruluk derecesini belirten sözcüklerin kullanıldığı bu tür metinde, dilin ve anlatım biçiminin alıcıya hoş gelecek biçimde kullanılması, tezin kabullenilebilmesi açısından başarı getirir.</a:t>
            </a:r>
          </a:p>
          <a:p>
            <a:pPr algn="just">
              <a:lnSpc>
                <a:spcPct val="150000"/>
              </a:lnSpc>
            </a:pPr>
            <a:r>
              <a:rPr lang="tr-TR" dirty="0">
                <a:latin typeface="Times New Roman" panose="02020603050405020304" pitchFamily="18" charset="0"/>
                <a:cs typeface="Times New Roman" panose="02020603050405020304" pitchFamily="18" charset="0"/>
              </a:rPr>
              <a:t>Vericinin (yazarın) görüşlerinde doğru ve haklı olduğunu belirtmek için zorunluluk belirten eylemler tartışmada olumlu etki sağlar. </a:t>
            </a:r>
            <a:r>
              <a:rPr lang="tr-TR" u="sng" dirty="0">
                <a:latin typeface="Times New Roman" panose="02020603050405020304" pitchFamily="18" charset="0"/>
                <a:cs typeface="Times New Roman" panose="02020603050405020304" pitchFamily="18" charset="0"/>
              </a:rPr>
              <a:t>Olası bir </a:t>
            </a:r>
            <a:r>
              <a:rPr lang="tr-TR" b="1" u="sng" dirty="0">
                <a:latin typeface="Times New Roman" panose="02020603050405020304" pitchFamily="18" charset="0"/>
                <a:cs typeface="Times New Roman" panose="02020603050405020304" pitchFamily="18" charset="0"/>
              </a:rPr>
              <a:t>kuşkunun olmadığını </a:t>
            </a:r>
            <a:r>
              <a:rPr lang="tr-TR" u="sng" dirty="0">
                <a:latin typeface="Times New Roman" panose="02020603050405020304" pitchFamily="18" charset="0"/>
                <a:cs typeface="Times New Roman" panose="02020603050405020304" pitchFamily="18" charset="0"/>
              </a:rPr>
              <a:t>açıklayan sözcükler vardır: sözgelimi; kuşkusuz, elbette, hiç kuşku yok ki, şüphesiz, (çok) kesin olarak, muhakkak, eminiz ki, şu bellidir ki, şundan eminim(iz) ki, her zaman, asla, kesinlikle...</a:t>
            </a:r>
          </a:p>
        </p:txBody>
      </p:sp>
    </p:spTree>
    <p:extLst>
      <p:ext uri="{BB962C8B-B14F-4D97-AF65-F5344CB8AC3E}">
        <p14:creationId xmlns:p14="http://schemas.microsoft.com/office/powerpoint/2010/main" val="3410959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23140" y="836712"/>
            <a:ext cx="8712968" cy="3970318"/>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Kullanılan zaman</a:t>
            </a:r>
          </a:p>
          <a:p>
            <a:pPr algn="just"/>
            <a:endParaRPr lang="tr-TR" b="1"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Bir zamansal değeri olmayan, ancak alışkanlık değer içeren </a:t>
            </a:r>
            <a:r>
              <a:rPr lang="tr-TR" u="sng" dirty="0">
                <a:latin typeface="Times New Roman" panose="02020603050405020304" pitchFamily="18" charset="0"/>
                <a:cs typeface="Times New Roman" panose="02020603050405020304" pitchFamily="18" charset="0"/>
              </a:rPr>
              <a:t>şimdiki zaman ya da </a:t>
            </a:r>
            <a:r>
              <a:rPr lang="tr-TR" b="1" u="sng" dirty="0">
                <a:latin typeface="Times New Roman" panose="02020603050405020304" pitchFamily="18" charset="0"/>
                <a:cs typeface="Times New Roman" panose="02020603050405020304" pitchFamily="18" charset="0"/>
              </a:rPr>
              <a:t>geniş zaman</a:t>
            </a:r>
            <a:r>
              <a:rPr lang="tr-TR" dirty="0">
                <a:latin typeface="Times New Roman" panose="02020603050405020304" pitchFamily="18" charset="0"/>
                <a:cs typeface="Times New Roman" panose="02020603050405020304" pitchFamily="18" charset="0"/>
              </a:rPr>
              <a:t> kullanılır. Bu şekilde zaman dışında gelişmiş olarak sergilenen bir tartışmanın her zaman geçerli olacağı izlenimi verilir.</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Bazen okura güven vermek, onun düşüncelerine de saygı göstermek ve onu engellemiyor izlenimi vermek için </a:t>
            </a:r>
            <a:r>
              <a:rPr lang="tr-TR" b="1" dirty="0">
                <a:latin typeface="Times New Roman" panose="02020603050405020304" pitchFamily="18" charset="0"/>
                <a:cs typeface="Times New Roman" panose="02020603050405020304" pitchFamily="18" charset="0"/>
              </a:rPr>
              <a:t>şüphe ve tereddüt belirtici </a:t>
            </a:r>
            <a:r>
              <a:rPr lang="tr-TR" dirty="0">
                <a:latin typeface="Times New Roman" panose="02020603050405020304" pitchFamily="18" charset="0"/>
                <a:cs typeface="Times New Roman" panose="02020603050405020304" pitchFamily="18" charset="0"/>
              </a:rPr>
              <a:t>sözcükler kullanılır: </a:t>
            </a:r>
            <a:r>
              <a:rPr lang="tr-TR" u="sng" dirty="0">
                <a:latin typeface="Times New Roman" panose="02020603050405020304" pitchFamily="18" charset="0"/>
                <a:cs typeface="Times New Roman" panose="02020603050405020304" pitchFamily="18" charset="0"/>
              </a:rPr>
              <a:t>belki, ola ki, olasılık dahilindedir ki, ihtimaldir ki, şu da olanaklıdır, şu da düşünülebilir</a:t>
            </a:r>
            <a:r>
              <a:rPr lang="tr-TR" dirty="0">
                <a:latin typeface="Times New Roman" panose="02020603050405020304" pitchFamily="18" charset="0"/>
                <a:cs typeface="Times New Roman" panose="02020603050405020304" pitchFamily="18" charset="0"/>
              </a:rPr>
              <a:t>. </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Tartışmada, her zaman kendisinin doğru düşündüğünü belirtmek amaçtır. Düşüncelerin doğru olduğunu, kendisine güvenilmesi gerektiğini belirten «kuşkusuz, gerçekten, açıktır ki, yadsınamaz ki» türünden anlatımlara sıklıkla başvurulur.</a:t>
            </a:r>
          </a:p>
        </p:txBody>
      </p:sp>
    </p:spTree>
    <p:extLst>
      <p:ext uri="{BB962C8B-B14F-4D97-AF65-F5344CB8AC3E}">
        <p14:creationId xmlns:p14="http://schemas.microsoft.com/office/powerpoint/2010/main" val="54348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028343"/>
            <a:ext cx="7776864" cy="4247317"/>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Kullanılan kişi</a:t>
            </a:r>
          </a:p>
          <a:p>
            <a:pPr algn="just">
              <a:lnSpc>
                <a:spcPct val="150000"/>
              </a:lnSpc>
            </a:pPr>
            <a:endParaRPr lang="tr-TR" b="1"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Tartışmacı metinler, genellikle birinci tekil ya da çoğul kişi ("ben", “biz") ağzıyla söylenir. Bu da kişinin kendi düşüncesini belirtmek için gerekli bir durumdur. Bu bakımdan tartışmacı metinler, </a:t>
            </a:r>
            <a:r>
              <a:rPr lang="tr-TR" b="1" dirty="0">
                <a:latin typeface="Times New Roman" panose="02020603050405020304" pitchFamily="18" charset="0"/>
                <a:cs typeface="Times New Roman" panose="02020603050405020304" pitchFamily="18" charset="0"/>
              </a:rPr>
              <a:t>anlatıdan öteye, söylem </a:t>
            </a:r>
            <a:r>
              <a:rPr lang="tr-TR" dirty="0">
                <a:latin typeface="Times New Roman" panose="02020603050405020304" pitchFamily="18" charset="0"/>
                <a:cs typeface="Times New Roman" panose="02020603050405020304" pitchFamily="18" charset="0"/>
              </a:rPr>
              <a:t>özelliklerini taşır. Ancak alıcı-okur da metin içinde "sen/siz" adılı ile bulunabilir. Bu ikna etme ile ilgili bir tutumdur. Diğer yandan bilgilendirici ve açıklayıcı metin tipi biçiminde hazırlanmış bir tartışmacı metinde üçüncü kişi adılı da kullanılır. Üçüncü kişi adılı ile (ya da edilgen yapılarla) yapılan bu tür anlatımlarda ikna etme düşüncesini maskeleme işi vardır.</a:t>
            </a:r>
          </a:p>
        </p:txBody>
      </p:sp>
    </p:spTree>
    <p:extLst>
      <p:ext uri="{BB962C8B-B14F-4D97-AF65-F5344CB8AC3E}">
        <p14:creationId xmlns:p14="http://schemas.microsoft.com/office/powerpoint/2010/main" val="116797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079612" y="548680"/>
            <a:ext cx="6984776" cy="6048672"/>
          </a:xfrm>
          <a:prstGeom prst="rect">
            <a:avLst/>
          </a:prstGeom>
        </p:spPr>
      </p:pic>
      <p:sp>
        <p:nvSpPr>
          <p:cNvPr id="3" name="Dikdörtgen 2">
            <a:extLst>
              <a:ext uri="{FF2B5EF4-FFF2-40B4-BE49-F238E27FC236}">
                <a16:creationId xmlns:a16="http://schemas.microsoft.com/office/drawing/2014/main" id="{FB17E572-93D6-414D-AEB0-017FFAC2F1E9}"/>
              </a:ext>
            </a:extLst>
          </p:cNvPr>
          <p:cNvSpPr/>
          <p:nvPr/>
        </p:nvSpPr>
        <p:spPr>
          <a:xfrm>
            <a:off x="167523" y="0"/>
            <a:ext cx="7731027" cy="461665"/>
          </a:xfrm>
          <a:prstGeom prst="rect">
            <a:avLst/>
          </a:prstGeom>
        </p:spPr>
        <p:txBody>
          <a:bodyPr wrap="none">
            <a:spAutoFit/>
          </a:bodyPr>
          <a:lstStyle/>
          <a:p>
            <a:r>
              <a:rPr lang="tr-TR" sz="2400" b="1" dirty="0">
                <a:latin typeface="Times New Roman" panose="02020603050405020304" pitchFamily="18" charset="0"/>
                <a:cs typeface="Times New Roman" panose="02020603050405020304" pitchFamily="18" charset="0"/>
              </a:rPr>
              <a:t>METİNDE SIKLIKLA KULLANILAN BELİRTİCİLER</a:t>
            </a:r>
          </a:p>
        </p:txBody>
      </p:sp>
    </p:spTree>
    <p:extLst>
      <p:ext uri="{BB962C8B-B14F-4D97-AF65-F5344CB8AC3E}">
        <p14:creationId xmlns:p14="http://schemas.microsoft.com/office/powerpoint/2010/main" val="517751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27584" y="836712"/>
            <a:ext cx="7056784" cy="4392488"/>
          </a:xfrm>
          <a:prstGeom prst="rect">
            <a:avLst/>
          </a:prstGeom>
        </p:spPr>
      </p:pic>
    </p:spTree>
    <p:extLst>
      <p:ext uri="{BB962C8B-B14F-4D97-AF65-F5344CB8AC3E}">
        <p14:creationId xmlns:p14="http://schemas.microsoft.com/office/powerpoint/2010/main" val="4192905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8024" y="332656"/>
            <a:ext cx="8568952" cy="6324808"/>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Tartışmada kullanılabilecek bazı temel yapılar.</a:t>
            </a:r>
          </a:p>
          <a:p>
            <a:pPr algn="just">
              <a:lnSpc>
                <a:spcPct val="150000"/>
              </a:lnSpc>
            </a:pPr>
            <a:endParaRPr lang="tr-TR" b="1" dirty="0">
              <a:latin typeface="Times New Roman" panose="02020603050405020304" pitchFamily="18" charset="0"/>
              <a:cs typeface="Times New Roman" panose="02020603050405020304" pitchFamily="18" charset="0"/>
            </a:endParaRPr>
          </a:p>
          <a:p>
            <a:pPr algn="just">
              <a:lnSpc>
                <a:spcPct val="150000"/>
              </a:lnSpc>
            </a:pPr>
            <a:r>
              <a:rPr lang="tr-TR" i="1" dirty="0">
                <a:latin typeface="Times New Roman" panose="02020603050405020304" pitchFamily="18" charset="0"/>
                <a:cs typeface="Times New Roman" panose="02020603050405020304" pitchFamily="18" charset="0"/>
              </a:rPr>
              <a:t>Hukuk kuralı: </a:t>
            </a:r>
            <a:r>
              <a:rPr lang="tr-TR" dirty="0">
                <a:latin typeface="Times New Roman" panose="02020603050405020304" pitchFamily="18" charset="0"/>
                <a:cs typeface="Times New Roman" panose="02020603050405020304" pitchFamily="18" charset="0"/>
              </a:rPr>
              <a:t>Aynı durumlar için aynı kanunların geçerli olması savunulur. (</a:t>
            </a:r>
            <a:r>
              <a:rPr lang="tr-TR" dirty="0" err="1">
                <a:latin typeface="Times New Roman" panose="02020603050405020304" pitchFamily="18" charset="0"/>
                <a:cs typeface="Times New Roman" panose="02020603050405020304" pitchFamily="18" charset="0"/>
              </a:rPr>
              <a:t>X’e</a:t>
            </a:r>
            <a:r>
              <a:rPr lang="tr-TR" dirty="0">
                <a:latin typeface="Times New Roman" panose="02020603050405020304" pitchFamily="18" charset="0"/>
                <a:cs typeface="Times New Roman" panose="02020603050405020304" pitchFamily="18" charset="0"/>
              </a:rPr>
              <a:t> şu kanun uygulandı, ama Y'nin akrabası yüzünden aynı kanunun uygulanmaması bir yanlışlıktır.)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i="1" dirty="0">
                <a:latin typeface="Times New Roman" panose="02020603050405020304" pitchFamily="18" charset="0"/>
                <a:cs typeface="Times New Roman" panose="02020603050405020304" pitchFamily="18" charset="0"/>
              </a:rPr>
              <a:t>Kesin kanıtlar: </a:t>
            </a:r>
            <a:r>
              <a:rPr lang="tr-TR" dirty="0">
                <a:latin typeface="Times New Roman" panose="02020603050405020304" pitchFamily="18" charset="0"/>
                <a:cs typeface="Times New Roman" panose="02020603050405020304" pitchFamily="18" charset="0"/>
              </a:rPr>
              <a:t>Herkesin bildiği bir şeyi savunma. (Türk eğitim sisteminde sorunlar vardır. Bu kadar yalın bir gerçeği nasıl yok sayarsınız.)</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i="1" dirty="0">
                <a:latin typeface="Times New Roman" panose="02020603050405020304" pitchFamily="18" charset="0"/>
                <a:cs typeface="Times New Roman" panose="02020603050405020304" pitchFamily="18" charset="0"/>
              </a:rPr>
              <a:t>Karşı kanıt: </a:t>
            </a:r>
            <a:r>
              <a:rPr lang="tr-TR" dirty="0">
                <a:latin typeface="Times New Roman" panose="02020603050405020304" pitchFamily="18" charset="0"/>
                <a:cs typeface="Times New Roman" panose="02020603050405020304" pitchFamily="18" charset="0"/>
              </a:rPr>
              <a:t>Düşünce bir başkası ile yer değiştirir. (Bu duruma gülmektense ağlamayı tercih ederim.)</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i="1" dirty="0">
                <a:latin typeface="Times New Roman" panose="02020603050405020304" pitchFamily="18" charset="0"/>
                <a:cs typeface="Times New Roman" panose="02020603050405020304" pitchFamily="18" charset="0"/>
              </a:rPr>
              <a:t>Bilinmeme kanıtı: </a:t>
            </a:r>
            <a:r>
              <a:rPr lang="tr-TR" dirty="0">
                <a:latin typeface="Times New Roman" panose="02020603050405020304" pitchFamily="18" charset="0"/>
                <a:cs typeface="Times New Roman" panose="02020603050405020304" pitchFamily="18" charset="0"/>
              </a:rPr>
              <a:t>Rakipten, söylenilen şeyin karşıtının kanıtlanması istenir. (Bana... konuyu kanıtlayın ki size inanayım.)</a:t>
            </a:r>
          </a:p>
          <a:p>
            <a:pPr algn="just">
              <a:lnSpc>
                <a:spcPct val="150000"/>
              </a:lnSpc>
            </a:pPr>
            <a:r>
              <a:rPr lang="tr-TR" i="1" dirty="0">
                <a:latin typeface="Times New Roman" panose="02020603050405020304" pitchFamily="18" charset="0"/>
                <a:cs typeface="Times New Roman" panose="02020603050405020304" pitchFamily="18" charset="0"/>
              </a:rPr>
              <a:t>Toplumsal kanıt: </a:t>
            </a:r>
            <a:r>
              <a:rPr lang="tr-TR" dirty="0">
                <a:latin typeface="Times New Roman" panose="02020603050405020304" pitchFamily="18" charset="0"/>
                <a:cs typeface="Times New Roman" panose="02020603050405020304" pitchFamily="18" charset="0"/>
              </a:rPr>
              <a:t>Halk tartışma ile heyecanlandırılmaya çalışılır. (Onların vaatlerine inanmayın. Vatan elden gidiyor!)</a:t>
            </a:r>
          </a:p>
        </p:txBody>
      </p:sp>
    </p:spTree>
    <p:extLst>
      <p:ext uri="{BB962C8B-B14F-4D97-AF65-F5344CB8AC3E}">
        <p14:creationId xmlns:p14="http://schemas.microsoft.com/office/powerpoint/2010/main" val="331615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908720"/>
            <a:ext cx="8208912" cy="4662815"/>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Örnek,</a:t>
            </a:r>
          </a:p>
          <a:p>
            <a:pPr algn="just">
              <a:lnSpc>
                <a:spcPct val="150000"/>
              </a:lnSpc>
            </a:pPr>
            <a:r>
              <a:rPr lang="tr-TR" dirty="0">
                <a:latin typeface="Times New Roman" panose="02020603050405020304" pitchFamily="18" charset="0"/>
                <a:cs typeface="Times New Roman" panose="02020603050405020304" pitchFamily="18" charset="0"/>
              </a:rPr>
              <a:t>Ali mavi yolculuk yapmak için, bu yaz, tatile, Marmaris'e gitti.</a:t>
            </a:r>
          </a:p>
          <a:p>
            <a:pPr algn="just">
              <a:lnSpc>
                <a:spcPct val="150000"/>
              </a:lnSpc>
            </a:pPr>
            <a:r>
              <a:rPr lang="tr-TR" b="1" dirty="0">
                <a:latin typeface="Times New Roman" panose="02020603050405020304" pitchFamily="18" charset="0"/>
                <a:cs typeface="Times New Roman" panose="02020603050405020304" pitchFamily="18" charset="0"/>
              </a:rPr>
              <a:t>ÖYKÜLEME</a:t>
            </a:r>
            <a:r>
              <a:rPr lang="tr-TR" dirty="0">
                <a:latin typeface="Times New Roman" panose="02020603050405020304" pitchFamily="18" charset="0"/>
                <a:cs typeface="Times New Roman" panose="02020603050405020304" pitchFamily="18" charset="0"/>
              </a:rPr>
              <a:t> 	Eğer, Ali, arkadaşı Ahmet'e Marmaris'te yaptıklarını, başına gelen olayları anlatırsa, </a:t>
            </a:r>
            <a:r>
              <a:rPr lang="tr-TR" dirty="0" err="1">
                <a:latin typeface="Times New Roman" panose="02020603050405020304" pitchFamily="18" charset="0"/>
                <a:cs typeface="Times New Roman" panose="02020603050405020304" pitchFamily="18" charset="0"/>
              </a:rPr>
              <a:t>anlatısal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öyküleyici</a:t>
            </a:r>
            <a:r>
              <a:rPr lang="tr-TR" dirty="0">
                <a:latin typeface="Times New Roman" panose="02020603050405020304" pitchFamily="18" charset="0"/>
                <a:cs typeface="Times New Roman" panose="02020603050405020304" pitchFamily="18" charset="0"/>
              </a:rPr>
              <a:t>) bir söylem üretmiş olur.</a:t>
            </a:r>
          </a:p>
          <a:p>
            <a:pPr algn="just">
              <a:lnSpc>
                <a:spcPct val="150000"/>
              </a:lnSpc>
            </a:pPr>
            <a:r>
              <a:rPr lang="tr-TR" b="1" dirty="0">
                <a:latin typeface="Times New Roman" panose="02020603050405020304" pitchFamily="18" charset="0"/>
                <a:cs typeface="Times New Roman" panose="02020603050405020304" pitchFamily="18" charset="0"/>
              </a:rPr>
              <a:t>BETİMLEME </a:t>
            </a:r>
            <a:r>
              <a:rPr lang="tr-TR" dirty="0">
                <a:latin typeface="Times New Roman" panose="02020603050405020304" pitchFamily="18" charset="0"/>
                <a:cs typeface="Times New Roman" panose="02020603050405020304" pitchFamily="18" charset="0"/>
              </a:rPr>
              <a:t>	Eğer, arkadaşına yolculuk yaptığı tekneyi betimliyorsa, </a:t>
            </a:r>
            <a:r>
              <a:rPr lang="tr-TR" dirty="0" err="1">
                <a:latin typeface="Times New Roman" panose="02020603050405020304" pitchFamily="18" charset="0"/>
                <a:cs typeface="Times New Roman" panose="02020603050405020304" pitchFamily="18" charset="0"/>
              </a:rPr>
              <a:t>betimsel</a:t>
            </a:r>
            <a:r>
              <a:rPr lang="tr-TR" dirty="0">
                <a:latin typeface="Times New Roman" panose="02020603050405020304" pitchFamily="18" charset="0"/>
                <a:cs typeface="Times New Roman" panose="02020603050405020304" pitchFamily="18" charset="0"/>
              </a:rPr>
              <a:t> bir söylem üretmiş olur.</a:t>
            </a:r>
          </a:p>
          <a:p>
            <a:pPr algn="just">
              <a:lnSpc>
                <a:spcPct val="150000"/>
              </a:lnSpc>
            </a:pPr>
            <a:r>
              <a:rPr lang="tr-TR" b="1" dirty="0">
                <a:latin typeface="Times New Roman" panose="02020603050405020304" pitchFamily="18" charset="0"/>
                <a:cs typeface="Times New Roman" panose="02020603050405020304" pitchFamily="18" charset="0"/>
              </a:rPr>
              <a:t>TARTIŞMA</a:t>
            </a:r>
            <a:r>
              <a:rPr lang="tr-TR" dirty="0">
                <a:latin typeface="Times New Roman" panose="02020603050405020304" pitchFamily="18" charset="0"/>
                <a:cs typeface="Times New Roman" panose="02020603050405020304" pitchFamily="18" charset="0"/>
              </a:rPr>
              <a:t> 	Eğer, yaptığı yolculuğun çok güzel geçtiğini, onu, tatilini mutlaka Marmaris'te geçirmesi gerektiğine ikna etmeye çalışıyorsa, bu kez kanıtlayıcı (tartışmacı) bir söylem üretmiş olur.</a:t>
            </a:r>
          </a:p>
          <a:p>
            <a:pPr algn="just">
              <a:lnSpc>
                <a:spcPct val="150000"/>
              </a:lnSpc>
            </a:pPr>
            <a:r>
              <a:rPr lang="tr-TR" b="1" dirty="0">
                <a:latin typeface="Times New Roman" panose="02020603050405020304" pitchFamily="18" charset="0"/>
                <a:cs typeface="Times New Roman" panose="02020603050405020304" pitchFamily="18" charset="0"/>
              </a:rPr>
              <a:t>AÇIKLAMA</a:t>
            </a:r>
            <a:r>
              <a:rPr lang="tr-TR" dirty="0">
                <a:latin typeface="Times New Roman" panose="02020603050405020304" pitchFamily="18" charset="0"/>
                <a:cs typeface="Times New Roman" panose="02020603050405020304" pitchFamily="18" charset="0"/>
              </a:rPr>
              <a:t> 	Nihayet, arkadaşı Ahmet, ona bu yolculuğu nasıl yaptığını sorduğunda, Ali, açıklayıcı bir söylem üretecektir.</a:t>
            </a:r>
          </a:p>
        </p:txBody>
      </p:sp>
    </p:spTree>
    <p:extLst>
      <p:ext uri="{BB962C8B-B14F-4D97-AF65-F5344CB8AC3E}">
        <p14:creationId xmlns:p14="http://schemas.microsoft.com/office/powerpoint/2010/main" val="253448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63352" y="332656"/>
            <a:ext cx="8712967" cy="4801314"/>
          </a:xfrm>
          <a:prstGeom prst="rect">
            <a:avLst/>
          </a:prstGeom>
        </p:spPr>
        <p:txBody>
          <a:bodyPr wrap="square">
            <a:spAutoFit/>
          </a:bodyPr>
          <a:lstStyle/>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Üçüncü bir seçeneği olmayan kanıt: </a:t>
            </a:r>
            <a:r>
              <a:rPr lang="tr-TR" dirty="0">
                <a:latin typeface="Times New Roman" panose="02020603050405020304" pitchFamily="18" charset="0"/>
                <a:cs typeface="Times New Roman" panose="02020603050405020304" pitchFamily="18" charset="0"/>
              </a:rPr>
              <a:t>İki seçenek vardır, orta bir yol yoktur. (Kapı ya açıktır ya da kapalı...)</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Kişi ile yaptığı eylem arasındaki ilişki:</a:t>
            </a:r>
            <a:r>
              <a:rPr lang="tr-TR" dirty="0">
                <a:latin typeface="Times New Roman" panose="02020603050405020304" pitchFamily="18" charset="0"/>
                <a:cs typeface="Times New Roman" panose="02020603050405020304" pitchFamily="18" charset="0"/>
              </a:rPr>
              <a:t> (Hırsızlık yapan kişi hırsızdır.)</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Tüm ile parça arasındaki ilişki:</a:t>
            </a:r>
            <a:r>
              <a:rPr lang="tr-TR" dirty="0">
                <a:latin typeface="Times New Roman" panose="02020603050405020304" pitchFamily="18" charset="0"/>
                <a:cs typeface="Times New Roman" panose="02020603050405020304" pitchFamily="18" charset="0"/>
              </a:rPr>
              <a:t> (Grup ve birey)</a:t>
            </a:r>
          </a:p>
          <a:p>
            <a:pPr algn="just"/>
            <a:r>
              <a:rPr lang="tr-TR" dirty="0">
                <a:latin typeface="Times New Roman" panose="02020603050405020304" pitchFamily="18" charset="0"/>
                <a:cs typeface="Times New Roman" panose="02020603050405020304" pitchFamily="18" charset="0"/>
              </a:rPr>
              <a:t> </a:t>
            </a:r>
          </a:p>
          <a:p>
            <a:pPr algn="just"/>
            <a:r>
              <a:rPr lang="tr-TR" i="1" dirty="0">
                <a:latin typeface="Times New Roman" panose="02020603050405020304" pitchFamily="18" charset="0"/>
                <a:cs typeface="Times New Roman" panose="02020603050405020304" pitchFamily="18" charset="0"/>
              </a:rPr>
              <a:t>Ayrılmaz ilişki: </a:t>
            </a:r>
            <a:r>
              <a:rPr lang="tr-TR" dirty="0">
                <a:latin typeface="Times New Roman" panose="02020603050405020304" pitchFamily="18" charset="0"/>
                <a:cs typeface="Times New Roman" panose="02020603050405020304" pitchFamily="18" charset="0"/>
              </a:rPr>
              <a:t>(Yumurta kırmadan omlet yapılmaz.)</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İlgililerin duyarsızlığı: </a:t>
            </a:r>
            <a:r>
              <a:rPr lang="tr-TR" dirty="0">
                <a:latin typeface="Times New Roman" panose="02020603050405020304" pitchFamily="18" charset="0"/>
                <a:cs typeface="Times New Roman" panose="02020603050405020304" pitchFamily="18" charset="0"/>
              </a:rPr>
              <a:t>(Kraldan fazla kralcı olmamak gerekir.)</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Yönlenme: </a:t>
            </a:r>
            <a:r>
              <a:rPr lang="tr-TR" dirty="0">
                <a:latin typeface="Times New Roman" panose="02020603050405020304" pitchFamily="18" charset="0"/>
                <a:cs typeface="Times New Roman" panose="02020603050405020304" pitchFamily="18" charset="0"/>
              </a:rPr>
              <a:t>(Bir kere bırakılacaksa, her zaman bırakmak gerekir)</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Yanılgı: </a:t>
            </a:r>
            <a:r>
              <a:rPr lang="tr-TR" dirty="0">
                <a:latin typeface="Times New Roman" panose="02020603050405020304" pitchFamily="18" charset="0"/>
                <a:cs typeface="Times New Roman" panose="02020603050405020304" pitchFamily="18" charset="0"/>
              </a:rPr>
              <a:t>(Bu kanıt çok elverişli gibi görünse de aldatıcıdır)</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5916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692696"/>
            <a:ext cx="8784976" cy="4524315"/>
          </a:xfrm>
          <a:prstGeom prst="rect">
            <a:avLst/>
          </a:prstGeom>
        </p:spPr>
        <p:txBody>
          <a:bodyPr wrap="square">
            <a:spAutoFit/>
          </a:bodyPr>
          <a:lstStyle/>
          <a:p>
            <a:pPr algn="just"/>
            <a:r>
              <a:rPr lang="tr-TR" i="1" dirty="0">
                <a:latin typeface="Times New Roman" panose="02020603050405020304" pitchFamily="18" charset="0"/>
                <a:cs typeface="Times New Roman" panose="02020603050405020304" pitchFamily="18" charset="0"/>
              </a:rPr>
              <a:t>Düşsel bir tanık: </a:t>
            </a:r>
            <a:r>
              <a:rPr lang="tr-TR" dirty="0">
                <a:latin typeface="Times New Roman" panose="02020603050405020304" pitchFamily="18" charset="0"/>
                <a:cs typeface="Times New Roman" panose="02020603050405020304" pitchFamily="18" charset="0"/>
              </a:rPr>
              <a:t>Nesnel yanı ağır olan düşsel bir tanık yaratılır ve bir sorunla ilgili olarak ona başvurulur. (Sözünü ettiğiniz düşünceyi savunan bir kişi tanımıştım </a:t>
            </a:r>
            <a:r>
              <a:rPr lang="tr-TR" dirty="0" err="1">
                <a:latin typeface="Times New Roman" panose="02020603050405020304" pitchFamily="18" charset="0"/>
                <a:cs typeface="Times New Roman" panose="02020603050405020304" pitchFamily="18" charset="0"/>
              </a:rPr>
              <a:t>Hayalistan'da</a:t>
            </a:r>
            <a:r>
              <a:rPr lang="tr-TR" dirty="0">
                <a:latin typeface="Times New Roman" panose="02020603050405020304" pitchFamily="18" charset="0"/>
                <a:cs typeface="Times New Roman" panose="02020603050405020304" pitchFamily="18" charset="0"/>
              </a:rPr>
              <a:t>. O da sizin gibi düşünüyordu. Ona da şunları sorup yanıt alamamıştım.)</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Kaçamak: </a:t>
            </a:r>
            <a:r>
              <a:rPr lang="tr-TR" dirty="0">
                <a:latin typeface="Times New Roman" panose="02020603050405020304" pitchFamily="18" charset="0"/>
                <a:cs typeface="Times New Roman" panose="02020603050405020304" pitchFamily="18" charset="0"/>
              </a:rPr>
              <a:t>Var olan sorunla ilişkisiz olan şeyler söylenir, ama aralarında bir ilişki olduğu özellikle vurgulanır. (Siz, imgesel anlatımın okuru metinden uzaklaştırdığını iddia ediyorsunuz; ancak modern resmin </a:t>
            </a:r>
            <a:r>
              <a:rPr lang="tr-TR" dirty="0" err="1">
                <a:latin typeface="Times New Roman" panose="02020603050405020304" pitchFamily="18" charset="0"/>
                <a:cs typeface="Times New Roman" panose="02020603050405020304" pitchFamily="18" charset="0"/>
              </a:rPr>
              <a:t>alımlanmasındaki</a:t>
            </a:r>
            <a:r>
              <a:rPr lang="tr-TR" dirty="0">
                <a:latin typeface="Times New Roman" panose="02020603050405020304" pitchFamily="18" charset="0"/>
                <a:cs typeface="Times New Roman" panose="02020603050405020304" pitchFamily="18" charset="0"/>
              </a:rPr>
              <a:t> aşamalardan haberdar değilsiniz.)</a:t>
            </a:r>
          </a:p>
          <a:p>
            <a:pPr algn="just"/>
            <a:endParaRPr lang="tr-TR" dirty="0">
              <a:latin typeface="Times New Roman" panose="02020603050405020304" pitchFamily="18" charset="0"/>
              <a:cs typeface="Times New Roman" panose="02020603050405020304" pitchFamily="18" charset="0"/>
            </a:endParaRPr>
          </a:p>
          <a:p>
            <a:pPr algn="just"/>
            <a:r>
              <a:rPr lang="tr-TR" i="1" dirty="0">
                <a:latin typeface="Times New Roman" panose="02020603050405020304" pitchFamily="18" charset="0"/>
                <a:cs typeface="Times New Roman" panose="02020603050405020304" pitchFamily="18" charset="0"/>
              </a:rPr>
              <a:t>Dışta bırakma: </a:t>
            </a:r>
            <a:r>
              <a:rPr lang="tr-TR" dirty="0">
                <a:latin typeface="Times New Roman" panose="02020603050405020304" pitchFamily="18" charset="0"/>
                <a:cs typeface="Times New Roman" panose="02020603050405020304" pitchFamily="18" charset="0"/>
              </a:rPr>
              <a:t>Bir kanıt, tartışılmadan atılır. Çok çocuksu bulunur ya da gelişmesinin çok zor olduğu belirtilir. (Sizin iddia ettiğiniz şeyin bilimsel hiçbir değeri yoktur.)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i="1" dirty="0">
                <a:latin typeface="Times New Roman" panose="02020603050405020304" pitchFamily="18" charset="0"/>
                <a:cs typeface="Times New Roman" panose="02020603050405020304" pitchFamily="18" charset="0"/>
              </a:rPr>
              <a:t>Sona bırakma: </a:t>
            </a:r>
            <a:r>
              <a:rPr lang="tr-TR" dirty="0">
                <a:latin typeface="Times New Roman" panose="02020603050405020304" pitchFamily="18" charset="0"/>
                <a:cs typeface="Times New Roman" panose="02020603050405020304" pitchFamily="18" charset="0"/>
              </a:rPr>
              <a:t>Eğer tartışılan nokta, yazan açısından çok önemli ve hassas ise, tartışılması daha sonraya bırakılır. (Bu durumu, konudan kaçıyor izlenimi vermemek için daha sonra geniş bir biçimde sizinle tartışacağız.)</a:t>
            </a:r>
          </a:p>
        </p:txBody>
      </p:sp>
    </p:spTree>
    <p:extLst>
      <p:ext uri="{BB962C8B-B14F-4D97-AF65-F5344CB8AC3E}">
        <p14:creationId xmlns:p14="http://schemas.microsoft.com/office/powerpoint/2010/main" val="3997528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10847" y="1628800"/>
            <a:ext cx="8208912" cy="2585323"/>
          </a:xfrm>
          <a:prstGeom prst="rect">
            <a:avLst/>
          </a:prstGeom>
        </p:spPr>
        <p:txBody>
          <a:bodyPr wrap="square">
            <a:spAutoFit/>
          </a:bodyPr>
          <a:lstStyle/>
          <a:p>
            <a:pPr algn="just">
              <a:lnSpc>
                <a:spcPct val="150000"/>
              </a:lnSpc>
            </a:pPr>
            <a:r>
              <a:rPr lang="tr-TR" i="1" dirty="0">
                <a:latin typeface="Times New Roman" panose="02020603050405020304" pitchFamily="18" charset="0"/>
                <a:cs typeface="Times New Roman" panose="02020603050405020304" pitchFamily="18" charset="0"/>
              </a:rPr>
              <a:t>Tartışma dışı bırakma: </a:t>
            </a:r>
            <a:r>
              <a:rPr lang="tr-TR" dirty="0">
                <a:latin typeface="Times New Roman" panose="02020603050405020304" pitchFamily="18" charset="0"/>
                <a:cs typeface="Times New Roman" panose="02020603050405020304" pitchFamily="18" charset="0"/>
              </a:rPr>
              <a:t>Rakibin sıradanlığı hafifliği ya da şiddeti nedeniyle tartışmayı reddetme. (sizin gibi düşünen,  davranan biri için kalemimi dahi oynatmam.)</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Misilleme: </a:t>
            </a:r>
            <a:r>
              <a:rPr lang="tr-TR" dirty="0">
                <a:latin typeface="Times New Roman" panose="02020603050405020304" pitchFamily="18" charset="0"/>
                <a:cs typeface="Times New Roman" panose="02020603050405020304" pitchFamily="18" charset="0"/>
              </a:rPr>
              <a:t>Rakibin başta savunduğu düşünceye dönülerek, onu kendi silahı ile vurmaya çalışılır (Hem “Türk romanı yoktur” diyorsunuz, hem "büyük romancılarımızdan... diye söz başlıyorsunuz)</a:t>
            </a:r>
          </a:p>
        </p:txBody>
      </p:sp>
    </p:spTree>
    <p:extLst>
      <p:ext uri="{BB962C8B-B14F-4D97-AF65-F5344CB8AC3E}">
        <p14:creationId xmlns:p14="http://schemas.microsoft.com/office/powerpoint/2010/main" val="79948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404664"/>
            <a:ext cx="8784976" cy="5632311"/>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Okurun Tartışmacı Anlatımla İlişkisi</a:t>
            </a:r>
          </a:p>
          <a:p>
            <a:pPr algn="just"/>
            <a:endParaRPr lang="tr-TR" b="1"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Alıcının, metni okumadan önce kabul etmediği ya da düşünmediği bir konuda, bir düşüncede verici gibi düşünmesini sağlamak amaçlanır. Alıcının ikna edilmesi temel ilkedir.</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Tartışma, söyleşimdeki sözün değişimine bağlıdır ve alıcı tipine göre farklı olabilir. Tartışma yapan kişi, duruma göre ya belirlediği alıcı tipini ya da genel olarak her türlü alıcı tipini göz önünde bulundurmak zorundadır. Tartışmacı söylemi oluşturan kişi, metnini seslendiği topluma uyarlamak ve o toplumun düzeyi ve beklentisine göre söylemini hazırlamak zorundadır. Sözgelimi, dinsel bir konuda yazılacak tartışmada okurun inançlarına saygı, toplumsal ölçütleri dikkate alma gibi ayrıntılara; sözcük seçimi, biçem gibi özelliklere dikkat edilmelidir.</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Tartışmacı metin yoluyla değişik tipteki okurlar üzerinde iki tür etki uygulanmaya çalışılır: Öncelikle, doğrudan karşıt düşünceyi savunan bir okur kitlesi için hazırlanmışsa, o görüşteki kişileri susturmaya yönelik olarak hazırlanır. </a:t>
            </a:r>
          </a:p>
          <a:p>
            <a:pPr algn="just"/>
            <a:r>
              <a:rPr lang="tr-TR" dirty="0">
                <a:latin typeface="Times New Roman" panose="02020603050405020304" pitchFamily="18" charset="0"/>
                <a:cs typeface="Times New Roman" panose="02020603050405020304" pitchFamily="18" charset="0"/>
              </a:rPr>
              <a:t>Diğer yandan karşıt düşünceyi pek bilmeyen ya da fazla ilgi duymayan okur kitlesi için hazırlanmışsa, söz konusu karşıt düşüncenin ciddiye alınacak bir yönünün olmadığı biçiminde bir görüşle olaya yaklaşır. O halde tartışmacı metinle ilgili olarak iki değişik işlevden söz edilebilir:</a:t>
            </a:r>
          </a:p>
        </p:txBody>
      </p:sp>
    </p:spTree>
    <p:extLst>
      <p:ext uri="{BB962C8B-B14F-4D97-AF65-F5344CB8AC3E}">
        <p14:creationId xmlns:p14="http://schemas.microsoft.com/office/powerpoint/2010/main" val="2662598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1582341"/>
            <a:ext cx="8280920" cy="2951064"/>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İkna etme işlevi: </a:t>
            </a:r>
            <a:r>
              <a:rPr lang="tr-TR" dirty="0">
                <a:latin typeface="Times New Roman" panose="02020603050405020304" pitchFamily="18" charset="0"/>
                <a:cs typeface="Times New Roman" panose="02020603050405020304" pitchFamily="18" charset="0"/>
              </a:rPr>
              <a:t>Yazar, okuru inandırmayı amaçlamıştır, duygularını (ikna etmek) ya da gerçek nedeni (inandırmak) söyleyerek, kendi bakış açısını ve düşüncesini okura kabul ettirmek ister.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b="1" dirty="0">
                <a:latin typeface="Times New Roman" panose="02020603050405020304" pitchFamily="18" charset="0"/>
                <a:cs typeface="Times New Roman" panose="02020603050405020304" pitchFamily="18" charset="0"/>
              </a:rPr>
              <a:t>Polemik işlevi: </a:t>
            </a:r>
            <a:r>
              <a:rPr lang="tr-TR" dirty="0">
                <a:latin typeface="Times New Roman" panose="02020603050405020304" pitchFamily="18" charset="0"/>
                <a:cs typeface="Times New Roman" panose="02020603050405020304" pitchFamily="18" charset="0"/>
              </a:rPr>
              <a:t>Yazar, kendisinin inanmadığı başkasına ait antitezi, kanıtları ve düşünceleri gülünç duruma düşürmek ve savunulan düşüncenin tutarlı bir yanının kalmadığını göstermek için bir tartışma yoluna gider. Metnini buna göre hazırlar.</a:t>
            </a:r>
          </a:p>
        </p:txBody>
      </p:sp>
    </p:spTree>
    <p:extLst>
      <p:ext uri="{BB962C8B-B14F-4D97-AF65-F5344CB8AC3E}">
        <p14:creationId xmlns:p14="http://schemas.microsoft.com/office/powerpoint/2010/main" val="1992438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556792"/>
            <a:ext cx="8064896" cy="2308324"/>
          </a:xfrm>
          <a:prstGeom prst="rect">
            <a:avLst/>
          </a:prstGeom>
        </p:spPr>
        <p:txBody>
          <a:bodyPr wrap="square">
            <a:spAutoFit/>
          </a:bodyPr>
          <a:lstStyle/>
          <a:p>
            <a:pPr algn="just"/>
            <a:r>
              <a:rPr lang="tr-TR" sz="2400" b="1" dirty="0">
                <a:latin typeface="Times New Roman" panose="02020603050405020304" pitchFamily="18" charset="0"/>
                <a:cs typeface="Times New Roman" panose="02020603050405020304" pitchFamily="18" charset="0"/>
              </a:rPr>
              <a:t>Tartışmacı Anlatım-İleti İlişkisi</a:t>
            </a:r>
          </a:p>
          <a:p>
            <a:pPr algn="just"/>
            <a:endParaRPr lang="tr-TR" sz="2400" b="1"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Birbirine karşıt iki görüşten birini doğrulamaya ya da benimsetmeye çalışma yöntemidir. Tartışmada iki tez vardır.</a:t>
            </a:r>
          </a:p>
          <a:p>
            <a:pPr algn="just"/>
            <a:r>
              <a:rPr lang="tr-TR" sz="2400" dirty="0" err="1">
                <a:latin typeface="Times New Roman" panose="02020603050405020304" pitchFamily="18" charset="0"/>
                <a:cs typeface="Times New Roman" panose="02020603050405020304" pitchFamily="18" charset="0"/>
              </a:rPr>
              <a:t>a.Tez</a:t>
            </a:r>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b. Antitez</a:t>
            </a:r>
          </a:p>
        </p:txBody>
      </p:sp>
    </p:spTree>
    <p:extLst>
      <p:ext uri="{BB962C8B-B14F-4D97-AF65-F5344CB8AC3E}">
        <p14:creationId xmlns:p14="http://schemas.microsoft.com/office/powerpoint/2010/main" val="8622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Resim 3"/>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539552" y="1988840"/>
            <a:ext cx="7344816" cy="35283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419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itchFamily="34" charset="0"/>
              <a:cs typeface="Arial" pitchFamily="34" charset="0"/>
            </a:endParaRPr>
          </a:p>
        </p:txBody>
      </p:sp>
      <p:sp>
        <p:nvSpPr>
          <p:cNvPr id="6" name="Dikdörtgen 5"/>
          <p:cNvSpPr/>
          <p:nvPr/>
        </p:nvSpPr>
        <p:spPr>
          <a:xfrm>
            <a:off x="539552" y="597155"/>
            <a:ext cx="6912768" cy="128907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Tez, savunulan görüş, antitez ise reddedilen, dışlanan görüştür. Bir tartışma metninde antitez önce, tez sonra ele alınır. Yazar, önce karşı çıktığı düşünceyi belirler, sonra da kendi düşüncesini açıklar.</a:t>
            </a:r>
          </a:p>
        </p:txBody>
      </p:sp>
    </p:spTree>
    <p:extLst>
      <p:ext uri="{BB962C8B-B14F-4D97-AF65-F5344CB8AC3E}">
        <p14:creationId xmlns:p14="http://schemas.microsoft.com/office/powerpoint/2010/main" val="2013151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260648"/>
            <a:ext cx="8640960" cy="6413551"/>
          </a:xfrm>
          <a:prstGeom prst="rect">
            <a:avLst/>
          </a:prstGeom>
        </p:spPr>
        <p:txBody>
          <a:bodyPr wrap="square">
            <a:spAutoFit/>
          </a:bodyPr>
          <a:lstStyle/>
          <a:p>
            <a:pPr>
              <a:lnSpc>
                <a:spcPct val="150000"/>
              </a:lnSpc>
            </a:pPr>
            <a:r>
              <a:rPr lang="tr-TR" sz="2400" b="1" dirty="0">
                <a:latin typeface="Times New Roman" panose="02020603050405020304" pitchFamily="18" charset="0"/>
                <a:cs typeface="Times New Roman" panose="02020603050405020304" pitchFamily="18" charset="0"/>
              </a:rPr>
              <a:t>BETİMLEYİCİ ANLATIM</a:t>
            </a:r>
          </a:p>
          <a:p>
            <a:pPr algn="just">
              <a:lnSpc>
                <a:spcPct val="150000"/>
              </a:lnSpc>
            </a:pPr>
            <a:r>
              <a:rPr lang="tr-TR" b="1" i="1" dirty="0">
                <a:latin typeface="Times New Roman" panose="02020603050405020304" pitchFamily="18" charset="0"/>
                <a:cs typeface="Times New Roman" panose="02020603050405020304" pitchFamily="18" charset="0"/>
              </a:rPr>
              <a:t>Kavramsal Boyut</a:t>
            </a:r>
          </a:p>
          <a:p>
            <a:pPr algn="just">
              <a:lnSpc>
                <a:spcPct val="150000"/>
              </a:lnSpc>
            </a:pPr>
            <a:endParaRPr lang="tr-TR" b="1" i="1"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Betimleme, bağımsız bir yazı türü değildir. Öykü, roman, anı, gezi yazısı gibi türler içinde kullanılan bir anlatım biçimidir.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Betimleme, bir nesnenin, yerin; görünüşünü, hareketlerini, kişide uyandırdığı izlenimleri anlatmayı ve kişinin belleğinde canlandırmayı amaçlayan bir anlatım biçimidir. Betimleme için, sözcüklerle resim yapma sanatı da denilebilir. </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Kişi betimlemesine portre denir. Fiziki portre kişinin yüzünü, dış görünüşünü, bedenini, giysilerini anlatır. Ruhsal portre ise bireyin, kişilik özelliklerinin betimlenmesidir. Betimleme sözcüğünün kökündeki bet, beniz sözcüğüyle ikileme oluşturarak yüz ve yüz ifadesiyle ilgili anlamı karşılar. Kişilerin betimlemesine dış görünüşten başlanır. Ardından ruhsal betimlemeye geçilir.</a:t>
            </a:r>
          </a:p>
        </p:txBody>
      </p:sp>
    </p:spTree>
    <p:extLst>
      <p:ext uri="{BB962C8B-B14F-4D97-AF65-F5344CB8AC3E}">
        <p14:creationId xmlns:p14="http://schemas.microsoft.com/office/powerpoint/2010/main" val="2254571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27584" y="1628800"/>
            <a:ext cx="7488832" cy="3456384"/>
          </a:xfrm>
          <a:prstGeom prst="rect">
            <a:avLst/>
          </a:prstGeom>
        </p:spPr>
      </p:pic>
    </p:spTree>
    <p:extLst>
      <p:ext uri="{BB962C8B-B14F-4D97-AF65-F5344CB8AC3E}">
        <p14:creationId xmlns:p14="http://schemas.microsoft.com/office/powerpoint/2010/main" val="3638498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412776"/>
            <a:ext cx="8064896" cy="300082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Heyecan uyandırmayı amaçlayan yazınsal betimlemelerde öznel bir anlatım benimsenir. Yazar, kendini etkileyen şeyin hayalini canlandırmakla kalmaz, kendinde uyandırdığı duygu ve heyecanları da vermeye çalışır. Görülen ya da </a:t>
            </a:r>
            <a:r>
              <a:rPr lang="tr-TR" dirty="0" err="1">
                <a:latin typeface="Times New Roman" panose="02020603050405020304" pitchFamily="18" charset="0"/>
                <a:cs typeface="Times New Roman" panose="02020603050405020304" pitchFamily="18" charset="0"/>
              </a:rPr>
              <a:t>gözlemlenilen</a:t>
            </a:r>
            <a:r>
              <a:rPr lang="tr-TR" dirty="0">
                <a:latin typeface="Times New Roman" panose="02020603050405020304" pitchFamily="18" charset="0"/>
                <a:cs typeface="Times New Roman" panose="02020603050405020304" pitchFamily="18" charset="0"/>
              </a:rPr>
              <a:t> şeyler, ya da birtakım bilgi amaçlı akıl yürütmeler dışında kalan ruhsal durumların ifadesi de betimleme yoluyla anlatılabilir. Ancak bir ruh hali anlatılırken o duygu halinin yaşandığı zaman ve yer ayrıntılarıyla verilir, gerçek dışı, okuyanların belleğinde canlandırmakta güçlük çekecekleri betimlemelerden kaçınılır.</a:t>
            </a:r>
          </a:p>
        </p:txBody>
      </p:sp>
    </p:spTree>
    <p:extLst>
      <p:ext uri="{BB962C8B-B14F-4D97-AF65-F5344CB8AC3E}">
        <p14:creationId xmlns:p14="http://schemas.microsoft.com/office/powerpoint/2010/main" val="219860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404664"/>
            <a:ext cx="8064896" cy="5998052"/>
          </a:xfrm>
          <a:prstGeom prst="rect">
            <a:avLst/>
          </a:prstGeom>
        </p:spPr>
        <p:txBody>
          <a:bodyPr wrap="square">
            <a:spAutoFit/>
          </a:bodyPr>
          <a:lstStyle/>
          <a:p>
            <a:pPr algn="just">
              <a:lnSpc>
                <a:spcPct val="150000"/>
              </a:lnSpc>
            </a:pPr>
            <a:r>
              <a:rPr lang="tr-TR" sz="2400" b="1" dirty="0">
                <a:latin typeface="Times New Roman" panose="02020603050405020304" pitchFamily="18" charset="0"/>
                <a:cs typeface="Times New Roman" panose="02020603050405020304" pitchFamily="18" charset="0"/>
              </a:rPr>
              <a:t>AÇIKLAYICI ANLATIM</a:t>
            </a:r>
          </a:p>
          <a:p>
            <a:pPr algn="just">
              <a:lnSpc>
                <a:spcPct val="150000"/>
              </a:lnSpc>
            </a:pPr>
            <a:r>
              <a:rPr lang="tr-TR" b="1" dirty="0">
                <a:latin typeface="Times New Roman" panose="02020603050405020304" pitchFamily="18" charset="0"/>
                <a:cs typeface="Times New Roman" panose="02020603050405020304" pitchFamily="18" charset="0"/>
              </a:rPr>
              <a:t>Kavramsal Boyut</a:t>
            </a:r>
          </a:p>
          <a:p>
            <a:pPr algn="just">
              <a:lnSpc>
                <a:spcPct val="150000"/>
              </a:lnSpc>
            </a:pPr>
            <a:r>
              <a:rPr lang="tr-TR" dirty="0">
                <a:latin typeface="Times New Roman" panose="02020603050405020304" pitchFamily="18" charset="0"/>
                <a:cs typeface="Times New Roman" panose="02020603050405020304" pitchFamily="18" charset="0"/>
              </a:rPr>
              <a:t>“Açıklamak' sözcüğü, 'aç-</a:t>
            </a:r>
            <a:r>
              <a:rPr lang="tr-TR" dirty="0" err="1">
                <a:latin typeface="Times New Roman" panose="02020603050405020304" pitchFamily="18" charset="0"/>
                <a:cs typeface="Times New Roman" panose="02020603050405020304" pitchFamily="18" charset="0"/>
              </a:rPr>
              <a:t>mak</a:t>
            </a:r>
            <a:r>
              <a:rPr lang="tr-TR" dirty="0">
                <a:latin typeface="Times New Roman" panose="02020603050405020304" pitchFamily="18" charset="0"/>
                <a:cs typeface="Times New Roman" panose="02020603050405020304" pitchFamily="18" charset="0"/>
              </a:rPr>
              <a:t>' kökünden türetilmiştir. (aç: eylem kökü, -</a:t>
            </a:r>
            <a:r>
              <a:rPr lang="tr-TR" dirty="0" err="1">
                <a:latin typeface="Times New Roman" panose="02020603050405020304" pitchFamily="18" charset="0"/>
                <a:cs typeface="Times New Roman" panose="02020603050405020304" pitchFamily="18" charset="0"/>
              </a:rPr>
              <a:t>ık</a:t>
            </a:r>
            <a:r>
              <a:rPr lang="tr-TR" dirty="0">
                <a:latin typeface="Times New Roman" panose="02020603050405020304" pitchFamily="18" charset="0"/>
                <a:cs typeface="Times New Roman" panose="02020603050405020304" pitchFamily="18" charset="0"/>
              </a:rPr>
              <a:t>: eylemden ad yapan ek, -la: addan eylem yapan ek, -</a:t>
            </a:r>
            <a:r>
              <a:rPr lang="tr-TR" dirty="0" err="1">
                <a:latin typeface="Times New Roman" panose="02020603050405020304" pitchFamily="18" charset="0"/>
                <a:cs typeface="Times New Roman" panose="02020603050405020304" pitchFamily="18" charset="0"/>
              </a:rPr>
              <a:t>mak</a:t>
            </a:r>
            <a:r>
              <a:rPr lang="tr-TR" dirty="0">
                <a:latin typeface="Times New Roman" panose="02020603050405020304" pitchFamily="18" charset="0"/>
                <a:cs typeface="Times New Roman" panose="02020603050405020304" pitchFamily="18" charset="0"/>
              </a:rPr>
              <a:t>: eylemden ad yapan ek.)</a:t>
            </a:r>
          </a:p>
          <a:p>
            <a:pPr algn="just">
              <a:lnSpc>
                <a:spcPct val="150000"/>
              </a:lnSpc>
            </a:pPr>
            <a:r>
              <a:rPr lang="tr-TR" dirty="0">
                <a:latin typeface="Times New Roman" panose="02020603050405020304" pitchFamily="18" charset="0"/>
                <a:cs typeface="Times New Roman" panose="02020603050405020304" pitchFamily="18" charset="0"/>
              </a:rPr>
              <a:t>Temel amaç, kapalı ya da genel bir kavramı, okur için açmaktır. Günlük yaşamda yazma ihtiyacı duyan insan, çoğunlukla açıklayıcı metinler oluşturmak zorunda kalır. Dilekçe, telgraf, davetiye, duyuru gibi metinler ağırlıklı olarak açıklama ile oluşturulur.	</a:t>
            </a:r>
          </a:p>
          <a:p>
            <a:pPr algn="just">
              <a:lnSpc>
                <a:spcPct val="150000"/>
              </a:lnSpc>
            </a:pPr>
            <a:r>
              <a:rPr lang="tr-TR" dirty="0">
                <a:latin typeface="Times New Roman" panose="02020603050405020304" pitchFamily="18" charset="0"/>
                <a:cs typeface="Times New Roman" panose="02020603050405020304" pitchFamily="18" charset="0"/>
              </a:rPr>
              <a:t>Ders kitapları, belli bir konuyu açıklamaya ya da bir konuyu öğretmeye yönelik olduğundan, ders kitaplarında, o konu ile ilgili teknik sözcüklerin ve belli bir üst-dilin kullanılması söz konusudur. Bu metinlerde, teknik terimlerin kullanılması bu tür metinlerin bilgi verici olmasıyla ve genel bir '</a:t>
            </a:r>
            <a:r>
              <a:rPr lang="tr-TR" dirty="0" err="1">
                <a:latin typeface="Times New Roman" panose="02020603050405020304" pitchFamily="18" charset="0"/>
                <a:cs typeface="Times New Roman" panose="02020603050405020304" pitchFamily="18" charset="0"/>
              </a:rPr>
              <a:t>doğru'nun</a:t>
            </a:r>
            <a:r>
              <a:rPr lang="tr-TR" dirty="0">
                <a:latin typeface="Times New Roman" panose="02020603050405020304" pitchFamily="18" charset="0"/>
                <a:cs typeface="Times New Roman" panose="02020603050405020304" pitchFamily="18" charset="0"/>
              </a:rPr>
              <a:t> sunulmasıyla ilgilidir. Açıklayıcı metinlerde bir kuramın, kavramın tanımından sonra bu tanımlamanın açılımını sağlayan ayrıntılar verilir.</a:t>
            </a:r>
          </a:p>
        </p:txBody>
      </p:sp>
    </p:spTree>
    <p:extLst>
      <p:ext uri="{BB962C8B-B14F-4D97-AF65-F5344CB8AC3E}">
        <p14:creationId xmlns:p14="http://schemas.microsoft.com/office/powerpoint/2010/main" val="1123966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1166843"/>
            <a:ext cx="7488832" cy="3416320"/>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Yazar, betimlemede kişisel yorum ve izlenimlerinden de yararlanır. Bu da anlatıya canlılık katar. Olayların akışının yavaşladığı ya da durduğu yerde betimleme başlar. Betimleme, aynı zamanda okurun hayal kurmasını ve olaya katılmasını da sağlar. Yazarın başarısı, betimlemeyi olayın içinde eriterek ve sindirerek vermesine bağlıdır. Başarılı betimleme yazarları, betimlemenin yaptıkları şeyin sadece görünüşünü sözcüklerle vermekle kalmaz, beş duyuyu da etkinleştirerek onun tadını, rengini, kokusunu, uyandırdığı ruh halini vererek okurda heyecan uyandırırlar.</a:t>
            </a:r>
          </a:p>
        </p:txBody>
      </p:sp>
    </p:spTree>
    <p:extLst>
      <p:ext uri="{BB962C8B-B14F-4D97-AF65-F5344CB8AC3E}">
        <p14:creationId xmlns:p14="http://schemas.microsoft.com/office/powerpoint/2010/main" val="1265784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764704"/>
            <a:ext cx="7920880" cy="4247317"/>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Betimleme, anlatılan olayla ilgili olmalıdır. Sözgelimi, çevre betimlemesi yapılacaksa ya da olay, bir odada, salonda, bahçede geçiyorsa bu yerin belirgin özellikleri, benzerlerinden farklı yanları kısaca belirtilmelidir. Bahçede hangi ağaçlar vardır, ağaçların özellikleri, büyüklük, küçüklük, cins, tür, çokluk-azlık, renk, koku, biçim, görünüş vb. bakımlarından ayrıntılı olarak anlatılmalıdır. Ya da bir ev betimlemesi yaparken birkaç odalı bir ev demek yerine bu evin büyüklüğü, boyutlarıyla verilmeli, kaç odalı, kaç kat olduğu, daire yahut müstakil ev, bahçesinin olup olmadığı, ahşap, </a:t>
            </a:r>
            <a:r>
              <a:rPr lang="tr-TR" dirty="0" err="1">
                <a:latin typeface="Times New Roman" panose="02020603050405020304" pitchFamily="18" charset="0"/>
                <a:cs typeface="Times New Roman" panose="02020603050405020304" pitchFamily="18" charset="0"/>
              </a:rPr>
              <a:t>kargir</a:t>
            </a:r>
            <a:r>
              <a:rPr lang="tr-TR" dirty="0">
                <a:latin typeface="Times New Roman" panose="02020603050405020304" pitchFamily="18" charset="0"/>
                <a:cs typeface="Times New Roman" panose="02020603050405020304" pitchFamily="18" charset="0"/>
              </a:rPr>
              <a:t> yahut betonarme </a:t>
            </a:r>
            <a:r>
              <a:rPr lang="tr-TR" dirty="0" err="1">
                <a:latin typeface="Times New Roman" panose="02020603050405020304" pitchFamily="18" charset="0"/>
                <a:cs typeface="Times New Roman" panose="02020603050405020304" pitchFamily="18" charset="0"/>
              </a:rPr>
              <a:t>vs</a:t>
            </a:r>
            <a:r>
              <a:rPr lang="tr-TR" dirty="0">
                <a:latin typeface="Times New Roman" panose="02020603050405020304" pitchFamily="18" charset="0"/>
                <a:cs typeface="Times New Roman" panose="02020603050405020304" pitchFamily="18" charset="0"/>
              </a:rPr>
              <a:t>; dış görünüşü bakımından bizde uyandırdığı izlenim bakımından, eski yahut yeni, dış cephe </a:t>
            </a:r>
            <a:r>
              <a:rPr lang="tr-TR" dirty="0" err="1">
                <a:latin typeface="Times New Roman" panose="02020603050405020304" pitchFamily="18" charset="0"/>
                <a:cs typeface="Times New Roman" panose="02020603050405020304" pitchFamily="18" charset="0"/>
              </a:rPr>
              <a:t>boyası,bakımlı</a:t>
            </a:r>
            <a:r>
              <a:rPr lang="tr-TR" dirty="0">
                <a:latin typeface="Times New Roman" panose="02020603050405020304" pitchFamily="18" charset="0"/>
                <a:cs typeface="Times New Roman" panose="02020603050405020304" pitchFamily="18" charset="0"/>
              </a:rPr>
              <a:t> yahut harabe, vb. gibi pek çok ayrıntı evi tanıtmada yararlı olacaktır.</a:t>
            </a:r>
          </a:p>
        </p:txBody>
      </p:sp>
    </p:spTree>
    <p:extLst>
      <p:ext uri="{BB962C8B-B14F-4D97-AF65-F5344CB8AC3E}">
        <p14:creationId xmlns:p14="http://schemas.microsoft.com/office/powerpoint/2010/main" val="273096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692696"/>
            <a:ext cx="8064896" cy="5078313"/>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Metnin Yazılış Amacı</a:t>
            </a:r>
          </a:p>
          <a:p>
            <a:pPr algn="just"/>
            <a:endParaRPr lang="tr-TR" b="1" dirty="0">
              <a:latin typeface="Times New Roman" panose="02020603050405020304" pitchFamily="18" charset="0"/>
              <a:cs typeface="Times New Roman" panose="02020603050405020304" pitchFamily="18" charset="0"/>
            </a:endParaRPr>
          </a:p>
          <a:p>
            <a:pPr algn="just"/>
            <a:r>
              <a:rPr lang="tr-TR" u="sng" dirty="0">
                <a:latin typeface="Times New Roman" panose="02020603050405020304" pitchFamily="18" charset="0"/>
                <a:cs typeface="Times New Roman" panose="02020603050405020304" pitchFamily="18" charset="0"/>
              </a:rPr>
              <a:t>Betimlemek, okurun göremeyeceği, fakat hayal edebileceği bir imgeyi (bir yer, kişi ya da nesne) ayrıntılı olarak tanımlamak, sergilemektir.</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Değişik nesneler, kişiler ya da yerler arasında bir şeyi betimlemek, onu diğerleri içinden seçmek betimlemeye değer bulmak demektir. Betimlemek, ayrıntıyı bir bakıma kalabalık içinden seçip yakına getirmektir. Seçilen şey kalabalık içindeki bir insandır, doğadaki bir nesnedir, uzakta burcu görülen bir kuledir ya da akıp giden zamandan bir kesittir.</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Bakmak, bir seçme edimidir. Bu edimin sonucu olarak gördüğümüz nesneyi, her zaman elimizle dokunabileceğimiz bir nesne anlamında olmasa da ulaşabileceğimiz bir alana getirmiş oluruz. (Uzakta burcu görülen kuleden söz edildikten sonra, birden anlatıcı o kulenin yanına varır, kulenin içine girer, hatta geçmişi ile ilgili bilgiler vererek, onu anlatının merkezine getirip koyar. Ama hemen yakınındaki bir ağaç ya da ev seçilmemiştir, o nesneler anlatıda hiç yer almaz). Anlatıcı açısından da betimlemede bu tür bir tutum izlenir. Anlatıcı gördüğü bir şeyi betimler. </a:t>
            </a:r>
          </a:p>
        </p:txBody>
      </p:sp>
    </p:spTree>
    <p:extLst>
      <p:ext uri="{BB962C8B-B14F-4D97-AF65-F5344CB8AC3E}">
        <p14:creationId xmlns:p14="http://schemas.microsoft.com/office/powerpoint/2010/main" val="2651048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582341"/>
            <a:ext cx="7992888" cy="3000821"/>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Betimleyici Anlatımla Yazılan Metin Türleri</a:t>
            </a:r>
          </a:p>
          <a:p>
            <a:pPr algn="just">
              <a:lnSpc>
                <a:spcPct val="150000"/>
              </a:lnSpc>
            </a:pPr>
            <a:endParaRPr lang="tr-TR" b="1" dirty="0">
              <a:latin typeface="Times New Roman" panose="02020603050405020304" pitchFamily="18" charset="0"/>
              <a:cs typeface="Times New Roman" panose="02020603050405020304" pitchFamily="18" charset="0"/>
            </a:endParaRPr>
          </a:p>
          <a:p>
            <a:pPr algn="just">
              <a:lnSpc>
                <a:spcPct val="150000"/>
              </a:lnSpc>
            </a:pPr>
            <a:r>
              <a:rPr lang="tr-TR" u="sng" dirty="0">
                <a:latin typeface="Times New Roman" panose="02020603050405020304" pitchFamily="18" charset="0"/>
                <a:cs typeface="Times New Roman" panose="02020603050405020304" pitchFamily="18" charset="0"/>
              </a:rPr>
              <a:t>Roman, öykü, romanla öyküyle ilgili kısa açıklama ya da özet, senaryo, tiyatrodaki dekor, kostüm tanıtımları; turist rehberi, masal, bir eşya dökümü listesi, deneyimlerle ilgili açıklamalar, basında çıkan makaleler, el kitapları, tanıtım amaçlı kataloglar, sözlükler, tarih kitapları, röportaj, bulmaca metinleri, savunma tutanakları, özyaşamöyküleri</a:t>
            </a:r>
            <a:r>
              <a:rPr lang="tr-TR" dirty="0">
                <a:latin typeface="Times New Roman" panose="02020603050405020304" pitchFamily="18" charset="0"/>
                <a:cs typeface="Times New Roman" panose="02020603050405020304" pitchFamily="18" charset="0"/>
              </a:rPr>
              <a:t>, betimleyici anlatımla yazılabilecek metin türleridir.</a:t>
            </a:r>
          </a:p>
        </p:txBody>
      </p:sp>
    </p:spTree>
    <p:extLst>
      <p:ext uri="{BB962C8B-B14F-4D97-AF65-F5344CB8AC3E}">
        <p14:creationId xmlns:p14="http://schemas.microsoft.com/office/powerpoint/2010/main" val="856051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87969" y="1124744"/>
            <a:ext cx="8424936" cy="4247317"/>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Betimleyici Metinlerin Kurgusu</a:t>
            </a:r>
          </a:p>
          <a:p>
            <a:pPr algn="just"/>
            <a:endParaRPr lang="tr-TR" b="1" dirty="0">
              <a:latin typeface="Times New Roman" panose="02020603050405020304" pitchFamily="18" charset="0"/>
              <a:cs typeface="Times New Roman" panose="02020603050405020304" pitchFamily="18" charset="0"/>
            </a:endParaRPr>
          </a:p>
          <a:p>
            <a:pPr algn="just"/>
            <a:r>
              <a:rPr lang="tr-TR" dirty="0" err="1">
                <a:latin typeface="Times New Roman" panose="02020603050405020304" pitchFamily="18" charset="0"/>
                <a:cs typeface="Times New Roman" panose="02020603050405020304" pitchFamily="18" charset="0"/>
              </a:rPr>
              <a:t>Betimsel</a:t>
            </a:r>
            <a:r>
              <a:rPr lang="tr-TR" dirty="0">
                <a:latin typeface="Times New Roman" panose="02020603050405020304" pitchFamily="18" charset="0"/>
                <a:cs typeface="Times New Roman" panose="02020603050405020304" pitchFamily="18" charset="0"/>
              </a:rPr>
              <a:t> metinlerde bir giriş sözü ile konu açılır. Konuda adlandırma ve bu adlandırılan nesnenin betimi vardır. </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Her betimlemede belli bir sıralanış biçimi vardır. Bu düzenlenme, genelden özele, aşağıdan yukarıya, yukarıdan aşağıya, yakından uzağa ya da uzaktan yakına doğru bir sıralama biçiminde olabilir. Bir eşyanın betimlenmesinde önce en genel yanlardan başlanır. Nesnenin biçimi, boyutu bu bağlamda düşünülebilir. Sonra eşya ya da kişinin alt birimlerine </a:t>
            </a:r>
            <a:r>
              <a:rPr lang="tr-TR" dirty="0" err="1">
                <a:latin typeface="Times New Roman" panose="02020603050405020304" pitchFamily="18" charset="0"/>
                <a:cs typeface="Times New Roman" panose="02020603050405020304" pitchFamily="18" charset="0"/>
              </a:rPr>
              <a:t>yönelinir</a:t>
            </a:r>
            <a:r>
              <a:rPr lang="tr-TR" dirty="0">
                <a:latin typeface="Times New Roman" panose="02020603050405020304" pitchFamily="18" charset="0"/>
                <a:cs typeface="Times New Roman" panose="02020603050405020304" pitchFamily="18" charset="0"/>
              </a:rPr>
              <a:t>. Genelden özele doğru bir yönelim söz konusudur. Her durumda betimlemenin de kendi içinde bir biçimsel ve mantıksal tutarlılığı olmak zorundadır. Yani bir evin genel betimlemesini yaparken, kapıyı betimlerken, ikinci cümleyi odadaki bir tablonun üzerine yoğunlaştırmak mantıksal bir tutarsızlıktır. Böyle bir betimlemede genelden özele (evin dışından içine ve odaya, oradan da duvardaki tablolara) doğru bir sıralama olabilir.</a:t>
            </a:r>
          </a:p>
        </p:txBody>
      </p:sp>
    </p:spTree>
    <p:extLst>
      <p:ext uri="{BB962C8B-B14F-4D97-AF65-F5344CB8AC3E}">
        <p14:creationId xmlns:p14="http://schemas.microsoft.com/office/powerpoint/2010/main" val="3047753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764704"/>
            <a:ext cx="8640960" cy="5078313"/>
          </a:xfrm>
          <a:prstGeom prst="rect">
            <a:avLst/>
          </a:prstGeom>
        </p:spPr>
        <p:txBody>
          <a:bodyPr wrap="square">
            <a:spAutoFit/>
          </a:bodyPr>
          <a:lstStyle/>
          <a:p>
            <a:pPr algn="just">
              <a:lnSpc>
                <a:spcPct val="150000"/>
              </a:lnSpc>
            </a:pPr>
            <a:r>
              <a:rPr lang="tr-TR" u="sng" dirty="0">
                <a:latin typeface="Times New Roman" panose="02020603050405020304" pitchFamily="18" charset="0"/>
                <a:cs typeface="Times New Roman" panose="02020603050405020304" pitchFamily="18" charset="0"/>
              </a:rPr>
              <a:t>Metinlerde, algıya yönelik (görme, işitme, koklama, tatma, dokunma) eylemler, sıkça kullanılır.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Betimlemede genellikle sınırlandırılmış, çerçevelendirilmiş bir tablonun anlamı vardır. </a:t>
            </a:r>
            <a:r>
              <a:rPr lang="tr-TR" u="sng" dirty="0" err="1">
                <a:latin typeface="Times New Roman" panose="02020603050405020304" pitchFamily="18" charset="0"/>
                <a:cs typeface="Times New Roman" panose="02020603050405020304" pitchFamily="18" charset="0"/>
              </a:rPr>
              <a:t>Öyküleyici</a:t>
            </a:r>
            <a:r>
              <a:rPr lang="tr-TR" u="sng" dirty="0">
                <a:latin typeface="Times New Roman" panose="02020603050405020304" pitchFamily="18" charset="0"/>
                <a:cs typeface="Times New Roman" panose="02020603050405020304" pitchFamily="18" charset="0"/>
              </a:rPr>
              <a:t> metinler </a:t>
            </a:r>
            <a:r>
              <a:rPr lang="tr-TR" b="1" u="sng" dirty="0">
                <a:latin typeface="Times New Roman" panose="02020603050405020304" pitchFamily="18" charset="0"/>
                <a:cs typeface="Times New Roman" panose="02020603050405020304" pitchFamily="18" charset="0"/>
              </a:rPr>
              <a:t>yapmak</a:t>
            </a:r>
            <a:r>
              <a:rPr lang="tr-TR" u="sng" dirty="0">
                <a:latin typeface="Times New Roman" panose="02020603050405020304" pitchFamily="18" charset="0"/>
                <a:cs typeface="Times New Roman" panose="02020603050405020304" pitchFamily="18" charset="0"/>
              </a:rPr>
              <a:t> eylemiyle ilgili bildirimlerde bulunur. Betimleyici metinler </a:t>
            </a:r>
            <a:r>
              <a:rPr lang="tr-TR" b="1" u="sng" dirty="0">
                <a:latin typeface="Times New Roman" panose="02020603050405020304" pitchFamily="18" charset="0"/>
                <a:cs typeface="Times New Roman" panose="02020603050405020304" pitchFamily="18" charset="0"/>
              </a:rPr>
              <a:t>olmak</a:t>
            </a:r>
            <a:r>
              <a:rPr lang="tr-TR" u="sng" dirty="0">
                <a:latin typeface="Times New Roman" panose="02020603050405020304" pitchFamily="18" charset="0"/>
                <a:cs typeface="Times New Roman" panose="02020603050405020304" pitchFamily="18" charset="0"/>
              </a:rPr>
              <a:t> eylemleri ile ilgili bilgiler açıklar</a:t>
            </a:r>
            <a:r>
              <a:rPr lang="tr-TR" dirty="0">
                <a:latin typeface="Times New Roman" panose="02020603050405020304" pitchFamily="18" charset="0"/>
                <a:cs typeface="Times New Roman" panose="02020603050405020304" pitchFamily="18" charset="0"/>
              </a:rPr>
              <a:t>. Bir metin, durum </a:t>
            </a:r>
            <a:r>
              <a:rPr lang="tr-TR" dirty="0" err="1">
                <a:latin typeface="Times New Roman" panose="02020603050405020304" pitchFamily="18" charset="0"/>
                <a:cs typeface="Times New Roman" panose="02020603050405020304" pitchFamily="18" charset="0"/>
              </a:rPr>
              <a:t>sözcesi</a:t>
            </a:r>
            <a:r>
              <a:rPr lang="tr-TR" dirty="0">
                <a:latin typeface="Times New Roman" panose="02020603050405020304" pitchFamily="18" charset="0"/>
                <a:cs typeface="Times New Roman" panose="02020603050405020304" pitchFamily="18" charset="0"/>
              </a:rPr>
              <a:t> özelliğinde ise betimleyici metindir denilebilir. </a:t>
            </a:r>
            <a:r>
              <a:rPr lang="tr-TR" dirty="0" err="1">
                <a:latin typeface="Times New Roman" panose="02020603050405020304" pitchFamily="18" charset="0"/>
                <a:cs typeface="Times New Roman" panose="02020603050405020304" pitchFamily="18" charset="0"/>
              </a:rPr>
              <a:t>Öyküleyici</a:t>
            </a:r>
            <a:r>
              <a:rPr lang="tr-TR" dirty="0">
                <a:latin typeface="Times New Roman" panose="02020603050405020304" pitchFamily="18" charset="0"/>
                <a:cs typeface="Times New Roman" panose="02020603050405020304" pitchFamily="18" charset="0"/>
              </a:rPr>
              <a:t> metinlerde devingenlik belirten eylemler daha fazla kullanılırken, betimleyici metinler durağan bir özellik gösterir ve durum eylemleri (olmak, görünmek, sahip olmak) kullanılır. Yerine göre devinim belirten eylemler de kullanılabilir. Betimlemelerde beş duyu algılama biçimine ait sözcüklerin fazlasıyla yer aldığı söylenebilir. Beş duyu yetisine ek olarak duygu ve bilme durumlarının da eklenmesiyle bu algılama biçimleri yediye çıkar.</a:t>
            </a:r>
          </a:p>
        </p:txBody>
      </p:sp>
    </p:spTree>
    <p:extLst>
      <p:ext uri="{BB962C8B-B14F-4D97-AF65-F5344CB8AC3E}">
        <p14:creationId xmlns:p14="http://schemas.microsoft.com/office/powerpoint/2010/main" val="1024012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36356" y="1268760"/>
            <a:ext cx="7464036" cy="3323987"/>
          </a:xfrm>
          <a:prstGeom prst="rect">
            <a:avLst/>
          </a:prstGeom>
        </p:spPr>
        <p:txBody>
          <a:bodyPr wrap="square">
            <a:spAutoFit/>
          </a:bodyPr>
          <a:lstStyle/>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err="1">
                <a:latin typeface="Times New Roman" panose="02020603050405020304" pitchFamily="18" charset="0"/>
                <a:cs typeface="Times New Roman" panose="02020603050405020304" pitchFamily="18" charset="0"/>
              </a:rPr>
              <a:t>Anlatısal</a:t>
            </a:r>
            <a:r>
              <a:rPr lang="tr-TR" sz="2000" dirty="0">
                <a:latin typeface="Times New Roman" panose="02020603050405020304" pitchFamily="18" charset="0"/>
                <a:cs typeface="Times New Roman" panose="02020603050405020304" pitchFamily="18" charset="0"/>
              </a:rPr>
              <a:t> metinlerle betimleyici metinler arasındaki ayrım kullanılan zaman bakımından da yapılabilir. </a:t>
            </a:r>
            <a:r>
              <a:rPr lang="tr-TR" sz="2000" dirty="0" err="1">
                <a:latin typeface="Times New Roman" panose="02020603050405020304" pitchFamily="18" charset="0"/>
                <a:cs typeface="Times New Roman" panose="02020603050405020304" pitchFamily="18" charset="0"/>
              </a:rPr>
              <a:t>Anlatısal</a:t>
            </a:r>
            <a:r>
              <a:rPr lang="tr-TR" sz="2000" dirty="0">
                <a:latin typeface="Times New Roman" panose="02020603050405020304" pitchFamily="18" charset="0"/>
                <a:cs typeface="Times New Roman" panose="02020603050405020304" pitchFamily="18" charset="0"/>
              </a:rPr>
              <a:t> metinlerde geçmiş zaman kullanılırken, betimleyici metinlerde </a:t>
            </a:r>
            <a:r>
              <a:rPr lang="tr-TR" sz="2000" u="sng" dirty="0">
                <a:latin typeface="Times New Roman" panose="02020603050405020304" pitchFamily="18" charset="0"/>
                <a:cs typeface="Times New Roman" panose="02020603050405020304" pitchFamily="18" charset="0"/>
              </a:rPr>
              <a:t>şimdiki zaman ya da şimdiki zamanın hikayesi kullanılır. </a:t>
            </a:r>
          </a:p>
          <a:p>
            <a:pPr algn="just">
              <a:lnSpc>
                <a:spcPct val="150000"/>
              </a:lnSpc>
            </a:pPr>
            <a:r>
              <a:rPr lang="tr-TR" sz="2000" dirty="0">
                <a:latin typeface="Times New Roman" panose="02020603050405020304" pitchFamily="18" charset="0"/>
                <a:cs typeface="Times New Roman" panose="02020603050405020304" pitchFamily="18" charset="0"/>
              </a:rPr>
              <a:t> </a:t>
            </a:r>
          </a:p>
          <a:p>
            <a:pPr algn="just">
              <a:lnSpc>
                <a:spcPct val="150000"/>
              </a:lnSpc>
            </a:pPr>
            <a:r>
              <a:rPr lang="tr-T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96272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extLst>
              <a:ext uri="{28A0092B-C50C-407E-A947-70E740481C1C}">
                <a14:useLocalDpi xmlns:a14="http://schemas.microsoft.com/office/drawing/2010/main" val="0"/>
              </a:ext>
            </a:extLst>
          </a:blip>
          <a:stretch>
            <a:fillRect/>
          </a:stretch>
        </p:blipFill>
        <p:spPr>
          <a:xfrm>
            <a:off x="827584" y="764704"/>
            <a:ext cx="7056784" cy="4680520"/>
          </a:xfrm>
          <a:prstGeom prst="rect">
            <a:avLst/>
          </a:prstGeom>
        </p:spPr>
      </p:pic>
    </p:spTree>
    <p:extLst>
      <p:ext uri="{BB962C8B-B14F-4D97-AF65-F5344CB8AC3E}">
        <p14:creationId xmlns:p14="http://schemas.microsoft.com/office/powerpoint/2010/main" val="481653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836712"/>
            <a:ext cx="8352928" cy="4662815"/>
          </a:xfrm>
          <a:prstGeom prst="rect">
            <a:avLst/>
          </a:prstGeom>
        </p:spPr>
        <p:txBody>
          <a:bodyPr wrap="square">
            <a:spAutoFit/>
          </a:bodyPr>
          <a:lstStyle/>
          <a:p>
            <a:pPr algn="just">
              <a:lnSpc>
                <a:spcPct val="150000"/>
              </a:lnSpc>
            </a:pPr>
            <a:r>
              <a:rPr lang="tr-TR" b="1" dirty="0"/>
              <a:t>Okurun Betimleyici Anlatımla İlişkisi</a:t>
            </a:r>
          </a:p>
          <a:p>
            <a:pPr algn="just">
              <a:lnSpc>
                <a:spcPct val="150000"/>
              </a:lnSpc>
            </a:pPr>
            <a:endParaRPr lang="tr-TR" dirty="0"/>
          </a:p>
          <a:p>
            <a:pPr algn="just">
              <a:lnSpc>
                <a:spcPct val="150000"/>
              </a:lnSpc>
            </a:pPr>
            <a:r>
              <a:rPr lang="tr-TR" dirty="0"/>
              <a:t>Okur, karşılaştırmalı üstünlük ya da salt üstünlükle belirtilmiş nesne, uzam kişi ya da eşya karşısında hayran kalır. Bu hayranlık estetik bir boyut ile oluşur. Okurun, metinle ilgili estetik bakışı vardır. Bu estetik bakışı belirleyen temel öğe de imgesel anlatımdır.</a:t>
            </a:r>
          </a:p>
          <a:p>
            <a:pPr algn="just">
              <a:lnSpc>
                <a:spcPct val="150000"/>
              </a:lnSpc>
            </a:pPr>
            <a:r>
              <a:rPr lang="tr-TR" dirty="0"/>
              <a:t> </a:t>
            </a:r>
          </a:p>
          <a:p>
            <a:pPr algn="just">
              <a:lnSpc>
                <a:spcPct val="150000"/>
              </a:lnSpc>
            </a:pPr>
            <a:r>
              <a:rPr lang="tr-TR" dirty="0"/>
              <a:t>Bir anlatı karşısında, okur mantıksal bir ilişki içinde gelişen olayların daha sonrasını merak eder. Bir betimleme karşısında ise, sözcüklerle betimlenen bir durumu, zihninde imgesel olarak yaratır ve bu imgeye hayranlık duyar. Betimleyici metinlerde, hayranlık verici duygusal anlatım oldukça önemlidir.</a:t>
            </a:r>
          </a:p>
        </p:txBody>
      </p:sp>
    </p:spTree>
    <p:extLst>
      <p:ext uri="{BB962C8B-B14F-4D97-AF65-F5344CB8AC3E}">
        <p14:creationId xmlns:p14="http://schemas.microsoft.com/office/powerpoint/2010/main" val="4149528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484784"/>
            <a:ext cx="7992888" cy="3416320"/>
          </a:xfrm>
          <a:prstGeom prst="rect">
            <a:avLst/>
          </a:prstGeom>
        </p:spPr>
        <p:txBody>
          <a:bodyPr wrap="square">
            <a:spAutoFit/>
          </a:bodyPr>
          <a:lstStyle/>
          <a:p>
            <a:pPr algn="just">
              <a:lnSpc>
                <a:spcPct val="150000"/>
              </a:lnSpc>
            </a:pPr>
            <a:r>
              <a:rPr lang="tr-TR" b="1" dirty="0"/>
              <a:t>Betimleyici Anlatım-İleti İlişkisi</a:t>
            </a:r>
          </a:p>
          <a:p>
            <a:pPr algn="just">
              <a:lnSpc>
                <a:spcPct val="150000"/>
              </a:lnSpc>
            </a:pPr>
            <a:r>
              <a:rPr lang="tr-TR" dirty="0"/>
              <a:t> </a:t>
            </a:r>
          </a:p>
          <a:p>
            <a:pPr algn="just">
              <a:lnSpc>
                <a:spcPct val="150000"/>
              </a:lnSpc>
            </a:pPr>
            <a:r>
              <a:rPr lang="tr-TR" dirty="0"/>
              <a:t>Betimleyici anlatımda doğrudan iletilen temel bir düşünce yoktur. Bunun için betimleyici metinlerde ileti aranması, özel durumlar dışında pek söz konusu değildir. Sözgelimi, doğa betimlemeleri ve fiziksel betimlemelerde ancak yazarın bakış açısının izleri vardır. Ancak, tinsel betimlemelerde tinsel bir çözümleme yapılacağı için bu tür betimlemelerde, yazarın sezdirmek istediği ileti söz konusu olabilir.</a:t>
            </a:r>
          </a:p>
        </p:txBody>
      </p:sp>
    </p:spTree>
    <p:extLst>
      <p:ext uri="{BB962C8B-B14F-4D97-AF65-F5344CB8AC3E}">
        <p14:creationId xmlns:p14="http://schemas.microsoft.com/office/powerpoint/2010/main" val="22446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187624" y="2329712"/>
            <a:ext cx="7344816" cy="2585323"/>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«X» Nedir?</a:t>
            </a:r>
          </a:p>
          <a:p>
            <a:pPr algn="just">
              <a:lnSpc>
                <a:spcPct val="150000"/>
              </a:lnSpc>
            </a:pPr>
            <a:r>
              <a:rPr lang="tr-TR" dirty="0">
                <a:latin typeface="Times New Roman" panose="02020603050405020304" pitchFamily="18" charset="0"/>
                <a:cs typeface="Times New Roman" panose="02020603050405020304" pitchFamily="18" charset="0"/>
              </a:rPr>
              <a:t>*Eğitim konusundaki görüşlerinizi açıklar mısınız?</a:t>
            </a:r>
          </a:p>
          <a:p>
            <a:pPr algn="just">
              <a:lnSpc>
                <a:spcPct val="150000"/>
              </a:lnSpc>
            </a:pPr>
            <a:r>
              <a:rPr lang="tr-TR" dirty="0">
                <a:latin typeface="Times New Roman" panose="02020603050405020304" pitchFamily="18" charset="0"/>
                <a:cs typeface="Times New Roman" panose="02020603050405020304" pitchFamily="18" charset="0"/>
              </a:rPr>
              <a:t>* Romanda bulunması gereken temel nitelikler nelerdir?</a:t>
            </a:r>
          </a:p>
          <a:p>
            <a:pPr algn="just">
              <a:lnSpc>
                <a:spcPct val="150000"/>
              </a:lnSpc>
            </a:pPr>
            <a:r>
              <a:rPr lang="tr-TR" dirty="0">
                <a:latin typeface="Times New Roman" panose="02020603050405020304" pitchFamily="18" charset="0"/>
                <a:cs typeface="Times New Roman" panose="02020603050405020304" pitchFamily="18" charset="0"/>
              </a:rPr>
              <a:t>*  Edebiyat uyarlamasının bir yapıta katkısı nedir?</a:t>
            </a:r>
          </a:p>
          <a:p>
            <a:pPr algn="just">
              <a:lnSpc>
                <a:spcPct val="150000"/>
              </a:lnSpc>
            </a:pPr>
            <a:r>
              <a:rPr lang="tr-TR" dirty="0">
                <a:latin typeface="Times New Roman" panose="02020603050405020304" pitchFamily="18" charset="0"/>
                <a:cs typeface="Times New Roman" panose="02020603050405020304" pitchFamily="18" charset="0"/>
              </a:rPr>
              <a:t>* Şiir çevirisi hakkında ne düşünüyorsunuz?</a:t>
            </a:r>
          </a:p>
          <a:p>
            <a:pPr algn="just">
              <a:lnSpc>
                <a:spcPct val="150000"/>
              </a:lnSpc>
            </a:pPr>
            <a:r>
              <a:rPr lang="tr-TR" dirty="0">
                <a:latin typeface="Times New Roman" panose="02020603050405020304" pitchFamily="18" charset="0"/>
                <a:cs typeface="Times New Roman" panose="02020603050405020304" pitchFamily="18" charset="0"/>
              </a:rPr>
              <a:t>*  Türk edebiyatında eleştirinin yeri konusunda neler söyleyebilirsiniz?</a:t>
            </a:r>
          </a:p>
        </p:txBody>
      </p:sp>
      <p:sp>
        <p:nvSpPr>
          <p:cNvPr id="3" name="Dikdörtgen 2">
            <a:extLst>
              <a:ext uri="{FF2B5EF4-FFF2-40B4-BE49-F238E27FC236}">
                <a16:creationId xmlns:a16="http://schemas.microsoft.com/office/drawing/2014/main" id="{09B1F9F2-D35E-4AB2-8F7A-8E6B6CD7BFBA}"/>
              </a:ext>
            </a:extLst>
          </p:cNvPr>
          <p:cNvSpPr/>
          <p:nvPr/>
        </p:nvSpPr>
        <p:spPr>
          <a:xfrm>
            <a:off x="500343" y="188640"/>
            <a:ext cx="7632848" cy="1754326"/>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Açıklayıcı metin, bilgi iletme amacını güder, ancak bunu yaparken anlamayı kolaylaştırmayı dener. Başlangıçta bir soru, bir sorun olduğunu varsayar ve bunları açıklamaya çalışır. Bir metnin açıklama olabilmesi için örtük ya da açık bir soruya yanıt vermesi gerekir.</a:t>
            </a:r>
          </a:p>
        </p:txBody>
      </p:sp>
    </p:spTree>
    <p:extLst>
      <p:ext uri="{BB962C8B-B14F-4D97-AF65-F5344CB8AC3E}">
        <p14:creationId xmlns:p14="http://schemas.microsoft.com/office/powerpoint/2010/main" val="3981675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260648"/>
            <a:ext cx="8064896" cy="3927357"/>
          </a:xfrm>
          <a:prstGeom prst="rect">
            <a:avLst/>
          </a:prstGeom>
        </p:spPr>
        <p:txBody>
          <a:bodyPr wrap="square">
            <a:spAutoFit/>
          </a:bodyPr>
          <a:lstStyle/>
          <a:p>
            <a:pPr>
              <a:lnSpc>
                <a:spcPct val="150000"/>
              </a:lnSpc>
            </a:pPr>
            <a:r>
              <a:rPr lang="tr-TR" sz="2400" b="1" dirty="0"/>
              <a:t>ÖYKÜLEYİCİ ANLATIM</a:t>
            </a:r>
            <a:endParaRPr lang="tr-TR" sz="2400" dirty="0"/>
          </a:p>
          <a:p>
            <a:pPr algn="just">
              <a:lnSpc>
                <a:spcPct val="150000"/>
              </a:lnSpc>
            </a:pPr>
            <a:r>
              <a:rPr lang="tr-TR" b="1" dirty="0"/>
              <a:t>Kavramsal Boyut</a:t>
            </a:r>
            <a:endParaRPr lang="tr-TR" dirty="0"/>
          </a:p>
          <a:p>
            <a:pPr algn="just">
              <a:lnSpc>
                <a:spcPct val="150000"/>
              </a:lnSpc>
            </a:pPr>
            <a:r>
              <a:rPr lang="tr-TR" dirty="0"/>
              <a:t>Yazınsal metin; okura, insanı ve insan yaşamını farklı biçimde anlatmayı amaçlar. Alıcısına yaşantı zenginlikleri ve bu zenginliğin değişkenliklerini sunar. Sunulan bu örneklerin insan yaşamına önemli bir katkısı vardır; ancak bu katkının sonuçları okurda hemen ortaya çıkmayabilir. Çocuklukta okunan bir öyküdeki bir kahramanının belleğe yerleşmesi, kurmacanın gücüyle ilgili bir göstergedir.</a:t>
            </a:r>
          </a:p>
          <a:p>
            <a:pPr algn="just">
              <a:lnSpc>
                <a:spcPct val="150000"/>
              </a:lnSpc>
            </a:pPr>
            <a:r>
              <a:rPr lang="tr-TR" dirty="0"/>
              <a:t>Öyküleme, bir kişinin (anlatıcı) belli bir bakış açısı ile birbiriyle ilintili olaylar dizisini belli bir uzam ve zaman içine koyarak kurguladığı metin tipidir.</a:t>
            </a:r>
          </a:p>
        </p:txBody>
      </p:sp>
    </p:spTree>
    <p:extLst>
      <p:ext uri="{BB962C8B-B14F-4D97-AF65-F5344CB8AC3E}">
        <p14:creationId xmlns:p14="http://schemas.microsoft.com/office/powerpoint/2010/main" val="67053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287905"/>
            <a:ext cx="8856984" cy="5866350"/>
          </a:xfrm>
          <a:prstGeom prst="rect">
            <a:avLst/>
          </a:prstGeom>
        </p:spPr>
        <p:txBody>
          <a:bodyPr wrap="square">
            <a:spAutoFit/>
          </a:bodyPr>
          <a:lstStyle/>
          <a:p>
            <a:pPr algn="just">
              <a:lnSpc>
                <a:spcPct val="150000"/>
              </a:lnSpc>
            </a:pPr>
            <a:r>
              <a:rPr lang="tr-TR" b="1" dirty="0"/>
              <a:t>Metnin Yazılış Amacı</a:t>
            </a:r>
            <a:endParaRPr lang="tr-TR" dirty="0"/>
          </a:p>
          <a:p>
            <a:pPr algn="just">
              <a:lnSpc>
                <a:spcPct val="150000"/>
              </a:lnSpc>
            </a:pPr>
            <a:r>
              <a:rPr lang="tr-TR" u="sng" dirty="0"/>
              <a:t>Yazarın işlevi ya da amacı, gerçek ya da imgesel bir olayın okur tarafından </a:t>
            </a:r>
            <a:r>
              <a:rPr lang="tr-TR" u="sng" dirty="0" err="1"/>
              <a:t>düşlenilmesini</a:t>
            </a:r>
            <a:r>
              <a:rPr lang="tr-TR" u="sng" dirty="0"/>
              <a:t> ve okurun olay üzerinde yoğunlaşmasını sağlamaktır. </a:t>
            </a:r>
            <a:r>
              <a:rPr lang="tr-TR" dirty="0"/>
              <a:t>Bu imgesel dünyayı oluşturmada, </a:t>
            </a:r>
            <a:r>
              <a:rPr lang="tr-TR" dirty="0" err="1"/>
              <a:t>anlatıbilimine</a:t>
            </a:r>
            <a:r>
              <a:rPr lang="tr-TR" dirty="0"/>
              <a:t> ait her türlü olanaktan yararlanılır.</a:t>
            </a:r>
          </a:p>
          <a:p>
            <a:pPr algn="just">
              <a:lnSpc>
                <a:spcPct val="150000"/>
              </a:lnSpc>
            </a:pPr>
            <a:r>
              <a:rPr lang="tr-TR" dirty="0"/>
              <a:t>Anlatıyı süslemeler, vurgulama amacıyla yinelemeler, eğretileme, söyleşi katma, yerel deyiş kullanımı, yerlerin ya da kişilerin betimlenmesi, karşıtlıklar oluşturma, hız, ayrıntıların </a:t>
            </a:r>
            <a:r>
              <a:rPr lang="tr-TR" dirty="0" err="1"/>
              <a:t>özgülleştirilmesi</a:t>
            </a:r>
            <a:r>
              <a:rPr lang="tr-TR" dirty="0"/>
              <a:t>, imgelerin kullanımı gibi değişik durumlar; bu imgesel dünyanın daha kalıcı olması için yapılabilecek etkinliklerden bazılarıdır. Yazar, anlatının üretim (</a:t>
            </a:r>
            <a:r>
              <a:rPr lang="tr-TR" dirty="0" err="1"/>
              <a:t>sözceleme</a:t>
            </a:r>
            <a:r>
              <a:rPr lang="tr-TR" dirty="0"/>
              <a:t>) aşamasında tek yetkili kişi olduğundan, metinle ilgili her türlü düzenlemeyi yapar. Alıcısına aktaracağı bilgiler konusunda sınırlama ona aittir. </a:t>
            </a:r>
            <a:r>
              <a:rPr lang="tr-TR" dirty="0" err="1"/>
              <a:t>Eksiltili</a:t>
            </a:r>
            <a:r>
              <a:rPr lang="tr-TR" dirty="0"/>
              <a:t> yapı, özetleme ya da ayrıntılı bilgiler verme ona ait bir durumdur. Bu bilgilerin düzenlenmesi de (</a:t>
            </a:r>
            <a:r>
              <a:rPr lang="tr-TR" dirty="0" err="1"/>
              <a:t>süredizimsel</a:t>
            </a:r>
            <a:r>
              <a:rPr lang="tr-TR" dirty="0"/>
              <a:t> bir anlatı, geriye dönüş, gelecekten anlatma, sayfanın kullanımı, </a:t>
            </a:r>
            <a:r>
              <a:rPr lang="tr-TR" dirty="0" err="1"/>
              <a:t>kesitleme</a:t>
            </a:r>
            <a:r>
              <a:rPr lang="tr-TR" dirty="0"/>
              <a:t>, vb.) yazarın görevleri arasındadır. Ardından da metnin türü, tipi ve tonu konusundaki belirlemeyi yapar. Sözgelimi </a:t>
            </a:r>
            <a:r>
              <a:rPr lang="tr-TR" dirty="0" err="1"/>
              <a:t>anlatısal</a:t>
            </a:r>
            <a:r>
              <a:rPr lang="tr-TR" dirty="0"/>
              <a:t> bir metin yazımında bu metnin özelliklerine göre yazmak durumundadır.</a:t>
            </a:r>
          </a:p>
        </p:txBody>
      </p:sp>
    </p:spTree>
    <p:extLst>
      <p:ext uri="{BB962C8B-B14F-4D97-AF65-F5344CB8AC3E}">
        <p14:creationId xmlns:p14="http://schemas.microsoft.com/office/powerpoint/2010/main" val="2421725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934794" y="1628800"/>
            <a:ext cx="7200800" cy="2585323"/>
          </a:xfrm>
          <a:prstGeom prst="rect">
            <a:avLst/>
          </a:prstGeom>
        </p:spPr>
        <p:txBody>
          <a:bodyPr wrap="square">
            <a:spAutoFit/>
          </a:bodyPr>
          <a:lstStyle/>
          <a:p>
            <a:pPr algn="just">
              <a:lnSpc>
                <a:spcPct val="150000"/>
              </a:lnSpc>
            </a:pPr>
            <a:r>
              <a:rPr lang="tr-TR" dirty="0" err="1"/>
              <a:t>Anlatısal</a:t>
            </a:r>
            <a:r>
              <a:rPr lang="tr-TR" dirty="0"/>
              <a:t> metnin kurmaca bir yanı her zaman vardır, yani her </a:t>
            </a:r>
            <a:r>
              <a:rPr lang="tr-TR" dirty="0" err="1"/>
              <a:t>anlatısal</a:t>
            </a:r>
            <a:r>
              <a:rPr lang="tr-TR" dirty="0"/>
              <a:t> metinde bir kurmaca işlevi vardır. Bu da bir bakıma bilgilendirici işlevin karşıtı bir durumdur. Yani </a:t>
            </a:r>
            <a:r>
              <a:rPr lang="tr-TR" dirty="0" err="1"/>
              <a:t>göndergeleri</a:t>
            </a:r>
            <a:r>
              <a:rPr lang="tr-TR" dirty="0"/>
              <a:t> kendi üzerine olan (söylence, mesel, destan, garip olaylar, kısa öykü, roman) anlatılarda imgesel olarak yaratılmış bir olayın anlatımı söz konusudur. Bu imgesel olayın belli bir düzen içinde oluşturulması kurmaca işlevini belirtir.</a:t>
            </a:r>
          </a:p>
        </p:txBody>
      </p:sp>
    </p:spTree>
    <p:extLst>
      <p:ext uri="{BB962C8B-B14F-4D97-AF65-F5344CB8AC3E}">
        <p14:creationId xmlns:p14="http://schemas.microsoft.com/office/powerpoint/2010/main" val="1127263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99655" y="476672"/>
            <a:ext cx="8136904" cy="5450851"/>
          </a:xfrm>
          <a:prstGeom prst="rect">
            <a:avLst/>
          </a:prstGeom>
        </p:spPr>
        <p:txBody>
          <a:bodyPr wrap="square">
            <a:spAutoFit/>
          </a:bodyPr>
          <a:lstStyle/>
          <a:p>
            <a:pPr algn="just">
              <a:lnSpc>
                <a:spcPct val="150000"/>
              </a:lnSpc>
            </a:pPr>
            <a:r>
              <a:rPr lang="tr-TR" b="1" dirty="0" err="1"/>
              <a:t>Öyküleyici</a:t>
            </a:r>
            <a:r>
              <a:rPr lang="tr-TR" b="1" dirty="0"/>
              <a:t> Anlatımla Yazılan Metin Türleri</a:t>
            </a:r>
          </a:p>
          <a:p>
            <a:pPr algn="just">
              <a:lnSpc>
                <a:spcPct val="150000"/>
              </a:lnSpc>
            </a:pPr>
            <a:r>
              <a:rPr lang="tr-TR" u="sng" dirty="0"/>
              <a:t>Röportaj (spor ve gazete), bireylerin başından geçen olayların bir başkası tarafından anlatımı, küçük haberler, roman (macera, aşk, polisiye, doğacı, kolektif, toplumsal, bireyci, </a:t>
            </a:r>
            <a:r>
              <a:rPr lang="tr-TR" u="sng" dirty="0" err="1"/>
              <a:t>savlı</a:t>
            </a:r>
            <a:r>
              <a:rPr lang="tr-TR" u="sng" dirty="0"/>
              <a:t>, tarihsel, tarih </a:t>
            </a:r>
            <a:r>
              <a:rPr lang="tr-TR" u="sng" dirty="0" err="1"/>
              <a:t>öncesel</a:t>
            </a:r>
            <a:r>
              <a:rPr lang="tr-TR" u="sng" dirty="0"/>
              <a:t>, </a:t>
            </a:r>
            <a:r>
              <a:rPr lang="tr-TR" u="sng" dirty="0" err="1"/>
              <a:t>imgelemsel</a:t>
            </a:r>
            <a:r>
              <a:rPr lang="tr-TR" u="sng" dirty="0"/>
              <a:t>, bilim-kurgu, mektup, tefrika, ruhbilimsel, erotik, egzotik, serüven, kaçış ya da şiirsel roman), masal (halk ve peri masallar), kısa öykü, tarihi metinler ve öyküler, araştırma raporlar, mesel (ibret dersi veren bilgece sözler ya da kaçak öykü), anlatıya dayalı yazılı reklam metinleri, politik anlatılar, sinema, tanık olarak verilen ifadeler, çizgi filmler, belli bir anlatımı olan fıkralar.</a:t>
            </a:r>
          </a:p>
          <a:p>
            <a:pPr algn="just">
              <a:lnSpc>
                <a:spcPct val="150000"/>
              </a:lnSpc>
            </a:pPr>
            <a:r>
              <a:rPr lang="tr-TR" dirty="0"/>
              <a:t> </a:t>
            </a:r>
          </a:p>
          <a:p>
            <a:pPr algn="just">
              <a:lnSpc>
                <a:spcPct val="150000"/>
              </a:lnSpc>
            </a:pPr>
            <a:r>
              <a:rPr lang="tr-TR" dirty="0"/>
              <a:t>Öyküleme, diğer metinler içinde de bulunabilir. Sözgelimi bir tiyatroda, şiirde hatta özel bir mektupta da öyküleme kullanılabilir. Tiyatro, kurgusu gereği </a:t>
            </a:r>
            <a:r>
              <a:rPr lang="tr-TR" dirty="0" err="1"/>
              <a:t>söyleşimsel</a:t>
            </a:r>
            <a:r>
              <a:rPr lang="tr-TR" dirty="0"/>
              <a:t> metin tipi olsa da, aynı zamanda belli bir anlatım düzeni ile </a:t>
            </a:r>
            <a:r>
              <a:rPr lang="tr-TR" dirty="0" err="1"/>
              <a:t>öyküleyici</a:t>
            </a:r>
            <a:r>
              <a:rPr lang="tr-TR" dirty="0"/>
              <a:t> metindir.</a:t>
            </a:r>
          </a:p>
        </p:txBody>
      </p:sp>
    </p:spTree>
    <p:extLst>
      <p:ext uri="{BB962C8B-B14F-4D97-AF65-F5344CB8AC3E}">
        <p14:creationId xmlns:p14="http://schemas.microsoft.com/office/powerpoint/2010/main" val="1132733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908720"/>
            <a:ext cx="8136904" cy="4247317"/>
          </a:xfrm>
          <a:prstGeom prst="rect">
            <a:avLst/>
          </a:prstGeom>
        </p:spPr>
        <p:txBody>
          <a:bodyPr wrap="square">
            <a:spAutoFit/>
          </a:bodyPr>
          <a:lstStyle/>
          <a:p>
            <a:pPr algn="just"/>
            <a:r>
              <a:rPr lang="tr-TR" u="sng" dirty="0"/>
              <a:t>İki temel öyküleme türünden söz edilebilir</a:t>
            </a:r>
            <a:r>
              <a:rPr lang="tr-TR" dirty="0"/>
              <a:t>: </a:t>
            </a:r>
            <a:r>
              <a:rPr lang="tr-TR" b="1" dirty="0"/>
              <a:t>Gerçek olayların anlatıldığı metinler </a:t>
            </a:r>
            <a:r>
              <a:rPr lang="tr-TR" dirty="0"/>
              <a:t>ile </a:t>
            </a:r>
            <a:r>
              <a:rPr lang="tr-TR" b="1" dirty="0"/>
              <a:t>düşsel olayların anlatıldığı metinler</a:t>
            </a:r>
            <a:r>
              <a:rPr lang="tr-TR" dirty="0"/>
              <a:t>. Bu sınıflandırmalar yazınsal ve yazınsal olmayan anlatı metinleri biçiminde de yapılabilir. Ama yapılan bu anlatı türleri sınıflandırması her zaman geçerli değildir. Yazarlar, bir yandan yaşanılan olayları örnek alırlar, bunlardan sapmamaya çalışarak gerçekçi bir tutum izlerler. O halde bu tür anlatılarda gerçeğin tam anlatımından çok gerçeğe benzer bir anlatımdan söz etmek gerekecektir. Öte yandan kendi yarattıkları olay ve kişilerden oluşan bir </a:t>
            </a:r>
            <a:r>
              <a:rPr lang="tr-TR" dirty="0" err="1"/>
              <a:t>imgelemsel</a:t>
            </a:r>
            <a:r>
              <a:rPr lang="tr-TR" dirty="0"/>
              <a:t> dünyada anlatı gelişir. Yani bir anlatı türü içinde diğerini de bulmak olasıdır. Sözgelimi, özyaşamöyküsü gerçek olayın anlatımıdır, ama bu anlatı içinde düşsel anlatı da bulunabilir. Özündeki bu iki karşıtlık nedeni ile anlatı, gerçeklik ve düşsellik arasında uzanan geniş bir yazı alanıdır. Köy yaşamını betimleyen folklorik anlatımlar gerçek olaylarla ilgili olabileceği gibi tamamen düşsel bir kurgu üzerine geliştirilmiş ya da ikisinin karışımı da olabilir. Tarihsel roman kurmaca bir anlatıdır, ancak içinde gerçek yaşamla ilgili, gerçek tarihi olaylara gönderimde bulunan bilgi ve belgeler de her zaman var olabilir.</a:t>
            </a:r>
          </a:p>
        </p:txBody>
      </p:sp>
    </p:spTree>
    <p:extLst>
      <p:ext uri="{BB962C8B-B14F-4D97-AF65-F5344CB8AC3E}">
        <p14:creationId xmlns:p14="http://schemas.microsoft.com/office/powerpoint/2010/main" val="1923722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5016" y="764704"/>
            <a:ext cx="8280920" cy="4247317"/>
          </a:xfrm>
          <a:prstGeom prst="rect">
            <a:avLst/>
          </a:prstGeom>
        </p:spPr>
        <p:txBody>
          <a:bodyPr wrap="square">
            <a:spAutoFit/>
          </a:bodyPr>
          <a:lstStyle/>
          <a:p>
            <a:pPr algn="just">
              <a:lnSpc>
                <a:spcPct val="150000"/>
              </a:lnSpc>
            </a:pPr>
            <a:r>
              <a:rPr lang="tr-TR" b="1" dirty="0" err="1"/>
              <a:t>Öyküleyici</a:t>
            </a:r>
            <a:r>
              <a:rPr lang="tr-TR" b="1" dirty="0"/>
              <a:t> Bir Metnin Kurgusu</a:t>
            </a:r>
          </a:p>
          <a:p>
            <a:pPr algn="just">
              <a:lnSpc>
                <a:spcPct val="150000"/>
              </a:lnSpc>
            </a:pPr>
            <a:r>
              <a:rPr lang="tr-TR" dirty="0"/>
              <a:t>Genel olarak öykülemede altı temel özellik vardır:</a:t>
            </a:r>
          </a:p>
          <a:p>
            <a:pPr algn="just">
              <a:lnSpc>
                <a:spcPct val="150000"/>
              </a:lnSpc>
            </a:pPr>
            <a:r>
              <a:rPr lang="tr-TR" dirty="0"/>
              <a:t>1. </a:t>
            </a:r>
            <a:r>
              <a:rPr lang="tr-TR" u="sng" dirty="0"/>
              <a:t>Olayların art arda gelmesi</a:t>
            </a:r>
            <a:r>
              <a:rPr lang="tr-TR" dirty="0"/>
              <a:t>,  belli bir zaman diliminde gelişen olaylar kendi içinde var olabilecek çeşitli bağıntılarla art arda gelmelidir. Dolantı, olayların zaman içinde bir sıra içinde dizilişidir ve bu durum anlatının temel yapısını oluşturur. Bir başka biçimiyle anlatı genel bir konu bütünlüğünde, değişik kişiler tarafından gerçekleştirilen, birbiri ile bağıntılı eylemler zincirini anlatır. Eğer olaylarda art arda gelme durumu yoksa anlatıdan söz edilemez.</a:t>
            </a:r>
          </a:p>
          <a:p>
            <a:pPr algn="just">
              <a:lnSpc>
                <a:spcPct val="150000"/>
              </a:lnSpc>
            </a:pPr>
            <a:r>
              <a:rPr lang="tr-TR" dirty="0"/>
              <a:t>2. </a:t>
            </a:r>
            <a:r>
              <a:rPr lang="tr-TR" u="sng" dirty="0"/>
              <a:t>Anlatı için bir </a:t>
            </a:r>
            <a:r>
              <a:rPr lang="tr-TR" u="sng" dirty="0" err="1"/>
              <a:t>izleksel</a:t>
            </a:r>
            <a:r>
              <a:rPr lang="tr-TR" u="sng" dirty="0"/>
              <a:t> birim gereklidir</a:t>
            </a:r>
            <a:r>
              <a:rPr lang="tr-TR" dirty="0"/>
              <a:t>. En azından bir kahraman ve onun yaptığı edimleri belirten bir izlek gereklidir. </a:t>
            </a:r>
          </a:p>
        </p:txBody>
      </p:sp>
    </p:spTree>
    <p:extLst>
      <p:ext uri="{BB962C8B-B14F-4D97-AF65-F5344CB8AC3E}">
        <p14:creationId xmlns:p14="http://schemas.microsoft.com/office/powerpoint/2010/main" val="1421929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05942" y="404664"/>
            <a:ext cx="8280920" cy="5035353"/>
          </a:xfrm>
          <a:prstGeom prst="rect">
            <a:avLst/>
          </a:prstGeom>
        </p:spPr>
        <p:txBody>
          <a:bodyPr wrap="square">
            <a:spAutoFit/>
          </a:bodyPr>
          <a:lstStyle/>
          <a:p>
            <a:pPr algn="just">
              <a:lnSpc>
                <a:spcPct val="150000"/>
              </a:lnSpc>
            </a:pPr>
            <a:r>
              <a:rPr lang="tr-TR" dirty="0"/>
              <a:t>3. </a:t>
            </a:r>
            <a:r>
              <a:rPr lang="tr-TR" u="sng" dirty="0"/>
              <a:t>Durum </a:t>
            </a:r>
            <a:r>
              <a:rPr lang="tr-TR" u="sng" dirty="0" err="1"/>
              <a:t>sözceleri</a:t>
            </a:r>
            <a:r>
              <a:rPr lang="tr-TR" u="sng" dirty="0"/>
              <a:t> ve aralarındaki dönüşümü belirten edim </a:t>
            </a:r>
            <a:r>
              <a:rPr lang="tr-TR" u="sng" dirty="0" err="1"/>
              <a:t>sözcelerinin</a:t>
            </a:r>
            <a:r>
              <a:rPr lang="tr-TR" u="sng" dirty="0"/>
              <a:t> varlığı</a:t>
            </a:r>
            <a:r>
              <a:rPr lang="tr-TR" dirty="0"/>
              <a:t>. </a:t>
            </a:r>
            <a:r>
              <a:rPr lang="tr-TR" dirty="0" err="1"/>
              <a:t>Courtes</a:t>
            </a:r>
            <a:r>
              <a:rPr lang="tr-TR" dirty="0"/>
              <a:t>, anlatıyı "bir durumdan başka bir duruma geçiş" ya da “birbirini izleyen ve birbirinden farklı iki durum arasındaki dönüşüm” olarak tanımlar. Anlatının başlangıcında kahraman nesnesinden ayrıdır ya da nesnesi ile birliktedir. Ama anlatının sonunda bu durum değişmiş olarak bulunur. Anlatının başında çoğunlukla nesnesinden ayrı olan kahraman (özne), belirli dönüşümlerle ona sahip olmaya çalışır. Zaten </a:t>
            </a:r>
            <a:r>
              <a:rPr lang="tr-TR" dirty="0" err="1"/>
              <a:t>anlatısallık</a:t>
            </a:r>
            <a:r>
              <a:rPr lang="tr-TR" dirty="0"/>
              <a:t> kavramı, bir anlatı içinde, durum ve dönüşümlerin art arda gelerek metinde anlam oluşturması demektir. Genel metin içinde en fazla yer alan kısım özne ile nesne arasındaki istek ekseninin belirtildiği dönüşümlerdir.</a:t>
            </a:r>
          </a:p>
          <a:p>
            <a:pPr algn="just">
              <a:lnSpc>
                <a:spcPct val="150000"/>
              </a:lnSpc>
            </a:pPr>
            <a:r>
              <a:rPr lang="tr-TR" dirty="0"/>
              <a:t> </a:t>
            </a:r>
          </a:p>
          <a:p>
            <a:pPr algn="just">
              <a:lnSpc>
                <a:spcPct val="150000"/>
              </a:lnSpc>
            </a:pPr>
            <a:r>
              <a:rPr lang="tr-TR" dirty="0"/>
              <a:t>4. </a:t>
            </a:r>
            <a:r>
              <a:rPr lang="tr-TR" u="sng" dirty="0"/>
              <a:t>Anlatıda bir oluş olmalıdır</a:t>
            </a:r>
            <a:r>
              <a:rPr lang="tr-TR" dirty="0"/>
              <a:t>. Yani anlatıdaki olaylar zinciri bir bütünün parçası olarak bir arada bulunurlar. Bu düzenlenme de giriş-gelişme ve sonuç gibi bir sıralama izlemelidir.</a:t>
            </a:r>
          </a:p>
        </p:txBody>
      </p:sp>
    </p:spTree>
    <p:extLst>
      <p:ext uri="{BB962C8B-B14F-4D97-AF65-F5344CB8AC3E}">
        <p14:creationId xmlns:p14="http://schemas.microsoft.com/office/powerpoint/2010/main" val="4044911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5521" y="908720"/>
            <a:ext cx="8208912" cy="4204356"/>
          </a:xfrm>
          <a:prstGeom prst="rect">
            <a:avLst/>
          </a:prstGeom>
        </p:spPr>
        <p:txBody>
          <a:bodyPr wrap="square">
            <a:spAutoFit/>
          </a:bodyPr>
          <a:lstStyle/>
          <a:p>
            <a:pPr algn="just">
              <a:lnSpc>
                <a:spcPct val="150000"/>
              </a:lnSpc>
            </a:pPr>
            <a:r>
              <a:rPr lang="tr-TR" dirty="0"/>
              <a:t>5. </a:t>
            </a:r>
            <a:r>
              <a:rPr lang="tr-TR" u="sng" dirty="0"/>
              <a:t>Anlatmanın bir nedeni olmalıdır</a:t>
            </a:r>
            <a:r>
              <a:rPr lang="tr-TR" dirty="0"/>
              <a:t>. Anlatı, ele aldığı konuyu açıklar ve düzenler. Bu düzenlemede anlatılan olaylar, gerçek yaşamda geliştiği biçimde </a:t>
            </a:r>
            <a:r>
              <a:rPr lang="tr-TR" dirty="0" err="1"/>
              <a:t>süredizimsel</a:t>
            </a:r>
            <a:r>
              <a:rPr lang="tr-TR" dirty="0"/>
              <a:t> bir sıralama izlemeyebilir. Aksine olaylar arası ilişkiye bağlı olarak neden-sonuç ilişkisi içinde gelişir. Her anlatı eklemlenmiş ve </a:t>
            </a:r>
            <a:r>
              <a:rPr lang="tr-TR" dirty="0" err="1"/>
              <a:t>aşamalandırılmış</a:t>
            </a:r>
            <a:r>
              <a:rPr lang="tr-TR" dirty="0"/>
              <a:t> birçok dönüşümü içerir. Bu durumların ve dönüşümlerin art arda gelmesi mantıksal bir yolu izler.</a:t>
            </a:r>
          </a:p>
          <a:p>
            <a:pPr algn="just">
              <a:lnSpc>
                <a:spcPct val="150000"/>
              </a:lnSpc>
            </a:pPr>
            <a:r>
              <a:rPr lang="tr-TR" dirty="0"/>
              <a:t> </a:t>
            </a:r>
          </a:p>
          <a:p>
            <a:pPr algn="just">
              <a:lnSpc>
                <a:spcPct val="150000"/>
              </a:lnSpc>
            </a:pPr>
            <a:r>
              <a:rPr lang="tr-TR" dirty="0"/>
              <a:t>6. </a:t>
            </a:r>
            <a:r>
              <a:rPr lang="tr-TR" u="sng" dirty="0"/>
              <a:t>Okurun anlatıdan çıkarabileceği bir etik sonuç olmalıdır</a:t>
            </a:r>
            <a:r>
              <a:rPr lang="tr-TR" dirty="0"/>
              <a:t>. “Olaylardaki gelişmeler ve anlatının okura aktarılma nedeni vardır. Anlamak, olayların art arda gelmesini kavrayabilmek ve anlatı açısından bütünü kavramak, çizgisel gelişimin ötesinde, bütünü ve ilişkilerin ana parçası olarak parçaları kavramak demektir.”</a:t>
            </a:r>
          </a:p>
        </p:txBody>
      </p:sp>
    </p:spTree>
    <p:extLst>
      <p:ext uri="{BB962C8B-B14F-4D97-AF65-F5344CB8AC3E}">
        <p14:creationId xmlns:p14="http://schemas.microsoft.com/office/powerpoint/2010/main" val="1759849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692696"/>
            <a:ext cx="8352928" cy="5078313"/>
          </a:xfrm>
          <a:prstGeom prst="rect">
            <a:avLst/>
          </a:prstGeom>
        </p:spPr>
        <p:txBody>
          <a:bodyPr wrap="square">
            <a:spAutoFit/>
          </a:bodyPr>
          <a:lstStyle/>
          <a:p>
            <a:pPr algn="just">
              <a:lnSpc>
                <a:spcPct val="150000"/>
              </a:lnSpc>
            </a:pPr>
            <a:r>
              <a:rPr lang="tr-TR" dirty="0"/>
              <a:t> Başlangıç durumu bir nesnenin, bir eşyanın ya da bir başka şeyin eksikliği ile başlayabilir. Yani her zaman, kahraman her şeye sahip durumdaki bir konumu ile anlatıya katılmaz. Eşyanın ya da nesnenin eksik olduğunun farkına varılması ile anlatı başlar. Bitiş durumunda ise, başta eksik olunan nesneye sahip olunabilir, sahip olmama durumu sürebilir, yeni bir nesneye sahip olma durumu ile bitebilir. Anlatı bazen kahramanın başarısızlığı ile de bitebilir. Yani anlatı her zaman, bilinen “mutlu son” ile bitecek diye bir kural yoktur. Anlatıların başlangıcı ve sonu bir arada incelendiğinde, anlatının hangi dönüşümlerle bu sonuca ulaştığını ve kahramanın nesnesine sahipliğinin sürüp sürmediğini görmek olasıdır. Başlangıç durumu belirli sayıdaki evrimler, değişimler ya da dönüşümler sonucunda anlatıda belirtilen sona ulaşılmıştır. Başlangıç durumu ile bitiş durumunu karşılaştırmak, öyküdeki değişimin nasıl geliştiğini görmeyi sağlar.</a:t>
            </a:r>
          </a:p>
        </p:txBody>
      </p:sp>
    </p:spTree>
    <p:extLst>
      <p:ext uri="{BB962C8B-B14F-4D97-AF65-F5344CB8AC3E}">
        <p14:creationId xmlns:p14="http://schemas.microsoft.com/office/powerpoint/2010/main" val="4198208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36596" y="116632"/>
            <a:ext cx="8496944" cy="6740307"/>
          </a:xfrm>
          <a:prstGeom prst="rect">
            <a:avLst/>
          </a:prstGeom>
        </p:spPr>
        <p:txBody>
          <a:bodyPr wrap="square">
            <a:spAutoFit/>
          </a:bodyPr>
          <a:lstStyle/>
          <a:p>
            <a:pPr algn="just">
              <a:lnSpc>
                <a:spcPct val="150000"/>
              </a:lnSpc>
            </a:pPr>
            <a:endParaRPr lang="tr-TR" b="1" dirty="0"/>
          </a:p>
          <a:p>
            <a:pPr algn="just">
              <a:lnSpc>
                <a:spcPct val="150000"/>
              </a:lnSpc>
            </a:pPr>
            <a:r>
              <a:rPr lang="tr-TR" b="1" dirty="0"/>
              <a:t>Okurun </a:t>
            </a:r>
            <a:r>
              <a:rPr lang="tr-TR" b="1" dirty="0" err="1"/>
              <a:t>Öyküleyici</a:t>
            </a:r>
            <a:r>
              <a:rPr lang="tr-TR" b="1" dirty="0"/>
              <a:t> Anlatımla İlişkisi</a:t>
            </a:r>
          </a:p>
          <a:p>
            <a:pPr algn="just">
              <a:lnSpc>
                <a:spcPct val="150000"/>
              </a:lnSpc>
            </a:pPr>
            <a:r>
              <a:rPr lang="tr-TR" dirty="0"/>
              <a:t>Bir anlatının okuru kendisine bağlaması için gereken ilk öğe öykülemedir. </a:t>
            </a:r>
            <a:r>
              <a:rPr lang="tr-TR" dirty="0" err="1"/>
              <a:t>Öyküleyici</a:t>
            </a:r>
            <a:r>
              <a:rPr lang="tr-TR" dirty="0"/>
              <a:t> metin, şu soruların yanıtlanmasıyla kurgulanmaya başlar: </a:t>
            </a:r>
            <a:r>
              <a:rPr lang="tr-TR" i="1" dirty="0"/>
              <a:t>Eylem nasıl öykülenir? Olay nedir, olay örgüsü nasıl kurulmuştur? Kişiler nasıl belirlenir? Neler olup biter? Olaylar nerede, ne zaman, nasıl gerçekleşir? Öykü anlatıya nasıl yayılır, hızlanmalar, yavaşlamalar, duraksamalar, olayların süresi zamanların kullanımı, biçemin etkinliği, dilin kullanımı gibi öğeler nasıl kullanır?</a:t>
            </a:r>
            <a:endParaRPr lang="tr-TR" dirty="0"/>
          </a:p>
          <a:p>
            <a:pPr algn="just">
              <a:lnSpc>
                <a:spcPct val="150000"/>
              </a:lnSpc>
            </a:pPr>
            <a:r>
              <a:rPr lang="tr-TR" dirty="0"/>
              <a:t>	Öykülemeyle ilgili olarak kaynakların buluştuğu temel nokta olay anlatımıdır. Öykülemenin temelini olay oluşturur. Yazar düşüncelerini olaylar yardımıyla anlatır ve okur olaylar aracılığıyla bilgilendirilmeye çalışılır.</a:t>
            </a:r>
          </a:p>
          <a:p>
            <a:pPr>
              <a:lnSpc>
                <a:spcPct val="150000"/>
              </a:lnSpc>
            </a:pPr>
            <a:r>
              <a:rPr lang="tr-TR" dirty="0"/>
              <a:t>	İkinci olarak, anlatıda kişilerin sahneye konduğunu unutmamak gerekir. Okurun en çok ilgisini çeken öğelerden biri de kişilerdir; okur onlara bağlanır. Sunumları, dış görünümleri ve iç dünyaları, ruhsal durumlar, sınanmaları, zaman içinde geçirdikleri evrimler bir anlatıya özgü derinliği oluştururlar.</a:t>
            </a:r>
          </a:p>
          <a:p>
            <a:pPr algn="just">
              <a:lnSpc>
                <a:spcPct val="150000"/>
              </a:lnSpc>
            </a:pPr>
            <a:endParaRPr lang="tr-TR" dirty="0"/>
          </a:p>
        </p:txBody>
      </p:sp>
    </p:spTree>
    <p:extLst>
      <p:ext uri="{BB962C8B-B14F-4D97-AF65-F5344CB8AC3E}">
        <p14:creationId xmlns:p14="http://schemas.microsoft.com/office/powerpoint/2010/main" val="1604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620688"/>
            <a:ext cx="7848872" cy="5493812"/>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Açıklayıcı ya da bilgi verici metin, okurun bildiği (Bu bilgide eksik ya da yanlış bilgilenme olabilir.) ya da hiç bilmediği bir konuda, ona doğru ve/ya da yeni bilgi sağlamayı, yani onu bilgilendirmeyi amaçlar. Bir konunun okur tarafından daha iyi anlaşılması için bir olguyu, düşünceyi ya da durumu açıklayan metinlerdir. Genel olarak bu metinlerde açıklamalar ve aydınlatıcı bilgiler diğer metinlere göre çok daha fazla bulunur. </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Düşünsel ya da yazınsal metinler okurdan farklı biçimlerde okunmayı bekler. Yazınsal metinleri anlamak belli bir bilgi birikimi, yorumlama yeteneği ve </a:t>
            </a:r>
            <a:r>
              <a:rPr lang="tr-TR" dirty="0" err="1">
                <a:latin typeface="Times New Roman" panose="02020603050405020304" pitchFamily="18" charset="0"/>
                <a:cs typeface="Times New Roman" panose="02020603050405020304" pitchFamily="18" charset="0"/>
              </a:rPr>
              <a:t>alımlama</a:t>
            </a:r>
            <a:r>
              <a:rPr lang="tr-TR" dirty="0">
                <a:latin typeface="Times New Roman" panose="02020603050405020304" pitchFamily="18" charset="0"/>
                <a:cs typeface="Times New Roman" panose="02020603050405020304" pitchFamily="18" charset="0"/>
              </a:rPr>
              <a:t> estetiği gibi donanımlar ister. Ancak, gazete haberleri, toplumsal olayları açıklayan metinler gibi işlevsel metinleri anlamak için güncel olayları bilmek yeterlidir. Açıklayıcı metinleri, </a:t>
            </a:r>
            <a:r>
              <a:rPr lang="tr-TR" b="1" dirty="0">
                <a:latin typeface="Times New Roman" panose="02020603050405020304" pitchFamily="18" charset="0"/>
                <a:cs typeface="Times New Roman" panose="02020603050405020304" pitchFamily="18" charset="0"/>
              </a:rPr>
              <a:t>bilgi verici metinler </a:t>
            </a:r>
            <a:r>
              <a:rPr lang="tr-TR" dirty="0">
                <a:latin typeface="Times New Roman" panose="02020603050405020304" pitchFamily="18" charset="0"/>
                <a:cs typeface="Times New Roman" panose="02020603050405020304" pitchFamily="18" charset="0"/>
              </a:rPr>
              <a:t>ve </a:t>
            </a:r>
            <a:r>
              <a:rPr lang="tr-TR" b="1" dirty="0">
                <a:latin typeface="Times New Roman" panose="02020603050405020304" pitchFamily="18" charset="0"/>
                <a:cs typeface="Times New Roman" panose="02020603050405020304" pitchFamily="18" charset="0"/>
              </a:rPr>
              <a:t>öğretici metinler </a:t>
            </a:r>
            <a:r>
              <a:rPr lang="tr-TR" dirty="0">
                <a:latin typeface="Times New Roman" panose="02020603050405020304" pitchFamily="18" charset="0"/>
                <a:cs typeface="Times New Roman" panose="02020603050405020304" pitchFamily="18" charset="0"/>
              </a:rPr>
              <a:t>olarak iki gruba ayırmak mümkündür</a:t>
            </a:r>
          </a:p>
        </p:txBody>
      </p:sp>
    </p:spTree>
    <p:extLst>
      <p:ext uri="{BB962C8B-B14F-4D97-AF65-F5344CB8AC3E}">
        <p14:creationId xmlns:p14="http://schemas.microsoft.com/office/powerpoint/2010/main" val="4160893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1700808"/>
            <a:ext cx="7920880" cy="1754326"/>
          </a:xfrm>
          <a:prstGeom prst="rect">
            <a:avLst/>
          </a:prstGeom>
        </p:spPr>
        <p:txBody>
          <a:bodyPr wrap="square">
            <a:spAutoFit/>
          </a:bodyPr>
          <a:lstStyle/>
          <a:p>
            <a:pPr algn="just">
              <a:lnSpc>
                <a:spcPct val="150000"/>
              </a:lnSpc>
            </a:pPr>
            <a:r>
              <a:rPr lang="tr-TR" dirty="0" err="1"/>
              <a:t>Öyküleyici</a:t>
            </a:r>
            <a:r>
              <a:rPr lang="tr-TR" dirty="0"/>
              <a:t> metinler, bir anlamda 5 N 1 K kuralına uygun yazılmış gibidir. Bu tür metinler, belirli bir zaman dilimi içinde gelişen olaylar ve anlatı süresince oluşan durumları, dönüşümleri belirtir. Okurdaki okuma isteğini artıran şey de metindeki değiştirim, durumlar ve dönüşümlerin farkına varma isteğidir. </a:t>
            </a:r>
          </a:p>
        </p:txBody>
      </p:sp>
    </p:spTree>
    <p:extLst>
      <p:ext uri="{BB962C8B-B14F-4D97-AF65-F5344CB8AC3E}">
        <p14:creationId xmlns:p14="http://schemas.microsoft.com/office/powerpoint/2010/main" val="16869482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43608" y="1484784"/>
            <a:ext cx="7128792" cy="2169825"/>
          </a:xfrm>
          <a:prstGeom prst="rect">
            <a:avLst/>
          </a:prstGeom>
        </p:spPr>
        <p:txBody>
          <a:bodyPr wrap="square">
            <a:spAutoFit/>
          </a:bodyPr>
          <a:lstStyle/>
          <a:p>
            <a:pPr algn="just">
              <a:lnSpc>
                <a:spcPct val="150000"/>
              </a:lnSpc>
            </a:pPr>
            <a:r>
              <a:rPr lang="tr-TR" b="1" dirty="0"/>
              <a:t>İşlevleri Açısından </a:t>
            </a:r>
            <a:r>
              <a:rPr lang="tr-TR" b="1" dirty="0" err="1"/>
              <a:t>Öyküleyici</a:t>
            </a:r>
            <a:r>
              <a:rPr lang="tr-TR" b="1" dirty="0"/>
              <a:t> Metinler</a:t>
            </a:r>
          </a:p>
          <a:p>
            <a:pPr algn="just">
              <a:lnSpc>
                <a:spcPct val="150000"/>
              </a:lnSpc>
            </a:pPr>
            <a:r>
              <a:rPr lang="tr-TR" dirty="0"/>
              <a:t> </a:t>
            </a:r>
          </a:p>
          <a:p>
            <a:pPr algn="just">
              <a:lnSpc>
                <a:spcPct val="150000"/>
              </a:lnSpc>
            </a:pPr>
            <a:r>
              <a:rPr lang="tr-TR" dirty="0"/>
              <a:t>1. </a:t>
            </a:r>
            <a:r>
              <a:rPr lang="tr-TR" u="sng" dirty="0"/>
              <a:t>Öyküleme, yalnızca yazınsal türlerde kullanılmaz</a:t>
            </a:r>
            <a:r>
              <a:rPr lang="tr-TR" dirty="0"/>
              <a:t>. Anlatmak istediklerimizi bir olay içinde ya da bir olaya, bir eyleme bağlı olarak da anlatabiliriz işte bu tür anlatıma, açıklayıcı öyküleme denir.</a:t>
            </a:r>
          </a:p>
        </p:txBody>
      </p:sp>
      <p:sp>
        <p:nvSpPr>
          <p:cNvPr id="3" name="Dikdörtgen 2">
            <a:extLst>
              <a:ext uri="{FF2B5EF4-FFF2-40B4-BE49-F238E27FC236}">
                <a16:creationId xmlns:a16="http://schemas.microsoft.com/office/drawing/2014/main" id="{8B49EE13-40A5-4FE6-9A77-DBBC04F5D1CB}"/>
              </a:ext>
            </a:extLst>
          </p:cNvPr>
          <p:cNvSpPr/>
          <p:nvPr/>
        </p:nvSpPr>
        <p:spPr>
          <a:xfrm>
            <a:off x="1043608" y="3789040"/>
            <a:ext cx="7920880" cy="923330"/>
          </a:xfrm>
          <a:prstGeom prst="rect">
            <a:avLst/>
          </a:prstGeom>
        </p:spPr>
        <p:txBody>
          <a:bodyPr wrap="square">
            <a:spAutoFit/>
          </a:bodyPr>
          <a:lstStyle/>
          <a:p>
            <a:pPr algn="just"/>
            <a:r>
              <a:rPr lang="tr-TR" b="1" dirty="0"/>
              <a:t>2. Betimlemeyle öyküleme arasındaki temel ayrım olay aktarımına dayanır.</a:t>
            </a:r>
          </a:p>
          <a:p>
            <a:pPr algn="just"/>
            <a:endParaRPr lang="tr-TR" dirty="0"/>
          </a:p>
          <a:p>
            <a:pPr algn="just"/>
            <a:endParaRPr lang="tr-TR" dirty="0"/>
          </a:p>
        </p:txBody>
      </p:sp>
      <p:sp>
        <p:nvSpPr>
          <p:cNvPr id="5" name="Metin kutusu 4">
            <a:extLst>
              <a:ext uri="{FF2B5EF4-FFF2-40B4-BE49-F238E27FC236}">
                <a16:creationId xmlns:a16="http://schemas.microsoft.com/office/drawing/2014/main" id="{47700D18-AF40-4C05-9863-9E6FBB835DBB}"/>
              </a:ext>
            </a:extLst>
          </p:cNvPr>
          <p:cNvSpPr txBox="1"/>
          <p:nvPr/>
        </p:nvSpPr>
        <p:spPr>
          <a:xfrm>
            <a:off x="1043608" y="4250705"/>
            <a:ext cx="7416824" cy="1295868"/>
          </a:xfrm>
          <a:prstGeom prst="rect">
            <a:avLst/>
          </a:prstGeom>
          <a:noFill/>
        </p:spPr>
        <p:txBody>
          <a:bodyPr wrap="square">
            <a:spAutoFit/>
          </a:bodyPr>
          <a:lstStyle/>
          <a:p>
            <a:pPr algn="just">
              <a:lnSpc>
                <a:spcPct val="150000"/>
              </a:lnSpc>
            </a:pPr>
            <a:r>
              <a:rPr lang="tr-TR" dirty="0"/>
              <a:t>Öyküleme akıp giden bir film şeridine benzer. Olay, kişi, zaman, mekan öğeleri hareketlilik ve değişim sağlar. Betimleme ise akıp giden bir film şeridinin dondurulmuş tek karesine benzer. Hareket ve değişim yoktur.</a:t>
            </a:r>
          </a:p>
        </p:txBody>
      </p:sp>
    </p:spTree>
    <p:extLst>
      <p:ext uri="{BB962C8B-B14F-4D97-AF65-F5344CB8AC3E}">
        <p14:creationId xmlns:p14="http://schemas.microsoft.com/office/powerpoint/2010/main" val="36037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908720"/>
            <a:ext cx="8208912" cy="4662815"/>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Bilgi Verici Açıklama</a:t>
            </a:r>
          </a:p>
          <a:p>
            <a:pPr algn="just">
              <a:lnSpc>
                <a:spcPct val="150000"/>
              </a:lnSpc>
            </a:pPr>
            <a:r>
              <a:rPr lang="tr-TR" dirty="0">
                <a:latin typeface="Times New Roman" panose="02020603050405020304" pitchFamily="18" charset="0"/>
                <a:cs typeface="Times New Roman" panose="02020603050405020304" pitchFamily="18" charset="0"/>
              </a:rPr>
              <a:t>Bir metin, bir bilgiyi herhangi bir alandaki verileri açıklar. Öğrenilen bilgi ile ilgili olabilecek boşlukları ya da alıcıda varsayılan eksik bilgileri doldurmayı ve istenilen verileri bütünüyle karşılamayı amaçlar. Bütün bunları yaparken okurun düşüncesini bütünüyle değiştirmeyi amaçlamaz; çünkü bu tür metnin tek amacı bilgi vermektir.</a:t>
            </a:r>
          </a:p>
          <a:p>
            <a:pPr algn="just">
              <a:lnSpc>
                <a:spcPct val="150000"/>
              </a:lnSpc>
            </a:pPr>
            <a:r>
              <a:rPr lang="tr-TR" dirty="0">
                <a:latin typeface="Times New Roman" panose="02020603050405020304" pitchFamily="18" charset="0"/>
                <a:cs typeface="Times New Roman" panose="02020603050405020304" pitchFamily="18" charset="0"/>
              </a:rPr>
              <a:t>Bir metnin tam ve etkili bir biçimde gerçekleştirilebilmesi için çeşitli koşulların bir arada bulunması gereklidir. Bunların bir bölümü doğrudan vericiyle ilgilidir. Yazar, bilgilendirici metninde, vereceği bilgilerin amacını iyi belirlemeli, konusunun sınırlarını çizerek ona bağlı kalmalı ve anlatım aracı olarak kullandığı dilin olanaklarını iyi tanımalıdır. Doğal olarak seslendiği kişi ya da kişilerin düşünsel düzeylerini, yaşadığı ortamın özelliklerini de göz önünde bulundurulmalıdır.</a:t>
            </a:r>
          </a:p>
        </p:txBody>
      </p:sp>
    </p:spTree>
    <p:extLst>
      <p:ext uri="{BB962C8B-B14F-4D97-AF65-F5344CB8AC3E}">
        <p14:creationId xmlns:p14="http://schemas.microsoft.com/office/powerpoint/2010/main" val="293961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98240" y="1268760"/>
            <a:ext cx="7632848" cy="3831818"/>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Öğretici Açıklama</a:t>
            </a:r>
          </a:p>
          <a:p>
            <a:pPr algn="just">
              <a:lnSpc>
                <a:spcPct val="150000"/>
              </a:lnSpc>
            </a:pPr>
            <a:r>
              <a:rPr lang="tr-TR" dirty="0">
                <a:latin typeface="Times New Roman" panose="02020603050405020304" pitchFamily="18" charset="0"/>
                <a:cs typeface="Times New Roman" panose="02020603050405020304" pitchFamily="18" charset="0"/>
              </a:rPr>
              <a:t>Öğrenme; insanın doğuştan getirdiği davranış ve yeteneklerin geliştirilmesi, silinmesi ya da düzenlemesidir. Her türlü öğretici metinleri bu dört grup içinde değerlendirmek mümkündür. Bu tür bir metin, bilgi verici metnin bir üst aşamasıdır. Biçimsel açıdan öğretici metinlerde, okuma ya da eğitimle ilgili anlatımda bir anlaşılmazlık ya da zorluk çıkar çıkmaz bir açıklama getirilir; çünkü metnin amacı, bilgi vermek kaygısıyla birisine bir şey öğretmektir.</a:t>
            </a:r>
          </a:p>
          <a:p>
            <a:pPr algn="just">
              <a:lnSpc>
                <a:spcPct val="150000"/>
              </a:lnSpc>
            </a:pPr>
            <a:r>
              <a:rPr lang="tr-TR" dirty="0">
                <a:latin typeface="Times New Roman" panose="02020603050405020304" pitchFamily="18" charset="0"/>
                <a:cs typeface="Times New Roman" panose="02020603050405020304" pitchFamily="18" charset="0"/>
              </a:rPr>
              <a:t>Öğretici metinlerde dil bir araçtır. Burada </a:t>
            </a:r>
            <a:r>
              <a:rPr lang="tr-TR" dirty="0" err="1">
                <a:latin typeface="Times New Roman" panose="02020603050405020304" pitchFamily="18" charset="0"/>
                <a:cs typeface="Times New Roman" panose="02020603050405020304" pitchFamily="18" charset="0"/>
              </a:rPr>
              <a:t>gönderge</a:t>
            </a:r>
            <a:r>
              <a:rPr lang="tr-TR" dirty="0">
                <a:latin typeface="Times New Roman" panose="02020603050405020304" pitchFamily="18" charset="0"/>
                <a:cs typeface="Times New Roman" panose="02020603050405020304" pitchFamily="18" charset="0"/>
              </a:rPr>
              <a:t> işlevinin egemen olduğunu söylenebilir; çünkü metnin temel amacı öğretmektir.</a:t>
            </a:r>
          </a:p>
        </p:txBody>
      </p:sp>
    </p:spTree>
    <p:extLst>
      <p:ext uri="{BB962C8B-B14F-4D97-AF65-F5344CB8AC3E}">
        <p14:creationId xmlns:p14="http://schemas.microsoft.com/office/powerpoint/2010/main" val="1290318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86439" y="1052736"/>
            <a:ext cx="8280920" cy="3000821"/>
          </a:xfrm>
          <a:prstGeom prst="rect">
            <a:avLst/>
          </a:prstGeom>
        </p:spPr>
        <p:txBody>
          <a:bodyPr wrap="square">
            <a:spAutoFit/>
          </a:bodyPr>
          <a:lstStyle/>
          <a:p>
            <a:pPr algn="just">
              <a:lnSpc>
                <a:spcPct val="150000"/>
              </a:lnSpc>
            </a:pPr>
            <a:r>
              <a:rPr lang="tr-TR" b="1" dirty="0">
                <a:latin typeface="Times New Roman" panose="02020603050405020304" pitchFamily="18" charset="0"/>
                <a:cs typeface="Times New Roman" panose="02020603050405020304" pitchFamily="18" charset="0"/>
              </a:rPr>
              <a:t>Metnin Yazılış Amacı</a:t>
            </a:r>
          </a:p>
          <a:p>
            <a:pPr algn="just">
              <a:lnSpc>
                <a:spcPct val="150000"/>
              </a:lnSpc>
            </a:pPr>
            <a:r>
              <a:rPr lang="tr-TR" dirty="0">
                <a:latin typeface="Times New Roman" panose="02020603050405020304" pitchFamily="18" charset="0"/>
                <a:cs typeface="Times New Roman" panose="02020603050405020304" pitchFamily="18" charset="0"/>
              </a:rPr>
              <a:t>Bir konunun anlaşılmasını o konuyu “</a:t>
            </a:r>
            <a:r>
              <a:rPr lang="tr-TR" dirty="0" err="1">
                <a:latin typeface="Times New Roman" panose="02020603050405020304" pitchFamily="18" charset="0"/>
                <a:cs typeface="Times New Roman" panose="02020603050405020304" pitchFamily="18" charset="0"/>
              </a:rPr>
              <a:t>aç”arak</a:t>
            </a:r>
            <a:r>
              <a:rPr lang="tr-TR" dirty="0">
                <a:latin typeface="Times New Roman" panose="02020603050405020304" pitchFamily="18" charset="0"/>
                <a:cs typeface="Times New Roman" panose="02020603050405020304" pitchFamily="18" charset="0"/>
              </a:rPr>
              <a:t> kolaylaştırmak yazarın görevidir. Yazar, konunun ya da durumun daha iyi anlaşılması için çözümlemeler yapar. Yazar, metninde niyetini açık bir biçimde ortaya koyar. Okur, elindeki metinle yazarın niyetini öğrenir. Yazar, kendisinin ve aktardığı bilginin okur tarafından anlaşılmasına öncelik verir. Metni, okurun daha iyi anlayabilmesi için biçimsel bir düzenlemeye başvurur. Ele aldığı konuyu ya da durumu, bir bütün olarak aktarır.</a:t>
            </a:r>
          </a:p>
        </p:txBody>
      </p:sp>
    </p:spTree>
    <p:extLst>
      <p:ext uri="{BB962C8B-B14F-4D97-AF65-F5344CB8AC3E}">
        <p14:creationId xmlns:p14="http://schemas.microsoft.com/office/powerpoint/2010/main" val="354930151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C11D66-923D-415C-848C-5DEB58C6885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A4E2FE-F481-4A94-BD49-39F2C7259D41}">
  <ds:schemaRefs>
    <ds:schemaRef ds:uri="http://schemas.microsoft.com/sharepoint/v3/contenttype/forms"/>
  </ds:schemaRefs>
</ds:datastoreItem>
</file>

<file path=customXml/itemProps3.xml><?xml version="1.0" encoding="utf-8"?>
<ds:datastoreItem xmlns:ds="http://schemas.openxmlformats.org/officeDocument/2006/customXml" ds:itemID="{50546483-DC09-4BE7-93D0-2119C3A548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TotalTime>
  <Words>6221</Words>
  <Application>Microsoft Office PowerPoint</Application>
  <PresentationFormat>Ekran Gösterisi (4:3)</PresentationFormat>
  <Paragraphs>225</Paragraphs>
  <Slides>61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61</vt:i4>
      </vt:variant>
    </vt:vector>
  </HeadingPairs>
  <TitlesOfParts>
    <vt:vector size="66"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YAZMA BECERİLERİ</dc:title>
  <dc:creator>ELİF</dc:creator>
  <cp:lastModifiedBy>Cengizhan Topcu</cp:lastModifiedBy>
  <cp:revision>25</cp:revision>
  <dcterms:created xsi:type="dcterms:W3CDTF">2020-11-12T14:10:42Z</dcterms:created>
  <dcterms:modified xsi:type="dcterms:W3CDTF">2021-01-22T13:59:00Z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