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3" r:id="rId2"/>
    <p:sldId id="339" r:id="rId3"/>
    <p:sldId id="290" r:id="rId4"/>
    <p:sldId id="340" r:id="rId5"/>
    <p:sldId id="341" r:id="rId6"/>
    <p:sldId id="342" r:id="rId7"/>
    <p:sldId id="257" r:id="rId8"/>
    <p:sldId id="258" r:id="rId9"/>
    <p:sldId id="259" r:id="rId10"/>
    <p:sldId id="260"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CE1285E-2EC6-4199-A1BB-CF853E357225}"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192737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E1285E-2EC6-4199-A1BB-CF853E357225}"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424541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E1285E-2EC6-4199-A1BB-CF853E357225}"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49711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CE1285E-2EC6-4199-A1BB-CF853E357225}"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410959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CE1285E-2EC6-4199-A1BB-CF853E357225}" type="datetimeFigureOut">
              <a:rPr lang="tr-TR" smtClean="0"/>
              <a:t>22.01.2021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296466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CE1285E-2EC6-4199-A1BB-CF853E357225}" type="datetimeFigureOut">
              <a:rPr lang="tr-TR" smtClean="0"/>
              <a:t>22.01.2021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227290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CE1285E-2EC6-4199-A1BB-CF853E357225}" type="datetimeFigureOut">
              <a:rPr lang="tr-TR" smtClean="0"/>
              <a:t>22.01.2021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413515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CE1285E-2EC6-4199-A1BB-CF853E357225}" type="datetimeFigureOut">
              <a:rPr lang="tr-TR" smtClean="0"/>
              <a:t>22.01.2021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214996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1285E-2EC6-4199-A1BB-CF853E357225}" type="datetimeFigureOut">
              <a:rPr lang="tr-TR" smtClean="0"/>
              <a:t>22.01.2021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398782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E1285E-2EC6-4199-A1BB-CF853E357225}" type="datetimeFigureOut">
              <a:rPr lang="tr-TR" smtClean="0"/>
              <a:t>22.01.2021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4898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CE1285E-2EC6-4199-A1BB-CF853E357225}" type="datetimeFigureOut">
              <a:rPr lang="tr-TR" smtClean="0"/>
              <a:t>22.01.2021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4B1C0F-925F-4E2C-BF4F-98CAAB0FD9B9}" type="slidenum">
              <a:rPr lang="tr-TR" smtClean="0"/>
              <a:t>‹#›</a:t>
            </a:fld>
            <a:endParaRPr lang="tr-TR"/>
          </a:p>
        </p:txBody>
      </p:sp>
    </p:spTree>
    <p:extLst>
      <p:ext uri="{BB962C8B-B14F-4D97-AF65-F5344CB8AC3E}">
        <p14:creationId xmlns:p14="http://schemas.microsoft.com/office/powerpoint/2010/main" val="419834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1285E-2EC6-4199-A1BB-CF853E357225}" type="datetimeFigureOut">
              <a:rPr lang="tr-TR" smtClean="0"/>
              <a:t>22.01.2021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B1C0F-925F-4E2C-BF4F-98CAAB0FD9B9}" type="slidenum">
              <a:rPr lang="tr-TR" smtClean="0"/>
              <a:t>‹#›</a:t>
            </a:fld>
            <a:endParaRPr lang="tr-TR"/>
          </a:p>
        </p:txBody>
      </p:sp>
    </p:spTree>
    <p:extLst>
      <p:ext uri="{BB962C8B-B14F-4D97-AF65-F5344CB8AC3E}">
        <p14:creationId xmlns:p14="http://schemas.microsoft.com/office/powerpoint/2010/main" val="2302815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D1234F9-6AE7-4481-9F88-0031AE100542}"/>
              </a:ext>
            </a:extLst>
          </p:cNvPr>
          <p:cNvSpPr/>
          <p:nvPr/>
        </p:nvSpPr>
        <p:spPr>
          <a:xfrm>
            <a:off x="536107" y="3515494"/>
            <a:ext cx="8071786" cy="1446550"/>
          </a:xfrm>
          <a:prstGeom prst="rect">
            <a:avLst/>
          </a:prstGeom>
        </p:spPr>
        <p:txBody>
          <a:bodyPr wrap="square">
            <a:spAutoFit/>
          </a:bodyPr>
          <a:lstStyle/>
          <a:p>
            <a:pPr algn="ctr"/>
            <a:r>
              <a:rPr lang="tr-TR" sz="4400" b="1" dirty="0"/>
              <a:t>9.DÜŞÜNCEYİ GELİŞTİRME TEKNİKLERİ</a:t>
            </a:r>
            <a:endParaRPr lang="tr-TR" sz="4400" dirty="0"/>
          </a:p>
        </p:txBody>
      </p:sp>
      <p:sp>
        <p:nvSpPr>
          <p:cNvPr id="6" name="Başlık 1">
            <a:extLst>
              <a:ext uri="{FF2B5EF4-FFF2-40B4-BE49-F238E27FC236}">
                <a16:creationId xmlns:a16="http://schemas.microsoft.com/office/drawing/2014/main" id="{078C1D08-CD03-4D4F-B190-17B968FEA178}"/>
              </a:ext>
            </a:extLst>
          </p:cNvPr>
          <p:cNvSpPr txBox="1">
            <a:spLocks/>
          </p:cNvSpPr>
          <p:nvPr/>
        </p:nvSpPr>
        <p:spPr>
          <a:xfrm>
            <a:off x="2311144" y="1890197"/>
            <a:ext cx="6984776" cy="7290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a:t>YAZMA BECERİLERİ </a:t>
            </a:r>
          </a:p>
        </p:txBody>
      </p:sp>
    </p:spTree>
    <p:extLst>
      <p:ext uri="{BB962C8B-B14F-4D97-AF65-F5344CB8AC3E}">
        <p14:creationId xmlns:p14="http://schemas.microsoft.com/office/powerpoint/2010/main" val="220157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99728" y="980728"/>
            <a:ext cx="8640960" cy="4801314"/>
          </a:xfrm>
          <a:prstGeom prst="rect">
            <a:avLst/>
          </a:prstGeom>
        </p:spPr>
        <p:txBody>
          <a:bodyPr wrap="square">
            <a:spAutoFit/>
          </a:bodyPr>
          <a:lstStyle/>
          <a:p>
            <a:pPr algn="just"/>
            <a:r>
              <a:rPr lang="tr-TR" b="1" dirty="0"/>
              <a:t>BENZETME</a:t>
            </a:r>
          </a:p>
          <a:p>
            <a:pPr algn="just"/>
            <a:endParaRPr lang="tr-TR" dirty="0"/>
          </a:p>
          <a:p>
            <a:pPr algn="just">
              <a:lnSpc>
                <a:spcPct val="150000"/>
              </a:lnSpc>
            </a:pPr>
            <a:r>
              <a:rPr lang="tr-TR" dirty="0"/>
              <a:t>Aralarında benzerlik ilişkisi bulunan iki şeyden benzerlikçe güçsüz olanın güçlü olana yakıştırılması sanatıdır.</a:t>
            </a:r>
          </a:p>
          <a:p>
            <a:pPr algn="just">
              <a:lnSpc>
                <a:spcPct val="150000"/>
              </a:lnSpc>
            </a:pPr>
            <a:r>
              <a:rPr lang="tr-TR" dirty="0"/>
              <a:t>Benzetme, iki açıdan değerlendirilmelidir: Düşünsel amaç, yazınsal amaç. Yazınsal amaç için şiir, öykü gibi türlerde; düşünsel amaç için makale, eleştiri gibi türlerde kullanılır.</a:t>
            </a:r>
          </a:p>
          <a:p>
            <a:pPr algn="just">
              <a:lnSpc>
                <a:spcPct val="150000"/>
              </a:lnSpc>
            </a:pPr>
            <a:r>
              <a:rPr lang="tr-TR" dirty="0"/>
              <a:t> </a:t>
            </a:r>
          </a:p>
          <a:p>
            <a:pPr algn="just">
              <a:lnSpc>
                <a:spcPct val="150000"/>
              </a:lnSpc>
            </a:pPr>
            <a:r>
              <a:rPr lang="tr-TR" dirty="0"/>
              <a:t>Her benzetme yoğunlaştırılmış bir betimlemedir. Benzetmenin açılımında betimleyici bir metin vardır.</a:t>
            </a:r>
          </a:p>
          <a:p>
            <a:pPr algn="just"/>
            <a:r>
              <a:rPr lang="tr-TR" dirty="0"/>
              <a:t> </a:t>
            </a:r>
          </a:p>
          <a:p>
            <a:pPr algn="just"/>
            <a:r>
              <a:rPr lang="tr-TR" dirty="0"/>
              <a:t> </a:t>
            </a:r>
          </a:p>
          <a:p>
            <a:pPr algn="just"/>
            <a:endParaRPr lang="tr-TR" dirty="0"/>
          </a:p>
        </p:txBody>
      </p:sp>
    </p:spTree>
    <p:extLst>
      <p:ext uri="{BB962C8B-B14F-4D97-AF65-F5344CB8AC3E}">
        <p14:creationId xmlns:p14="http://schemas.microsoft.com/office/powerpoint/2010/main" val="197479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04414" y="524333"/>
            <a:ext cx="8136904" cy="2345322"/>
          </a:xfrm>
          <a:prstGeom prst="rect">
            <a:avLst/>
          </a:prstGeom>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SOMUTLAMA</a:t>
            </a:r>
          </a:p>
          <a:p>
            <a:pPr algn="just">
              <a:lnSpc>
                <a:spcPct val="150000"/>
              </a:lnSpc>
            </a:pPr>
            <a:r>
              <a:rPr lang="tr-TR" sz="2000" dirty="0">
                <a:latin typeface="Times New Roman" panose="02020603050405020304" pitchFamily="18" charset="0"/>
                <a:cs typeface="Times New Roman" panose="02020603050405020304" pitchFamily="18" charset="0"/>
              </a:rPr>
              <a:t>Soyut kavramları benzetme yoluyla açıklamaktır. Kavram, benzetilen varlığın bazı nitelikleriyle kavratılmaya çalışılır. Bu yolla kavram zihinde canlanır, görünürlük kazanır.</a:t>
            </a:r>
          </a:p>
          <a:p>
            <a:pPr algn="just">
              <a:lnSpc>
                <a:spcPct val="150000"/>
              </a:lnSpc>
            </a:pPr>
            <a:r>
              <a:rPr lang="tr-TR" sz="2000" dirty="0">
                <a:latin typeface="Times New Roman" panose="02020603050405020304" pitchFamily="18" charset="0"/>
                <a:cs typeface="Times New Roman" panose="02020603050405020304" pitchFamily="18" charset="0"/>
              </a:rPr>
              <a:t>Kendisine benzetilen somut olmalıdır.</a:t>
            </a:r>
          </a:p>
        </p:txBody>
      </p:sp>
      <p:sp>
        <p:nvSpPr>
          <p:cNvPr id="3" name="Dikdörtgen 2">
            <a:extLst>
              <a:ext uri="{FF2B5EF4-FFF2-40B4-BE49-F238E27FC236}">
                <a16:creationId xmlns:a16="http://schemas.microsoft.com/office/drawing/2014/main" id="{15A9C470-069E-4DA3-B95C-26BB13E67ECD}"/>
              </a:ext>
            </a:extLst>
          </p:cNvPr>
          <p:cNvSpPr/>
          <p:nvPr/>
        </p:nvSpPr>
        <p:spPr>
          <a:xfrm>
            <a:off x="404414" y="3199964"/>
            <a:ext cx="7848872" cy="2304733"/>
          </a:xfrm>
          <a:prstGeom prst="rect">
            <a:avLst/>
          </a:prstGeom>
        </p:spPr>
        <p:txBody>
          <a:bodyPr wrap="square">
            <a:spAutoFit/>
          </a:bodyPr>
          <a:lstStyle/>
          <a:p>
            <a:pPr algn="just">
              <a:lnSpc>
                <a:spcPct val="150000"/>
              </a:lnSpc>
            </a:pPr>
            <a:r>
              <a:rPr lang="tr-TR" sz="2000" b="1" dirty="0">
                <a:latin typeface="Times New Roman" panose="02020603050405020304" pitchFamily="18" charset="0"/>
                <a:cs typeface="Times New Roman" panose="02020603050405020304" pitchFamily="18" charset="0"/>
              </a:rPr>
              <a:t>SOYUTLAMA</a:t>
            </a: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a:latin typeface="Times New Roman" panose="02020603050405020304" pitchFamily="18" charset="0"/>
                <a:cs typeface="Times New Roman" panose="02020603050405020304" pitchFamily="18" charset="0"/>
              </a:rPr>
              <a:t>Düşünceleri, somut kavramlara soyut anlamlar vererek açıklamaktır. Kavramın netleşmesi okurun çağrışımına bağlıdır.</a:t>
            </a:r>
          </a:p>
          <a:p>
            <a:pPr algn="just">
              <a:lnSpc>
                <a:spcPct val="150000"/>
              </a:lnSpc>
            </a:pPr>
            <a:r>
              <a:rPr lang="tr-TR" sz="2000" dirty="0">
                <a:latin typeface="Times New Roman" panose="02020603050405020304" pitchFamily="18" charset="0"/>
                <a:cs typeface="Times New Roman" panose="02020603050405020304" pitchFamily="18" charset="0"/>
              </a:rPr>
              <a:t>Kendisine benzetilen soyut olmalıdır.</a:t>
            </a:r>
          </a:p>
          <a:p>
            <a:pPr>
              <a:lnSpc>
                <a:spcPct val="150000"/>
              </a:lnSpc>
            </a:pPr>
            <a:r>
              <a:rPr lang="tr-T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22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52694" y="476672"/>
            <a:ext cx="7848872" cy="5078313"/>
          </a:xfrm>
          <a:prstGeom prst="rect">
            <a:avLst/>
          </a:prstGeom>
        </p:spPr>
        <p:txBody>
          <a:bodyPr wrap="square">
            <a:spAutoFit/>
          </a:bodyPr>
          <a:lstStyle/>
          <a:p>
            <a:pPr algn="ctr"/>
            <a:endParaRPr lang="tr-TR" b="1" dirty="0"/>
          </a:p>
          <a:p>
            <a:pPr algn="just"/>
            <a:r>
              <a:rPr lang="tr-TR" u="sng" dirty="0"/>
              <a:t>Genellikle düşünsel içerikli metinlerde yazanın konu hakkında oluşan düşüncesini okura benimsetmek için başvurduğu yöntemlere düşünceyi geliştirme yolları / yöntemleri / teknikleri denir. </a:t>
            </a:r>
            <a:r>
              <a:rPr lang="tr-TR" dirty="0"/>
              <a:t>Bu yöntemler bir bakıma yazanın, “Konuyu nasıl anlatırsam, düşüncemi okura daha iyi aktarırım?” sorusuna bulduğu yanıttır.</a:t>
            </a:r>
          </a:p>
          <a:p>
            <a:pPr algn="just"/>
            <a:r>
              <a:rPr lang="tr-TR" dirty="0"/>
              <a:t>Düşünceyi geliştirme teknikleri, adından da anlaşılacağı gibi, </a:t>
            </a:r>
            <a:r>
              <a:rPr lang="tr-TR" u="sng" dirty="0"/>
              <a:t>genellikle düşünsel anlatımlarda kullanılır.</a:t>
            </a:r>
            <a:r>
              <a:rPr lang="tr-TR" dirty="0"/>
              <a:t> Açıklama ve tartışmanın yanında, onlardaki düşünceyi geliştirme amacına yöneliktir. Ancak, betimleme ya da öykülemenin içinde de düşünceyi geliştirme tekniklerinden bazıları kullanılabilir. Bu durumda kullanım amacı değişir. Sanatsal bir anlatımda düşünceyi geliştirme tekniğinin yer alması, bu tekniklerin amaçlarıyla çelişir. Söz konusu teknikler, sanatsal anlatım biçimleriyle kullanıldıklarında, görevleri değişir. Sözgelimi, betimlemenin yanındaki karşılaştırma ya da tanık gösterme düşünceyi geliştirme tekniği olarak adlandırılamaz. Açıklamanın yanındaki benzetmeyle betimlemenin yanındaki benzetmenin ya da somutlamanın soyutlamanın işlevleri farklıdır. Aynı şekilde, betimlemenin-öykülemenin yanındaki konuşturma sanatsal bir amaç için kullanılırken, açıklamanın tartışmanın yanındaki konuşturma düşünsel amaca yöneliktir.</a:t>
            </a:r>
          </a:p>
        </p:txBody>
      </p:sp>
    </p:spTree>
    <p:extLst>
      <p:ext uri="{BB962C8B-B14F-4D97-AF65-F5344CB8AC3E}">
        <p14:creationId xmlns:p14="http://schemas.microsoft.com/office/powerpoint/2010/main" val="403156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558343" y="1052736"/>
            <a:ext cx="7704856" cy="4662815"/>
          </a:xfrm>
          <a:prstGeom prst="rect">
            <a:avLst/>
          </a:prstGeom>
        </p:spPr>
        <p:txBody>
          <a:bodyPr wrap="square">
            <a:spAutoFit/>
          </a:bodyPr>
          <a:lstStyle/>
          <a:p>
            <a:pPr algn="just">
              <a:lnSpc>
                <a:spcPct val="150000"/>
              </a:lnSpc>
            </a:pPr>
            <a:r>
              <a:rPr lang="tr-TR" b="1" dirty="0"/>
              <a:t>KARŞILAŞTIRMA</a:t>
            </a:r>
          </a:p>
          <a:p>
            <a:pPr algn="just">
              <a:lnSpc>
                <a:spcPct val="150000"/>
              </a:lnSpc>
            </a:pPr>
            <a:r>
              <a:rPr lang="tr-TR" dirty="0"/>
              <a:t>Karşılaştırma yönteminin amacı, aralarında benzerlikler ve ayrılıklar bulunan iki şeyden birinin bir yanıyla daha farklı olduğunu belirtmek ya da inandırıcı kılmaktır. Bu, farklı yan bir metinde iletiyi belirler.</a:t>
            </a:r>
          </a:p>
          <a:p>
            <a:pPr algn="just">
              <a:lnSpc>
                <a:spcPct val="150000"/>
              </a:lnSpc>
            </a:pPr>
            <a:r>
              <a:rPr lang="tr-TR" dirty="0"/>
              <a:t>Yöntem: x —y</a:t>
            </a:r>
          </a:p>
          <a:p>
            <a:pPr algn="just">
              <a:lnSpc>
                <a:spcPct val="150000"/>
              </a:lnSpc>
            </a:pPr>
            <a:r>
              <a:rPr lang="tr-TR" dirty="0"/>
              <a:t>I. YARGILI YARGI ise</a:t>
            </a:r>
          </a:p>
          <a:p>
            <a:pPr algn="just">
              <a:lnSpc>
                <a:spcPct val="150000"/>
              </a:lnSpc>
            </a:pPr>
            <a:r>
              <a:rPr lang="tr-TR" dirty="0"/>
              <a:t>(biri) (diğeri)</a:t>
            </a:r>
          </a:p>
          <a:p>
            <a:pPr algn="just">
              <a:lnSpc>
                <a:spcPct val="150000"/>
              </a:lnSpc>
            </a:pPr>
            <a:r>
              <a:rPr lang="tr-TR" dirty="0"/>
              <a:t>Karşılaştırma Nasıl Yapılır?</a:t>
            </a:r>
          </a:p>
          <a:p>
            <a:pPr algn="just">
              <a:lnSpc>
                <a:spcPct val="150000"/>
              </a:lnSpc>
            </a:pPr>
            <a:r>
              <a:rPr lang="tr-TR" dirty="0"/>
              <a:t>a. Karşıt iki kavram karşılaştırılır:</a:t>
            </a:r>
          </a:p>
          <a:p>
            <a:pPr algn="just">
              <a:lnSpc>
                <a:spcPct val="150000"/>
              </a:lnSpc>
            </a:pPr>
            <a:r>
              <a:rPr lang="tr-TR" dirty="0"/>
              <a:t>*  Sanatın iyisi insanı tedirgin eder, değiştirir, kötüsü ise rahatlatır, çürütür.</a:t>
            </a:r>
          </a:p>
          <a:p>
            <a:pPr algn="just">
              <a:lnSpc>
                <a:spcPct val="150000"/>
              </a:lnSpc>
            </a:pPr>
            <a:r>
              <a:rPr lang="tr-TR" dirty="0"/>
              <a:t>b. Karşıt olmayan kavramlar karşılaşır:</a:t>
            </a:r>
          </a:p>
        </p:txBody>
      </p:sp>
    </p:spTree>
    <p:extLst>
      <p:ext uri="{BB962C8B-B14F-4D97-AF65-F5344CB8AC3E}">
        <p14:creationId xmlns:p14="http://schemas.microsoft.com/office/powerpoint/2010/main" val="2187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rotWithShape="1">
          <a:blip r:embed="rId2">
            <a:extLst>
              <a:ext uri="{28A0092B-C50C-407E-A947-70E740481C1C}">
                <a14:useLocalDpi xmlns:a14="http://schemas.microsoft.com/office/drawing/2010/main" val="0"/>
              </a:ext>
            </a:extLst>
          </a:blip>
          <a:srcRect b="40848"/>
          <a:stretch/>
        </p:blipFill>
        <p:spPr bwMode="auto">
          <a:xfrm>
            <a:off x="1259632" y="326738"/>
            <a:ext cx="5953969" cy="4041075"/>
          </a:xfrm>
          <a:prstGeom prst="rect">
            <a:avLst/>
          </a:prstGeom>
          <a:ln>
            <a:noFill/>
          </a:ln>
          <a:extLst>
            <a:ext uri="{53640926-AAD7-44D8-BBD7-CCE9431645EC}">
              <a14:shadowObscured xmlns:a14="http://schemas.microsoft.com/office/drawing/2010/main"/>
            </a:ext>
          </a:extLst>
        </p:spPr>
      </p:pic>
      <p:sp>
        <p:nvSpPr>
          <p:cNvPr id="5" name="Dikdörtgen 4"/>
          <p:cNvSpPr/>
          <p:nvPr/>
        </p:nvSpPr>
        <p:spPr>
          <a:xfrm>
            <a:off x="1259632" y="4641296"/>
            <a:ext cx="6624736" cy="1477328"/>
          </a:xfrm>
          <a:prstGeom prst="rect">
            <a:avLst/>
          </a:prstGeom>
        </p:spPr>
        <p:txBody>
          <a:bodyPr wrap="square">
            <a:spAutoFit/>
          </a:bodyPr>
          <a:lstStyle/>
          <a:p>
            <a:pPr algn="just"/>
            <a:r>
              <a:rPr lang="tr-TR" dirty="0"/>
              <a:t>Birbiriyle ilişkili iki varlık, iki kavram, ya da herhangi iki şey, bir araya getirilerek ortak olan, olmayan yönleriyle ele alınır; farklı yönler belli bir düşünceyi geliştirme aracı olarak kullanılır. Karşılaştırma, günlük yaşamda da sık sık başvurulan bir anlatım tekniğidir.</a:t>
            </a:r>
          </a:p>
        </p:txBody>
      </p:sp>
    </p:spTree>
    <p:extLst>
      <p:ext uri="{BB962C8B-B14F-4D97-AF65-F5344CB8AC3E}">
        <p14:creationId xmlns:p14="http://schemas.microsoft.com/office/powerpoint/2010/main" val="3531474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51520" y="36062"/>
            <a:ext cx="8568952" cy="6281848"/>
          </a:xfrm>
          <a:prstGeom prst="rect">
            <a:avLst/>
          </a:prstGeom>
        </p:spPr>
        <p:txBody>
          <a:bodyPr wrap="square">
            <a:spAutoFit/>
          </a:bodyPr>
          <a:lstStyle/>
          <a:p>
            <a:pPr algn="just">
              <a:lnSpc>
                <a:spcPct val="150000"/>
              </a:lnSpc>
            </a:pPr>
            <a:r>
              <a:rPr lang="tr-TR" b="1" dirty="0"/>
              <a:t>ÖRNEKLENDİRME</a:t>
            </a:r>
          </a:p>
          <a:p>
            <a:pPr algn="just">
              <a:lnSpc>
                <a:spcPct val="150000"/>
              </a:lnSpc>
            </a:pPr>
            <a:r>
              <a:rPr lang="tr-TR" dirty="0"/>
              <a:t> </a:t>
            </a:r>
          </a:p>
          <a:p>
            <a:pPr algn="just">
              <a:lnSpc>
                <a:spcPct val="150000"/>
              </a:lnSpc>
            </a:pPr>
            <a:r>
              <a:rPr lang="tr-TR" u="sng" dirty="0"/>
              <a:t>Örnekleme, soyut bir düşünceye somutluk görünürlük katar, söylenmek isteneni okurun belleğinde canlandırır. </a:t>
            </a:r>
            <a:r>
              <a:rPr lang="tr-TR" dirty="0"/>
              <a:t>Örneklemeye, genellikle somutlaştırma amacıyla başvurulur. Yerinde kullanılan örnek, kimi durumlarda sayfalarca açıklamadan daha etkili olur.</a:t>
            </a:r>
          </a:p>
          <a:p>
            <a:pPr algn="just">
              <a:lnSpc>
                <a:spcPct val="150000"/>
              </a:lnSpc>
            </a:pPr>
            <a:r>
              <a:rPr lang="tr-TR" dirty="0"/>
              <a:t> </a:t>
            </a:r>
          </a:p>
          <a:p>
            <a:pPr algn="just">
              <a:lnSpc>
                <a:spcPct val="150000"/>
              </a:lnSpc>
            </a:pPr>
            <a:r>
              <a:rPr lang="tr-TR" dirty="0"/>
              <a:t>Örneklendirme; düşünceyi açıklamak, tartışmak üzere en çok başvurulan yoldur. Benzerlik ve temsil etme temeline dayanır. </a:t>
            </a:r>
          </a:p>
          <a:p>
            <a:pPr algn="just">
              <a:lnSpc>
                <a:spcPct val="150000"/>
              </a:lnSpc>
            </a:pPr>
            <a:r>
              <a:rPr lang="tr-TR" dirty="0"/>
              <a:t>Örnekler, görülenlerden, yaşananlardan, okunanlardan seçebileceği gibi tasarlanmış olarak da düşünebilir.</a:t>
            </a:r>
          </a:p>
          <a:p>
            <a:pPr algn="just">
              <a:lnSpc>
                <a:spcPct val="150000"/>
              </a:lnSpc>
            </a:pPr>
            <a:r>
              <a:rPr lang="tr-TR" dirty="0"/>
              <a:t>Örneklendirmede ileti genellikle örnekten önceki cümlede verilir. Örneğin, sözgelimi, mesela diye başlayan; ancak bir sava bağlanmamış bir metinde de hangi savın doğrulandığını belirten bir sözgelimi verildiği anlaşılabilir. Metinde verilen örnek genellemeye uğratır. Bunlardan genel yargılar, kapsayıcı savlar çıkarılır. Bu durum, genelde ileti metnin sonunda yer alır, mantığına da ters düşmez.</a:t>
            </a:r>
          </a:p>
        </p:txBody>
      </p:sp>
    </p:spTree>
    <p:extLst>
      <p:ext uri="{BB962C8B-B14F-4D97-AF65-F5344CB8AC3E}">
        <p14:creationId xmlns:p14="http://schemas.microsoft.com/office/powerpoint/2010/main" val="417618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188640"/>
            <a:ext cx="8424936" cy="6186309"/>
          </a:xfrm>
          <a:prstGeom prst="rect">
            <a:avLst/>
          </a:prstGeom>
        </p:spPr>
        <p:txBody>
          <a:bodyPr wrap="square">
            <a:spAutoFit/>
          </a:bodyPr>
          <a:lstStyle/>
          <a:p>
            <a:pPr algn="just"/>
            <a:r>
              <a:rPr lang="tr-TR" b="1" dirty="0"/>
              <a:t>TANIK GÖSTERME / ALINTILAMA</a:t>
            </a:r>
          </a:p>
          <a:p>
            <a:pPr algn="just"/>
            <a:r>
              <a:rPr lang="tr-TR" dirty="0"/>
              <a:t> </a:t>
            </a:r>
          </a:p>
          <a:p>
            <a:pPr algn="just"/>
            <a:r>
              <a:rPr lang="tr-TR" dirty="0"/>
              <a:t>Bir savı inandırıcı kılmak amacıyla bilim, sanat ve siyaset insanlarının sözlerinden yararlanma yöntemidir.</a:t>
            </a:r>
          </a:p>
          <a:p>
            <a:pPr algn="just"/>
            <a:r>
              <a:rPr lang="tr-TR" dirty="0"/>
              <a:t>Yazarın görüşüyle tanığın sözü birbirinin aynısı ya da birbirine çok yakın olduğu için tanık sözü aynı zamanda iletiyle benzerlik gösterir.</a:t>
            </a:r>
          </a:p>
          <a:p>
            <a:pPr algn="just"/>
            <a:r>
              <a:rPr lang="tr-TR" dirty="0"/>
              <a:t> </a:t>
            </a:r>
          </a:p>
          <a:p>
            <a:pPr algn="just"/>
            <a:r>
              <a:rPr lang="tr-TR" dirty="0"/>
              <a:t>Tanık gösterme, düşüncelerin geçerliliğini bir başka kişinin, üzerinde durulan konuda yetkinliğini kanıtlamış bir kişinin tanıklığı yoluyla temellendirme tekniğidir. Tanıklığın okuru etkilemesi, tanığın okurun bilgi birikimi içinde yer almasına, yani okur tarafından bilinmesine bağlıdır. Yetkin isimlere bağımlı olarak düşünmeye alışkın bir okur için, tanısın tanımasın birtakım kişi adları inandırıcı bir etki oluşturur. Okurun bu zaafını sorumsuzca kullanmak, yazarı her zaman başarılı kılmaz.</a:t>
            </a:r>
          </a:p>
          <a:p>
            <a:pPr algn="just"/>
            <a:r>
              <a:rPr lang="tr-TR" dirty="0"/>
              <a:t> </a:t>
            </a:r>
          </a:p>
          <a:p>
            <a:pPr algn="just"/>
            <a:r>
              <a:rPr lang="tr-TR" dirty="0"/>
              <a:t>Yazar, </a:t>
            </a:r>
            <a:r>
              <a:rPr lang="tr-TR"/>
              <a:t>düşüncesini açıklamasına </a:t>
            </a:r>
            <a:r>
              <a:rPr lang="tr-TR" dirty="0"/>
              <a:t>yardım eden ya da kendisine esin veren, başkasına ait bir düşünceyi yazısında kullanabilir. Bunun iki yolu vardır. Alınan düşünce, onu ortaya kayan kişinin kendi dilinden olduğu gibi aktarır. Bu durumda alınan sözler tırnak işaretleri arasına yazılır. Bu tür alıntıda dikkat edilecek nokta hiçbir sözcüğü değiştirmemektir. Dalgınlık, unutkanlık, bu konuda özür sayılmaz ikinci tür alıntıda düşünce özetlenerek aktarılır. Alıntıyı yapan onu kendi anladığı biçimde ve kendi dil deneyimi içinde anlatır. Bu durumda tırnak işaret gerekmez.</a:t>
            </a:r>
          </a:p>
        </p:txBody>
      </p:sp>
    </p:spTree>
    <p:extLst>
      <p:ext uri="{BB962C8B-B14F-4D97-AF65-F5344CB8AC3E}">
        <p14:creationId xmlns:p14="http://schemas.microsoft.com/office/powerpoint/2010/main" val="218467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67827" y="476672"/>
            <a:ext cx="8280920" cy="5770811"/>
          </a:xfrm>
          <a:prstGeom prst="rect">
            <a:avLst/>
          </a:prstGeom>
        </p:spPr>
        <p:txBody>
          <a:bodyPr wrap="square">
            <a:spAutoFit/>
          </a:bodyPr>
          <a:lstStyle/>
          <a:p>
            <a:r>
              <a:rPr lang="tr-TR" b="1" dirty="0"/>
              <a:t>KANITLAMA / SAYISAL VERİLERDEN YARARLANMA</a:t>
            </a:r>
          </a:p>
          <a:p>
            <a:pPr algn="just">
              <a:lnSpc>
                <a:spcPct val="150000"/>
              </a:lnSpc>
            </a:pPr>
            <a:r>
              <a:rPr lang="tr-TR" dirty="0"/>
              <a:t> </a:t>
            </a:r>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Bir savı doğrulamak amacıyla; belge, herkesçe kabul edilen bilimsel yasalar, istatistikler, tarihi kalıtlar ve yazışmalar, anlaşmalar gibi sayısal / nesnel verilerden yararlanma yöntemidir.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Sayılara karşı beslenen güvene bağlı olarak istatistiklerin inandırıcı bir etkisi olduğu görülmektedir. Ancak, genelleşmiş istatistiklerden kaçınmak gerekir. “Türkiye'de nüfusun %30'unun okuma yazma bilmediği” gibi. Kasıtlı, yani kişinin ya da bir kurumun bir ön düşünceyi kanıtlamak için yaptığı istatistikler de yanıltıcı olacaktır. İstatistiğin güvenilir bir elden çıkmış olması önemlidir. Yazar inanılır, güvenilir olmak istiyorsa yararlandığı sayısal veriyi, kimlik bilgileriyle birlikte dipnotlarda belirtmelidir.</a:t>
            </a:r>
          </a:p>
          <a:p>
            <a:pPr algn="just">
              <a:lnSpc>
                <a:spcPct val="150000"/>
              </a:lnSpc>
            </a:pPr>
            <a:r>
              <a:rPr lang="tr-TR" dirty="0">
                <a:latin typeface="Times New Roman" panose="02020603050405020304" pitchFamily="18" charset="0"/>
                <a:cs typeface="Times New Roman" panose="02020603050405020304" pitchFamily="18" charset="0"/>
              </a:rPr>
              <a:t>Kanıtlama, tartışmacı anlatımla yazılan metinlerde kullanılan bir düşünceyi geliştirme tekniğidir. Genellikle tez içerisinde yer alır.</a:t>
            </a:r>
          </a:p>
        </p:txBody>
      </p:sp>
    </p:spTree>
    <p:extLst>
      <p:ext uri="{BB962C8B-B14F-4D97-AF65-F5344CB8AC3E}">
        <p14:creationId xmlns:p14="http://schemas.microsoft.com/office/powerpoint/2010/main" val="268908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29135" y="476672"/>
            <a:ext cx="8208912" cy="4801314"/>
          </a:xfrm>
          <a:prstGeom prst="rect">
            <a:avLst/>
          </a:prstGeom>
        </p:spPr>
        <p:txBody>
          <a:bodyPr wrap="square">
            <a:spAutoFit/>
          </a:bodyPr>
          <a:lstStyle/>
          <a:p>
            <a:r>
              <a:rPr lang="tr-TR" b="1" dirty="0"/>
              <a:t>TANIMLAMA</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Bir şeyi özel ve değişmez nitelikleriyle tanıtmaktır. Bir düşünceyi karşımızdakine aktarmanın doğrudan bir yoludur tanımlama. Bir kavramı, bir varlık ya da nesneyi nitelik ve özelliklerine; bu özellikleri hazırlayan neden-sonuç ilişkisine göre tanımlarız.</a:t>
            </a:r>
          </a:p>
          <a:p>
            <a:pPr algn="just">
              <a:lnSpc>
                <a:spcPct val="150000"/>
              </a:lnSpc>
            </a:pPr>
            <a:r>
              <a:rPr lang="tr-TR" dirty="0">
                <a:latin typeface="Times New Roman" panose="02020603050405020304" pitchFamily="18" charset="0"/>
                <a:cs typeface="Times New Roman" panose="02020603050405020304" pitchFamily="18" charset="0"/>
              </a:rPr>
              <a:t>Tanımlamaların yazıdaki yeri sınırlıdır, işlemekte olduğumuz konunun birtakım anahtar kavramları olabilir. Bunlar genellikle, tanımlarla belirginleştirilir. Tanımlamada bir anlam yoğunlaştırması vardır. Okurun anlatılana bakışı ve düşünüşü genellikle bu noktada odaklaşır. Böylece tanımlama, okurun söylenileni kavramasına yön verir. Bunun gibi yazıdan sapmamızı da önler, düşüncelerimizin gelişme doğrultusunu gösterir.</a:t>
            </a:r>
          </a:p>
          <a:p>
            <a:r>
              <a:rPr lang="tr-TR" dirty="0"/>
              <a:t> </a:t>
            </a:r>
          </a:p>
        </p:txBody>
      </p:sp>
    </p:spTree>
    <p:extLst>
      <p:ext uri="{BB962C8B-B14F-4D97-AF65-F5344CB8AC3E}">
        <p14:creationId xmlns:p14="http://schemas.microsoft.com/office/powerpoint/2010/main" val="9668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908720"/>
            <a:ext cx="8496944" cy="4662815"/>
          </a:xfrm>
          <a:prstGeom prst="rect">
            <a:avLst/>
          </a:prstGeom>
        </p:spPr>
        <p:txBody>
          <a:bodyPr wrap="square">
            <a:spAutoFit/>
          </a:bodyPr>
          <a:lstStyle/>
          <a:p>
            <a:pPr algn="just">
              <a:lnSpc>
                <a:spcPct val="150000"/>
              </a:lnSpc>
            </a:pPr>
            <a:r>
              <a:rPr lang="tr-TR" dirty="0">
                <a:latin typeface="Times New Roman" panose="02020603050405020304" pitchFamily="18" charset="0"/>
                <a:cs typeface="Times New Roman" panose="02020603050405020304" pitchFamily="18" charset="0"/>
              </a:rPr>
              <a:t>Bir kavramın ne anlama geldiğinin belirtilmesi gerektiğinde başvurulan bir tekniktir. Tanımlanan şeyi, kendisiyle tanımlama, bilgi açısından verimsiz bir kısır döngüdür. Sözgelimi dilbilgisi kitaplarında gördüğümüz ‘Varlıklara ad olan kelimelere ad denir’ tanımı bu tür tanımdır. Tanımlama, sözcüğün gösterdiği varlığın ya da nesnenin yapısını, niteliklerini, temel özelliklerini, benzerlerinden ayrılan özelliklerini, işlevini dil aracılığıyla ortaya koymadır.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err="1">
                <a:latin typeface="Times New Roman" panose="02020603050405020304" pitchFamily="18" charset="0"/>
                <a:cs typeface="Times New Roman" panose="02020603050405020304" pitchFamily="18" charset="0"/>
              </a:rPr>
              <a:t>özne+nedir</a:t>
            </a:r>
            <a:r>
              <a:rPr lang="tr-TR" dirty="0">
                <a:latin typeface="Times New Roman" panose="02020603050405020304" pitchFamily="18" charset="0"/>
                <a:cs typeface="Times New Roman" panose="02020603050405020304" pitchFamily="18" charset="0"/>
              </a:rPr>
              <a:t>... + -</a:t>
            </a:r>
            <a:r>
              <a:rPr lang="tr-TR" dirty="0" err="1">
                <a:latin typeface="Times New Roman" panose="02020603050405020304" pitchFamily="18" charset="0"/>
                <a:cs typeface="Times New Roman" panose="02020603050405020304" pitchFamily="18" charset="0"/>
              </a:rPr>
              <a:t>dIr</a:t>
            </a:r>
            <a:r>
              <a:rPr lang="tr-TR" dirty="0">
                <a:latin typeface="Times New Roman" panose="02020603050405020304" pitchFamily="18" charset="0"/>
                <a:cs typeface="Times New Roman" panose="02020603050405020304" pitchFamily="18" charset="0"/>
              </a:rPr>
              <a:t>. (bildirme eki)</a:t>
            </a:r>
          </a:p>
          <a:p>
            <a:pPr algn="just">
              <a:lnSpc>
                <a:spcPct val="150000"/>
              </a:lnSpc>
            </a:pPr>
            <a:r>
              <a:rPr lang="tr-TR" dirty="0">
                <a:latin typeface="Times New Roman" panose="02020603050405020304" pitchFamily="18" charset="0"/>
                <a:cs typeface="Times New Roman" panose="02020603050405020304" pitchFamily="18" charset="0"/>
              </a:rPr>
              <a:t>denir.</a:t>
            </a:r>
          </a:p>
          <a:p>
            <a:pPr algn="just">
              <a:lnSpc>
                <a:spcPct val="150000"/>
              </a:lnSpc>
            </a:pPr>
            <a:r>
              <a:rPr lang="tr-TR" dirty="0">
                <a:latin typeface="Times New Roman" panose="02020603050405020304" pitchFamily="18" charset="0"/>
                <a:cs typeface="Times New Roman" panose="02020603050405020304" pitchFamily="18" charset="0"/>
              </a:rPr>
              <a:t> </a:t>
            </a:r>
          </a:p>
          <a:p>
            <a:pPr algn="just">
              <a:lnSpc>
                <a:spcPct val="150000"/>
              </a:lnSpc>
            </a:pPr>
            <a:r>
              <a:rPr lang="tr-TR" dirty="0">
                <a:latin typeface="Times New Roman" panose="02020603050405020304" pitchFamily="18" charset="0"/>
                <a:cs typeface="Times New Roman" panose="02020603050405020304" pitchFamily="18" charset="0"/>
              </a:rPr>
              <a:t>*Tanımlama, metin düzeyinde değil, cümle düzeyinde ele alınmalıdır.</a:t>
            </a:r>
          </a:p>
        </p:txBody>
      </p:sp>
    </p:spTree>
    <p:extLst>
      <p:ext uri="{BB962C8B-B14F-4D97-AF65-F5344CB8AC3E}">
        <p14:creationId xmlns:p14="http://schemas.microsoft.com/office/powerpoint/2010/main" val="697616788"/>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1066</Words>
  <Application>Microsoft Office PowerPoint</Application>
  <PresentationFormat>Ekran Gösterisi (4:3)</PresentationFormat>
  <Paragraphs>62</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Cengizhan Topcu</dc:creator>
  <cp:lastModifiedBy>Cengizhan Topcu</cp:lastModifiedBy>
  <cp:revision>5</cp:revision>
  <dcterms:created xsi:type="dcterms:W3CDTF">2020-12-12T21:03:07Z</dcterms:created>
  <dcterms:modified xsi:type="dcterms:W3CDTF">2021-01-22T14:11:20Z</dcterms:modified>
</cp:coreProperties>
</file>