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7" Type="http://schemas.openxmlformats.org/officeDocument/2006/relationships/viewProps" Target="viewProps.xml" /><Relationship Id="rId5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9" Type="http://schemas.openxmlformats.org/officeDocument/2006/relationships/tableStyles" Target="tableStyles.xml" /><Relationship Id="rId5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swcarpentry.github.io/r-novice-gapminder/04-data-structures-part1" TargetMode="External" /><Relationship Id="rId3" Type="http://schemas.openxmlformats.org/officeDocument/2006/relationships/hyperlink" Target="http://swcarpentry.github.io/r-novice-gapminder/06-data-subsetting" TargetMode="External" /><Relationship Id="rId4" Type="http://schemas.openxmlformats.org/officeDocument/2006/relationships/hyperlink" Target="http://swcarpentry.github.io/r-novice-gapminder/09-vectorization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MBB</a:t>
            </a:r>
            <a:r>
              <a:rPr/>
              <a:t> </a:t>
            </a:r>
            <a:r>
              <a:rPr/>
              <a:t>243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Ryan</a:t>
            </a:r>
            <a:r>
              <a:rPr/>
              <a:t> </a:t>
            </a:r>
            <a:r>
              <a:rPr/>
              <a:t>Morin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a_list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"Numbers"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numbers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Here the : operator is used to make a range interpolating from 1 to 6</a:t>
            </a:r>
            <a:br/>
            <a:r>
              <a:rPr sz="1800">
                <a:latin typeface="Courier"/>
              </a:rPr>
              <a:t>a_list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$title
## [1] "Numbers"
## 
## $numbers
## [1] 1 2 3 4 5 6
## 
## $data
## [1]  TRUE FALSE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Lists: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$</a:t>
            </a:r>
            <a:r>
              <a:rPr/>
              <a:t> is used to refer to list elements by name</a:t>
            </a:r>
          </a:p>
          <a:p>
            <a:pPr lvl="1"/>
            <a:r>
              <a:rPr/>
              <a:t>Similar to how dictionaries work in Python (i.e. name/key:value)</a:t>
            </a:r>
          </a:p>
          <a:p>
            <a:pPr lvl="1"/>
            <a:r>
              <a:rPr/>
              <a:t>Numeric index can also be used with </a:t>
            </a:r>
            <a:r>
              <a:rPr sz="1800">
                <a:latin typeface="Courier"/>
              </a:rPr>
              <a:t>[[]]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a_list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numbers </a:t>
            </a:r>
            <a:r>
              <a:rPr sz="1800" i="1">
                <a:solidFill>
                  <a:srgbClr val="60A0B0"/>
                </a:solidFill>
                <a:latin typeface="Courier"/>
              </a:rPr>
              <a:t>#reference by name using $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5 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a_list[</a:t>
            </a:r>
            <a:r>
              <a:rPr sz="1800">
                <a:solidFill>
                  <a:srgbClr val="4070A0"/>
                </a:solidFill>
                <a:latin typeface="Courier"/>
              </a:rPr>
              <a:t>"numbers"</a:t>
            </a:r>
            <a:r>
              <a:rPr sz="1800">
                <a:latin typeface="Courier"/>
              </a:rPr>
              <a:t>] </a:t>
            </a:r>
            <a:r>
              <a:rPr sz="1800" i="1">
                <a:solidFill>
                  <a:srgbClr val="60A0B0"/>
                </a:solidFill>
                <a:latin typeface="Courier"/>
              </a:rPr>
              <a:t>#gives you a list, probably not what you want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$numbers
## [1] 1 2 3 4 5 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a_list[[</a:t>
            </a:r>
            <a:r>
              <a:rPr sz="1800">
                <a:solidFill>
                  <a:srgbClr val="4070A0"/>
                </a:solidFill>
                <a:latin typeface="Courier"/>
              </a:rPr>
              <a:t>"numbers"</a:t>
            </a:r>
            <a:r>
              <a:rPr sz="1800">
                <a:latin typeface="Courier"/>
              </a:rPr>
              <a:t>]] </a:t>
            </a:r>
            <a:r>
              <a:rPr sz="1800" i="1">
                <a:solidFill>
                  <a:srgbClr val="60A0B0"/>
                </a:solidFill>
                <a:latin typeface="Courier"/>
              </a:rPr>
              <a:t>#gives you a vector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5 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a_list[[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]] </a:t>
            </a:r>
            <a:r>
              <a:rPr sz="1800" i="1">
                <a:solidFill>
                  <a:srgbClr val="60A0B0"/>
                </a:solidFill>
                <a:latin typeface="Courier"/>
              </a:rPr>
              <a:t>#gives you that same vector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5 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you will need to convert a list or data frame row into a vector</a:t>
            </a:r>
          </a:p>
          <a:p>
            <a:pPr lvl="1"/>
            <a:r>
              <a:rPr sz="1800">
                <a:latin typeface="Courier"/>
              </a:rPr>
              <a:t>unlist</a:t>
            </a:r>
            <a:r>
              <a:rPr/>
              <a:t> facilitates this but use with caution because R will try to flatten lists and name nested elements for you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unlist</a:t>
            </a:r>
            <a:r>
              <a:rPr sz="1800">
                <a:latin typeface="Courier"/>
              </a:rPr>
              <a:t>(a_list)</a:t>
            </a:r>
            <a:br/>
            <a:r>
              <a:rPr sz="1800">
                <a:latin typeface="Courier"/>
              </a:rPr>
              <a:t>a_vec[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title  numbers1  numbers2  numbers3 
## "Numbers"       "1"       "2"       "3"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(a_vec)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"character"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you will need to convert a list or data frame row into a vector</a:t>
            </a:r>
          </a:p>
          <a:p>
            <a:pPr lvl="1"/>
            <a:r>
              <a:rPr sz="1800">
                <a:latin typeface="Courier"/>
              </a:rPr>
              <a:t>unlist</a:t>
            </a:r>
            <a:r>
              <a:rPr/>
              <a:t> facilitates this but use with caution because R will try to flatten lists and name nested elements for you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unlist</a:t>
            </a:r>
            <a:r>
              <a:rPr sz="1800">
                <a:latin typeface="Courier"/>
              </a:rPr>
              <a:t>(a_list)</a:t>
            </a:r>
            <a:br/>
            <a:r>
              <a:rPr sz="1800">
                <a:latin typeface="Courier"/>
              </a:rPr>
              <a:t>a_vec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title  numbers1  numbers2  numbers3  numbers4  numbers5  numbers6     data1 
## "Numbers"       "1"       "2"       "3"       "4"       "5"       "6"    "TRUE" 
##     data2 
##   "FALSE"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“sets” may be structured conveniently in a list</a:t>
            </a:r>
          </a:p>
          <a:p>
            <a:pPr lvl="1"/>
            <a:r>
              <a:rPr/>
              <a:t>If everything is the same data type this can be a convenient way to represent data of variable sizes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sample_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77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sample_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1234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678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sample_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"S1"</a:t>
            </a:r>
            <a:r>
              <a:rPr sz="1800">
                <a:latin typeface="Courier"/>
              </a:rPr>
              <a:t>=sample_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4070A0"/>
                </a:solidFill>
                <a:latin typeface="Courier"/>
              </a:rPr>
              <a:t>"S2"</a:t>
            </a:r>
            <a:r>
              <a:rPr sz="1800">
                <a:latin typeface="Courier"/>
              </a:rPr>
              <a:t>=sample_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4070A0"/>
                </a:solidFill>
                <a:latin typeface="Courier"/>
              </a:rPr>
              <a:t>"S3"</a:t>
            </a:r>
            <a:r>
              <a:rPr sz="1800">
                <a:latin typeface="Courier"/>
              </a:rPr>
              <a:t>=sample_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looping!)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mean/sum/max value in every sample stored in our list?</a:t>
            </a:r>
          </a:p>
          <a:p>
            <a:pPr lvl="1"/>
            <a:r>
              <a:rPr/>
              <a:t>It’s tempting to use a loop to perform mathematical or other operations on each nested data element</a:t>
            </a:r>
          </a:p>
          <a:p>
            <a:pPr lvl="1"/>
            <a:r>
              <a:rPr/>
              <a:t>R has better ways to do this</a:t>
            </a:r>
          </a:p>
          <a:p>
            <a:pPr lvl="2"/>
            <a:r>
              <a:rPr/>
              <a:t>For lists, we should always try to use </a:t>
            </a:r>
            <a:r>
              <a:rPr sz="1800">
                <a:latin typeface="Courier"/>
              </a:rPr>
              <a:t>lapply</a:t>
            </a:r>
            <a:r>
              <a:rPr/>
              <a:t> or </a:t>
            </a:r>
            <a:r>
              <a:rPr sz="1800">
                <a:latin typeface="Courier"/>
              </a:rPr>
              <a:t>sapply</a:t>
            </a:r>
          </a:p>
          <a:p>
            <a:pPr lvl="1"/>
            <a:r>
              <a:rPr/>
              <a:t>Syntax is identical, respectively return a list or vector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Applying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sapply</a:t>
            </a:r>
            <a:r>
              <a:rPr sz="1800">
                <a:latin typeface="Courier"/>
              </a:rPr>
              <a:t>(m,mean) </a:t>
            </a:r>
            <a:r>
              <a:rPr sz="1800" i="1">
                <a:solidFill>
                  <a:srgbClr val="60A0B0"/>
                </a:solidFill>
                <a:latin typeface="Courier"/>
              </a:rPr>
              <a:t># calculate means, return vector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S1        S2        S3 
##  40.33333 481.50000   3.75000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lapply</a:t>
            </a:r>
            <a:r>
              <a:rPr sz="1800">
                <a:latin typeface="Courier"/>
              </a:rPr>
              <a:t>(m,min)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calculate min, return list</a:t>
            </a:r>
            <a:br/>
            <a:r>
              <a:rPr sz="1800">
                <a:latin typeface="Courier"/>
              </a:rPr>
              <a:t>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$S1
## [1] 11
## 
## $S2
## [1] 5
## 
## $S3
## [1] 0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unlist</a:t>
            </a:r>
            <a:r>
              <a:rPr sz="1800">
                <a:latin typeface="Courier"/>
              </a:rPr>
              <a:t>(l)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S1 S2 S3 
## 11  5  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s/lapply?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sapply/lapply functions allow you to “apply” non-vectorized functions to data in lists or other structures</a:t>
            </a:r>
          </a:p>
          <a:p>
            <a:pPr lvl="1"/>
            <a:r>
              <a:rPr/>
              <a:t>They are vectorized, so automatically work on every element in your input and return an equal-length result</a:t>
            </a:r>
          </a:p>
          <a:p>
            <a:pPr lvl="1"/>
            <a:r>
              <a:rPr/>
              <a:t>Can be combined with your own custom functions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mean_vec = sapply(m,mean) is equivalent to this loop</a:t>
            </a:r>
            <a:br/>
            <a:r>
              <a:rPr sz="1800">
                <a:latin typeface="Courier"/>
              </a:rPr>
              <a:t>mean_vec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(m))){ </a:t>
            </a:r>
            <a:r>
              <a:rPr sz="1800" i="1">
                <a:solidFill>
                  <a:srgbClr val="60A0B0"/>
                </a:solidFill>
                <a:latin typeface="Courier"/>
              </a:rPr>
              <a:t>#annoying</a:t>
            </a:r>
            <a:br/>
            <a:r>
              <a:rPr sz="1800">
                <a:latin typeface="Courier"/>
              </a:rPr>
              <a:t>  this_mean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(m[[i]]) </a:t>
            </a:r>
            <a:r>
              <a:rPr sz="1800" i="1">
                <a:solidFill>
                  <a:srgbClr val="60A0B0"/>
                </a:solidFill>
                <a:latin typeface="Courier"/>
              </a:rPr>
              <a:t>#ugly</a:t>
            </a:r>
            <a:br/>
            <a:r>
              <a:rPr sz="1800">
                <a:latin typeface="Courier"/>
              </a:rPr>
              <a:t>  mean_vec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(mean_vec,this_mean) </a:t>
            </a:r>
            <a:r>
              <a:rPr sz="1800" i="1">
                <a:solidFill>
                  <a:srgbClr val="60A0B0"/>
                </a:solidFill>
                <a:latin typeface="Courier"/>
              </a:rPr>
              <a:t>#inefficient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tabular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 you saw in the last few labs, you can use Python to work with tabular data stored in files</a:t>
            </a:r>
          </a:p>
          <a:p>
            <a:pPr lvl="1"/>
            <a:r>
              <a:rPr/>
              <a:t>Owing to vectorization and native data types for tabular data, R makes many common analysis tasks much more convenient</a:t>
            </a:r>
          </a:p>
          <a:p>
            <a:pPr lvl="1"/>
            <a:r>
              <a:rPr/>
              <a:t>Paradigm we will use for this course:</a:t>
            </a:r>
          </a:p>
          <a:p>
            <a:pPr lvl="2"/>
            <a:r>
              <a:rPr/>
              <a:t>Python/Command-line to manipulate data into a tabular form</a:t>
            </a:r>
          </a:p>
          <a:p>
            <a:pPr lvl="2"/>
            <a:r>
              <a:rPr/>
              <a:t>R to perform all subsequent analyses on tabular data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Matrix</a:t>
            </a:r>
          </a:p>
        </p:txBody>
      </p:sp>
      <p:pic>
        <p:nvPicPr>
          <p:cNvPr descr="images/matri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76400"/>
            <a:ext cx="82296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Understand some of the basic applications of regular expressions in R</a:t>
            </a:r>
          </a:p>
          <a:p>
            <a:pPr lvl="1"/>
            <a:r>
              <a:rPr/>
              <a:t>Create sequences of integers using </a:t>
            </a:r>
            <a:r>
              <a:rPr sz="1800">
                <a:latin typeface="Courier"/>
              </a:rPr>
              <a:t>:</a:t>
            </a:r>
          </a:p>
          <a:p>
            <a:pPr lvl="1"/>
            <a:r>
              <a:rPr/>
              <a:t>Understand relationship between higher-level data structures</a:t>
            </a:r>
          </a:p>
          <a:p>
            <a:pPr lvl="1"/>
            <a:r>
              <a:rPr/>
              <a:t>Provide example use cases for data frames versus matrices</a:t>
            </a:r>
          </a:p>
          <a:p>
            <a:pPr lvl="1"/>
            <a:r>
              <a:rPr/>
              <a:t>Subset vectors and data structures using the </a:t>
            </a:r>
            <a:r>
              <a:rPr sz="1800">
                <a:latin typeface="Courier"/>
              </a:rPr>
              <a:t>[</a:t>
            </a:r>
            <a:r>
              <a:rPr/>
              <a:t> and </a:t>
            </a:r>
            <a:r>
              <a:rPr sz="1800">
                <a:latin typeface="Courier"/>
              </a:rPr>
              <a:t>$</a:t>
            </a:r>
            <a:r>
              <a:rPr/>
              <a:t> operator</a:t>
            </a:r>
          </a:p>
          <a:p>
            <a:pPr lvl="1"/>
            <a:r>
              <a:rPr/>
              <a:t>Subset elements/rows/columns using logical operations or vectors and reorder vectors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ncol=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matrix_example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  1    5    9   13   17   21
## [2,]    2    6   10   14   18   22
## [3,]    3    7   11   15   19   23
## [4,]    4    8   12   16   20   24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(matrix_example)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"matrix" "array"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typeof</a:t>
            </a:r>
            <a:r>
              <a:rPr sz="1800">
                <a:latin typeface="Courier"/>
              </a:rPr>
              <a:t>(matrix_example)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"integer"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Matrix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neatly</a:t>
            </a:r>
            <a:r>
              <a:rPr/>
              <a:t> </a:t>
            </a:r>
            <a:r>
              <a:rPr/>
              <a:t>folded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the order the matrix is created, as if the vector is chopped up and lined up starting from the left</a:t>
            </a:r>
          </a:p>
          <a:p>
            <a:pPr lvl="1"/>
            <a:r>
              <a:rPr/>
              <a:t>The order of the elements is maintained if you trace from top to bottom, starting in the first column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"B"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"D"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
## [1,] "A"  "D" 
## [2,] "B"  "E" 
## [3,] "C"  "F"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matrix_example[]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we can assign every position in a matrix to the same value!</a:t>
            </a:r>
            <a:br/>
            <a:r>
              <a:rPr sz="1800">
                <a:latin typeface="Courier"/>
              </a:rPr>
              <a:t>matrix_example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  0    0    0    0    0    0
## [2,]    0    0    0    0    0    0
## [3,]    0    0    0    0    0    0
## [4,]    0    0    0    0    0    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matrix_example[,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99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or we can assign every position in a column </a:t>
            </a:r>
            <a:br/>
            <a:r>
              <a:rPr sz="1800">
                <a:latin typeface="Courier"/>
              </a:rPr>
              <a:t>matrix_example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 99    0    0    0    0    0
## [2,]   99    0    0    0    0    0
## [3,]   99    0    0    0    0    0
## [4,]   99    0    0    0    0    0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,]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or we can assign every position in a row </a:t>
            </a:r>
            <a:br/>
            <a:r>
              <a:rPr sz="1800">
                <a:latin typeface="Courier"/>
              </a:rPr>
              <a:t>matrix_example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  3    3    3    3    3    3
## [2,]   99    0    0    0    0    0
## [3,]   99    0    0    0    0    0
## [4,]   99    0    0    0    0    0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matrix_example[]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matrix_example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or we can modify everything in a similar way</a:t>
            </a:r>
            <a:br/>
            <a:r>
              <a:rPr sz="1800">
                <a:latin typeface="Courier"/>
              </a:rPr>
              <a:t>matrix_example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 13   13   13   13   13   13
## [2,]  109   10   10   10   10   10
## [3,]  109   10   10   10   10   10
## [4,]  109   10   10   10   10   10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or we can assign/reference individual positions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using both row and column index</a:t>
            </a:r>
            <a:br/>
            <a:r>
              <a:rPr sz="1800">
                <a:latin typeface="Courier"/>
              </a:rPr>
              <a:t>matrix_example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 13   13   13   13   13   13
## [2,]  109   10   10   10   10   10
## [3,]  109   10   10   10   10   10
## [4,]  109   10   10    4   10   10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Recycling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Reminder: vectorized operations treat operations involving vectors of unequal length vs two equal length vectors differently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 2 2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 2 2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 6 9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 0 3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Recycling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Operations involving a matrix recycle along the first then second dimension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tiny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tiny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
## [1,]    0    0
## [2,]    0    0
## [3,]    0    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tiny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#applied to every element in the matrix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
## [1,]    2    2
## [2,]    2    2
## [3,]    2    2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Recycling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tiny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
## [1,]    1    2
## [2,]    2    1
## [3,]    1    2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vector is used in the operation in order along the first dimension of the matrix (columns)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vector is then recycled until the operation has been applid to the entire matrix 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#Equivalent to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#tiny[1,1] + 1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#tiny[2,1] + 2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#tiny[3,1] + 1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#tiny[4,1] + 2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#etc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functions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function</a:t>
                      </a:r>
                      <a:r>
                        <a:rPr/>
                        <a:t> </a:t>
                      </a: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does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Calculate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(average)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numbers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Return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smallest</a:t>
                      </a:r>
                      <a:r>
                        <a:rPr/>
                        <a:t> </a:t>
                      </a: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vector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max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Return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largest</a:t>
                      </a:r>
                      <a:r>
                        <a:rPr/>
                        <a:t> </a:t>
                      </a: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vector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Add</a:t>
                      </a:r>
                      <a:r>
                        <a:rPr/>
                        <a:t> </a:t>
                      </a:r>
                      <a:r>
                        <a:rPr/>
                        <a:t>together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numbers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vector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Count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summarize</a:t>
                      </a:r>
                      <a:r>
                        <a:rPr/>
                        <a:t> </a:t>
                      </a:r>
                      <a:r>
                        <a:rPr/>
                        <a:t>unique</a:t>
                      </a:r>
                      <a:r>
                        <a:rPr/>
                        <a:t> </a:t>
                      </a:r>
                      <a:r>
                        <a:rPr/>
                        <a:t>occurrences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each</a:t>
                      </a:r>
                      <a:r>
                        <a:rPr/>
                        <a:t> </a:t>
                      </a:r>
                      <a:r>
                        <a:rPr/>
                        <a:t>value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vector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unlist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Convert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into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vector,</a:t>
                      </a:r>
                      <a:r>
                        <a:rPr/>
                        <a:t> </a:t>
                      </a:r>
                      <a:r>
                        <a:rPr/>
                        <a:t>collapsing</a:t>
                      </a:r>
                      <a:r>
                        <a:rPr/>
                        <a:t> </a:t>
                      </a:r>
                      <a:r>
                        <a:rPr/>
                        <a:t>nested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necessary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order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Return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indexes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vector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order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values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apply/lapply/sapply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Run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same</a:t>
                      </a:r>
                      <a:r>
                        <a:rPr/>
                        <a:t> </a:t>
                      </a:r>
                      <a:r>
                        <a:rPr/>
                        <a:t>function</a:t>
                      </a:r>
                      <a:r>
                        <a:rPr/>
                        <a:t> </a:t>
                      </a:r>
                      <a:r>
                        <a:rPr/>
                        <a:t>separately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each</a:t>
                      </a:r>
                      <a:r>
                        <a:rPr/>
                        <a:t> </a:t>
                      </a:r>
                      <a:r>
                        <a:rPr/>
                        <a:t>element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(or</a:t>
                      </a:r>
                      <a:r>
                        <a:rPr/>
                        <a:t> </a:t>
                      </a:r>
                      <a:r>
                        <a:rPr/>
                        <a:t>each</a:t>
                      </a:r>
                      <a:r>
                        <a:rPr/>
                        <a:t> </a:t>
                      </a:r>
                      <a:r>
                        <a:rPr/>
                        <a:t>row/column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matrix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frame)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grep/grepl/gsub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regex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find</a:t>
                      </a:r>
                      <a:r>
                        <a:rPr/>
                        <a:t> </a:t>
                      </a:r>
                      <a:r>
                        <a:rPr/>
                        <a:t>and/or</a:t>
                      </a:r>
                      <a:r>
                        <a:rPr/>
                        <a:t> </a:t>
                      </a:r>
                      <a:r>
                        <a:rPr/>
                        <a:t>substitute</a:t>
                      </a:r>
                      <a:r>
                        <a:rPr/>
                        <a:t> </a:t>
                      </a:r>
                      <a:r>
                        <a:rPr/>
                        <a:t>sequences</a:t>
                      </a:r>
                      <a:r>
                        <a:rPr/>
                        <a:t> </a:t>
                      </a:r>
                      <a:r>
                        <a:rPr/>
                        <a:t>based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pattern</a:t>
                      </a:r>
                      <a:r>
                        <a:rPr/>
                        <a:t> </a:t>
                      </a:r>
                      <a:r>
                        <a:rPr/>
                        <a:t>matching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Recycling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Operations involving a matrix and a vector are tricky but somewhat sensible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tiny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
## [1,]    0    0
## [2,]    0    0
## [3,]    0    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tiny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
## [1,]    1    1
## [2,]    2    2
## [3,]    3    3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Broke:</a:t>
            </a:r>
            <a:r>
              <a:rPr/>
              <a:t> </a:t>
            </a:r>
            <a:r>
              <a:rPr/>
              <a:t>loops,</a:t>
            </a:r>
            <a:r>
              <a:rPr/>
              <a:t> </a:t>
            </a:r>
            <a:r>
              <a:rPr/>
              <a:t>Woke:</a:t>
            </a:r>
            <a:r>
              <a:rPr/>
              <a:t> </a:t>
            </a:r>
            <a:r>
              <a:rPr/>
              <a:t>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Common to process two-dimensional data structures such as matrices to produce one-dimensional results</a:t>
            </a:r>
          </a:p>
          <a:p>
            <a:pPr lvl="2"/>
            <a:r>
              <a:rPr/>
              <a:t>e.g. Summary statistic on every row or column</a:t>
            </a:r>
          </a:p>
          <a:p>
            <a:pPr lvl="1"/>
            <a:r>
              <a:rPr/>
              <a:t>Another place loops may be tempting, but we must resist the temptation</a:t>
            </a:r>
          </a:p>
        </p:txBody>
      </p:sp>
      <p:pic>
        <p:nvPicPr>
          <p:cNvPr descr="images/appl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05000"/>
            <a:ext cx="40386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dimension</a:t>
            </a:r>
          </a:p>
        </p:txBody>
      </p:sp>
      <p:pic>
        <p:nvPicPr>
          <p:cNvPr descr="images/apply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If each row is a group, what % of the total does each column represent in that row?</a:t>
            </a:r>
          </a:p>
          <a:p>
            <a:pPr lvl="2"/>
            <a:r>
              <a:rPr/>
              <a:t>e.g. 100 * 2 / (323 + 89 + 42)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mini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98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323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89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ncol=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byrow =</a:t>
            </a:r>
            <a:r>
              <a:rPr sz="1800">
                <a:latin typeface="Courier"/>
              </a:rPr>
              <a:t> T)</a:t>
            </a:r>
            <a:br/>
            <a:r>
              <a:rPr sz="1800">
                <a:latin typeface="Courier"/>
              </a:rPr>
              <a:t>mini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
## [1,]   98    2    0
## [2,]  323   89   42
## [3,]    2    1    6
## [4,]    1    1    1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(row</a:t>
            </a:r>
            <a:r>
              <a:rPr/>
              <a:t> </a:t>
            </a:r>
            <a:r>
              <a:rPr/>
              <a:t>sums)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Usage: </a:t>
            </a:r>
            <a:r>
              <a:rPr sz="1800">
                <a:latin typeface="Courier"/>
              </a:rPr>
              <a:t>apply(X, MARGIN, FUN, ...)</a:t>
            </a:r>
          </a:p>
          <a:p>
            <a:pPr lvl="1"/>
            <a:r>
              <a:rPr/>
              <a:t>Not intuitive, but “margin” is just the dimension</a:t>
            </a:r>
          </a:p>
          <a:p>
            <a:pPr lvl="2"/>
            <a:r>
              <a:rPr/>
              <a:t>How I remember: </a:t>
            </a:r>
            <a:r>
              <a:rPr sz="1800">
                <a:latin typeface="Courier"/>
              </a:rPr>
              <a:t>[dimension1,dimension2]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denominators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apply</a:t>
            </a:r>
            <a:r>
              <a:rPr sz="1800">
                <a:latin typeface="Courier"/>
              </a:rPr>
              <a:t>(mini,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,sum)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equivalent shortcut: denominators = rowSums(mini)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for columns, the other dimension, it would be: apply(mini,2,sum)</a:t>
            </a:r>
            <a:br/>
            <a:r>
              <a:rPr sz="1800">
                <a:latin typeface="Courier"/>
              </a:rPr>
              <a:t>denominators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100 454   9   3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numerator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mini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
## [1,]   98    2    0
## [2,]  323   89   42
## [3,]    2    1    6
## [4,]    1    1    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percents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mini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denominators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the rest can be done on the whole matrix at once thanks to recycling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What do you expect this to do?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mini[c(1,2),]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And this?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mini[order(denominators),]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Subsetting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mini[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),] </a:t>
            </a:r>
            <a:r>
              <a:rPr sz="1800" i="1">
                <a:solidFill>
                  <a:srgbClr val="60A0B0"/>
                </a:solidFill>
                <a:latin typeface="Courier"/>
              </a:rPr>
              <a:t>#regular subsetting using a vector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
## [1,]   98    2    0
## [2,]  323   89   42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denominators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100 454   9   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(denominators)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 3 1 2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sepecify row index in the desired order</a:t>
            </a:r>
            <a:br/>
            <a:r>
              <a:rPr sz="1800">
                <a:latin typeface="Courier"/>
              </a:rPr>
              <a:t>mini[</a:t>
            </a: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(denominators),]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
## [1,]    1    1    1
## [2,]    2    1    6
## [3,]   98    2    0
## [4,]  323   89   42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A data frame is a two-dimensional array-like structure in which each column contains values of one variable and each row contains one set of values from each column</a:t>
            </a:r>
          </a:p>
          <a:p>
            <a:pPr lvl="1"/>
            <a:r>
              <a:rPr/>
              <a:t>A data frame can be envisioned as the equivalent of a spreadsheet</a:t>
            </a:r>
          </a:p>
        </p:txBody>
      </p:sp>
      <p:pic>
        <p:nvPicPr>
          <p:cNvPr descr="images/data_frame_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616200"/>
            <a:ext cx="4038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Column names should be non-empty and R will assign (ugly) names when necessary</a:t>
            </a:r>
          </a:p>
          <a:p>
            <a:pPr lvl="1"/>
            <a:r>
              <a:rPr/>
              <a:t>Row names and column names </a:t>
            </a:r>
            <a:r>
              <a:rPr i="1"/>
              <a:t>must</a:t>
            </a:r>
            <a:r>
              <a:rPr/>
              <a:t> be unique</a:t>
            </a:r>
          </a:p>
          <a:p>
            <a:pPr lvl="1"/>
            <a:r>
              <a:rPr/>
              <a:t>The data stored in a data frame can be of numeric, factor or character type</a:t>
            </a:r>
          </a:p>
          <a:p>
            <a:pPr lvl="1"/>
            <a:r>
              <a:rPr/>
              <a:t>Each column can have different data type</a:t>
            </a:r>
          </a:p>
          <a:p>
            <a:pPr lvl="1"/>
            <a:r>
              <a:rPr/>
              <a:t>Each column must contain same number of elements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Loading</a:t>
            </a:r>
            <a:r>
              <a:rPr/>
              <a:t> </a:t>
            </a:r>
            <a:r>
              <a:rPr/>
              <a:t>tabular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myfile=</a:t>
            </a:r>
            <a:r>
              <a:rPr sz="1800">
                <a:solidFill>
                  <a:srgbClr val="4070A0"/>
                </a:solidFill>
                <a:latin typeface="Courier"/>
              </a:rPr>
              <a:t>"data/GSE125966_GOYA_mini.csv"</a:t>
            </a:r>
            <a:br/>
            <a:r>
              <a:rPr sz="1800">
                <a:latin typeface="Courier"/>
              </a:rPr>
              <a:t>gene_expression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(myfile,</a:t>
            </a:r>
            <a:r>
              <a:rPr sz="1800">
                <a:solidFill>
                  <a:srgbClr val="902000"/>
                </a:solidFill>
                <a:latin typeface="Courier"/>
              </a:rPr>
              <a:t>row.names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(gene_expression)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"data.frame"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#calling rownames/colnames will return a vector containing the current row/column names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Calling these function in an assignment context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will re-assign names to the rows/columns, replacing existing names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(gene_expression)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"sample1"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"sample2"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rownames</a:t>
            </a:r>
            <a:r>
              <a:rPr sz="1800">
                <a:latin typeface="Courier"/>
              </a:rPr>
              <a:t>(gene_expression)[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)] </a:t>
            </a:r>
            <a:r>
              <a:rPr sz="1800" i="1">
                <a:solidFill>
                  <a:srgbClr val="60A0B0"/>
                </a:solidFill>
                <a:latin typeface="Courier"/>
              </a:rPr>
              <a:t>#first 5 names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"GeneID:1"     "GeneID:10"    "GeneID:100"   "GeneID:1000"  "GeneID:10000"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images/data_types_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98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Rownames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matrix can also have row names and column names, which can be set the same way as data frames</a:t>
            </a:r>
          </a:p>
          <a:p>
            <a:pPr lvl="1"/>
            <a:r>
              <a:rPr/>
              <a:t>Matrix row and column names do not have to be unique (potentially very problematic!)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ncol=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rownames</a:t>
            </a:r>
            <a:r>
              <a:rPr sz="1800">
                <a:latin typeface="Courier"/>
              </a:rPr>
              <a:t>(mat)=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"ROW"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"ROW"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(mat)=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"COL1"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"COL2"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mat[</a:t>
            </a:r>
            <a:r>
              <a:rPr sz="1800">
                <a:solidFill>
                  <a:srgbClr val="4070A0"/>
                </a:solidFill>
                <a:latin typeface="Courier"/>
              </a:rPr>
              <a:t>"ROW"</a:t>
            </a:r>
            <a:r>
              <a:rPr sz="1800">
                <a:latin typeface="Courier"/>
              </a:rPr>
              <a:t>,] </a:t>
            </a:r>
            <a:r>
              <a:rPr sz="1800" i="1">
                <a:solidFill>
                  <a:srgbClr val="60A0B0"/>
                </a:solidFill>
                <a:latin typeface="Courier"/>
              </a:rPr>
              <a:t>#only first match is returned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COL1 COL2 
##    1    3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a number of functions that work well with data frames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nrow()</a:t>
            </a:r>
            <a:r>
              <a:rPr/>
              <a:t> and </a:t>
            </a:r>
            <a:r>
              <a:rPr sz="1800">
                <a:latin typeface="Courier"/>
              </a:rPr>
              <a:t>ncol()</a:t>
            </a:r>
            <a:r>
              <a:rPr/>
              <a:t> functions count the number of rows and columns in the object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(gene_expression)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999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ncol</a:t>
            </a:r>
            <a:r>
              <a:rPr sz="1800">
                <a:latin typeface="Courier"/>
              </a:rPr>
              <a:t>(gene_expression)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Peeking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head()</a:t>
            </a:r>
            <a:r>
              <a:rPr/>
              <a:t> and </a:t>
            </a:r>
            <a:r>
              <a:rPr sz="1800">
                <a:latin typeface="Courier"/>
              </a:rPr>
              <a:t>tail()</a:t>
            </a:r>
            <a:r>
              <a:rPr/>
              <a:t> functions are useful for extracting the first or last few rows in a data frame. These are especially useful for larger data frames.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(gene_expression,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sample1   sample2
## GeneID:1   0.4123009  1.330277
## GeneID:10 -3.0091629 -4.118183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(gene_expression,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  sample1   sample2
## GeneID:100499227 -2.357086 -2.533221
## GeneID:100499405 -2.116078 -1.615683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some_expression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(gene_expression)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geno_file =</a:t>
            </a:r>
            <a:r>
              <a:rPr sz="1800">
                <a:solidFill>
                  <a:srgbClr val="4070A0"/>
                </a:solidFill>
                <a:latin typeface="Courier"/>
              </a:rPr>
              <a:t> "data/Morin_genotypes.txt"</a:t>
            </a:r>
            <a:br/>
            <a:r>
              <a:rPr sz="1800">
                <a:latin typeface="Courier"/>
              </a:rPr>
              <a:t>genotype_df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(geno_file,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"\t"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read without specifying a column for row names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default rows will be consecutive numbers represented as strings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rownames</a:t>
            </a:r>
            <a:r>
              <a:rPr sz="1800">
                <a:latin typeface="Courier"/>
              </a:rPr>
              <a:t>(genotype_df)[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[1] "1"  "2"  "3"  "4"  "5"  "6"  "7"  "8"  "9"  "10"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(genotype_df,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rsid chromosome position genotype
## 1 rs4477212          1    82154       --
## 2 rs3094315          1   752566       AA
## 3 rs3131972          1   752721       GG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Extracting</a:t>
            </a:r>
            <a:r>
              <a:rPr/>
              <a:t> </a:t>
            </a:r>
            <a:r>
              <a:rPr/>
              <a:t>rows/columns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Rows and columns are indexed numerically</a:t>
            </a:r>
          </a:p>
          <a:p>
            <a:pPr lvl="2"/>
            <a:r>
              <a:rPr/>
              <a:t>The two dimensions are always row,column</a:t>
            </a:r>
          </a:p>
          <a:p>
            <a:pPr lvl="1"/>
            <a:r>
              <a:rPr/>
              <a:t>The most basic operation you can do is extracting/referencing a column</a:t>
            </a:r>
          </a:p>
          <a:p>
            <a:pPr lvl="1"/>
            <a:r>
              <a:rPr/>
              <a:t>Option 1: use the </a:t>
            </a:r>
            <a:r>
              <a:rPr sz="1800">
                <a:latin typeface="Courier"/>
              </a:rPr>
              <a:t>$</a:t>
            </a:r>
            <a:r>
              <a:rPr/>
              <a:t> operator and column name</a:t>
            </a:r>
          </a:p>
          <a:p>
            <a:pPr lvl="1"/>
            <a:r>
              <a:rPr/>
              <a:t>Option 2/3: use the column name/index: </a:t>
            </a:r>
            <a:r>
              <a:rPr sz="1800">
                <a:latin typeface="Courier"/>
              </a:rPr>
              <a:t>object_name[,column_index]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Extracting</a:t>
            </a:r>
            <a:r>
              <a:rPr/>
              <a:t> </a:t>
            </a:r>
            <a:r>
              <a:rPr/>
              <a:t>rows/columns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some_expression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sample1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0.4123009 -3.0091629  7.7458439  2.3978013  4.1621927 -5.8165178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#extract column using $ operator and column name</a:t>
            </a:r>
            <a:br/>
            <a:br/>
            <a:r>
              <a:rPr sz="1800">
                <a:latin typeface="Courier"/>
              </a:rPr>
              <a:t>some_expression[,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0.4123009 -3.0091629  7.7458439  2.3978013  4.1621927 -5.8165178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#extract the first column</a:t>
            </a:r>
            <a:br/>
            <a:br/>
            <a:r>
              <a:rPr sz="1800">
                <a:latin typeface="Courier"/>
              </a:rPr>
              <a:t>some_expression[,</a:t>
            </a:r>
            <a:r>
              <a:rPr sz="1800">
                <a:solidFill>
                  <a:srgbClr val="4070A0"/>
                </a:solidFill>
                <a:latin typeface="Courier"/>
              </a:rPr>
              <a:t>"sample1"</a:t>
            </a:r>
            <a:r>
              <a:rPr sz="1800">
                <a:latin typeface="Courier"/>
              </a:rPr>
              <a:t>]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0.4123009 -3.0091629  7.7458439  2.3978013  4.1621927 -5.8165178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#extract the column named sample1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Rows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 extracted column from a data frame becomes a vector</a:t>
            </a:r>
          </a:p>
          <a:p>
            <a:pPr lvl="2"/>
            <a:r>
              <a:rPr/>
              <a:t>Sadly, the same is NOT true of extracted rows</a:t>
            </a:r>
          </a:p>
          <a:p>
            <a:pPr lvl="2"/>
            <a:r>
              <a:rPr/>
              <a:t>A single extracted row remains a data frame and must be converted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some_expression[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,] </a:t>
            </a:r>
            <a:r>
              <a:rPr sz="1800" i="1">
                <a:solidFill>
                  <a:srgbClr val="60A0B0"/>
                </a:solidFill>
                <a:latin typeface="Courier"/>
              </a:rPr>
              <a:t>#extract the first row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sample1  sample2
## GeneID:1 0.4123009 1.330277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(some_expression[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"data.frame"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row_vec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unlist</a:t>
            </a:r>
            <a:r>
              <a:rPr sz="1800">
                <a:latin typeface="Courier"/>
              </a:rPr>
              <a:t>(some_expression[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,])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(row_vec)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"numeric"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Summarizing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 useful function is called </a:t>
            </a:r>
            <a:r>
              <a:rPr sz="1800">
                <a:latin typeface="Courier"/>
              </a:rPr>
              <a:t>summary()</a:t>
            </a:r>
            <a:r>
              <a:rPr/>
              <a:t> which will display statistics for numeric columns and tabulate values in text columns.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(gene_expression)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sample1          sample2      
##  Min.   :-5.817   Min.   :-5.703  
##  1st Qu.:-5.817   1st Qu.:-5.703  
##  Median :-5.817   Median :-5.703  
##  Mean   :-3.959   Mean   :-3.848  
##  3rd Qu.:-3.009   3rd Qu.:-2.896  
##  Max.   :12.595   Max.   : 8.160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Regex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was designed for doing mathematical and statistical analyses</a:t>
            </a:r>
          </a:p>
          <a:p>
            <a:pPr lvl="1"/>
            <a:r>
              <a:rPr/>
              <a:t>Working with text/character/string type data is much easier in Python and clunkier in R</a:t>
            </a:r>
          </a:p>
          <a:p>
            <a:pPr lvl="1"/>
            <a:r>
              <a:rPr/>
              <a:t>Three common use cases for string operations:</a:t>
            </a:r>
          </a:p>
          <a:p>
            <a:pPr lvl="2"/>
            <a:r>
              <a:rPr/>
              <a:t>string replacement using pattern or literal matching</a:t>
            </a:r>
          </a:p>
          <a:p>
            <a:pPr lvl="2"/>
            <a:r>
              <a:rPr/>
              <a:t>string splitting using pattern or literal matching</a:t>
            </a:r>
          </a:p>
          <a:p>
            <a:pPr lvl="2"/>
            <a:r>
              <a:rPr/>
              <a:t>searching for the existence of a pattern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Flavours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Desired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Comment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GeneID:1000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sub/gsub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Replace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drop</a:t>
                      </a:r>
                      <a:r>
                        <a:rPr/>
                        <a:t> </a:t>
                      </a:r>
                      <a:r>
                        <a:rPr/>
                        <a:t>first/all</a:t>
                      </a:r>
                      <a:r>
                        <a:rPr/>
                        <a:t> </a:t>
                      </a:r>
                      <a:r>
                        <a:rPr/>
                        <a:t>matching</a:t>
                      </a:r>
                      <a:r>
                        <a:rPr/>
                        <a:t> </a:t>
                      </a:r>
                      <a:r>
                        <a:rPr/>
                        <a:t>portions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string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GeneID:1000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TRUE/FALSE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grepl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check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existence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match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ACATGC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ACATGC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Obtain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matching</a:t>
                      </a:r>
                      <a:r>
                        <a:rPr/>
                        <a:t> </a:t>
                      </a:r>
                      <a:r>
                        <a:rPr/>
                        <a:t>values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up:</a:t>
            </a:r>
            <a:r>
              <a:rPr/>
              <a:t> </a:t>
            </a:r>
            <a:r>
              <a:rPr/>
              <a:t>subsetting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Accessing one element in a vector uses indexing or the names (for named vectors)</a:t>
            </a:r>
          </a:p>
          <a:p>
            <a:pPr lvl="1"/>
            <a:r>
              <a:rPr/>
              <a:t>Accessing/subsetting into a vector of any length (usually &lt;= the original) can be done using a</a:t>
            </a:r>
          </a:p>
          <a:p>
            <a:pPr lvl="2"/>
            <a:r>
              <a:rPr/>
              <a:t>numeric vector of desired indexes</a:t>
            </a:r>
          </a:p>
          <a:p>
            <a:pPr lvl="2"/>
            <a:r>
              <a:rPr/>
              <a:t>character vector of desired names</a:t>
            </a:r>
          </a:p>
          <a:p>
            <a:pPr lvl="1"/>
            <a:r>
              <a:rPr/>
              <a:t>Can also use an equal length vector of logicals (TRUE and FALSE), where only indexes with TRUE in the corresponding position will be extracted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Gsub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if we wanted to drop the redundant “GeneID:” part of our row names?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(some_expression,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sample1   sample2
## GeneID:1    0.4123009  1.330277
## GeneID:10  -3.0091629 -4.118183
## GeneID:100  7.7458439  7.208059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original_rownames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rownames</a:t>
            </a:r>
            <a:r>
              <a:rPr sz="1800">
                <a:latin typeface="Courier"/>
              </a:rPr>
              <a:t>(some_expression)</a:t>
            </a:r>
            <a:br/>
            <a:r>
              <a:rPr sz="1800">
                <a:latin typeface="Courier"/>
              </a:rPr>
              <a:t>new_rownames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gsub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"GeneID:"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,original_rownames)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rownames</a:t>
            </a:r>
            <a:r>
              <a:rPr sz="1800">
                <a:latin typeface="Courier"/>
              </a:rPr>
              <a:t>(some_expression)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new_rownames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(some_expression,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sample1   sample2
## 1    0.4123009  1.330277
## 10  -3.0091629 -4.118183
## 100  7.7458439  7.208059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Grep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if we wanted to find all rows that had a genotype that was homozygous A (i.e. AA)?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table</a:t>
            </a:r>
            <a:r>
              <a:rPr/>
              <a:t> function tabulates the unique values in the resulting vector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"AA"</a:t>
            </a:r>
            <a:r>
              <a:rPr sz="1800">
                <a:latin typeface="Courier"/>
              </a:rPr>
              <a:t>,genotype_df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genotype))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FALSE   TRUE 
## 816361 146685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How many are homozygous of any of the four nucleotides?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"AA|GG|CC|TT"</a:t>
            </a:r>
            <a:r>
              <a:rPr sz="1800">
                <a:latin typeface="Courier"/>
              </a:rPr>
              <a:t>,genotype_df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genotype))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FALSE   TRUE 
## 325896 637150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Subsetting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logicals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Revisiting the previous example, we’ll calculate the % of homozygous genotypes on autosomes</a:t>
            </a:r>
          </a:p>
          <a:p>
            <a:pPr lvl="1"/>
            <a:r>
              <a:rPr/>
              <a:t>To accomplish this we need to ignore chromosomes MT, X and Y, negating grepl using </a:t>
            </a:r>
            <a:r>
              <a:rPr sz="1800">
                <a:latin typeface="Courier"/>
              </a:rPr>
              <a:t>!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(genotype_df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chromosome))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  7     8     9    MT     X     Y 
## 51032 49234 42982  3930 26008  1906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autosome_rows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"X|Y|MT"</a:t>
            </a:r>
            <a:r>
              <a:rPr sz="1800">
                <a:latin typeface="Courier"/>
              </a:rPr>
              <a:t>,genotype_df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chromosome)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(autosome_rows)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 TRUE TRUE TRUE TRUE TRUE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steps:</a:t>
            </a:r>
            <a:r>
              <a:rPr/>
              <a:t> </a:t>
            </a:r>
            <a:r>
              <a:rPr/>
              <a:t>%</a:t>
            </a:r>
            <a:r>
              <a:rPr/>
              <a:t> </a:t>
            </a:r>
            <a:r>
              <a:rPr/>
              <a:t>homozygous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(autosome_rows)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autosome_rows
##  FALSE   TRUE 
##  31844 931202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autosome_genotypes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genotype_df[autosome_rows,]</a:t>
            </a:r>
            <a:br/>
            <a:br/>
            <a:r>
              <a:rPr sz="1800">
                <a:latin typeface="Courier"/>
              </a:rPr>
              <a:t>homozygous_total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"AA|GG|CC|TT"</a:t>
            </a:r>
            <a:r>
              <a:rPr sz="1800">
                <a:latin typeface="Courier"/>
              </a:rPr>
              <a:t>,autosome_genotypes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genotype))</a:t>
            </a:r>
            <a:br/>
            <a:r>
              <a:rPr sz="1800">
                <a:latin typeface="Courier"/>
              </a:rPr>
              <a:t>all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(autosome_genotypes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genotype)</a:t>
            </a:r>
            <a:br/>
            <a:r>
              <a:rPr sz="1800">
                <a:latin typeface="Courier"/>
              </a:rPr>
              <a:t>percent_homo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homozygous_total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all</a:t>
            </a:r>
            <a:br/>
            <a:r>
              <a:rPr sz="1800">
                <a:latin typeface="Courier"/>
              </a:rPr>
              <a:t>percent_homo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68.38731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http://swcarpentry.github.io/r-novice-gapminder/04-data-structures-part1</a:t>
            </a:r>
          </a:p>
          <a:p>
            <a:pPr lvl="1"/>
            <a:r>
              <a:rPr>
                <a:hlinkClick r:id="rId3"/>
              </a:rPr>
              <a:t>http://swcarpentry.github.io/r-novice-gapminder/06-data-subsetting</a:t>
            </a:r>
          </a:p>
          <a:p>
            <a:pPr lvl="1"/>
            <a:r>
              <a:rPr>
                <a:hlinkClick r:id="rId4"/>
              </a:rPr>
              <a:t>http://swcarpentry.github.io/r-novice-gapminder/09-vectorization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up:</a:t>
            </a:r>
            <a:r>
              <a:rPr/>
              <a:t> </a:t>
            </a:r>
            <a:r>
              <a:rPr/>
              <a:t>subsetting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things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c=</a:t>
            </a:r>
            <a:r>
              <a:rPr sz="1800">
                <a:solidFill>
                  <a:srgbClr val="40A070"/>
                </a:solidFill>
                <a:latin typeface="Courier"/>
              </a:rPr>
              <a:t>333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d=</a:t>
            </a:r>
            <a:r>
              <a:rPr sz="1800">
                <a:solidFill>
                  <a:srgbClr val="40A070"/>
                </a:solidFill>
                <a:latin typeface="Courier"/>
              </a:rPr>
              <a:t>4444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e=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b=</a:t>
            </a:r>
            <a:r>
              <a:rPr sz="1800">
                <a:solidFill>
                  <a:srgbClr val="40A070"/>
                </a:solidFill>
                <a:latin typeface="Courier"/>
              </a:rPr>
              <a:t>22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(things)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"c" "d" "e" "a" "b"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things[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d 
## 4444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things["d"] #same as above</a:t>
            </a:r>
            <a:br/>
            <a:r>
              <a:rPr sz="1800">
                <a:latin typeface="Courier"/>
              </a:rPr>
              <a:t>things[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d    e 
## 4444    0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things[c("d","e")] #same as above</a:t>
            </a:r>
            <a:br/>
            <a:r>
              <a:rPr sz="1800">
                <a:latin typeface="Courier"/>
              </a:rPr>
              <a:t>some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things[some] </a:t>
            </a:r>
            <a:r>
              <a:rPr sz="1800" i="1">
                <a:solidFill>
                  <a:srgbClr val="60A0B0"/>
                </a:solidFill>
                <a:latin typeface="Courier"/>
              </a:rPr>
              <a:t>#same as things[c(2,4)]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d    a 
## 4444    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Enforcing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order of the indexes as specified forces the ordering of the extracted vector</a:t>
            </a:r>
          </a:p>
          <a:p>
            <a:pPr lvl="1"/>
            <a:r>
              <a:rPr sz="1800">
                <a:latin typeface="Courier"/>
              </a:rPr>
              <a:t>order</a:t>
            </a:r>
            <a:r>
              <a:rPr/>
              <a:t> provides a convenient way to sort data when used used with subsetting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alphabet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"b"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(alphabet) </a:t>
            </a:r>
            <a:r>
              <a:rPr sz="1800" i="1">
                <a:solidFill>
                  <a:srgbClr val="60A0B0"/>
                </a:solidFill>
                <a:latin typeface="Courier"/>
              </a:rPr>
              <a:t># indexes based on alphabetical order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 3 2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(things) </a:t>
            </a:r>
            <a:r>
              <a:rPr sz="1800" i="1">
                <a:solidFill>
                  <a:srgbClr val="60A0B0"/>
                </a:solidFill>
                <a:latin typeface="Courier"/>
              </a:rPr>
              <a:t># indexes for ordered values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 4 5 1 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ao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(things)) </a:t>
            </a:r>
            <a:r>
              <a:rPr sz="1800" i="1">
                <a:solidFill>
                  <a:srgbClr val="60A0B0"/>
                </a:solidFill>
                <a:latin typeface="Courier"/>
              </a:rPr>
              <a:t># alphabetical order of names</a:t>
            </a:r>
            <a:br/>
            <a:r>
              <a:rPr sz="1800">
                <a:latin typeface="Courier"/>
              </a:rPr>
              <a:t>things[ao] </a:t>
            </a:r>
            <a:r>
              <a:rPr sz="1800" i="1">
                <a:solidFill>
                  <a:srgbClr val="60A0B0"/>
                </a:solidFill>
                <a:latin typeface="Courier"/>
              </a:rPr>
              <a:t># vector reordered based on names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a    b    c    d    e 
##    1   22  333 4444    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Subsetting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extract the same element multiple times by specifying more than once in your vector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short_vec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long_vec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short_vec[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)]</a:t>
            </a:r>
            <a:br/>
            <a:r>
              <a:rPr sz="1800">
                <a:latin typeface="Courier"/>
              </a:rPr>
              <a:t>long_vec </a:t>
            </a:r>
            <a:r>
              <a:rPr sz="1800" i="1">
                <a:solidFill>
                  <a:srgbClr val="60A0B0"/>
                </a:solidFill>
                <a:latin typeface="Courier"/>
              </a:rPr>
              <a:t>#contains the elements from short_vec once for each time specified in short_vec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 1 2 2 1 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Vectors in R must only contain values of one type (logical, numeric, character)</a:t>
            </a:r>
          </a:p>
          <a:p>
            <a:pPr lvl="1"/>
            <a:r>
              <a:rPr/>
              <a:t>Lists don’t have this limitation and can even allow you to store vectors or other objects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list_example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3.0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"four"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list_example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[[1]]
## [1] FALSE
## 
## [[2]]
## [1] TRUE
## 
## [[3]]
## [1] 3
## 
## [[4]]
## [1] "four"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MBB 243 - Lecture 6</dc:title>
  <dc:creator>Ryan Morin</dc:creator>
  <cp:keywords/>
  <dcterms:created xsi:type="dcterms:W3CDTF">2022-02-17T18:45:21Z</dcterms:created>
  <dcterms:modified xsi:type="dcterms:W3CDTF">2022-02-17T18:45:21Z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2022-02-17</vt:lpwstr>
  </property>
  <property fmtid="{D5CDD505-2E9C-101B-9397-08002B2CF9AE}" pid="3" name="output">
    <vt:lpwstr>powerpoint_presentation</vt:lpwstr>
  </property>
</Properties>
</file>