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5" Type="http://schemas.openxmlformats.org/officeDocument/2006/relationships/viewProps" Target="viewProps.xml" /><Relationship Id="rId6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7" Type="http://schemas.openxmlformats.org/officeDocument/2006/relationships/tableStyles" Target="tableStyles.xml" /><Relationship Id="rId6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tutorial/floatingpoint.html" TargetMode="Externa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2022/01/26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bash, we run a program with command-line arguments with this syntax: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program_name arg1_value arg2_value arg3_value</a:t>
            </a:r>
          </a:p>
          <a:p>
            <a:pPr lvl="1"/>
            <a:r>
              <a:rPr/>
              <a:t>Within Python and R, we call a function with one or more variables as arguments using this syntax: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function_name</a:t>
            </a:r>
            <a:r>
              <a:rPr sz="1800">
                <a:latin typeface="Courier"/>
              </a:rPr>
              <a:t>(arg1_value,arg2_value,arg3_value)</a:t>
            </a:r>
          </a:p>
          <a:p>
            <a:pPr lvl="1"/>
            <a:r>
              <a:rPr/>
              <a:t>In Python, this is true except when it involves a special type of function that belong to an object (to be revisited)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Another common practice in both R and python is to explictly refer to the arguments you specify by their name: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arguments are shown on separate lines hear for ease of documentation but this isn't required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function_name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arg1_name=</a:t>
            </a:r>
            <a:r>
              <a:rPr sz="1800">
                <a:latin typeface="Courier"/>
              </a:rPr>
              <a:t>arg1_value, 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arg2_name=</a:t>
            </a:r>
            <a:r>
              <a:rPr sz="1800">
                <a:latin typeface="Courier"/>
              </a:rPr>
              <a:t>arg2_value, 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arg3_name=</a:t>
            </a:r>
            <a:r>
              <a:rPr sz="1800">
                <a:latin typeface="Courier"/>
              </a:rPr>
              <a:t>arg3_value)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each argument can be passed as a key/value pair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e.g. the first key is arg1_name and the first value is arg1_value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each key (left of =) must refer to an available argument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i.e. your function needs to be expecting the named arguments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</a:p>
        </p:txBody>
      </p:sp>
      <p:pic>
        <p:nvPicPr>
          <p:cNvPr descr="images/print_pyth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8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Python’s </a:t>
            </a:r>
            <a:r>
              <a:rPr sz="1800">
                <a:latin typeface="Courier"/>
              </a:rPr>
              <a:t>print</a:t>
            </a:r>
            <a:r>
              <a:rPr/>
              <a:t> function has additional options for how it handles its inputs</a:t>
            </a:r>
          </a:p>
          <a:p>
            <a:pPr lvl="2"/>
            <a:r>
              <a:rPr/>
              <a:t>sep specifies the separator that goes between the strings provided</a:t>
            </a:r>
          </a:p>
          <a:p>
            <a:pPr lvl="2"/>
            <a:r>
              <a:rPr/>
              <a:t>end is the character optionally added to the end of the string it generates (e.g. </a:t>
            </a:r>
            <a:r>
              <a:rPr sz="1800">
                <a:latin typeface="Courier"/>
              </a:rPr>
              <a:t>\n</a:t>
            </a:r>
            <a:r>
              <a:rPr/>
              <a:t>)</a:t>
            </a:r>
          </a:p>
          <a:p>
            <a:pPr lvl="0" marL="1270000" indent="0">
              <a:buNone/>
            </a:pPr>
            <a:br/>
            <a:r>
              <a:rPr sz="1800">
                <a:latin typeface="Courier"/>
              </a:rPr>
              <a:t>print(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 i="1">
                <a:solidFill>
                  <a:srgbClr val="60A0B0"/>
                </a:solidFill>
                <a:latin typeface="Courier"/>
              </a:rPr>
              <a:t># First un-named argument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 i="1">
                <a:solidFill>
                  <a:srgbClr val="60A0B0"/>
                </a:solidFill>
                <a:latin typeface="Courier"/>
              </a:rPr>
              <a:t># Second un-named argument</a:t>
            </a:r>
            <a:br/>
            <a:r>
              <a:rPr sz="1800">
                <a:latin typeface="Courier"/>
              </a:rPr>
              <a:t>    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, </a:t>
            </a:r>
            <a:r>
              <a:rPr sz="1800" i="1">
                <a:solidFill>
                  <a:srgbClr val="60A0B0"/>
                </a:solidFill>
                <a:latin typeface="Courier"/>
              </a:rPr>
              <a:t># First named argument</a:t>
            </a:r>
            <a:br/>
            <a:r>
              <a:rPr sz="1800">
                <a:latin typeface="Courier"/>
              </a:rPr>
              <a:t>    end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"!"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Second named argument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Hello World!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pic>
        <p:nvPicPr>
          <p:cNvPr descr="images/built_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600200"/>
            <a:ext cx="551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whitespace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Compared to Python, most programming languages feature a lot more types of brackets and many semicolon characters 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/>
              <a:t>The exlimination of these characters came at a cost: confusing people new to the language</a:t>
            </a:r>
          </a:p>
          <a:p>
            <a:pPr lvl="1"/>
            <a:r>
              <a:rPr/>
              <a:t>Whitespace in the wrong place is interpreted as having a specific meaning in the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    b_variable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throws Error: unexpected indent (&lt;string&gt;, line 2)</a:t>
            </a:r>
            <a:br/>
            <a:r>
              <a:rPr sz="1800">
                <a:latin typeface="Courier"/>
              </a:rPr>
              <a:t>  c_variable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throws Error: unexpected indent (&lt;string&gt;, line 3)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only line 1 is valid because the other lines don't have the same indentation "level"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whitespace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Newlines (</a:t>
            </a:r>
            <a:r>
              <a:rPr sz="1800">
                <a:latin typeface="Courier"/>
              </a:rPr>
              <a:t>\n</a:t>
            </a:r>
            <a:r>
              <a:rPr/>
              <a:t>), tabs (</a:t>
            </a:r>
            <a:r>
              <a:rPr sz="1800">
                <a:latin typeface="Courier"/>
              </a:rPr>
              <a:t>\t</a:t>
            </a:r>
            <a:r>
              <a:rPr/>
              <a:t>) and spaces (</a:t>
            </a:r>
            <a:r>
              <a:rPr sz="1800">
                <a:latin typeface="Courier"/>
              </a:rPr>
              <a:t>\s</a:t>
            </a:r>
            <a:r>
              <a:rPr/>
              <a:t>) are entirely ignored by most programming languages</a:t>
            </a:r>
          </a:p>
          <a:p>
            <a:pPr lvl="1"/>
            <a:r>
              <a:rPr/>
              <a:t>Here is what the Python interpreter sees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n </a:t>
            </a:r>
            <a:r>
              <a:rPr sz="1800" i="1">
                <a:solidFill>
                  <a:srgbClr val="60A0B0"/>
                </a:solidFill>
                <a:latin typeface="Courier"/>
              </a:rPr>
              <a:t>#&lt;- newline means new line of code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s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s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sb_variable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n </a:t>
            </a:r>
            <a:r>
              <a:rPr sz="1800" i="1">
                <a:solidFill>
                  <a:srgbClr val="60A0B0"/>
                </a:solidFill>
                <a:latin typeface="Courier"/>
              </a:rPr>
              <a:t>#&lt;- indent or space means nested code block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tc_variable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n </a:t>
            </a:r>
            <a:r>
              <a:rPr sz="1800" i="1">
                <a:solidFill>
                  <a:srgbClr val="60A0B0"/>
                </a:solidFill>
                <a:latin typeface="Courier"/>
              </a:rPr>
              <a:t>#&lt;- never mix tabs and spaces in Python. Just don't!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IMPORTANT:</a:t>
            </a:r>
            <a:r>
              <a:rPr/>
              <a:t> Python does not allow any decimal/dot (</a:t>
            </a:r>
            <a:r>
              <a:rPr sz="1800">
                <a:latin typeface="Courier"/>
              </a:rPr>
              <a:t>.</a:t>
            </a:r>
            <a:r>
              <a:rPr/>
              <a:t>) characters in variable names and yet R does allow this and it’s commonly used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initializing variables in Python</a:t>
            </a:r>
            <a:br/>
            <a:r>
              <a:rPr sz="1800">
                <a:latin typeface="Courier"/>
              </a:rPr>
              <a:t>a_string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"Hey"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a new variable assigned quoted text will be initialized as a string and for numbers, it will automatically figure out if a variable should be a float</a:t>
            </a:r>
            <a:br/>
            <a:r>
              <a:rPr sz="1800">
                <a:latin typeface="Courier"/>
              </a:rPr>
              <a:t>one_integer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one_float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type(a_string)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'str'&gt;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type(one_integer)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'int'&gt;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type(one_float)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'float'&gt;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initializing variables in R </a:t>
            </a:r>
            <a:br/>
            <a:r>
              <a:rPr sz="1800">
                <a:latin typeface="Courier"/>
              </a:rPr>
              <a:t>a.string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"Hey"</a:t>
            </a:r>
            <a:br/>
            <a:r>
              <a:rPr sz="1800">
                <a:latin typeface="Courier"/>
              </a:rPr>
              <a:t>one.number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(one.number)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a.string=</a:t>
            </a:r>
            <a:r>
              <a:rPr sz="1800">
                <a:solidFill>
                  <a:srgbClr val="40A070"/>
                </a:solidFill>
                <a:latin typeface="Courier"/>
              </a:rPr>
              <a:t>9999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#reassigning will change the variable type accordingly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initializing variables in R </a:t>
            </a:r>
            <a:br/>
            <a:r>
              <a:rPr sz="1800">
                <a:latin typeface="Courier"/>
              </a:rPr>
              <a:t>a.string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"Hey"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a.string=</a:t>
            </a:r>
            <a:r>
              <a:rPr sz="1800">
                <a:solidFill>
                  <a:srgbClr val="40A070"/>
                </a:solidFill>
                <a:latin typeface="Courier"/>
              </a:rPr>
              <a:t>9999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#reassigning will change the variable type accordingly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Eventually you will encounter data formats that require more sophisticated programming than is readily possible with the command line</a:t>
            </a:r>
          </a:p>
          <a:p>
            <a:pPr lvl="1"/>
            <a:r>
              <a:rPr/>
              <a:t>Any process you want to apply to multiple individual files or only when certain conditions apply is not easily done interactively</a:t>
            </a:r>
          </a:p>
          <a:p>
            <a:pPr lvl="2"/>
            <a:r>
              <a:rPr/>
              <a:t>e.g. if file contains X do Y</a:t>
            </a:r>
          </a:p>
          <a:p>
            <a:pPr lvl="2"/>
            <a:r>
              <a:rPr/>
              <a:t>e.g. for every file do X, Y and then Z and make a new file with a different name</a:t>
            </a:r>
          </a:p>
          <a:p>
            <a:pPr lvl="1"/>
            <a:r>
              <a:rPr/>
              <a:t>All theoretically possible in bash but there really are better ways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a_string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br/>
            <a:r>
              <a:rPr sz="1800">
                <a:latin typeface="Courier"/>
              </a:rPr>
              <a:t>type(a_string)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'str'&gt;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a_string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type(a_string)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#because you set the value with a number it's now a numeric type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'int'&gt;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Explicitly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common to need to change a variable’s type to allow certain functionality that only works on that type and often throws an error if used on the wrong type</a:t>
            </a:r>
          </a:p>
          <a:p>
            <a:pPr lvl="2"/>
            <a:r>
              <a:rPr/>
              <a:t>e.g. You have a numeric value but need to combine it with some strings to produce a printed output</a:t>
            </a:r>
          </a:p>
          <a:p>
            <a:pPr lvl="1"/>
            <a:r>
              <a:rPr/>
              <a:t>Converting a variable explicitly to a specific type is called “casting”</a:t>
            </a:r>
          </a:p>
          <a:p>
            <a:pPr lvl="1"/>
            <a:r>
              <a:rPr/>
              <a:t>The built-in functions for this are </a:t>
            </a:r>
            <a:r>
              <a:rPr sz="1800">
                <a:latin typeface="Courier"/>
              </a:rPr>
              <a:t>int()</a:t>
            </a:r>
            <a:r>
              <a:rPr/>
              <a:t>, </a:t>
            </a:r>
            <a:r>
              <a:rPr sz="1800">
                <a:latin typeface="Courier"/>
              </a:rPr>
              <a:t>float()</a:t>
            </a:r>
            <a:r>
              <a:rPr/>
              <a:t>, </a:t>
            </a:r>
            <a:r>
              <a:rPr sz="1800">
                <a:latin typeface="Courier"/>
              </a:rPr>
              <a:t>str()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Explicitly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3.1415</a:t>
            </a:r>
            <a:br/>
            <a:r>
              <a:rPr sz="1800">
                <a:latin typeface="Courier"/>
              </a:rPr>
              <a:t>pi_int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int(pi)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isn't rounding the value the way you probably want</a:t>
            </a:r>
            <a:br/>
            <a:r>
              <a:rPr sz="1800">
                <a:latin typeface="Courier"/>
              </a:rPr>
              <a:t>pi_int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pi_string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str(pi)</a:t>
            </a:r>
            <a:br/>
            <a:r>
              <a:rPr sz="1800">
                <a:latin typeface="Courier"/>
              </a:rPr>
              <a:t>pi_string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'3.1415'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print(pi_string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 is pi"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3.1415 is pi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print(pi_int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print(pi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4.141500000000001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Common manipulations are almost always problems other people have already solved (many times)</a:t>
            </a:r>
          </a:p>
          <a:p>
            <a:pPr lvl="1"/>
            <a:r>
              <a:rPr/>
              <a:t>If not available as a built-in function it can probably be found in a Python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3.1415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first argument is the number to be rounded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second argument is the number of decimal places</a:t>
            </a:r>
            <a:br/>
            <a:r>
              <a:rPr sz="1800">
                <a:latin typeface="Courier"/>
              </a:rPr>
              <a:t>pi_3_dp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round(pi,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pi_2_dp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round(pi,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pi_3_dp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3.142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pi_2_dp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3.14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Sending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an interactive environment, R and Python REPL automatically returns the contents of a variable if you refer to it without assigning it to another variable</a:t>
            </a:r>
          </a:p>
          <a:p>
            <a:pPr lvl="1"/>
            <a:r>
              <a:rPr/>
              <a:t>In a script, you need to explicitly tell the code to send this to STDOUT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"Are you still awake?"</a:t>
            </a:r>
            <a:br/>
            <a:r>
              <a:rPr sz="1800">
                <a:latin typeface="Courier"/>
              </a:rPr>
              <a:t>print(some_string)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Python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Are you still awake?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"some_string"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#why does this not do the same thing?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some_string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is an object oriented programming language</a:t>
            </a:r>
          </a:p>
          <a:p>
            <a:pPr lvl="1"/>
            <a:r>
              <a:rPr/>
              <a:t>Virtually every variable type is an “object” with at least some of their own functions</a:t>
            </a:r>
          </a:p>
          <a:p>
            <a:pPr lvl="1"/>
            <a:r>
              <a:rPr/>
              <a:t>Things called “classes” provide a blueprint for new objects</a:t>
            </a:r>
          </a:p>
          <a:p>
            <a:pPr lvl="1"/>
            <a:r>
              <a:rPr/>
              <a:t>The syntax for using an object’s functions (known as methods) is different than for generic functions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concept</a:t>
            </a:r>
          </a:p>
        </p:txBody>
      </p:sp>
      <p:pic>
        <p:nvPicPr>
          <p:cNvPr descr="images/OOPConcep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object’s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Strings have a lot of functions for manipulating text in convenient ways</a:t>
            </a:r>
          </a:p>
          <a:p>
            <a:pPr lvl="1"/>
            <a:r>
              <a:rPr/>
              <a:t>In the Python REPL you can view the documentation for a class by specifying </a:t>
            </a:r>
            <a:r>
              <a:rPr sz="1800">
                <a:latin typeface="Courier"/>
              </a:rPr>
              <a:t>?class_name</a:t>
            </a:r>
          </a:p>
          <a:p>
            <a:pPr lvl="1"/>
            <a:r>
              <a:rPr/>
              <a:t>Similar approach to view documentation for an R function in Rstudio, e.g. </a:t>
            </a:r>
            <a:r>
              <a:rPr sz="1800">
                <a:latin typeface="Courier"/>
              </a:rPr>
              <a:t>?print</a:t>
            </a:r>
          </a:p>
        </p:txBody>
      </p:sp>
      <p:pic>
        <p:nvPicPr>
          <p:cNvPr descr="images/help_pyth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098800"/>
            <a:ext cx="4038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Function: </a:t>
            </a:r>
            <a:r>
              <a:rPr sz="1800">
                <a:latin typeface="Courier"/>
              </a:rPr>
              <a:t>function_name(arguments)</a:t>
            </a:r>
          </a:p>
          <a:p>
            <a:pPr lvl="1"/>
            <a:r>
              <a:rPr/>
              <a:t>Class method: </a:t>
            </a:r>
            <a:r>
              <a:rPr sz="1800">
                <a:latin typeface="Courier"/>
              </a:rPr>
              <a:t>object_name.method_name(arguments)</a:t>
            </a:r>
          </a:p>
          <a:p>
            <a:pPr lvl="1"/>
            <a:r>
              <a:rPr/>
              <a:t>Behind-the-scenes, the method receives the object as an argument too, thus has access to the object’s attributes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"ATTAGGA"</a:t>
            </a:r>
            <a:br/>
            <a:r>
              <a:rPr sz="1800">
                <a:latin typeface="Courier"/>
              </a:rPr>
              <a:t>len(some_string)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#generic function that returns the length of various variables and containers, not specific to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some_string.lower() </a:t>
            </a:r>
            <a:r>
              <a:rPr sz="1800" i="1">
                <a:solidFill>
                  <a:srgbClr val="60A0B0"/>
                </a:solidFill>
                <a:latin typeface="Courier"/>
              </a:rPr>
              <a:t>#string object method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'attagga'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object’s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my_string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"AAAA"</a:t>
            </a:r>
            <a:br/>
            <a:r>
              <a:rPr sz="1800">
                <a:latin typeface="Courier"/>
              </a:rPr>
              <a:t>my_string.replace(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'TTTT'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my_string </a:t>
            </a:r>
            <a:r>
              <a:rPr sz="1800" i="1">
                <a:solidFill>
                  <a:srgbClr val="60A0B0"/>
                </a:solidFill>
                <a:latin typeface="Courier"/>
              </a:rPr>
              <a:t>#note that the variable itself is unchanged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'AAAA'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my_string.replace(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"T"</a:t>
            </a:r>
            <a:r>
              <a:rPr sz="1800">
                <a:latin typeface="Courier"/>
              </a:rPr>
              <a:t>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#We can assign the output to the same variable name or a new variable</a:t>
            </a:r>
            <a:br/>
            <a:r>
              <a:rPr sz="1800">
                <a:latin typeface="Courier"/>
              </a:rPr>
              <a:t>my_string </a:t>
            </a:r>
            <a:r>
              <a:rPr sz="1800" i="1">
                <a:solidFill>
                  <a:srgbClr val="60A0B0"/>
                </a:solidFill>
                <a:latin typeface="Courier"/>
              </a:rPr>
              <a:t>#now the variable has been irreversably changed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'TTTT'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next few lectures will cover introductory concepts with syntax examples in both R and Python</a:t>
            </a:r>
          </a:p>
          <a:p>
            <a:pPr lvl="1"/>
            <a:r>
              <a:rPr i="1"/>
              <a:t>Syntax</a:t>
            </a:r>
            <a:r>
              <a:rPr/>
              <a:t>: You will use each language in your labs so the syntax for both is important</a:t>
            </a:r>
          </a:p>
          <a:p>
            <a:pPr lvl="1"/>
            <a:r>
              <a:rPr i="1"/>
              <a:t>Terminology</a:t>
            </a:r>
            <a:r>
              <a:rPr/>
              <a:t>: Languages sometimes use different terms to describe related concepts and the differences may be subtle</a:t>
            </a:r>
          </a:p>
          <a:p>
            <a:pPr lvl="1"/>
            <a:r>
              <a:rPr/>
              <a:t>In situations when the concept is more easily illustrated in one language we will focus on a single language for consistency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Perform operations on variables and values, depending on the type</a:t>
            </a:r>
          </a:p>
          <a:p>
            <a:pPr lvl="1"/>
            <a:r>
              <a:rPr/>
              <a:t>These are the Arithmetic operators but some have other effects in different contexts (e.g. strings)</a:t>
            </a:r>
          </a:p>
          <a:p>
            <a:pPr lvl="2"/>
            <a:r>
              <a:rPr/>
              <a:t>e.g. </a:t>
            </a:r>
            <a:r>
              <a:rPr sz="1800">
                <a:latin typeface="Courier"/>
              </a:rPr>
              <a:t>+</a:t>
            </a:r>
            <a:r>
              <a:rPr/>
              <a:t> is not just for numeric addition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+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Modulus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**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sz="1800">
                <a:latin typeface="Courier"/>
              </a:rPr>
              <a:t>num_2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%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#modulus returns zero if the first number is perfectly divisible by the second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1.1</a:t>
            </a:r>
            <a:br/>
            <a:r>
              <a:rPr sz="1800">
                <a:latin typeface="Courier"/>
              </a:rPr>
              <a:t>num_2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#why is this not exactly 1.4?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1.4000000000000001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0.8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0.33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3.666666666666667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%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#modulus just returns the remainder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0.20000000000000012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num_2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notice how all the numbers are now floating point decimals automatically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1.029005759421095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"1.1"</a:t>
            </a:r>
            <a:br/>
            <a:r>
              <a:rPr sz="1800">
                <a:latin typeface="Courier"/>
              </a:rPr>
              <a:t>num_2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"0.3"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line will work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is the first line that throws an error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code doesn't run because of the error above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only the first operator works on strings and the rest will throw errors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'1.10.3'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TypeError: unsupported operand type(s) for -: 'str' and 'str'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Detailed traceback: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File "&lt;string&gt;", line 1, in &lt;module&gt;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Floating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Internally Python represents a floating point number as a fraction of binary values</a:t>
            </a:r>
          </a:p>
          <a:p>
            <a:pPr lvl="2"/>
            <a:r>
              <a:rPr>
                <a:hlinkClick r:id="rId2"/>
              </a:rPr>
              <a:t>Explained here</a:t>
            </a:r>
          </a:p>
          <a:p>
            <a:pPr lvl="1"/>
            <a:r>
              <a:rPr/>
              <a:t>Operations will return values that are exactly or near the correct answer, depending on how readily a number can be represented in binary fractions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inexact_result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br/>
            <a:r>
              <a:rPr sz="1800">
                <a:latin typeface="Courier"/>
              </a:rPr>
              <a:t>close_enough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format(inexact_result, </a:t>
            </a:r>
            <a:r>
              <a:rPr sz="1800">
                <a:solidFill>
                  <a:srgbClr val="4070A0"/>
                </a:solidFill>
                <a:latin typeface="Courier"/>
              </a:rPr>
              <a:t>'.2f'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#format the number keeping only the first two decimal places</a:t>
            </a:r>
            <a:br/>
            <a:r>
              <a:rPr sz="1800">
                <a:latin typeface="Courier"/>
              </a:rPr>
              <a:t>close_enough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'1.40'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print()</a:t>
            </a:r>
            <a:r>
              <a:rPr/>
              <a:t> is just one of many functions that does something useful with a string</a:t>
            </a:r>
          </a:p>
          <a:p>
            <a:pPr lvl="1"/>
            <a:r>
              <a:rPr/>
              <a:t>Below are additional examples of functions that manipulate or summarize features a string</a:t>
            </a:r>
          </a:p>
          <a:p>
            <a:pPr lvl="1"/>
            <a:r>
              <a:rPr/>
              <a:t>Reminder: Methods specific to the string object class are called using a different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some_dna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"AAGGTTCCGAATC"</a:t>
            </a:r>
            <a:br/>
            <a:r>
              <a:rPr sz="1800">
                <a:latin typeface="Courier"/>
              </a:rPr>
              <a:t>len(some_dna) </a:t>
            </a:r>
            <a:r>
              <a:rPr sz="1800" i="1">
                <a:solidFill>
                  <a:srgbClr val="60A0B0"/>
                </a:solidFill>
                <a:latin typeface="Courier"/>
              </a:rPr>
              <a:t>#returns the length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lower(some_dna) #Doesn't work because this function belongs to the string class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some_dna.lower()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'aaggttccgaatc'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Very similar set of arithmetic operators</a:t>
            </a:r>
          </a:p>
          <a:p>
            <a:pPr lvl="1"/>
            <a:r>
              <a:rPr/>
              <a:t>None of these will work on character variables</a:t>
            </a:r>
          </a:p>
          <a:p>
            <a:pPr lvl="1"/>
            <a:r>
              <a:rPr/>
              <a:t>This error is the telltale sign you used one in the wrong context:</a:t>
            </a:r>
          </a:p>
          <a:p>
            <a:pPr lvl="2"/>
            <a:r>
              <a:rPr sz="1800">
                <a:latin typeface="Courier"/>
              </a:rPr>
              <a:t>non-numeric argument to binary operator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+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^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type of a variable defines how it can be manipulated and what operators and functions will do with it</a:t>
            </a:r>
          </a:p>
          <a:p>
            <a:pPr lvl="1"/>
            <a:r>
              <a:rPr/>
              <a:t>Python allows strings to be concatenated using the </a:t>
            </a:r>
            <a:r>
              <a:rPr sz="1800">
                <a:latin typeface="Courier"/>
              </a:rPr>
              <a:t>+</a:t>
            </a:r>
            <a:r>
              <a:rPr/>
              <a:t> operator</a:t>
            </a:r>
          </a:p>
          <a:p>
            <a:pPr lvl="1"/>
            <a:r>
              <a:rPr/>
              <a:t>As you saw in Lab 1, R will complain if you try to do this because R doesn’t consider the </a:t>
            </a:r>
            <a:r>
              <a:rPr sz="1800">
                <a:latin typeface="Courier"/>
              </a:rPr>
              <a:t>+</a:t>
            </a:r>
            <a:r>
              <a:rPr/>
              <a:t> operator as meaningful for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dna1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"TATA"</a:t>
            </a:r>
            <a:br/>
            <a:r>
              <a:rPr sz="1800">
                <a:latin typeface="Courier"/>
              </a:rPr>
              <a:t>dna2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"CGCG"</a:t>
            </a:r>
            <a:br/>
            <a:r>
              <a:rPr sz="1800">
                <a:latin typeface="Courier"/>
              </a:rPr>
              <a:t>dna3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dna1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dna2</a:t>
            </a:r>
            <a:br/>
            <a:r>
              <a:rPr sz="1800">
                <a:latin typeface="Courier"/>
              </a:rPr>
              <a:t>dna3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'TATACGCG'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</a:t>
            </a:r>
          </a:p>
        </p:txBody>
      </p:sp>
      <p:pic>
        <p:nvPicPr>
          <p:cNvPr descr="images/intermission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92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vectors and Python arrays are variables that can store one or more values at defined positions (indexes)</a:t>
            </a:r>
          </a:p>
          <a:p>
            <a:pPr lvl="1"/>
            <a:r>
              <a:rPr/>
              <a:t>Convenient for storing related values in a specific order</a:t>
            </a:r>
          </a:p>
          <a:p>
            <a:pPr lvl="1"/>
            <a:r>
              <a:rPr/>
              <a:t>Commonly used in conjunction with loops (to be covered soon)</a:t>
            </a:r>
          </a:p>
          <a:p>
            <a:pPr lvl="2"/>
            <a:r>
              <a:rPr/>
              <a:t>The indexing of R vectors starts at 1</a:t>
            </a:r>
          </a:p>
          <a:p>
            <a:pPr lvl="2"/>
            <a:r>
              <a:rPr/>
              <a:t>The indexing of Python arrays starts at 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Learn the most common types of variables shared between R and Python</a:t>
            </a:r>
          </a:p>
          <a:p>
            <a:pPr lvl="1"/>
            <a:r>
              <a:rPr/>
              <a:t>Understand the limitations of different variable types</a:t>
            </a:r>
          </a:p>
          <a:p>
            <a:pPr lvl="1"/>
            <a:r>
              <a:rPr/>
              <a:t>Understand how to access object Methods and to call functions</a:t>
            </a:r>
          </a:p>
          <a:p>
            <a:pPr lvl="1"/>
            <a:r>
              <a:rPr/>
              <a:t>Gain familiarity with manipulating variables directly and with appropriate functions</a:t>
            </a:r>
          </a:p>
          <a:p>
            <a:pPr lvl="1"/>
            <a:r>
              <a:rPr/>
              <a:t>Learn how to find documentation for built-in functions and Methods in both languages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array</a:t>
            </a:r>
          </a:p>
        </p:txBody>
      </p:sp>
      <p:pic>
        <p:nvPicPr>
          <p:cNvPr descr="images/python_arr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#initialize array with all its elements</a:t>
            </a:r>
            <a:br/>
            <a:r>
              <a:rPr sz="1800">
                <a:latin typeface="Courier"/>
              </a:rPr>
              <a:t>my_array[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#our index, is 0, the first element in this array</a:t>
            </a:r>
            <a:br/>
            <a:r>
              <a:rPr sz="1800">
                <a:latin typeface="Courier"/>
              </a:rPr>
              <a:t>my_array[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my_array[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is 1</a:t>
            </a:r>
            <a:br/>
            <a:r>
              <a:rPr sz="1800">
                <a:latin typeface="Courier"/>
              </a:rPr>
              <a:t>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my_array[i]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is the value of the variable i, which is 2</a:t>
            </a:r>
            <a:br/>
            <a:r>
              <a:rPr sz="1800">
                <a:latin typeface="Courier"/>
              </a:rPr>
              <a:t>my_array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[30, 4, 0.25]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type(my_array)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'list'&gt;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arrays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diverse_array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0.34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"Doctor"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"Zoidberg"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#initialize array with all its elements</a:t>
            </a:r>
            <a:br/>
            <a:r>
              <a:rPr sz="1800">
                <a:latin typeface="Courier"/>
              </a:rPr>
              <a:t>diverse_array[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#diverse_array[2] + 1 # running this line would throw: TypeError: must be str, not int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1.3333333333333333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diverse_array[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'DoctorZoidberg'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#assign a vector using only numeric values</a:t>
            </a:r>
            <a:br/>
            <a:r>
              <a:rPr sz="1800">
                <a:latin typeface="Courier"/>
              </a:rPr>
              <a:t>my.vec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 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(my.vec)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my.vec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#assigning a single non-numeric value makes it into a character vector</a:t>
            </a:r>
            <a:br/>
            <a:r>
              <a:rPr sz="1800">
                <a:latin typeface="Courier"/>
              </a:rPr>
              <a:t>other.vec=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(other.vec)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other.vec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"3"  "7"  "11"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my.vec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 20 40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If tried on other.vec: Error in other.vec * 10 : non-numeric argument to binary operator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(combine)</a:t>
            </a:r>
            <a:r>
              <a:rPr/>
              <a:t> </a:t>
            </a:r>
            <a:r>
              <a:rPr/>
              <a:t>function</a:t>
            </a:r>
          </a:p>
        </p:txBody>
      </p:sp>
      <p:pic>
        <p:nvPicPr>
          <p:cNvPr descr="images/R_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default, R actually treats all variables as vectors with the simplest case being a length 1 vector</a:t>
            </a:r>
          </a:p>
          <a:p>
            <a:pPr lvl="1"/>
            <a:r>
              <a:rPr/>
              <a:t>Somewhat convenient when you want to combine multiple variables into a longer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single_string =</a:t>
            </a:r>
            <a:r>
              <a:rPr sz="1800">
                <a:solidFill>
                  <a:srgbClr val="4070A0"/>
                </a:solidFill>
                <a:latin typeface="Courier"/>
              </a:rPr>
              <a:t> "D"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 R</a:t>
            </a:r>
            <a:br/>
            <a:r>
              <a:rPr sz="1800">
                <a:latin typeface="Courier"/>
              </a:rPr>
              <a:t>string_vector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is.vector</a:t>
            </a:r>
            <a:r>
              <a:rPr sz="1800">
                <a:latin typeface="Courier"/>
              </a:rPr>
              <a:t>(single_string)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is.vector</a:t>
            </a:r>
            <a:r>
              <a:rPr sz="1800">
                <a:latin typeface="Courier"/>
              </a:rPr>
              <a:t>(string_vector)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(string_vector,single_string)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"A" "B" "C" "D"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Manipulating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value stored at an index </a:t>
            </a:r>
            <a:r>
              <a:rPr sz="1800">
                <a:latin typeface="Courier"/>
              </a:rPr>
              <a:t>i</a:t>
            </a:r>
            <a:r>
              <a:rPr/>
              <a:t> can be assigned, manipluated, or accessed for another purpose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my.vec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 R</a:t>
            </a:r>
            <a:br/>
            <a:r>
              <a:rPr sz="1800">
                <a:latin typeface="Courier"/>
              </a:rPr>
              <a:t>my.vec[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#our index, i here is 1, the first element in this vector</a:t>
            </a:r>
            <a:br/>
            <a:r>
              <a:rPr sz="1800">
                <a:latin typeface="Courier"/>
              </a:rPr>
              <a:t>my.vec[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my.vec[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here is 2</a:t>
            </a:r>
            <a:br/>
            <a:r>
              <a:rPr sz="1800">
                <a:latin typeface="Courier"/>
              </a:rPr>
              <a:t>i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my.vec[i]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is the value of the variable i, which is 3</a:t>
            </a:r>
            <a:br/>
            <a:r>
              <a:rPr sz="1800">
                <a:latin typeface="Courier"/>
              </a:rPr>
              <a:t>my.vec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30.00  4.00  0.25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typeof</a:t>
            </a:r>
            <a:r>
              <a:rPr sz="1800">
                <a:latin typeface="Courier"/>
              </a:rPr>
              <a:t>(my.vec)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"double"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make an array longer while adding a new value at a new index using the </a:t>
            </a:r>
            <a:r>
              <a:rPr sz="1800">
                <a:latin typeface="Courier"/>
              </a:rPr>
              <a:t>append</a:t>
            </a:r>
            <a:r>
              <a:rPr/>
              <a:t> method</a:t>
            </a:r>
          </a:p>
          <a:p>
            <a:pPr lvl="1"/>
            <a:r>
              <a:rPr/>
              <a:t>Although rarely as useful, you can delete specific elements and shorten the array using the </a:t>
            </a:r>
            <a:r>
              <a:rPr sz="1800">
                <a:latin typeface="Courier"/>
              </a:rPr>
              <a:t>pop</a:t>
            </a:r>
            <a:r>
              <a:rPr/>
              <a:t> method and you can add an element at a specific place using </a:t>
            </a:r>
            <a:r>
              <a:rPr sz="1800">
                <a:latin typeface="Courier"/>
              </a:rPr>
              <a:t>insert</a:t>
            </a:r>
            <a:r>
              <a:rPr/>
              <a:t>, which affects the indexes.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0.34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"Doctor"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"Zoidberg"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diverse_array.append(</a:t>
            </a:r>
            <a:r>
              <a:rPr sz="1800">
                <a:solidFill>
                  <a:srgbClr val="4070A0"/>
                </a:solidFill>
                <a:latin typeface="Courier"/>
              </a:rPr>
              <a:t>"Good News!"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diverse_array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[-0.34, 'Doctor', 'Zoidberg', 'Good News!']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diverse_array.pop(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-0.34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['Doctor', 'Zoidberg', 'Good News!']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and vectors have a set length</a:t>
            </a:r>
          </a:p>
          <a:p>
            <a:pPr lvl="1"/>
            <a:r>
              <a:rPr/>
              <a:t>Referring to an index that is higher than the last available index is problematic</a:t>
            </a:r>
          </a:p>
          <a:p>
            <a:pPr lvl="1"/>
            <a:r>
              <a:rPr/>
              <a:t>In Python, you will get </a:t>
            </a:r>
            <a:r>
              <a:rPr sz="1800">
                <a:latin typeface="Courier"/>
              </a:rPr>
              <a:t>IndexError: list index out of range</a:t>
            </a:r>
          </a:p>
          <a:p>
            <a:pPr lvl="1"/>
            <a:r>
              <a:rPr/>
              <a:t>In R, you will get the value </a:t>
            </a:r>
            <a:r>
              <a:rPr sz="1800">
                <a:latin typeface="Courier"/>
              </a:rPr>
              <a:t>NA</a:t>
            </a:r>
          </a:p>
          <a:p>
            <a:pPr lvl="1"/>
            <a:r>
              <a:rPr/>
              <a:t>Avoid this by determining the length and iterating over all (or some) elements using the last index as a stopping point</a:t>
            </a:r>
          </a:p>
          <a:p>
            <a:pPr lvl="1"/>
            <a:r>
              <a:rPr/>
              <a:t>Add to the array using append (Python) or combine your vector with another vector (R)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this_array?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this_thing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"XXXXX"</a:t>
            </a:r>
            <a:br/>
            <a:r>
              <a:rPr sz="1800">
                <a:latin typeface="Courier"/>
              </a:rPr>
              <a:t>this_array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this_thing]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of your lab activities will be done in Rstudio</a:t>
            </a:r>
          </a:p>
          <a:p>
            <a:pPr lvl="1"/>
            <a:r>
              <a:rPr/>
              <a:t>Code chunks are surrounded with sets of three backticks</a:t>
            </a:r>
          </a:p>
          <a:p>
            <a:pPr lvl="1"/>
            <a:r>
              <a:rPr/>
              <a:t>The RStudio Console will automatically run an interactive R session</a:t>
            </a:r>
          </a:p>
          <a:p>
            <a:pPr lvl="2"/>
            <a:r>
              <a:rPr/>
              <a:t>R variables you load/create are visible in the Environment pane</a:t>
            </a:r>
          </a:p>
          <a:p>
            <a:pPr lvl="1"/>
            <a:r>
              <a:rPr/>
              <a:t>Python code run in Rstudio can be run in code chunks after loading the </a:t>
            </a:r>
            <a:r>
              <a:rPr b="1"/>
              <a:t>reticulate</a:t>
            </a:r>
            <a:r>
              <a:rPr/>
              <a:t> library</a:t>
            </a:r>
          </a:p>
          <a:p>
            <a:pPr lvl="1"/>
            <a:r>
              <a:rPr/>
              <a:t>You can also launch an interactive Python session (REPL)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this_array?</a:t>
            </a:r>
          </a:p>
          <a:p>
            <a:pPr lvl="1"/>
            <a:r>
              <a:rPr/>
              <a:t>What type of variable is stored at that position in this_array?</a:t>
            </a:r>
          </a:p>
          <a:p>
            <a:pPr lvl="1"/>
            <a:r>
              <a:rPr/>
              <a:t>Can we treat all elements of this_array as the same type? If so, what type?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this_thing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"XXXXX"</a:t>
            </a:r>
            <a:br/>
            <a:r>
              <a:rPr sz="1800">
                <a:latin typeface="Courier"/>
              </a:rPr>
              <a:t>this_array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this_thing]</a:t>
            </a:r>
            <a:br/>
            <a:r>
              <a:rPr sz="1800">
                <a:latin typeface="Courier"/>
              </a:rPr>
              <a:t>len(this_array)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5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this_thing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"XXXXX"</a:t>
            </a:r>
            <a:br/>
            <a:r>
              <a:rPr sz="1800">
                <a:latin typeface="Courier"/>
              </a:rPr>
              <a:t>this_array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this_thing]</a:t>
            </a:r>
            <a:br/>
            <a:r>
              <a:rPr sz="1800">
                <a:latin typeface="Courier"/>
              </a:rPr>
              <a:t>len(this_array)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Access the last element in the array using length - 1 (4)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this_array[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Or do it all in one step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'XXXXX'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this_array[len(this_array)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'XXXXX'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this_vector?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R</a:t>
            </a:r>
            <a:br/>
            <a:r>
              <a:rPr sz="1800">
                <a:latin typeface="Courier"/>
              </a:rPr>
              <a:t>this_thing =</a:t>
            </a:r>
            <a:r>
              <a:rPr sz="1800">
                <a:solidFill>
                  <a:srgbClr val="4070A0"/>
                </a:solidFill>
                <a:latin typeface="Courier"/>
              </a:rPr>
              <a:t> "XXXXX"</a:t>
            </a:r>
            <a:br/>
            <a:r>
              <a:rPr sz="1800">
                <a:latin typeface="Courier"/>
              </a:rPr>
              <a:t>this_vector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(this_thing,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this_vector?</a:t>
            </a:r>
          </a:p>
          <a:p>
            <a:pPr lvl="1"/>
            <a:r>
              <a:rPr/>
              <a:t>What type of variable is stored at that position in this_array?</a:t>
            </a:r>
          </a:p>
          <a:p>
            <a:pPr lvl="1"/>
            <a:r>
              <a:rPr/>
              <a:t>Can we treat all elements of this_array as the same type? If so, what type?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this_thing =</a:t>
            </a:r>
            <a:r>
              <a:rPr sz="1800">
                <a:solidFill>
                  <a:srgbClr val="4070A0"/>
                </a:solidFill>
                <a:latin typeface="Courier"/>
              </a:rPr>
              <a:t> "XXXXX"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R</a:t>
            </a:r>
            <a:br/>
            <a:r>
              <a:rPr sz="1800">
                <a:latin typeface="Courier"/>
              </a:rPr>
              <a:t>this_vector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(this_thing,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this_vector[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(this_vector)]</a:t>
            </a:r>
            <a:r>
              <a:rPr sz="1800" i="1">
                <a:solidFill>
                  <a:srgbClr val="60A0B0"/>
                </a:solidFill>
                <a:latin typeface="Courier"/>
              </a:rPr>
              <a:t># access last element using length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"9"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typeof</a:t>
            </a:r>
            <a:r>
              <a:rPr sz="1800">
                <a:latin typeface="Courier"/>
              </a:rPr>
              <a:t>(this_vector[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#this_vector+1 # Error in this_vector + 1 : non-numeric argument to binary operator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Broke:</a:t>
            </a:r>
            <a:r>
              <a:rPr/>
              <a:t> </a:t>
            </a:r>
            <a:r>
              <a:rPr/>
              <a:t>Arrays.</a:t>
            </a:r>
            <a:r>
              <a:rPr/>
              <a:t> </a:t>
            </a:r>
            <a:r>
              <a:rPr/>
              <a:t>Woke: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Keeping variables/values in a specific order can be useful in certain scenarios</a:t>
            </a:r>
          </a:p>
          <a:p>
            <a:pPr lvl="1"/>
            <a:r>
              <a:rPr/>
              <a:t>It is often preferrable to have a way to store two related things together</a:t>
            </a:r>
          </a:p>
          <a:p>
            <a:pPr lvl="1"/>
            <a:r>
              <a:rPr/>
              <a:t>One acts as a means to “find” the associated value</a:t>
            </a:r>
          </a:p>
          <a:p>
            <a:pPr lvl="1"/>
            <a:r>
              <a:rPr/>
              <a:t>Example: What is the amino acid encoded by every possible codon?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Broke:</a:t>
            </a:r>
            <a:r>
              <a:rPr/>
              <a:t> </a:t>
            </a:r>
            <a:r>
              <a:rPr/>
              <a:t>Arrays.</a:t>
            </a:r>
            <a:r>
              <a:rPr/>
              <a:t> </a:t>
            </a:r>
            <a:r>
              <a:rPr/>
              <a:t>Woke: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 </a:t>
            </a:r>
            <a:r>
              <a:rPr sz="1800" i="1">
                <a:solidFill>
                  <a:srgbClr val="60A0B0"/>
                </a:solidFill>
                <a:latin typeface="Courier"/>
              </a:rPr>
              <a:t>#initialize empty, then populate</a:t>
            </a:r>
            <a:br/>
            <a:r>
              <a:rPr sz="1800">
                <a:latin typeface="Courier"/>
              </a:rPr>
              <a:t>this_dict[</a:t>
            </a:r>
            <a:r>
              <a:rPr sz="1800">
                <a:solidFill>
                  <a:srgbClr val="4070A0"/>
                </a:solidFill>
                <a:latin typeface="Courier"/>
              </a:rPr>
              <a:t>'ATG'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'start'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initialize and populate at the same time</a:t>
            </a:r>
            <a:br/>
            <a:r>
              <a:rPr sz="1800">
                <a:latin typeface="Courier"/>
              </a:rPr>
              <a:t>this_dict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70A0"/>
                </a:solidFill>
                <a:latin typeface="Courier"/>
              </a:rPr>
              <a:t>'ATG'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'start'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'TGA'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'stop'</a:t>
            </a:r>
            <a:r>
              <a:rPr sz="1800">
                <a:latin typeface="Courier"/>
              </a:rPr>
              <a:t>}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retrieve by using an available key: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"TGA codon means:"</a:t>
            </a:r>
            <a:r>
              <a:rPr sz="1800">
                <a:latin typeface="Courier"/>
              </a:rPr>
              <a:t>,this_dict[</a:t>
            </a:r>
            <a:r>
              <a:rPr sz="1800">
                <a:solidFill>
                  <a:srgbClr val="4070A0"/>
                </a:solidFill>
                <a:latin typeface="Courier"/>
              </a:rPr>
              <a:t>'TGA'</a:t>
            </a:r>
            <a:r>
              <a:rPr sz="1800">
                <a:latin typeface="Courier"/>
              </a:rPr>
              <a:t>])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sort of error will be thrown if you use a key that doesn't exist: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KeyError: 'TAA'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TGA codon means: stop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genetic_code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'M'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'K'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'K'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             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'H'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'H'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'Q'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'Q'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'F'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'F'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'Y'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'Y'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'C'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'C'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'W'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is the DNA from our DNA to mRNA example in an earlier class</a:t>
            </a:r>
            <a:br/>
            <a:r>
              <a:rPr sz="1800">
                <a:latin typeface="Courier"/>
              </a:rPr>
              <a:t>cdna_seq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"ATGAAGGCGCTGAGCCCGGTGCGCGGCTGCTACGAGGC"</a:t>
            </a:r>
            <a:br/>
            <a:r>
              <a:rPr sz="1800">
                <a:latin typeface="Courier"/>
              </a:rPr>
              <a:t>cdna_codon1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#string slice to get the first three nucleotides</a:t>
            </a:r>
            <a:br/>
            <a:r>
              <a:rPr sz="1800">
                <a:latin typeface="Courier"/>
              </a:rPr>
              <a:t>cdna_codon1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'ATG'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is the DNA from our DNA to mRNA example in an earlier class</a:t>
            </a:r>
            <a:br/>
            <a:r>
              <a:rPr sz="1800">
                <a:latin typeface="Courier"/>
              </a:rPr>
              <a:t>cdna_seq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"ATGAAGGCGCTGAGCCCGGTGCGCGGCTGCTACGAGGC"</a:t>
            </a:r>
            <a:br/>
            <a:r>
              <a:rPr sz="1800">
                <a:latin typeface="Courier"/>
              </a:rPr>
              <a:t>cdna_codon1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#string slice to get the first three nucleotides</a:t>
            </a:r>
            <a:br/>
            <a:r>
              <a:rPr sz="1800">
                <a:latin typeface="Courier"/>
              </a:rPr>
              <a:t>cdna_codon1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'ATG'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cdna_codon2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#string slice to get the next three</a:t>
            </a:r>
            <a:br/>
            <a:r>
              <a:rPr sz="1800">
                <a:latin typeface="Courier"/>
              </a:rPr>
              <a:t>cdna_codon2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'AAG'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"ATGAAGGCGCTGAGCCCGGTGCGCGGCTGCTACGAGGC"</a:t>
            </a:r>
            <a:br/>
            <a:r>
              <a:rPr sz="1800">
                <a:latin typeface="Courier"/>
              </a:rPr>
              <a:t>cdna_codon1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cdna_codon2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 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"codon 1"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cdna_codon1,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"encodes"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genetic_code[cdna_codon1],</a:t>
            </a:r>
            <a:br/>
            <a:r>
              <a:rPr sz="1800">
                <a:latin typeface="Courier"/>
              </a:rPr>
              <a:t>  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codon 1 ATG encodes 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"codon 2"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cdna_codon2,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"encodes"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genetic_code[cdna_codon2],</a:t>
            </a:r>
            <a:br/>
            <a:r>
              <a:rPr sz="1800">
                <a:latin typeface="Courier"/>
              </a:rPr>
              <a:t>  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codon 2 AAG encodes 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(reticulate)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repl_python</a:t>
            </a:r>
            <a:r>
              <a:rPr sz="1800">
                <a:latin typeface="Courier"/>
              </a:rPr>
              <a:t>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Python 3.6.13 (/Users/rmorin/miniconda3/envs/r-reticulate/bin/python)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Reticulate 1.22 REPL -- A Python interpreter in R.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Enter 'exit' or 'quit' to exit the REPL and return to R.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Let's enter some Python code and see the result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&gt;&gt;&gt; print("HELLO\nWORLD!")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HELLO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WORLD!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versatility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vectors behave as dictionary-like variables</a:t>
            </a:r>
          </a:p>
          <a:p>
            <a:pPr lvl="1"/>
            <a:r>
              <a:rPr/>
              <a:t>Involves assigning a unique “name” to each element in the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named_vec1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named_vec1[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Can use name OR index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 
## 21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named_vec1[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 
## 21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named_vec1[</a:t>
            </a:r>
            <a:r>
              <a:rPr sz="1800">
                <a:solidFill>
                  <a:srgbClr val="4070A0"/>
                </a:solidFill>
                <a:latin typeface="Courier"/>
              </a:rPr>
              <a:t>"z"</a:t>
            </a:r>
            <a:r>
              <a:rPr sz="1800">
                <a:latin typeface="Courier"/>
              </a:rPr>
              <a:t>]=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using a unique name</a:t>
            </a:r>
            <a:br/>
            <a:r>
              <a:rPr sz="1800">
                <a:latin typeface="Courier"/>
              </a:rPr>
              <a:t>named_vec1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a    b    c    d    z 
##   12   33   21    0 1000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Beware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vectors!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doesn’t care if you use unique names</a:t>
            </a:r>
          </a:p>
          <a:p>
            <a:pPr lvl="1"/>
            <a:r>
              <a:rPr/>
              <a:t>R lazily resorts to the first value matching the 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named_vec2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named_vec2[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Can use name OR index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a 
##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named_vec2[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 
## -1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named_vec2[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]=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using an existing name</a:t>
            </a:r>
            <a:br/>
            <a:r>
              <a:rPr sz="1800">
                <a:latin typeface="Courier"/>
              </a:rPr>
              <a:t>named_vec2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a   c   c   a 
##  12  20  21 100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Onus is on you to only use unique names!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usual, the examples above are not particularly useful in real-world applications</a:t>
            </a:r>
          </a:p>
          <a:p>
            <a:pPr lvl="1"/>
            <a:r>
              <a:rPr/>
              <a:t>Strings have a lot of additional manipulations we can put to work for text/sequence data</a:t>
            </a:r>
          </a:p>
          <a:p>
            <a:pPr lvl="1"/>
            <a:r>
              <a:rPr/>
              <a:t>Most code to perform a commonly-required manipulation or calculation has been written already by someone else</a:t>
            </a:r>
          </a:p>
          <a:p>
            <a:pPr lvl="1"/>
            <a:r>
              <a:rPr/>
              <a:t>In the coming labs you will see how to apply some more advanced methods and convenient functions (via BioPython) to work with sequence data in 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String/character variables: require quotes</a:t>
            </a:r>
          </a:p>
          <a:p>
            <a:pPr lvl="1"/>
            <a:r>
              <a:rPr/>
              <a:t>Numbers in R are all represented by the numeric </a:t>
            </a:r>
            <a:r>
              <a:rPr i="1"/>
              <a:t>class</a:t>
            </a:r>
          </a:p>
          <a:p>
            <a:pPr lvl="1"/>
            <a:r>
              <a:rPr/>
              <a:t>Python has a more nuanced set of variable </a:t>
            </a:r>
            <a:r>
              <a:rPr i="1"/>
              <a:t>types</a:t>
            </a:r>
            <a:r>
              <a:rPr/>
              <a:t> for numbers</a:t>
            </a:r>
          </a:p>
          <a:p>
            <a:pPr lvl="2"/>
            <a:r>
              <a:rPr/>
              <a:t>int - a signed integer (+/-)</a:t>
            </a:r>
          </a:p>
          <a:p>
            <a:pPr lvl="2"/>
            <a:r>
              <a:rPr/>
              <a:t>float - floating point numbers</a:t>
            </a:r>
          </a:p>
          <a:p>
            <a:pPr lvl="1"/>
            <a:r>
              <a:rPr/>
              <a:t>The class of a R variable can always be determined with the </a:t>
            </a:r>
            <a:r>
              <a:rPr sz="1800">
                <a:latin typeface="Courier"/>
              </a:rPr>
              <a:t>class</a:t>
            </a:r>
            <a:r>
              <a:rPr/>
              <a:t> function</a:t>
            </a:r>
          </a:p>
          <a:p>
            <a:pPr lvl="1"/>
            <a:r>
              <a:rPr/>
              <a:t>The type of a Python variable can always be determined with the </a:t>
            </a:r>
            <a:r>
              <a:rPr sz="1800">
                <a:latin typeface="Courier"/>
              </a:rPr>
              <a:t>type</a:t>
            </a:r>
            <a:r>
              <a:rPr/>
              <a:t> function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Functions/Methods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block of reusable code that is used to perform a similar or related action using a specific input or set of inputs</a:t>
            </a:r>
          </a:p>
          <a:p>
            <a:pPr lvl="1"/>
            <a:r>
              <a:rPr/>
              <a:t>The code that defines what a function does when called is specified elsewhere in the program or can come with a built-in or user-installed module/library</a:t>
            </a:r>
          </a:p>
          <a:p>
            <a:pPr lvl="1"/>
            <a:r>
              <a:rPr/>
              <a:t>We will explore how functions are made later</a:t>
            </a:r>
          </a:p>
          <a:p>
            <a:pPr lvl="1"/>
            <a:r>
              <a:rPr/>
              <a:t>Consider them a convenient set of black-boxes for now, similar to how we use bash utilities </a:t>
            </a:r>
            <a:r>
              <a:rPr sz="1800">
                <a:latin typeface="Courier"/>
              </a:rPr>
              <a:t>grep</a:t>
            </a:r>
            <a:r>
              <a:rPr/>
              <a:t>, </a:t>
            </a:r>
            <a:r>
              <a:rPr sz="1800">
                <a:latin typeface="Courier"/>
              </a:rPr>
              <a:t>cut</a:t>
            </a:r>
            <a:r>
              <a:rPr/>
              <a:t>, </a:t>
            </a:r>
            <a:r>
              <a:rPr sz="1800">
                <a:latin typeface="Courier"/>
              </a:rPr>
              <a:t>sort</a:t>
            </a:r>
            <a:r>
              <a:rPr/>
              <a:t> without worrying about how they work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Functions/Methods</a:t>
            </a:r>
          </a:p>
        </p:txBody>
      </p:sp>
      <p:pic>
        <p:nvPicPr>
          <p:cNvPr descr="images/basic_fun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3</dc:title>
  <dc:creator>Ryan Morin</dc:creator>
  <cp:keywords/>
  <dcterms:created xsi:type="dcterms:W3CDTF">2022-01-27T23:37:44Z</dcterms:created>
  <dcterms:modified xsi:type="dcterms:W3CDTF">2022-01-27T23:37:44Z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2022/01/26</vt:lpwstr>
  </property>
  <property fmtid="{D5CDD505-2E9C-101B-9397-08002B2CF9AE}" pid="3" name="output">
    <vt:lpwstr>powerpoint_presentation</vt:lpwstr>
  </property>
</Properties>
</file>