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2022/02/02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lines that start with if/else must end with a colon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some_condition: </a:t>
            </a:r>
            <a:br/>
            <a:r>
              <a:rPr sz="1800">
                <a:latin typeface="Courier"/>
              </a:rPr>
              <a:t>  some code</a:t>
            </a:r>
            <a:br/>
            <a:r>
              <a:rPr sz="1800">
                <a:latin typeface="Courier"/>
              </a:rPr>
              <a:t>  some more code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lines you want run when the condition is met are all at the next indentation level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can be one tab or four spaces but don't mix and match!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#the else must be at the same indentation level as the if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 </a:t>
            </a:r>
            <a:br/>
            <a:r>
              <a:rPr sz="1800">
                <a:latin typeface="Courier"/>
              </a:rPr>
              <a:t>  some alternative code </a:t>
            </a:r>
            <a:r>
              <a:rPr sz="1800" i="1">
                <a:solidFill>
                  <a:srgbClr val="60A0B0"/>
                </a:solidFill>
                <a:latin typeface="Courier"/>
              </a:rPr>
              <a:t>#etc</a:t>
            </a:r>
            <a:br/>
            <a:r>
              <a:rPr sz="1800">
                <a:latin typeface="Courier"/>
              </a:rPr>
              <a:t>more code that always runs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test if two variables have an </a:t>
            </a:r>
            <a:r>
              <a:rPr i="1"/>
              <a:t>Equal value</a:t>
            </a:r>
            <a:r>
              <a:rPr/>
              <a:t> we have to use </a:t>
            </a:r>
            <a:r>
              <a:rPr sz="1800">
                <a:latin typeface="Courier"/>
              </a:rPr>
              <a:t>==</a:t>
            </a:r>
          </a:p>
          <a:p>
            <a:pPr lvl="1"/>
            <a:r>
              <a:rPr/>
              <a:t>Using </a:t>
            </a:r>
            <a:r>
              <a:rPr sz="1800">
                <a:latin typeface="Courier"/>
              </a:rPr>
              <a:t>=</a:t>
            </a:r>
            <a:r>
              <a:rPr/>
              <a:t> (the assignment operator) is one of the most common programming errors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print(gene_expression) </a:t>
            </a:r>
            <a:r>
              <a:rPr sz="1800" i="1">
                <a:solidFill>
                  <a:srgbClr val="60A0B0"/>
                </a:solidFill>
                <a:latin typeface="Courier"/>
              </a:rPr>
              <a:t>#our expression values used earlier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{'ACTB': 12, 'TERT': 5}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gene_expression[</a:t>
            </a:r>
            <a:r>
              <a:rPr sz="1800">
                <a:solidFill>
                  <a:srgbClr val="4070A0"/>
                </a:solidFill>
                <a:latin typeface="Courier"/>
              </a:rPr>
              <a:t>"TERT"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gene_expression[</a:t>
            </a:r>
            <a:r>
              <a:rPr sz="1800">
                <a:solidFill>
                  <a:srgbClr val="4070A0"/>
                </a:solidFill>
                <a:latin typeface="Courier"/>
              </a:rPr>
              <a:t>"ACTB"</a:t>
            </a:r>
            <a:r>
              <a:rPr sz="1800">
                <a:latin typeface="Courier"/>
              </a:rPr>
              <a:t>]: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"they are equal"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"they are not equal"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they are not equal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&gt;= instead of &gt; allows you to handle the special condition of the two values being equal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the variable</a:t>
            </a:r>
            <a:br/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check if it equals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is it greater than or equal to 1?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is it greater than 1?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etc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is it NOT equal?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form of algebra centered around three operators: OR, AND and NOT</a:t>
            </a:r>
          </a:p>
          <a:p>
            <a:pPr lvl="1"/>
            <a:r>
              <a:rPr/>
              <a:t>Useful for binary data or logicals (e.g. True vs False, 0 vs 1)</a:t>
            </a:r>
          </a:p>
          <a:p>
            <a:pPr lvl="1"/>
            <a:r>
              <a:rPr/>
              <a:t>In Python, a boolean is a simple type of variable for this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#no quotes should be used here</a:t>
            </a:r>
            <a:br/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if we instead put b = "False" this would be a string</a:t>
            </a:r>
            <a:br/>
            <a:r>
              <a:rPr sz="1800">
                <a:latin typeface="Courier"/>
              </a:rPr>
              <a:t>type(a)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'bool'&gt;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type(b)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'bool'&gt;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"a:"</a:t>
            </a:r>
            <a:r>
              <a:rPr sz="1800">
                <a:latin typeface="Courier"/>
              </a:rPr>
              <a:t>,a,</a:t>
            </a:r>
            <a:r>
              <a:rPr sz="1800">
                <a:solidFill>
                  <a:srgbClr val="4070A0"/>
                </a:solidFill>
                <a:latin typeface="Courier"/>
              </a:rPr>
              <a:t>"b:"</a:t>
            </a:r>
            <a:r>
              <a:rPr sz="1800">
                <a:latin typeface="Courier"/>
              </a:rPr>
              <a:t>,b,sep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a: True b: False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operators</a:t>
            </a:r>
          </a:p>
        </p:txBody>
      </p:sp>
      <p:pic>
        <p:nvPicPr>
          <p:cNvPr descr="images/logic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407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means logical AND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Python allows this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means logical AND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Python allows this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means logical 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 b="1">
                <a:solidFill>
                  <a:srgbClr val="007020"/>
                </a:solidFill>
                <a:latin typeface="Courier"/>
              </a:rPr>
              <a:t>or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and this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are both true?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 b="1">
                <a:solidFill>
                  <a:srgbClr val="007020"/>
                </a:solidFill>
                <a:latin typeface="Courier"/>
              </a:rPr>
              <a:t>or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Is either true?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not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Is a true but not b?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not</a:t>
            </a:r>
            <a:r>
              <a:rPr sz="1800">
                <a:latin typeface="Courier"/>
              </a:rPr>
              <a:t> b </a:t>
            </a:r>
            <a:r>
              <a:rPr sz="1800" i="1">
                <a:solidFill>
                  <a:srgbClr val="60A0B0"/>
                </a:solidFill>
                <a:latin typeface="Courier"/>
              </a:rPr>
              <a:t># is b not true (i.e. is it False)?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has a logical variable type that can be either TRUE or FALSE</a:t>
            </a:r>
          </a:p>
          <a:p>
            <a:pPr lvl="1"/>
            <a:r>
              <a:rPr/>
              <a:t>R doesn’t allow you to use the words </a:t>
            </a:r>
            <a:r>
              <a:rPr sz="1800">
                <a:latin typeface="Courier"/>
              </a:rPr>
              <a:t>and</a:t>
            </a:r>
            <a:r>
              <a:rPr/>
              <a:t> and </a:t>
            </a:r>
            <a:r>
              <a:rPr sz="1800">
                <a:latin typeface="Courier"/>
              </a:rPr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b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br/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&amp;&amp;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&amp;&amp;</a:t>
            </a:r>
            <a:r>
              <a:rPr/>
              <a:t> is equivalent to </a:t>
            </a:r>
            <a:r>
              <a:rPr sz="1800">
                <a:latin typeface="Courier"/>
              </a:rPr>
              <a:t>and</a:t>
            </a:r>
            <a:r>
              <a:rPr/>
              <a:t> in Python whereas </a:t>
            </a:r>
            <a:r>
              <a:rPr sz="1800">
                <a:latin typeface="Courier"/>
              </a:rPr>
              <a:t>||</a:t>
            </a:r>
            <a:r>
              <a:rPr/>
              <a:t> is equivalent to </a:t>
            </a:r>
            <a:r>
              <a:rPr sz="1800">
                <a:latin typeface="Courier"/>
              </a:rPr>
              <a:t>or</a:t>
            </a:r>
          </a:p>
          <a:p>
            <a:pPr lvl="1"/>
            <a:r>
              <a:rPr/>
              <a:t>Using a single </a:t>
            </a:r>
            <a:r>
              <a:rPr sz="1800">
                <a:latin typeface="Courier"/>
              </a:rPr>
              <a:t>&amp;</a:t>
            </a:r>
            <a:r>
              <a:rPr/>
              <a:t> or </a:t>
            </a:r>
            <a:r>
              <a:rPr sz="1800">
                <a:latin typeface="Courier"/>
              </a:rPr>
              <a:t>|</a:t>
            </a:r>
            <a:r>
              <a:rPr/>
              <a:t> allows R to perform the evaluation across an entire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some_stuff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more_stuff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some_stuff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more_stuff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right thing to use for vectors with more than one value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some_stuff </a:t>
            </a:r>
            <a:r>
              <a:rPr sz="1800">
                <a:solidFill>
                  <a:srgbClr val="666666"/>
                </a:solidFill>
                <a:latin typeface="Courier"/>
              </a:rPr>
              <a:t>&amp;&amp;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more_stuff </a:t>
            </a:r>
            <a:r>
              <a:rPr sz="1800" i="1">
                <a:solidFill>
                  <a:srgbClr val="60A0B0"/>
                </a:solidFill>
                <a:latin typeface="Courier"/>
              </a:rPr>
              <a:t># Not useful here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some_stuff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more_stuff </a:t>
            </a:r>
            <a:r>
              <a:rPr sz="1800" i="1">
                <a:solidFill>
                  <a:srgbClr val="60A0B0"/>
                </a:solidFill>
                <a:latin typeface="Courier"/>
              </a:rPr>
              <a:t># NYET!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some_stuff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more_stuff </a:t>
            </a:r>
            <a:r>
              <a:rPr sz="1800" i="1">
                <a:solidFill>
                  <a:srgbClr val="60A0B0"/>
                </a:solidFill>
                <a:latin typeface="Courier"/>
              </a:rPr>
              <a:t># Yes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Apply and implement the most common type of loops in Python</a:t>
            </a:r>
          </a:p>
          <a:p>
            <a:pPr lvl="1"/>
            <a:r>
              <a:rPr/>
              <a:t>Understand why you should avoid loops in R</a:t>
            </a:r>
          </a:p>
          <a:p>
            <a:pPr lvl="1"/>
            <a:r>
              <a:rPr/>
              <a:t>Understand conditionals, boolean logic and their common applications in programming</a:t>
            </a:r>
          </a:p>
          <a:p>
            <a:pPr lvl="1"/>
            <a:r>
              <a:rPr/>
              <a:t>Put conditionals to use in Python and R using various flavours of if/else</a:t>
            </a:r>
          </a:p>
          <a:p>
            <a:pPr lvl="1"/>
            <a:r>
              <a:rPr/>
              <a:t>Put concepts into practical applications relating to sequence 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logicals/booleans</a:t>
            </a:r>
            <a:r>
              <a:rPr/>
              <a:t> </a:t>
            </a:r>
            <a:r>
              <a:rPr/>
              <a:t>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Conditionals are actually always using booleans</a:t>
            </a:r>
          </a:p>
          <a:p>
            <a:pPr lvl="1"/>
            <a:r>
              <a:rPr/>
              <a:t>You can evaluate multiple conditions at once and logically combine them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a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c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b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a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c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b: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"c is the boss"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 is the boss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booleans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functions return a boolean based on their input and are somewhat intuitive to understand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"GATTACA"</a:t>
            </a:r>
            <a:br/>
            <a:r>
              <a:rPr sz="1800">
                <a:latin typeface="Courier"/>
              </a:rPr>
              <a:t>seq.startswith(</a:t>
            </a:r>
            <a:r>
              <a:rPr sz="1800">
                <a:solidFill>
                  <a:srgbClr val="4070A0"/>
                </a:solidFill>
                <a:latin typeface="Courier"/>
              </a:rPr>
              <a:t>"G"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does it start with a G?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seq.endswith(</a:t>
            </a:r>
            <a:r>
              <a:rPr sz="1800">
                <a:solidFill>
                  <a:srgbClr val="4070A0"/>
                </a:solidFill>
                <a:latin typeface="Courier"/>
              </a:rPr>
              <a:t>"G"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does it end with a G?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seq.islower()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is it all lowercase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seq.isupper()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is it all uppercase?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True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you want the same code run on every value in a list or dictionary?</a:t>
            </a:r>
          </a:p>
          <a:p>
            <a:pPr lvl="1"/>
            <a:r>
              <a:rPr/>
              <a:t>What if you wanted to process every line of a file in a consistent way (e.g. similar to earlier lectures using the command line)?</a:t>
            </a:r>
          </a:p>
          <a:p>
            <a:pPr lvl="2"/>
            <a:r>
              <a:rPr/>
              <a:t>Two types of loops in Python: </a:t>
            </a:r>
            <a:r>
              <a:rPr sz="1800">
                <a:latin typeface="Courier"/>
              </a:rPr>
              <a:t>for</a:t>
            </a:r>
            <a:r>
              <a:rPr/>
              <a:t> and </a:t>
            </a:r>
            <a:r>
              <a:rPr sz="1800">
                <a:latin typeface="Courier"/>
              </a:rPr>
              <a:t>while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my_seq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list(</a:t>
            </a:r>
            <a:r>
              <a:rPr sz="1800">
                <a:solidFill>
                  <a:srgbClr val="4070A0"/>
                </a:solidFill>
                <a:latin typeface="Courier"/>
              </a:rPr>
              <a:t>"AAAGCGCCGGGA"</a:t>
            </a:r>
            <a:r>
              <a:rPr sz="1800">
                <a:latin typeface="Courier"/>
              </a:rPr>
              <a:t>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#split sequence and scores into arrays</a:t>
            </a:r>
            <a:br/>
            <a:r>
              <a:rPr sz="1800">
                <a:latin typeface="Courier"/>
              </a:rPr>
              <a:t>scores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list(</a:t>
            </a:r>
            <a:r>
              <a:rPr sz="1800">
                <a:solidFill>
                  <a:srgbClr val="4070A0"/>
                </a:solidFill>
                <a:latin typeface="Courier"/>
              </a:rPr>
              <a:t>"012345543210"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base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my_seq:</a:t>
            </a:r>
            <a:br/>
            <a:r>
              <a:rPr sz="1800">
                <a:latin typeface="Courier"/>
              </a:rPr>
              <a:t>  print(base)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#note the formatting, including indentation, is similar to if/else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my_seq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list(</a:t>
            </a:r>
            <a:r>
              <a:rPr sz="1800">
                <a:solidFill>
                  <a:srgbClr val="4070A0"/>
                </a:solidFill>
                <a:latin typeface="Courier"/>
              </a:rPr>
              <a:t>"AAAGCGCCGGGA"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scores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list(</a:t>
            </a:r>
            <a:r>
              <a:rPr sz="1800">
                <a:solidFill>
                  <a:srgbClr val="4070A0"/>
                </a:solidFill>
                <a:latin typeface="Courier"/>
              </a:rPr>
              <a:t>"012345543210"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base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my_seq:</a:t>
            </a:r>
            <a:br/>
            <a:r>
              <a:rPr sz="1800">
                <a:latin typeface="Courier"/>
              </a:rPr>
              <a:t>  print(base)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
## A
## A
## G
## C
## G
## C
## C
## G
## G
## G
## 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a counter variable to track where we are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base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my_seq: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"Nucleotide"</a:t>
            </a:r>
            <a:r>
              <a:rPr sz="1800">
                <a:latin typeface="Courier"/>
              </a:rPr>
              <a:t>, base, </a:t>
            </a:r>
            <a:r>
              <a:rPr sz="1800">
                <a:solidFill>
                  <a:srgbClr val="4070A0"/>
                </a:solidFill>
                <a:latin typeface="Courier"/>
              </a:rPr>
              <a:t>"at index"</a:t>
            </a:r>
            <a:r>
              <a:rPr sz="1800">
                <a:latin typeface="Courier"/>
              </a:rPr>
              <a:t>,i,</a:t>
            </a:r>
            <a:r>
              <a:rPr sz="1800">
                <a:solidFill>
                  <a:srgbClr val="4070A0"/>
                </a:solidFill>
                <a:latin typeface="Courier"/>
              </a:rPr>
              <a:t>"has score:"</a:t>
            </a:r>
            <a:r>
              <a:rPr sz="1800">
                <a:latin typeface="Courier"/>
              </a:rPr>
              <a:t>,scores[i],sep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i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same as i = i+1. Increases i with each iteration of the loop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Nucleotide A at index 0 has score: 0
## Nucleotide A at index 1 has score: 1
## Nucleotide A at index 2 has score: 2
## Nucleotide G at index 3 has score: 3
## Nucleotide C at index 4 has score: 4
## Nucleotide G at index 5 has score: 5
## Nucleotide C at index 6 has score: 5
## Nucleotide C at index 7 has score: 4
## Nucleotide G at index 8 has score: 3
## Nucleotide G at index 9 has score: 2
## Nucleotide G at index 10 has score: 1
## Nucleotide A at index 11 has score: 0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Using the genetic code dictionary from last class</a:t>
            </a:r>
            <a:br/>
            <a:r>
              <a:rPr sz="1800">
                <a:latin typeface="Courier"/>
              </a:rPr>
              <a:t>printed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codon, amino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genetic_code.items():</a:t>
            </a:r>
            <a:br/>
            <a:r>
              <a:rPr sz="1800">
                <a:latin typeface="Courier"/>
              </a:rPr>
              <a:t>  print(codon,amino)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use a counter here just for fun</a:t>
            </a:r>
            <a:br/>
            <a:r>
              <a:rPr sz="1800">
                <a:latin typeface="Courier"/>
              </a:rPr>
              <a:t>  printed 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use "break" to terminate the loop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printed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: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break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ATA I
## ATC I
## ATT I
## ATG M
## ACA 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for</a:t>
            </a:r>
            <a:r>
              <a:rPr/>
              <a:t> loops are available in R but there are often better alternatives</a:t>
            </a:r>
          </a:p>
          <a:p>
            <a:pPr lvl="1"/>
            <a:r>
              <a:rPr/>
              <a:t>Syntax is clunkier and more explicit</a:t>
            </a:r>
          </a:p>
          <a:p>
            <a:pPr lvl="1"/>
            <a:r>
              <a:rPr/>
              <a:t>Importantly, the existence of </a:t>
            </a:r>
            <a:r>
              <a:rPr sz="1800">
                <a:latin typeface="Courier"/>
              </a:rPr>
              <a:t>vectorized</a:t>
            </a:r>
            <a:r>
              <a:rPr/>
              <a:t> functions make loops unnecessary in many contexts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bignums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R</a:t>
            </a:r>
            <a:br/>
            <a:r>
              <a:rPr sz="1800">
                <a:latin typeface="Courier"/>
              </a:rPr>
              <a:t>smallnums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() </a:t>
            </a:r>
            <a:r>
              <a:rPr sz="1800" i="1">
                <a:solidFill>
                  <a:srgbClr val="60A0B0"/>
                </a:solidFill>
                <a:latin typeface="Courier"/>
              </a:rPr>
              <a:t>#empty vector for results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(bignums))){ </a:t>
            </a:r>
            <a:r>
              <a:rPr sz="1800" i="1">
                <a:solidFill>
                  <a:srgbClr val="60A0B0"/>
                </a:solidFill>
                <a:latin typeface="Courier"/>
              </a:rPr>
              <a:t>#specify the range explicitly</a:t>
            </a:r>
            <a:br/>
            <a:r>
              <a:rPr sz="1800">
                <a:latin typeface="Courier"/>
              </a:rPr>
              <a:t>  smallnums[i]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bignums[i]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smallnums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functions in R automatically work across every element in a vector</a:t>
            </a:r>
          </a:p>
          <a:p>
            <a:pPr lvl="1"/>
            <a:r>
              <a:rPr/>
              <a:t>This will be even more relevant once we encounter higher dimensional data structures in R (e.g. matrices and data frames)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smallnums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bignums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R</a:t>
            </a:r>
            <a:br/>
            <a:r>
              <a:rPr sz="1800">
                <a:latin typeface="Courier"/>
              </a:rPr>
              <a:t>smallnums </a:t>
            </a:r>
            <a:r>
              <a:rPr sz="1800" i="1">
                <a:solidFill>
                  <a:srgbClr val="60A0B0"/>
                </a:solidFill>
                <a:latin typeface="Courier"/>
              </a:rPr>
              <a:t># all elements were affected by the same operation!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biggernums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bignums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biggernums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 100  2000 30000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If we operate on two vectors of the same length the behaviour is different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</a:t>
            </a:r>
            <a:r>
              <a:rPr sz="1800">
                <a:latin typeface="Courier"/>
              </a:rPr>
              <a:t>for</a:t>
            </a:r>
            <a:r>
              <a:rPr/>
              <a:t> loop will give you access to every value in a list in increasing order from the first index (0 or 1, depending on language) to the last index</a:t>
            </a:r>
          </a:p>
          <a:p>
            <a:pPr lvl="1"/>
            <a:r>
              <a:rPr/>
              <a:t>If you want to use the index at any iteration, you can count from 0 upwards using an integer variable</a:t>
            </a:r>
          </a:p>
          <a:p>
            <a:pPr lvl="2"/>
            <a:r>
              <a:rPr/>
              <a:t>This is the main option in R</a:t>
            </a:r>
          </a:p>
          <a:p>
            <a:pPr lvl="1"/>
            <a:r>
              <a:rPr/>
              <a:t>You can use the dictionary method </a:t>
            </a:r>
            <a:r>
              <a:rPr sz="1800">
                <a:latin typeface="Courier"/>
              </a:rPr>
              <a:t>items</a:t>
            </a:r>
            <a:r>
              <a:rPr/>
              <a:t> to iterate over the key and value together (in no particular order!)</a:t>
            </a:r>
          </a:p>
          <a:p>
            <a:pPr lvl="1"/>
            <a:r>
              <a:rPr/>
              <a:t>When using R, you can avoid many of the common scenarios that would require a loop in Python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Programs need access to data in order to be useful</a:t>
            </a:r>
          </a:p>
          <a:p>
            <a:pPr lvl="1"/>
            <a:r>
              <a:rPr/>
              <a:t>Reading from a text file is straightforward, especially in conjunction with a loop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input_fasta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"data/human_genes_chr7/ENST00000305119.fa"</a:t>
            </a:r>
            <a:br/>
            <a:r>
              <a:rPr sz="1800">
                <a:latin typeface="Courier"/>
              </a:rPr>
              <a:t>fasta_file_handle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open(input_fasta,</a:t>
            </a:r>
            <a:r>
              <a:rPr sz="1800">
                <a:solidFill>
                  <a:srgbClr val="4070A0"/>
                </a:solidFill>
                <a:latin typeface="Courier"/>
              </a:rPr>
              <a:t>"r"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open the file and store file handle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text_line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fasta_file_handle:</a:t>
            </a:r>
            <a:br/>
            <a:r>
              <a:rPr sz="1800">
                <a:latin typeface="Courier"/>
              </a:rPr>
              <a:t>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#remove newline</a:t>
            </a:r>
            <a:br/>
            <a:r>
              <a:rPr sz="1800">
                <a:latin typeface="Courier"/>
              </a:rPr>
              <a:t>  print(text_line)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Conditions are used in programs to make decisions</a:t>
            </a:r>
          </a:p>
          <a:p>
            <a:pPr lvl="1"/>
            <a:r>
              <a:rPr/>
              <a:t>Most common type of comparison used in decision making is to determine how one numeric value compares to the other in magnitude</a:t>
            </a:r>
          </a:p>
          <a:p>
            <a:pPr lvl="1"/>
            <a:r>
              <a:rPr/>
              <a:t>Another common comparison is between strings (identity or partial identity)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FASTA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input_fasta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"data/human_genes_chr7/ENST00000305119.fa"</a:t>
            </a:r>
            <a:br/>
            <a:r>
              <a:rPr sz="1800">
                <a:latin typeface="Courier"/>
              </a:rPr>
              <a:t>fasta_file_handle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open(input_fasta,</a:t>
            </a:r>
            <a:r>
              <a:rPr sz="1800">
                <a:solidFill>
                  <a:srgbClr val="4070A0"/>
                </a:solidFill>
                <a:latin typeface="Courier"/>
              </a:rPr>
              <a:t>"r"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text_line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fasta_file_handle:</a:t>
            </a:r>
            <a:br/>
            <a:r>
              <a:rPr sz="1800">
                <a:latin typeface="Courier"/>
              </a:rPr>
              <a:t>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print(text_line)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&gt;ENST00000305119
## TGTGTGAACAAGTGCACCAAAGGAACGAAGTCGCAAATGAACTGTAACCTGGGCACATGTCAGCTGCAACGCAGTGGCCCCCGCTGCCTGTGCCCAAATACGAACACACACTGGTACTGGGGAGAGACCTGTGAATTCAACATCGCCAAGAGCCTCGTGTATGGGATCGTGGGGGCTGTGATGGCGGTGCTGCTGCTCGCATTGATCATCCTAATCATCTTATTCAGCCTATCCCAGAGAAAACGGCACAGACCAGAATCTGAGGGAGAGCAGATTCGGCCTTGAGAACGCCTACAACAACTTCCGGCCCACCCTGGAGACTGTTGACTCTGGCACAGAGCTCCACATCCAGAGGCCGGAGATGGTAGCATCCACTGTGTGAGCCAACGGGGGCCTCCCACCCTCATCTAGCTCTGTTCAGGAGAGCTGCAAACACAGAGCCCACCACAAGCCTCCGGGGCGGGTCAAGAGGAGACCGAAGTCAGGCCCTGAAGCCGGTCCTGCTCTGAGCTGACAGACTTGGCCAGTCCCCTGCCTGTGCTCCTGCTGGGGAAGGCTGGGGGCTGTAAGCCTCTCCATC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FASTA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Reading data and storing it in a useful way is one form of “parsing”</a:t>
            </a:r>
          </a:p>
          <a:p>
            <a:pPr lvl="1"/>
            <a:r>
              <a:rPr/>
              <a:t>Involves deconstructing the relevant components of a file and storing them as variables for use later in the code</a:t>
            </a:r>
          </a:p>
          <a:p>
            <a:pPr lvl="1"/>
            <a:r>
              <a:rPr/>
              <a:t>Implementation will depend on the format/structure of the file being read and your needs (i.e. what the program should do)</a:t>
            </a:r>
          </a:p>
          <a:p>
            <a:pPr lvl="2"/>
            <a:r>
              <a:rPr/>
              <a:t>e.g. information from header is stored separately from the associated sequence data but linked in some way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Reminder:</a:t>
            </a:r>
            <a:r>
              <a:rPr/>
              <a:t> </a:t>
            </a:r>
            <a:r>
              <a:rPr/>
              <a:t>FASTA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&gt;ENSG00000001626|ENSG00000001626|ENST00000003084|1|1|CFTR</a:t>
            </a:r>
            <a:r>
              <a:rPr/>
              <a:t> </a:t>
            </a:r>
            <a:r>
              <a:rPr sz="1800">
                <a:latin typeface="Courier"/>
              </a:rPr>
              <a:t>GTAGTAGGTCTTTGGCATTAGGAGCTTGAGCCCAGACGGCCCTAGCAGGGACCCCAG</a:t>
            </a:r>
            <a:r>
              <a:rPr/>
              <a:t> </a:t>
            </a:r>
            <a:r>
              <a:rPr sz="1800">
                <a:latin typeface="Courier"/>
              </a:rPr>
              <a:t>CCGAGAGACCATGCAGAGGTCGCCTCTGGAAAAGGCCAGCGTTGTCTCCAAACTTTT</a:t>
            </a:r>
            <a:r>
              <a:rPr/>
              <a:t> </a:t>
            </a:r>
            <a:r>
              <a:rPr sz="1800">
                <a:latin typeface="Courier"/>
              </a:rPr>
              <a:t>CAGCTGGACCAGACCAATTTTGAGGAAAGGATACAGACAGCGCCTGGAATTGTCAGA</a:t>
            </a:r>
            <a:r>
              <a:rPr/>
              <a:t> </a:t>
            </a:r>
            <a:r>
              <a:rPr sz="1800">
                <a:latin typeface="Courier"/>
              </a:rPr>
              <a:t>&gt;ENSG00000241644|ENSG00000241644|ENST00000013222|1|1|INMT</a:t>
            </a:r>
            <a:r>
              <a:rPr/>
              <a:t> </a:t>
            </a:r>
            <a:r>
              <a:rPr sz="1800">
                <a:latin typeface="Courier"/>
              </a:rPr>
              <a:t>ACATTTCAGGGACACCATGAAGGGTGGCTTCACTGGGGGTGATGAGTACCAGAAGCA</a:t>
            </a:r>
            <a:r>
              <a:rPr/>
              <a:t> </a:t>
            </a:r>
            <a:r>
              <a:rPr sz="1800">
                <a:latin typeface="Courier"/>
              </a:rPr>
              <a:t>CCTGCCCAGGGACTACTTGGCTACTTACTACAGCTTCGATGGCAGCCCCTCACCCGA</a:t>
            </a:r>
            <a:r>
              <a:rPr/>
              <a:t> </a:t>
            </a:r>
            <a:r>
              <a:rPr sz="1800">
                <a:latin typeface="Courier"/>
              </a:rPr>
              <a:t>CGAGATGCTGAAGTTTAACTTGGAATGTCTCCACAAGACCTTCGGCCCTGGAGGCCT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FASTA</a:t>
            </a:r>
            <a:r>
              <a:rPr/>
              <a:t> </a:t>
            </a:r>
            <a:r>
              <a:rPr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sequences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text_line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fasta_file_handle:</a:t>
            </a:r>
            <a:br/>
            <a:r>
              <a:rPr sz="1800">
                <a:latin typeface="Courier"/>
              </a:rPr>
              <a:t>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text_line.startswith(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text_line.lstrip(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header_info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</a:t>
            </a:r>
            <a:br/>
            <a:r>
              <a:rPr sz="1800">
                <a:latin typeface="Courier"/>
              </a:rPr>
              <a:t>    header_vals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header_info.split(</a:t>
            </a:r>
            <a:r>
              <a:rPr sz="1800">
                <a:solidFill>
                  <a:srgbClr val="4070A0"/>
                </a:solidFill>
                <a:latin typeface="Courier"/>
              </a:rPr>
              <a:t>"|"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id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header_vals[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id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sequences:</a:t>
            </a:r>
            <a:br/>
            <a:r>
              <a:rPr sz="1800">
                <a:latin typeface="Courier"/>
              </a:rPr>
              <a:t>      sequences[id]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sequences[id]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text_line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  sequences[id]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Deconstructing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sequences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 </a:t>
            </a:r>
            <a:r>
              <a:rPr sz="1800" i="1">
                <a:solidFill>
                  <a:srgbClr val="60A0B0"/>
                </a:solidFill>
                <a:latin typeface="Courier"/>
              </a:rPr>
              <a:t>#dictionary to store sequence and unique identifier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text_line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fasta_file_handle:</a:t>
            </a:r>
            <a:br/>
            <a:r>
              <a:rPr sz="1800">
                <a:latin typeface="Courier"/>
              </a:rPr>
              <a:t>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print(text_line[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45</a:t>
            </a:r>
            <a:r>
              <a:rPr sz="1800">
                <a:latin typeface="Courier"/>
              </a:rPr>
              <a:t>])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display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code just removes the newline and stores the rest as a string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every line is treated the same way here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&gt;ENSG00000001626|ENSG00000001626.17|ENST00000
## GTAGTAGGTCTTTGGCATTAGGAGCTTGAGCCCAGACGGCCCTAG
## CCGAGAGACCATGCAGAGGTCGCCTCTGGAAAAGGCCAGCGTTGT
## CAGCTGGACCAGACCAATTTTGAGGAAAGGATACAGACAGCGCCT
## ATACCAAATCCCTTCTGTTGATTCTGCTGACAATCTATCTGAAAA
## GGATAGAGAGCTGGCTTCAAAGAAAAATCCTAAACTCATTAATGC
## TTTCTGGAGATTTATGTTCTATGGAATCTTTTTATATTTAGGGGA
## ACAGCCTCTCTTACTGGGAAGAATCATAGCTTCCTATGACCCGGA
## CTCTATCGCGATTTATCTAGGCATAGGCTTATGCCTTCTCTTTAT
## CCTACACCCAGCCATTTTTGGCCTTCATCACATTGGAATGCAGAT
## TAGTTTGATTTATAAGAAGACTTTAAAGCTGTCAAGCCGTGTTCT
## TGGACAACTTGTTAGTCTCCTTTCCAACAACCTGAACAAATTTGA
## GGCACATTTCGTGTGGATCGCTCCTTTGCAAGTGGCACTCCTCAT
## GTTGTTACAGGCGTCTGCCTTCTGTGGACTTGGTTTCCTGATAGT
## GGCTGGGCTAGGGAGAATGATGATGAAGTACAGAGATCAGAGAGC
## AAGACTTGTGATTACCTCAGAAATGATTGAAAATATCCAATCTGT
## GGAAGAAGCAATGGAAAAAATGATTGAAAACTTAAGACAAACAGA
## GAAGGCAGCCTATGTGAGATACTTCAATAGCTCAGCCTTCTTCTT
## GGTGTTTTTATCTGTGCTTCCCTATGCACTAATCAAAGGAATCAT
## CACCACCATCTCATTCTGCATTGTTCTGCGCATGGCGGTCACTCG
## TGTACAAACATGGTATGACTCTCTTGGAGCAATAAACAAAATACA
## GCAAGAATATAAGACATTGGAATATAACTTAACGACTACAGAAGT
## AACAGCCTTCTGGGAGGAGGGATTTGGGGAATTATTTGAGAAAGC
## CAATAGAAAAACTTCTAATGGTGATGACAGCCTCTTCTTCAGTAA
## TACTCCTGTCCTGAAAGATATTAATTTCAAGATAGAAAGAGGACA
## TGGATCCACTGGAGCAGGCAAGACTTCACTTCTAATGGTGATTAT
## TTCAGAGGGTAAAATTAAGCACAGTGGAAGAATTTCATTCTGTTC
## TATGCCTGGCACCATTAAAGAAAATATCATCTTTGGTGTTTCCTA
## CAGAAGCGTCATCAAAGCATGCCAACTAGAAGAGGACATCTCCAA
## CAATATAGTTCTTGGAGAAGGTGGAATCACACTGAGTGGAGGTCA
## TTTAGCAAGAGCAGTATACAAAGATGCTGATTTGTATTTATTAGA
## CCTAGATGTTTTAACAGAAAAAGAAATATTTGAAAGCTGTGTCTG
## CAAAACTAGGATTTTGGTCACTTCTAAAATGGAACATTTAAAGAA
## AATTTTGCATGAAGGTAGCAGCTATTTTTATGGGACATTTTCAGA
## GCCAGACTTTAGCTCAAAACTCATGGGATGTGATTCTTTCGACCA
## AAGAAATTCAATCCTAACTGAGACCTTACACCGTTTCTCATTAGA
## CTCCTGGACAGAAACAAAAAAACAATCTTTTAAACAGACTGGAGA
## GAAGAATTCTATTCTCAATCCAATCAACTCTATACGAAAATTTTC
## TCCCTTACAAATGAATGGCATCGAAGAGGATTCTGATGAGCCTTT
## CTTAGTACCAGATTCTGAGCAGGGAGAGGCGATACTGCCTCGCAT
## TGGCCCCACGCTTCAGGCACGAAGGAGGCAGTCTGTCCTGAACCT
## TAACCAAGGTCAGAACATTCACCGAAAGACAACAGCATCCACACG
## CCCTCAGGCAAACTTGACTGAACTGGATATATATTCAAGAAGGTT
## CTTGGAAATAAGTGAAGAAATTAACGAAGAAGACTTAAAGGAGTG
## GGAGAGCATACCAGCAGTGACTACATGGAACACATACCTTCGATA
## GAGCTTAATTTTTGTGCTAATTTGGTGCTTAGTAATTTTTCTGGC
## TTTGGTTGTGCTGTGGCTCCTTGGAAACACTCCTCTTCAAGACAA
## TAGTAGAAATAACAGCTATGCAGTGATTATCACCAGCACCAGTTC
## CATTTACGTGGGAGTAGCCGACACTTTGCTTGCTATGGGATTCTT
## GGTGCATACTCTAATCACAGTGTCGAAAATTTTACACCACAAAAT
## TCAAGCACCTATGTCAACCCTCAACACGTTGAAAGCAGGTGGGAT
## CAAAGATATAGCAATTTTGGATGACCTTCTGCCTCTTACCATATT
## GTTATTAATTGTGATTGGAGCTATAGCAGTTGTCGCAGTTTTACA
## TGCAACAGTGCCAGTGATAGTGGCTTTTATTATGTTGAGAGCATA
## ACAGCAACTCAAACAACTGGAATCTGAAGGCAGGAGTCCAATTTT
## AAGCTTAAAAGGACTATGGACACTTCGTGCCTTCGGACGGCAGCC
## GTTCCACAAAGCTCTGAATTTACATACTGCCAACTGGTTCTTGTA
## CTGGTTCCAAATGAGAATAGAAATGATTTTTGTCATCTTCTTCAT
## TTCCATTTTAACAACAGGAGAAGGAGAAGGAAGAGTTGGTATTAT
## GAATATCATGAGTACATTGCAGTGGGCTGTAAACTCCAGCATAGA
## GCGATCTGTGAGCCGAGTCTTTAAGTTCATTGACATGCCAACAGA
## GTCAACCAAACCATACAAGAATGGCCAACTCTCGAAAGTTATGAT
## CGTGAAGAAAGATGACATCTGGCCCTCAGGGGGCCAAATGACTGT
## AAAATACACAGAAGGTGGAAATGCCATATTAGAGAACATTTCCTT
## CCAGAGGGTGGGCCTCTTGGGAAGAACTGGATCAGGGAAGAGTAC
## TTTGAGACTACTGAACACTGAAGGAGAAATCCAGATCGATGGTGT
## AACTTTGCAACAGTGGAGGAAAGCCTTTGGAGTGATACCACAGAA
## TGGAACATTTAGAAAAAACTTGGATCCCTATGAACAGTGGAGTGA
## AGTTGCAGATGAGGTTGGGCTCAGATCTGTGATAGAACAGTTTCC
## TGTCCTTGTGGATGGGGGCTGTGTCCTAAGCCATGGCCACAAGCA
## TAGATCTGTTCTCAGTAAGGCGAAGATCTTGCTGCTTGATGAACC
## TCCAGTAACATACCAAATAATTAGAAGAACTCTAAAACAAGCATT
## AATTCTCTGTGAACACAGGATAGAAGCAATGCTGGAATGCCAACA
## AGAGAACAAAGTGCGGCAGTACGATTCCATCCAGAAACTGCTGAA
## CCGGCAAGCCATCAGCCCCTCCGACAGGGTGAAGCTCTTTCCCCA
## GTGCAAGTCTAAGCCCCAGATTGCTGCTCTGAAAGAGGAGACAGA
## TACAAGGCTTTAGAGAGCAGCATAAATGTTGACATGGGACATTTG
## CTCGTGGGACAGTCACCTCATGGAATTGGAGCTCGTGGAACAGTT
## AACAAGGATGAATTAAGTTTTTTTTTAAAAAAGAAACATTTGGTA
## ACTGATATGGGTCTTGATAAATGGCTTCCTGGCAATAGTCAAATT
## CAAATCCTTGAAGATTTACCACTTGTGTTTTGCAAGCCAGATTTT
## CATGTGCTAGTAATTGGAAAGGCAGCTCTAAATGTCAATCAGCCT
## TGTCTAGTGAAACTCGTTAATTTGTAGTGTTGGAGAAGAACTGAA
## GTTATGATTAAGTAATGATAACTGGAAACTTCAGCGGTTTATATA
## TTCTCTCCTCTCCCCATGATGTTTAGAAACACAACTATATTGTTT
## TATCTCATTTCCAAGCAAGTATTAGAATACCACAGGAACCACAAG
## ATGCCCCATTCAACATCTAGTGAGCAGTCAGGAAAGAGAACTTCC
## GGGTTAGTATTGTCCAGGTCTACCAAAAATCTCAATATTTCAGAT
## CTTACCTGGGAAAGGGCTGTTATAATCTTTCACAGGGGACAGGAT
## GAAGTTGATATGCCTTTTCCCAACTCCAGAAAGTGACAAGCTCAC
## AGTTTAGCTGGAAAAGTATGTTAGTGCAAATTGTCACAGGACAGC
## AGCTCCAGGTAGAGGGTGTGTAAGTAGATAGGCCATGGGCACTGT
## AAGTCCAAGCATTTAGATGTATAGGTTGATGGTGGTATGTTTTCA
## CTTCATGCTGTCTACACTAAGAGAGAATGAGAGACACACTGAAGA
## TTAGTTTTATATGCTTCTGTTTTATAATTTTGTGAAGCAAAATTT
## TTTATTTTAATAATGTTTCAAACATATATAACAATGCTGTATTTT
## AATTACATTTGTATAAAATAATTTTTATATTTGAAATATTGACTT
## TTTCTATGAAATATTATGTTAAAACTGGGACAGGGGAGAACCTAG
## GGGCCATGAATCACCTTTTGGTCTGGAGGGAAGCCTTGGGGCTGA
## CAGCTGTATGATTCCCAGCCAGCACAGCCTCTTAGATGCAGTTCT
## ACCAGTCTGACTGTTTCCATCAAGGGTACACTGCCTTCTCAACTC
## GAAGACTGCATTATATTTATTACTGTAAGAAAATATCACTTGTCA
## TTGTGTGAAA
## &gt;ENSG00000241644|ENSG00000241644.2|ENST000000
## ACATTTCAGGGACACCATGAAGGGTGGCTTCACTGGGGGTGATGA
## CCTGCCCAGGGACTACTTGGCTACTTACTACAGCTTCGATGGCAG
## CGAGATGCTGAAGTTTAACTTGGAATGTCTCCACAAGACCTTCGG
## AGGGGACACGCTGATTGACATTGGCTCAGGTCCTACCATCTACCA
## TGATTCCTTCCAAGACATCACTCTCTCCGACTTTACCGACCGCAA
## AAAGTGGCTGAAGAAGGAGCCGGGGGCCTATGACTGGACCCCAGC
## TGAGCTGGAAGGAAACAGCGGCCGATGGGAGGAGAAGGAGGAGAA
## GAAGCGGGTGCTCAAGTGCGATGTCCACCTGGGCAACCCGCTGGC
## TCTCGCCGACTGTGTGCTCACCCTGCTGGCCATGGAGTGTGCCTG
## CTACCGCGCTGCCCTGTGCAACCTTGCCTCACTGCTCAAGCCGGG
## CACTGTCACGCTTCGGCTCCCGTCCTACATGGTGGGGAAGCGTGA
## CCTGGAGAAAGAGGAGGTGGAGCAGGCTGTCCTGGATGCTGGCTT
## CCTACACAGTCCCCAGAGCTACTCTGTCACCAATGCTGCCAACAA
## TGTGGCTCGCAAGAAGCCTGGGCCCTGAGCCAGGAGGGCCAGCCA
## TGTGAGGCCTTGGCCATCTGTATGCTAGAGAGGGGTGAGGAATGG
## CTCTGATTTCAACACTAACATTCCATCTTCTGAAATTCTGAGATT
## TAGAATTCTAAGTTTCCAACATTCCTCATTCTAGGATCCTAGGAG
## TCTAATATACTAAGCCTTACAGCTATCTTAGATGCGATCTGACTC
## GCACCCAGGGACGTGGTTTTAGAGTCTACCTAATATGTTAAGGAC
## TCTACCTAATATGTTAAGGACAAGGAAACCTCTGGACAGTGGTAT
## TTTTTTTTTTGAGACGGAGTCTGGCTCTGTCACCCAGGCTAGAGT
## CGGCTCACTGCAAGCTCTGCGTCCTGGGTTGACGCCATTCTCCTG
## TAGCTGGGACTACAGGAGCTCGCCACCACACCCAGCTAATTTTTT
## TTGAGACGGAGTTTCGCTCTGTCGCCCAGGCTGGAGTGCAGTGGC
## TGCAAGCTCCGCCTCCCGGGTTCACGCCATTCTCCTGCCTCAGCC
## ACTACAGGCACGCGCCACCATGCCCGGCTAATTTTTGTATTTTTA
## CACCGTGTTAGCCAGGATGGTCTCGATCTCCTGACCTGGTGATCC
## CCAAAGTGCTGGGATTACAGGCGTGAGCCACCGCACCCAGCCAGG
## CCAGCTCTGTAAAGGAAAAGCACTGATGTGTGGTAGTCACCAATT
## CTCCCACCATGGTTGATTTCAAGCCACCAGTGGTTTAATAACCAG
## AATATTTTACAGTTGACTCTCATGAGCTGATTGGAGTCAGCTGGA
## TAGACTAAGGTCAGCAGATTTAGCAAATACAGACTGCCCCAGTTC
## AATGAAATAAATCTATAAGGTTAAGTATGTCCCCAGAACTGCATG
## AAACAATGATTTGTTGTTCACCTGAAATTCAAATTTAGCTGGGTG
## GGCAACCCTACTTCAGACCCAGGTGTAAGGTACATGGATGTGCTT
## CCAAGGCAGAGATCCATGCCTGCATGACTCAGTGGGTTTGGTGCA
## ACTTGTTATATAACCTGTTTGTGTAAGTTCATACTTGGTCTGAGC
## AAGGTAATTGTCCTGCTAATGCTGTACAGGGGCTCTTGGGGTTCG
## GCTTGACATGGTGGGCACACTGGCGCCCAGTAAGAGAGAGAGAGA
## TTTGCAGATGGACAGGAAGGAGCCAGGACACAGCTCAGCTTGCTC
## AAAAGTTAAGCTGCTGACCCTGAAGGCAAGGGAGAGCAGGCTGCA
## GCCACGGGCTCAAGCAGCCAAGGCAGGGCGGACAGTGTGAGAGAG
## GATGAGAGCTGTTGCTGAATAAAACCATATTCACCTGCC
## &gt;ENSG00000050327|ENSG00000050327.15|ENST00000
## GGGGCGGCCGGGCCTGCGCTGGGGACGGCTCTGGGGACTGCGGCC
## AGGGGACGCTGGGGCCGAAGCAGCATGTGACACCGACCAGGATTC
## TGAGGAGGCCCAGCGTGGAGCCTCTCCTCCCATCTCTGCCATAGA
## CCCTGAGGCTCCCATGAGGAGCAGCCAGGTCTCTGCCTTGGGGCT
## TGAGGACCCATCCTATAAGTGGAGAGAGGAACACAGACTCTCAGC
## GTTAAGGGATGTGTGTGACTATGCGATTGAGACGATGCCCTCTTT
## TGCAGATGTGGAGCCCAATCAGGAAAGCCTTGTGGCTGAGGCCTG
## CTGGGAGGCAGTACCCCAGAGCCTAGCAGGCCGACAAGCAAGGAC
## GCTCTGGGCCTGCCCCATTCAGAGTGAGCATCTAGACATGGCCCC
## GGGAAGCGAAGAAGAGGAGGTGGAATTTTGGCCAGGACTTACTTC
## TGGACAGGCAGAAGAAGAAGAGGAAACCTCTTCAGATAACTCTGG
## TTCTCCCTGCGAAGAGCATCCTGCAGAGACCAACCAGAATGAAGG
## TATCAGGCAGGGGGAAGAGCTGCCACCTGAGGAGCTGCAGGAAAG
## TCCCCAGGAGGTCCAAGTTCTGGAGGAGCAGGGACAGCAGGAAGC
## AGGAACTCTGAGGGAGGATGTTTGTGCCGATGGGCTATTAGGGGA
## GCAGGTTAATGATGAAAAGGGAGAACAGAAGCAAAAACAGGAACA
## GCTTGGGAGACAAGGAGAAAGAATGGGGCTCACTGGGGAGCCAGA
## TGAGTGGGAGCAGGAGGATATGGAGAGGAAGGCTCAGGGTCAGGG
## AGAAGAGAGGAAGAGGGAGCTGCAGGTGCCAGAAGAGAATAGGGC
## AAAGAGTCAAACCTTTTTGGGAAAATCAGAGGAAGTAACTGGAAA
## TATAAAGGAGAAAGGGGTGCCAGTCAGCGGGCAGGAGGCGAAAGA
## TGGGGGCAGGCTGGGGGCAGTGGGAAGAGCGAGGAGCAGGGAAGA
## TGGGCCTTCAATGCCCGCTCTGATAGCCCCTGAGGACTCTCCTCA
## AGGTGCCTCATATCTCATGACTCAGATTCCCGGGACTCAGACAGA
## ACTGTCCCCCGCAGCTCTGTCTCCCTCGCTAGAGCCCATCAGGTG
## TTCTCTACTGGGCTCCTTTTTGACTGAGGAGTCACCTGACAAGGA
## CCAGCAAGAGGAATCCAGGCTGAGGAAGGGAACAGTGTCCAGCCA
## CTTTGCCAGTGCATCTGTGACTCCTCCAAGGACACCAGATTCAGC
## TGAAGCCTACCCCATCACACCTGCCTCGGTATCTGCCAGGCCCCC
## GAGGGAAACCTCTTGTGCTGCACGTGCTCCAGAAACTGCCAGTGC
## TGACCCATCTCCCTGTGGGACTTCTGAGATGTGCCCGGCTGCCCT
## CACCGGGACCAGCCCTCCGAGGCCCCCAGCCAACTCCACAGGCAC
## GAGTGACTCCTTCCCTGGTTCTCACAGGACAGAGCAGACTCCAGA
## GCTTTCCTACTCCCACTCAGAGCTGCCCCAGAGGCCCCCCAAACC
## TGTGACCCCAAGAAGGGACAGAAGGAGTGGTAGGGACTACAGCAC
## TACTGCCTTATCCACGCTGAAGCAGGACTCTCAAGAATCCATCTC
## CAGCAGTCCTCCCAGCATCCAGCCCTGGGTCTCCCCACATAATCC
## GTCTCCCGCCTACGGTTCTTCCCCATCCTTTGTCTCCATGGAGGA
## ACCTCTGCCCCCTCCTCCCCCACAGAGGAGGGACACCCATCCCTC
## TGGCCATGCTCGTGTAGTGGTTCCCACGCTGAAGCAGCATAGCCA
## CCTAGGTTCAGGGCTGCATGCCCCCCATAAAGGCCCACTTCCCCA
## TGTGGCCAGGCAGCACCGACCTCTGCCATCTACCCCAGACAGCTC
## CACCCCCAGGTGGAGATACAACAAGCCGCTACCCCCTACCCCTGA
## CCTTCCTCCCATTTCTGCTCCTGGTAGCTCAAGGATCTACAGGCC
## CATCATAGACCCTCCCACCGAACCACCCCCATTGCCCCCAAAGTC
## GAGCACTCGGGGAGGACATATGAACTCAGGGGGTCATGCCAAAAC
## AGACTGGACAGTCCCCCTCCCTGCCTCTGCTGGACGCACCTCCTG
## TAGATCAACAGAGTCTTTCACTTCCACCAGCAGGAGTAAGAGCGA
## GGCTTTCAGCAACATGACAAACTTCCTATGCCCCTCTTCCCCTAC
## GGAGCTCCAGGGACCCACCTCTAAGGATGAAGCAGGGGTCTCAGA
## TGCGAGAGAACCTTTGAGAAGGACAACCCCTCAGCAAGGAGCCAG
## ACCTGTGGGCCAAGCAAGGCAGCCAGAAAAACCCAGCCATCTGCA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Deconstructing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text_line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fasta_file_handle:</a:t>
            </a:r>
            <a:br/>
            <a:r>
              <a:rPr sz="1800">
                <a:latin typeface="Courier"/>
              </a:rPr>
              <a:t>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text_line.startswith(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text_line.lstrip(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  print(text_line[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45</a:t>
            </a:r>
            <a:r>
              <a:rPr sz="1800">
                <a:latin typeface="Courier"/>
              </a:rPr>
              <a:t>])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display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why don't we see any sequences?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ENSG00000001626|ENSG00000001626.17|ENST000000
## ENSG00000241644|ENSG00000241644.2|ENST0000001
## ENSG00000050327|ENSG00000050327.15|ENST000000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Deconstructing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text_line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fasta_file_handle:</a:t>
            </a:r>
            <a:br/>
            <a:r>
              <a:rPr sz="1800">
                <a:latin typeface="Courier"/>
              </a:rPr>
              <a:t>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text_line.startswith(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text_line.lstrip(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header_info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</a:t>
            </a:r>
            <a:br/>
            <a:r>
              <a:rPr sz="1800">
                <a:latin typeface="Courier"/>
              </a:rPr>
              <a:t>    header_vals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header_info.split(</a:t>
            </a:r>
            <a:r>
              <a:rPr sz="1800">
                <a:solidFill>
                  <a:srgbClr val="4070A0"/>
                </a:solidFill>
                <a:latin typeface="Courier"/>
              </a:rPr>
              <a:t>"|"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id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header_vals[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  print(header_vals[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display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what is split("|") accomplishing?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ENST00000003084
## ENST00000013222
## ENST00000056217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Deconstructing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sequences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text_line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fasta_file_handle:</a:t>
            </a:r>
            <a:br/>
            <a:r>
              <a:rPr sz="1800">
                <a:latin typeface="Courier"/>
              </a:rPr>
              <a:t>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text_line.startswith(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text_line.lstrip(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header_info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</a:t>
            </a:r>
            <a:br/>
            <a:r>
              <a:rPr sz="1800">
                <a:latin typeface="Courier"/>
              </a:rPr>
              <a:t>    header_vals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header_info.split(</a:t>
            </a:r>
            <a:r>
              <a:rPr sz="1800">
                <a:solidFill>
                  <a:srgbClr val="4070A0"/>
                </a:solidFill>
                <a:latin typeface="Courier"/>
              </a:rPr>
              <a:t>"|"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id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header_vals[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here is where it gets tricky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id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sequences:</a:t>
            </a:r>
            <a:br/>
            <a:r>
              <a:rPr sz="1800">
                <a:latin typeface="Courier"/>
              </a:rPr>
              <a:t>      sequences[id]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sequences[id]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text_line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concatenate to existing sequence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add a new key to the dictionary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and put the first line of sequence</a:t>
            </a:r>
            <a:br/>
            <a:r>
              <a:rPr sz="1800">
                <a:latin typeface="Courier"/>
              </a:rPr>
              <a:t>      sequences[id]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Concepts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Gotchas:</a:t>
            </a:r>
            <a:r>
              <a:rPr/>
              <a:t> </a:t>
            </a:r>
            <a:r>
              <a:rPr/>
              <a:t>if/else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Parser used two nested if/else statements</a:t>
            </a:r>
          </a:p>
          <a:p>
            <a:pPr lvl="2"/>
            <a:r>
              <a:rPr/>
              <a:t>The second </a:t>
            </a:r>
            <a:r>
              <a:rPr sz="1800">
                <a:latin typeface="Courier"/>
              </a:rPr>
              <a:t>if</a:t>
            </a:r>
            <a:r>
              <a:rPr/>
              <a:t> was only ever encountered when the first condition evaluated to False (i.e. line didn’t start with “&gt;”)</a:t>
            </a:r>
          </a:p>
          <a:p>
            <a:pPr lvl="1"/>
            <a:r>
              <a:rPr/>
              <a:t>The second if/else is required because our code attempted to modify a value in the dictionary before the key existed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</a:t>
            </a:r>
            <a:br/>
            <a:r>
              <a:rPr sz="1800">
                <a:latin typeface="Courier"/>
              </a:rPr>
              <a:t>a_dict[</a:t>
            </a:r>
            <a:r>
              <a:rPr sz="1800">
                <a:solidFill>
                  <a:srgbClr val="4070A0"/>
                </a:solidFill>
                <a:latin typeface="Courier"/>
              </a:rPr>
              <a:t>"gorilla"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#this won't work because the key doesn't exist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KeyError: 'gorilla'</a:t>
            </a:r>
            <a:br/>
            <a:r>
              <a:rPr sz="1800">
                <a:latin typeface="Courier"/>
              </a:rPr>
              <a:t>a_dict[</a:t>
            </a:r>
            <a:r>
              <a:rPr sz="1800">
                <a:solidFill>
                  <a:srgbClr val="4070A0"/>
                </a:solidFill>
                <a:latin typeface="Courier"/>
              </a:rPr>
              <a:t>"aardvark"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works because we're not relying on the existence of a value in the dictionary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Concepts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Gotchas: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Python, variables that are declared within the loop survive after the last iteration and retain their final value</a:t>
            </a:r>
          </a:p>
          <a:p>
            <a:pPr lvl="1"/>
            <a:r>
              <a:rPr/>
              <a:t>This may be convenient but if you ever reuse a variable that gets modified in a loop you need to remember to set it to the starting value you need</a:t>
            </a:r>
          </a:p>
          <a:p>
            <a:pPr lvl="1"/>
            <a:r>
              <a:rPr/>
              <a:t>Best practice is to just not recycle variable 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some_number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some_number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 sz="1800">
                <a:latin typeface="Courier"/>
              </a:rPr>
              <a:t>  other_number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print(i,some_number,other_number)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 10 20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some_number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#put it back explicitly to zero if you use it again later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if</a:t>
            </a:r>
            <a:r>
              <a:rPr/>
              <a:t> statement is shared across most programming languages with similar syntax</a:t>
            </a:r>
          </a:p>
          <a:p>
            <a:pPr lvl="1"/>
            <a:r>
              <a:rPr/>
              <a:t>Used to check whether the evaluation of code results in one of two outcomes:</a:t>
            </a:r>
          </a:p>
          <a:p>
            <a:pPr lvl="2"/>
            <a:r>
              <a:rPr/>
              <a:t>True vs False or 0 vs a non-zero value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"it's not zero!"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it's not zero!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1-1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"we can't get here!"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FASTA parsers exist in BioPython so you shouldn’t have to implement one, but you may need to extract information from a complex header</a:t>
            </a:r>
          </a:p>
          <a:p>
            <a:pPr lvl="1"/>
            <a:r>
              <a:rPr/>
              <a:t>Our example made assumptions about a consistent format in the header</a:t>
            </a:r>
          </a:p>
          <a:p>
            <a:pPr lvl="2"/>
            <a:r>
              <a:rPr/>
              <a:t>What would happen if the ENST identifiers were not unique in the file?</a:t>
            </a:r>
          </a:p>
          <a:p>
            <a:pPr lvl="2"/>
            <a:r>
              <a:rPr/>
              <a:t>How might we store all the data in the header in a convenient way?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load/process?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Parsing or loading the contents of a file is the first step in many workflows</a:t>
            </a:r>
          </a:p>
          <a:p>
            <a:pPr lvl="1"/>
            <a:r>
              <a:rPr/>
              <a:t>Depending on the scale of your data, you may not actually want to store everything in memory</a:t>
            </a:r>
          </a:p>
          <a:p>
            <a:pPr lvl="1"/>
            <a:r>
              <a:rPr/>
              <a:t>How much RAM do you think the parser example would use if run on the human genome sequence?</a:t>
            </a:r>
          </a:p>
          <a:p>
            <a:pPr lvl="1"/>
            <a:r>
              <a:rPr/>
              <a:t>A preferable strategy in such cases is to run any subsequent analyses on-the-fly then reuse the variable for your next task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Sidebar: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Put reusable code into your own functions to reduce duplicated code and enhance readability of complex code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def</a:t>
            </a:r>
            <a:r>
              <a:rPr sz="1800">
                <a:latin typeface="Courier"/>
              </a:rPr>
              <a:t> count_nucleotides(seq):</a:t>
            </a:r>
            <a:br/>
            <a:r>
              <a:rPr sz="1800">
                <a:latin typeface="Courier"/>
              </a:rPr>
              <a:t>  nucl_dict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</a:t>
            </a:r>
            <a:br/>
            <a:r>
              <a:rPr sz="1800">
                <a:latin typeface="Courier"/>
              </a:rPr>
              <a:t>  bases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list(seq)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base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bases: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base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nucl_dict.keys():</a:t>
            </a:r>
            <a:br/>
            <a:r>
              <a:rPr sz="1800">
                <a:latin typeface="Courier"/>
              </a:rPr>
              <a:t>      nucl_dict[base] 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  nucl_dict[base]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(nucl_dict)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sequence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the "current" sequence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why make an empty variable here?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text_line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fasta_file_handle:</a:t>
            </a:r>
            <a:br/>
            <a:r>
              <a:rPr sz="1800">
                <a:latin typeface="Courier"/>
              </a:rPr>
              <a:t>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text_line.startswith(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sequence: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 only false at the first header!</a:t>
            </a:r>
            <a:br/>
            <a:r>
              <a:rPr sz="1800">
                <a:latin typeface="Courier"/>
              </a:rPr>
              <a:t>      nuc_count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count_nucleotides(sequence)</a:t>
            </a:r>
            <a:br/>
            <a:r>
              <a:rPr sz="1800">
                <a:latin typeface="Courier"/>
              </a:rPr>
              <a:t>      print(id,sequence[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],nuc_count)</a:t>
            </a:r>
            <a:br/>
            <a:r>
              <a:rPr sz="1800">
                <a:latin typeface="Courier"/>
              </a:rPr>
              <a:t>      sequence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br/>
            <a:r>
              <a:rPr sz="1800">
                <a:latin typeface="Courier"/>
              </a:rPr>
              <a:t>    text_line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text_line.lstrip(</a:t>
            </a:r>
            <a:r>
              <a:rPr sz="1800">
                <a:solidFill>
                  <a:srgbClr val="4070A0"/>
                </a:solidFill>
                <a:latin typeface="Courier"/>
              </a:rPr>
              <a:t>"&gt;"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header_info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text_line</a:t>
            </a:r>
            <a:br/>
            <a:r>
              <a:rPr sz="1800">
                <a:latin typeface="Courier"/>
              </a:rPr>
              <a:t>    header_vals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header_info.split(</a:t>
            </a:r>
            <a:r>
              <a:rPr sz="1800">
                <a:solidFill>
                  <a:srgbClr val="4070A0"/>
                </a:solidFill>
                <a:latin typeface="Courier"/>
              </a:rPr>
              <a:t>"|"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id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header_vals[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sequence 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latin typeface="Courier"/>
              </a:rPr>
              <a:t> text_line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ENST00000003084 GTAGTAGGTC {'G': 1313, 'T': 1724, 'A': 1863, 'C': 1170}
## ENST00000013222 ACATTTCAGG {'A': 593, 'C': 644, 'T': 644, 'G': 678}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nuc_count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count_nucleotides(sequence)</a:t>
            </a:r>
            <a:br/>
            <a:r>
              <a:rPr sz="1800">
                <a:latin typeface="Courier"/>
              </a:rPr>
              <a:t>print(id,sequence[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],nuc_count)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Why do I need these last two lines?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ENST00000056217 GGGGCGGCCG {'G': 880, 'C': 922, 'T': 554, 'A': 764}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provided a Python script with the demo FASTA parser code </a:t>
            </a:r>
            <a:r>
              <a:rPr sz="1800">
                <a:latin typeface="Courier"/>
              </a:rPr>
              <a:t>scripts/fasta_parse.py</a:t>
            </a:r>
            <a:r>
              <a:rPr/>
              <a:t> and access to the reference genome for S. cerevesiae </a:t>
            </a:r>
            <a:r>
              <a:rPr sz="1800">
                <a:latin typeface="Courier"/>
              </a:rPr>
              <a:t>data/yeast_genome.fa</a:t>
            </a:r>
          </a:p>
          <a:p>
            <a:pPr lvl="1"/>
            <a:r>
              <a:rPr/>
              <a:t>Make a copy of that script and save it as </a:t>
            </a:r>
            <a:r>
              <a:rPr sz="1800">
                <a:latin typeface="Courier"/>
              </a:rPr>
              <a:t>scripts/assignment-04.py</a:t>
            </a:r>
            <a:r>
              <a:rPr/>
              <a:t> then modify it to:</a:t>
            </a:r>
          </a:p>
          <a:p>
            <a:pPr lvl="2"/>
            <a:r>
              <a:rPr/>
              <a:t>Parse the contents of the yeast genome fasta</a:t>
            </a:r>
          </a:p>
          <a:p>
            <a:pPr lvl="2"/>
            <a:r>
              <a:rPr/>
              <a:t>Calculate the length of each chromosome and the number of each nucleotide</a:t>
            </a:r>
          </a:p>
          <a:p>
            <a:pPr lvl="2"/>
            <a:r>
              <a:rPr/>
              <a:t>Calculate the %GC in each chromosome</a:t>
            </a:r>
          </a:p>
          <a:p>
            <a:pPr lvl="2"/>
            <a:r>
              <a:rPr/>
              <a:t>Report this information along with how many non-ACTG characters were found on each chromosome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script should print its output to the terminal</a:t>
            </a:r>
          </a:p>
          <a:p>
            <a:pPr lvl="1"/>
            <a:r>
              <a:rPr/>
              <a:t>The number of lines printed out should be the number of yeast chromosomes plus a header</a:t>
            </a:r>
          </a:p>
          <a:p>
            <a:pPr lvl="1"/>
            <a:r>
              <a:rPr/>
              <a:t>The format of the printed output should look resemble the example below</a:t>
            </a:r>
          </a:p>
          <a:p>
            <a:pPr lvl="1"/>
            <a:r>
              <a:rPr/>
              <a:t>The percent GC should be reported to two decimal places</a:t>
            </a:r>
          </a:p>
          <a:p>
            <a:pPr lvl="1"/>
            <a:r>
              <a:rPr/>
              <a:t>A zero should be printed in the last column for any chromosome with zero non-ACTG bases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chrom size num_A num_C num_G num_T pc_GC not_ACTG
chrI 240542 77836 45740 46965 70001 38.54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Putting</a:t>
            </a:r>
            <a:r>
              <a:rPr/>
              <a:t> </a:t>
            </a:r>
            <a:r>
              <a:rPr sz="1800">
                <a:latin typeface="Courier"/>
              </a:rPr>
              <a:t>if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highly_expressed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[] </a:t>
            </a:r>
            <a:r>
              <a:rPr sz="1800" i="1">
                <a:solidFill>
                  <a:srgbClr val="60A0B0"/>
                </a:solidFill>
                <a:latin typeface="Courier"/>
              </a:rPr>
              <a:t>#empty array to store the genes that make the cut</a:t>
            </a:r>
            <a:br/>
            <a:r>
              <a:rPr sz="1800">
                <a:latin typeface="Courier"/>
              </a:rPr>
              <a:t>expression_threshold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some criterion we want to apply</a:t>
            </a:r>
            <a:br/>
            <a:r>
              <a:rPr sz="1800">
                <a:latin typeface="Courier"/>
              </a:rPr>
              <a:t>this_gene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"ACTB"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#assume we have a dictionary that stores the expression value for every gene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gene_expression[this_gene]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 expression_threshold:</a:t>
            </a:r>
            <a:br/>
            <a:r>
              <a:rPr sz="1800">
                <a:latin typeface="Courier"/>
              </a:rPr>
              <a:t>  highly_expressed.append(this_gene) </a:t>
            </a:r>
            <a:r>
              <a:rPr sz="1800" i="1">
                <a:solidFill>
                  <a:srgbClr val="60A0B0"/>
                </a:solidFill>
                <a:latin typeface="Courier"/>
              </a:rPr>
              <a:t>#any indented code following the expression will ONLY be run if the expression evaluates to true or a non-zero value</a:t>
            </a:r>
            <a:br/>
            <a:r>
              <a:rPr sz="1800">
                <a:latin typeface="Courier"/>
              </a:rPr>
              <a:t>print(highly_expressed)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['ACTB']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Putting</a:t>
            </a:r>
            <a:r>
              <a:rPr/>
              <a:t> </a:t>
            </a:r>
            <a:r>
              <a:rPr sz="1800">
                <a:latin typeface="Courier"/>
              </a:rPr>
              <a:t>if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does this code not change the contents of the highly_expressed array?</a:t>
            </a:r>
          </a:p>
          <a:p>
            <a:pPr lvl="0" marL="1270000" indent="0">
              <a:buNone/>
            </a:pPr>
            <a:br/>
            <a:r>
              <a:rPr sz="1800">
                <a:latin typeface="Courier"/>
              </a:rPr>
              <a:t>this_gene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"TERT"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Do it for another gene and see what changes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gene_expression[this_gene]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 expression_threshold:</a:t>
            </a:r>
            <a:br/>
            <a:r>
              <a:rPr sz="1800">
                <a:latin typeface="Courier"/>
              </a:rPr>
              <a:t>  highly_expressed.append(this_gene)</a:t>
            </a:r>
            <a:br/>
            <a:r>
              <a:rPr sz="1800">
                <a:latin typeface="Courier"/>
              </a:rPr>
              <a:t>print(highly_expressed)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['ACTB']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counterpart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Instead of executing specific code when a condition is met, you may want to use some other code instead</a:t>
            </a:r>
          </a:p>
          <a:p>
            <a:pPr lvl="1"/>
            <a:r>
              <a:rPr/>
              <a:t>Combining if/else allows </a:t>
            </a:r>
            <a:r>
              <a:rPr i="1"/>
              <a:t>something</a:t>
            </a:r>
            <a:r>
              <a:rPr/>
              <a:t> to happen in any condition</a:t>
            </a:r>
          </a:p>
          <a:p>
            <a:pPr lvl="1"/>
            <a:r>
              <a:rPr/>
              <a:t>Creates a non-linear path in your program</a:t>
            </a:r>
          </a:p>
          <a:p>
            <a:pPr lvl="1"/>
            <a:r>
              <a:rPr/>
              <a:t>After the end of an if/else the code is once again followed linearly</a:t>
            </a:r>
          </a:p>
        </p:txBody>
      </p:sp>
      <p:pic>
        <p:nvPicPr>
          <p:cNvPr descr="images/ifel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92300"/>
            <a:ext cx="4038600" cy="393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Putting</a:t>
            </a:r>
            <a:r>
              <a:rPr/>
              <a:t> </a:t>
            </a:r>
            <a:r>
              <a:rPr sz="1800">
                <a:latin typeface="Courier"/>
              </a:rPr>
              <a:t>else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not_highly_expressed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[] </a:t>
            </a:r>
            <a:r>
              <a:rPr sz="1800" i="1">
                <a:solidFill>
                  <a:srgbClr val="60A0B0"/>
                </a:solidFill>
                <a:latin typeface="Courier"/>
              </a:rPr>
              <a:t>#new array to store some more genes</a:t>
            </a:r>
            <a:br/>
            <a:r>
              <a:rPr sz="1800">
                <a:latin typeface="Courier"/>
              </a:rPr>
              <a:t>this_gene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"TERT"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Same gene as previous example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gene_expression[this_gene]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 expression_threshold:</a:t>
            </a:r>
            <a:br/>
            <a:r>
              <a:rPr sz="1800">
                <a:latin typeface="Courier"/>
              </a:rPr>
              <a:t>  highly_expressed.append(this_gene)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not_highly_expressed.append(this_gene)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"Highly expressed:"</a:t>
            </a:r>
            <a:r>
              <a:rPr sz="1800">
                <a:latin typeface="Courier"/>
              </a:rPr>
              <a:t>,highly_expressed)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Highly expressed: ['ACTB']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"The rest:"</a:t>
            </a:r>
            <a:r>
              <a:rPr sz="1800">
                <a:latin typeface="Courier"/>
              </a:rPr>
              <a:t>,not_highly_expressed)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rest: ['TERT']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(some_condition) {</a:t>
            </a:r>
            <a:br/>
            <a:r>
              <a:rPr sz="1800">
                <a:latin typeface="Courier"/>
              </a:rPr>
              <a:t>  Code that runs when that condition is met</a:t>
            </a:r>
            <a:br/>
            <a:r>
              <a:rPr sz="1800">
                <a:latin typeface="Courier"/>
              </a:rPr>
              <a:t>  Indentation level of this code is unimportant</a:t>
            </a:r>
            <a:br/>
            <a:r>
              <a:rPr sz="1800">
                <a:latin typeface="Courier"/>
              </a:rPr>
              <a:t>  The braces define where the code block ends</a:t>
            </a:r>
            <a:br/>
            <a:r>
              <a:rPr sz="1800">
                <a:latin typeface="Courier"/>
              </a:rPr>
              <a:t>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Code that runs when the condition is NOT met  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Code that always runs afterward, regardless of the condition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4</dc:title>
  <dc:creator>Ryan Morin</dc:creator>
  <cp:keywords/>
  <dcterms:created xsi:type="dcterms:W3CDTF">2022-02-03T19:41:14Z</dcterms:created>
  <dcterms:modified xsi:type="dcterms:W3CDTF">2022-02-03T19:41:14Z</dcterms:modified>
</cp:coreProperties>
</file>