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21" d="100"/>
          <a:sy n="121"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rinlab/MBB243/blob/main/Glossary.md#chmo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swest.ensembl.org/Homo_sapiens/Transcript/Sequence_cDNA?db=core;g=ENSG00000006453;r=7:98291650-98401090;t=ENST00000005260"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lh3/seqtk" TargetMode="External"/><Relationship Id="rId2" Type="http://schemas.openxmlformats.org/officeDocument/2006/relationships/hyperlink" Target="https://stackoverflow.com/questions/15857088/remove-line-breaks-in-a-fasta-fi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morinlab/MBB243/blob/main/Glossary.md#man"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enome.ucsc.edu/goldenPath/help/wiggl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www.ncbi.nlm.nih.gov/geo/query/acc.cgi?acc=GSE125966" TargetMode="External"/><Relationship Id="rId2" Type="http://schemas.openxmlformats.org/officeDocument/2006/relationships/hyperlink" Target="https://www.ncbi.nlm.nih.gov/geo/query/acc.cgi?acc=GSE10846"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orinlab/MBB243/blob/main/Glossary.md#whic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MBB 243 - Lecture 2</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Ryan Morin</a:t>
            </a:r>
          </a:p>
        </p:txBody>
      </p:sp>
      <p:sp>
        <p:nvSpPr>
          <p:cNvPr id="4" name="Date Placeholder 3"/>
          <p:cNvSpPr>
            <a:spLocks noGrp="1"/>
          </p:cNvSpPr>
          <p:nvPr>
            <p:ph type="dt" sz="half" idx="10"/>
          </p:nvPr>
        </p:nvSpPr>
        <p:spPr/>
        <p:txBody>
          <a:bodyPr/>
          <a:lstStyle/>
          <a:p>
            <a:pPr marL="0" lvl="0" indent="0">
              <a:buNone/>
            </a:pPr>
            <a:r>
              <a:t>2022/01/19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 don’t always vary</a:t>
            </a:r>
          </a:p>
        </p:txBody>
      </p:sp>
      <p:sp>
        <p:nvSpPr>
          <p:cNvPr id="3" name="Content Placeholder 2"/>
          <p:cNvSpPr>
            <a:spLocks noGrp="1"/>
          </p:cNvSpPr>
          <p:nvPr>
            <p:ph idx="1"/>
          </p:nvPr>
        </p:nvSpPr>
        <p:spPr/>
        <p:txBody>
          <a:bodyPr/>
          <a:lstStyle/>
          <a:p>
            <a:pPr lvl="1"/>
            <a:r>
              <a:t>As you have already seen in the lab, many variables will be set at the start of your bash session and never change (e.g. via your .bashrc and .bash_profile files)</a:t>
            </a:r>
          </a:p>
          <a:p>
            <a:pPr lvl="2"/>
            <a:r>
              <a:t>Environment variables store information about your session that allows things to work the way you want</a:t>
            </a:r>
          </a:p>
          <a:p>
            <a:pPr lvl="1"/>
            <a:r>
              <a:t>Example: PATH variable tells Linux where to find all the executables you have available</a:t>
            </a:r>
          </a:p>
          <a:p>
            <a:pPr lvl="1"/>
            <a:r>
              <a:t>When you type a command such as </a:t>
            </a:r>
            <a:r>
              <a:rPr sz="1800">
                <a:latin typeface="Courier"/>
              </a:rPr>
              <a:t>python</a:t>
            </a:r>
            <a:r>
              <a:t> the exact program that is run will depend on the contents of PATH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From interactive sessions to scripts</a:t>
            </a:r>
          </a:p>
        </p:txBody>
      </p:sp>
      <p:sp>
        <p:nvSpPr>
          <p:cNvPr id="3" name="Content Placeholder 2"/>
          <p:cNvSpPr>
            <a:spLocks noGrp="1"/>
          </p:cNvSpPr>
          <p:nvPr>
            <p:ph idx="1"/>
          </p:nvPr>
        </p:nvSpPr>
        <p:spPr/>
        <p:txBody>
          <a:bodyPr/>
          <a:lstStyle/>
          <a:p>
            <a:pPr lvl="1"/>
            <a:r>
              <a:t>any series of bash commands can be automated by putting the same commands into a plain text file that has a special line at the top to tell the computer what interpreter to use</a:t>
            </a:r>
          </a:p>
          <a:p>
            <a:pPr lvl="1"/>
            <a:r>
              <a:t>More generally, the commands for any interpreted/scripting language work this way (bash, Python, R, Perl, Awk, etc)</a:t>
            </a:r>
          </a:p>
          <a:p>
            <a:pPr lvl="1"/>
            <a:r>
              <a:t>The first line is our “shebang” line. This is the only time a line starting with # isn’t a comment!</a:t>
            </a:r>
          </a:p>
          <a:p>
            <a:pPr marL="1270000" lvl="0" indent="0">
              <a:buNone/>
            </a:pPr>
            <a:r>
              <a:rPr sz="1800" i="1">
                <a:solidFill>
                  <a:srgbClr val="60A0B0"/>
                </a:solidFill>
                <a:latin typeface="Courier"/>
              </a:rPr>
              <a:t>#!/bin/bash</a:t>
            </a:r>
            <a:br/>
            <a:r>
              <a:rPr sz="1800">
                <a:latin typeface="Courier"/>
              </a:rPr>
              <a:t>echo </a:t>
            </a:r>
            <a:r>
              <a:rPr sz="1800">
                <a:solidFill>
                  <a:srgbClr val="4070A0"/>
                </a:solidFill>
                <a:latin typeface="Courier"/>
              </a:rPr>
              <a:t>"Hello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From interactive sessions to scripts</a:t>
            </a:r>
          </a:p>
        </p:txBody>
      </p:sp>
      <p:sp>
        <p:nvSpPr>
          <p:cNvPr id="3" name="Content Placeholder 2"/>
          <p:cNvSpPr>
            <a:spLocks noGrp="1"/>
          </p:cNvSpPr>
          <p:nvPr>
            <p:ph idx="1"/>
          </p:nvPr>
        </p:nvSpPr>
        <p:spPr/>
        <p:txBody>
          <a:bodyPr/>
          <a:lstStyle/>
          <a:p>
            <a:pPr lvl="1"/>
            <a:r>
              <a:t>To run this, you simply have to save those lines in a plain text file of any name</a:t>
            </a:r>
          </a:p>
          <a:p>
            <a:pPr lvl="1"/>
            <a:r>
              <a:t>Though not required, by convention you should end it with .sh to indicate it’s a shell script</a:t>
            </a:r>
          </a:p>
          <a:p>
            <a:pPr lvl="1"/>
            <a:r>
              <a:t>One more thing: the file permissions must be set to “executable”</a:t>
            </a:r>
          </a:p>
          <a:p>
            <a:pPr marL="1270000" lvl="0" indent="0">
              <a:buNone/>
            </a:pPr>
            <a:r>
              <a:rPr sz="1800">
                <a:latin typeface="Courier"/>
              </a:rPr>
              <a:t>-rw-r--r--@ 1 me staff 31B 8 Jan 14:52 a.sh</a:t>
            </a:r>
            <a:br/>
            <a:r>
              <a:rPr sz="1800" i="1">
                <a:solidFill>
                  <a:srgbClr val="60A0B0"/>
                </a:solidFill>
                <a:latin typeface="Courier"/>
              </a:rPr>
              <a:t>#won't run for anyone</a:t>
            </a:r>
            <a:br/>
            <a:r>
              <a:rPr sz="1800">
                <a:latin typeface="Courier"/>
              </a:rPr>
              <a:t>-rwxr--r--@ 1 me staff 31B 8 Jan 14:52 b.sh </a:t>
            </a:r>
            <a:br/>
            <a:r>
              <a:rPr sz="1800" i="1">
                <a:solidFill>
                  <a:srgbClr val="60A0B0"/>
                </a:solidFill>
                <a:latin typeface="Courier"/>
              </a:rPr>
              <a:t>#only runs for the owner of the file (me)</a:t>
            </a:r>
            <a:br/>
            <a:r>
              <a:rPr sz="1800">
                <a:latin typeface="Courier"/>
              </a:rPr>
              <a:t>-rwxr-xr--@ 1 me staff 31B 8 Jan 14:52 c.sh </a:t>
            </a:r>
            <a:br/>
            <a:r>
              <a:rPr sz="1800" i="1">
                <a:solidFill>
                  <a:srgbClr val="60A0B0"/>
                </a:solidFill>
                <a:latin typeface="Courier"/>
              </a:rPr>
              <a:t>#runs for the file owner and any member of the staff group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Permissions in UNIX/Linux</a:t>
            </a:r>
          </a:p>
        </p:txBody>
      </p:sp>
      <p:pic>
        <p:nvPicPr>
          <p:cNvPr id="3" name="Picture 1" descr="images/permissions_comic.png"/>
          <p:cNvPicPr>
            <a:picLocks noGrp="1" noChangeAspect="1"/>
          </p:cNvPicPr>
          <p:nvPr/>
        </p:nvPicPr>
        <p:blipFill>
          <a:blip r:embed="rId2"/>
          <a:stretch>
            <a:fillRect/>
          </a:stretch>
        </p:blipFill>
        <p:spPr bwMode="auto">
          <a:xfrm>
            <a:off x="1663700" y="1600200"/>
            <a:ext cx="58293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Changing file permissions with </a:t>
            </a:r>
            <a:r>
              <a:rPr>
                <a:hlinkClick r:id="rId2"/>
              </a:rPr>
              <a:t>chmod</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a = all, u=owner, g=group, o=others</a:t>
            </a:r>
            <a:br/>
            <a:r>
              <a:rPr sz="1800" i="1">
                <a:solidFill>
                  <a:srgbClr val="60A0B0"/>
                </a:solidFill>
                <a:latin typeface="Courier"/>
              </a:rPr>
              <a:t># use +x to give -x to revoke executable permissions</a:t>
            </a:r>
            <a:br/>
            <a:r>
              <a:rPr sz="1800" i="1">
                <a:solidFill>
                  <a:srgbClr val="60A0B0"/>
                </a:solidFill>
                <a:latin typeface="Courier"/>
              </a:rPr>
              <a:t># other permissions: r=read, w=write/delete</a:t>
            </a:r>
            <a:br/>
            <a:r>
              <a:rPr sz="1800">
                <a:solidFill>
                  <a:srgbClr val="06287E"/>
                </a:solidFill>
                <a:latin typeface="Courier"/>
              </a:rPr>
              <a:t>ls</a:t>
            </a:r>
            <a:r>
              <a:rPr sz="1800">
                <a:latin typeface="Courier"/>
              </a:rPr>
              <a:t> -l scripts/hello_world.sh</a:t>
            </a:r>
          </a:p>
          <a:p>
            <a:pPr marL="1270000" lvl="0" indent="0">
              <a:buNone/>
            </a:pPr>
            <a:r>
              <a:rPr sz="1800">
                <a:latin typeface="Courier"/>
              </a:rPr>
              <a:t>## -r--------@ 1 rmorin  staff  31 10 Jan 15:08 scripts/hello_world.sh</a:t>
            </a:r>
          </a:p>
          <a:p>
            <a:pPr marL="1270000" lvl="0" indent="0">
              <a:buNone/>
            </a:pPr>
            <a:r>
              <a:rPr sz="1800">
                <a:solidFill>
                  <a:srgbClr val="06287E"/>
                </a:solidFill>
                <a:latin typeface="Courier"/>
              </a:rPr>
              <a:t>chmod</a:t>
            </a:r>
            <a:r>
              <a:rPr sz="1800">
                <a:latin typeface="Courier"/>
              </a:rPr>
              <a:t> u+x scripts/hello_world.sh</a:t>
            </a:r>
            <a:br/>
            <a:r>
              <a:rPr sz="1800">
                <a:solidFill>
                  <a:srgbClr val="06287E"/>
                </a:solidFill>
                <a:latin typeface="Courier"/>
              </a:rPr>
              <a:t>ls</a:t>
            </a:r>
            <a:r>
              <a:rPr sz="1800">
                <a:latin typeface="Courier"/>
              </a:rPr>
              <a:t> -l scripts/hello_world.sh</a:t>
            </a:r>
          </a:p>
          <a:p>
            <a:pPr marL="1270000" lvl="0" indent="0">
              <a:buNone/>
            </a:pPr>
            <a:r>
              <a:rPr sz="1800">
                <a:latin typeface="Courier"/>
              </a:rPr>
              <a:t>## -r-x------@ 1 rmorin  staff  31 10 Jan 15:08 scripts/hello_world.sh</a:t>
            </a:r>
          </a:p>
          <a:p>
            <a:pPr marL="1270000" lvl="0" indent="0">
              <a:buNone/>
            </a:pPr>
            <a:r>
              <a:rPr sz="1800">
                <a:solidFill>
                  <a:srgbClr val="06287E"/>
                </a:solidFill>
                <a:latin typeface="Courier"/>
              </a:rPr>
              <a:t>chmod</a:t>
            </a:r>
            <a:r>
              <a:rPr sz="1800">
                <a:latin typeface="Courier"/>
              </a:rPr>
              <a:t> o+x scripts/hello_world.sh</a:t>
            </a:r>
            <a:br/>
            <a:r>
              <a:rPr sz="1800">
                <a:solidFill>
                  <a:srgbClr val="06287E"/>
                </a:solidFill>
                <a:latin typeface="Courier"/>
              </a:rPr>
              <a:t>ls</a:t>
            </a:r>
            <a:r>
              <a:rPr sz="1800">
                <a:latin typeface="Courier"/>
              </a:rPr>
              <a:t> -l scripts/hello_world.sh</a:t>
            </a:r>
          </a:p>
          <a:p>
            <a:pPr marL="1270000" lvl="0" indent="0">
              <a:buNone/>
            </a:pPr>
            <a:r>
              <a:rPr sz="1800">
                <a:latin typeface="Courier"/>
              </a:rPr>
              <a:t>## -r-x-----x@ 1 rmorin  staff  31 10 Jan 15:08 scripts/hello_world.sh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command would we need to</a:t>
            </a:r>
          </a:p>
        </p:txBody>
      </p:sp>
      <p:sp>
        <p:nvSpPr>
          <p:cNvPr id="3" name="Content Placeholder 2"/>
          <p:cNvSpPr>
            <a:spLocks noGrp="1"/>
          </p:cNvSpPr>
          <p:nvPr>
            <p:ph idx="1"/>
          </p:nvPr>
        </p:nvSpPr>
        <p:spPr/>
        <p:txBody>
          <a:bodyPr/>
          <a:lstStyle/>
          <a:p>
            <a:pPr lvl="1"/>
            <a:r>
              <a:t>Allow any user to run the script </a:t>
            </a:r>
            <a:r>
              <a:rPr sz="1800">
                <a:latin typeface="Courier"/>
              </a:rPr>
              <a:t>a.sh</a:t>
            </a:r>
            <a:r>
              <a:t>?</a:t>
            </a:r>
          </a:p>
          <a:p>
            <a:pPr marL="0" lvl="0" indent="0">
              <a:buNone/>
            </a:pPr>
            <a:r>
              <a:rPr sz="1800">
                <a:latin typeface="Courier"/>
              </a:rPr>
              <a:t>-rw-r--r--@ 1 big_nerd1 scientists 31B 8 Jan 14:52 a.sh</a:t>
            </a:r>
          </a:p>
          <a:p>
            <a:pPr lvl="1"/>
            <a:r>
              <a:t>Prevent people outside the students group from reading the contents of filez.gz?</a:t>
            </a:r>
          </a:p>
          <a:p>
            <a:pPr marL="0" lvl="0" indent="0">
              <a:buNone/>
            </a:pPr>
            <a:r>
              <a:rPr sz="1800">
                <a:latin typeface="Courier"/>
              </a:rPr>
              <a:t>-rw-r--r--@ 1 big_nerd2 students 31B 8 Jan 14:52 filez.gz</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command would we need to</a:t>
            </a:r>
          </a:p>
        </p:txBody>
      </p:sp>
      <p:sp>
        <p:nvSpPr>
          <p:cNvPr id="3" name="Content Placeholder 2"/>
          <p:cNvSpPr>
            <a:spLocks noGrp="1"/>
          </p:cNvSpPr>
          <p:nvPr>
            <p:ph idx="1"/>
          </p:nvPr>
        </p:nvSpPr>
        <p:spPr/>
        <p:txBody>
          <a:bodyPr/>
          <a:lstStyle/>
          <a:p>
            <a:pPr lvl="1"/>
            <a:r>
              <a:t>Allow any user to run the script </a:t>
            </a:r>
            <a:r>
              <a:rPr sz="1800">
                <a:latin typeface="Courier"/>
              </a:rPr>
              <a:t>a.sh</a:t>
            </a:r>
            <a:r>
              <a:t>?</a:t>
            </a:r>
          </a:p>
          <a:p>
            <a:pPr marL="0" lvl="0" indent="0">
              <a:buNone/>
            </a:pPr>
            <a:r>
              <a:rPr sz="1800">
                <a:latin typeface="Courier"/>
              </a:rPr>
              <a:t>-rw-r--r--@ 1 big_nerd1 scientists 31B 8 Jan 14:52 a.sh</a:t>
            </a:r>
          </a:p>
          <a:p>
            <a:pPr marL="0" lvl="0" indent="0">
              <a:buNone/>
            </a:pPr>
            <a:r>
              <a:rPr sz="1800">
                <a:latin typeface="Courier"/>
              </a:rPr>
              <a:t>chmod a+x a.sh</a:t>
            </a:r>
          </a:p>
          <a:p>
            <a:pPr marL="0" lvl="0" indent="0">
              <a:buNone/>
            </a:pPr>
            <a:r>
              <a:rPr sz="1800">
                <a:latin typeface="Courier"/>
              </a:rPr>
              <a:t>-rwxr-xr-x@ 1 big_nerd1 scientists 31B 8 Jan 14:52 a.sh</a:t>
            </a:r>
          </a:p>
          <a:p>
            <a:pPr lvl="1"/>
            <a:r>
              <a:t>Prevent people outside the students group from reading the contents of filez.gz?</a:t>
            </a:r>
          </a:p>
          <a:p>
            <a:pPr marL="0" lvl="0" indent="0">
              <a:buNone/>
            </a:pPr>
            <a:r>
              <a:rPr sz="1800">
                <a:latin typeface="Courier"/>
              </a:rPr>
              <a:t>-rw-r--r--@ 1 big_nerd2 students 31B 8 Jan 14:52 filez.gz</a:t>
            </a:r>
          </a:p>
          <a:p>
            <a:pPr marL="0" lvl="0" indent="0">
              <a:buNone/>
            </a:pPr>
            <a:r>
              <a:rPr sz="1800">
                <a:latin typeface="Courier"/>
              </a:rPr>
              <a:t>-rw-r-----@ 1 big_nerd2 students 31B 8 Jan 14:52 filez.gz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command would we need to</a:t>
            </a:r>
          </a:p>
        </p:txBody>
      </p:sp>
      <p:sp>
        <p:nvSpPr>
          <p:cNvPr id="3" name="Content Placeholder 2"/>
          <p:cNvSpPr>
            <a:spLocks noGrp="1"/>
          </p:cNvSpPr>
          <p:nvPr>
            <p:ph idx="1"/>
          </p:nvPr>
        </p:nvSpPr>
        <p:spPr/>
        <p:txBody>
          <a:bodyPr/>
          <a:lstStyle/>
          <a:p>
            <a:pPr lvl="1"/>
            <a:r>
              <a:t>Allow any user to run the script </a:t>
            </a:r>
            <a:r>
              <a:rPr sz="1800">
                <a:latin typeface="Courier"/>
              </a:rPr>
              <a:t>a.sh</a:t>
            </a:r>
            <a:r>
              <a:t>?</a:t>
            </a:r>
          </a:p>
          <a:p>
            <a:pPr marL="0" lvl="0" indent="0">
              <a:buNone/>
            </a:pPr>
            <a:r>
              <a:rPr sz="1800">
                <a:latin typeface="Courier"/>
              </a:rPr>
              <a:t>-rw-r--r--@ 1 big_nerd1 scientists 31B 8 Jan 14:52 a.sh</a:t>
            </a:r>
          </a:p>
          <a:p>
            <a:pPr marL="0" lvl="0" indent="0">
              <a:buNone/>
            </a:pPr>
            <a:r>
              <a:rPr sz="1800">
                <a:latin typeface="Courier"/>
              </a:rPr>
              <a:t>chmod a+x a.sh</a:t>
            </a:r>
          </a:p>
          <a:p>
            <a:pPr marL="0" lvl="0" indent="0">
              <a:buNone/>
            </a:pPr>
            <a:r>
              <a:rPr sz="1800">
                <a:latin typeface="Courier"/>
              </a:rPr>
              <a:t>-rwxr-xr-x@ 1 big_nerd1 scientists 31B 8 Jan 14:52 a.sh</a:t>
            </a:r>
          </a:p>
          <a:p>
            <a:pPr lvl="1"/>
            <a:r>
              <a:t>Prevent people outside the students group from reading the contents of filez.gz?</a:t>
            </a:r>
          </a:p>
          <a:p>
            <a:pPr marL="0" lvl="0" indent="0">
              <a:buNone/>
            </a:pPr>
            <a:r>
              <a:rPr sz="1800">
                <a:latin typeface="Courier"/>
              </a:rPr>
              <a:t>-rw-r--r--@ 1 big_nerd2 students 31B 8 Jan 14:52 filez.gz</a:t>
            </a:r>
          </a:p>
          <a:p>
            <a:pPr marL="0" lvl="0" indent="0">
              <a:buNone/>
            </a:pPr>
            <a:r>
              <a:rPr sz="1800">
                <a:latin typeface="Courier"/>
              </a:rPr>
              <a:t>chmod o-r filez.gz</a:t>
            </a:r>
          </a:p>
          <a:p>
            <a:pPr marL="0" lvl="0" indent="0">
              <a:buNone/>
            </a:pPr>
            <a:r>
              <a:rPr sz="1800">
                <a:latin typeface="Courier"/>
              </a:rPr>
              <a:t>-rw-r-----@ 1 big_nerd2 students 31B 8 Jan 14:52 filez.gz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Self-explanatory</a:t>
            </a:r>
          </a:p>
        </p:txBody>
      </p:sp>
      <p:pic>
        <p:nvPicPr>
          <p:cNvPr id="3" name="Picture 1" descr="images/why-i-love-bash.png"/>
          <p:cNvPicPr>
            <a:picLocks noGrp="1" noChangeAspect="1"/>
          </p:cNvPicPr>
          <p:nvPr/>
        </p:nvPicPr>
        <p:blipFill>
          <a:blip r:embed="rId2"/>
          <a:stretch>
            <a:fillRect/>
          </a:stretch>
        </p:blipFill>
        <p:spPr bwMode="auto">
          <a:xfrm>
            <a:off x="1155700" y="1600200"/>
            <a:ext cx="68326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Many numeric genome annotations exist</a:t>
            </a:r>
          </a:p>
        </p:txBody>
      </p:sp>
      <p:pic>
        <p:nvPicPr>
          <p:cNvPr id="3" name="Picture 1" descr="images/conservation.png"/>
          <p:cNvPicPr>
            <a:picLocks noGrp="1" noChangeAspect="1"/>
          </p:cNvPicPr>
          <p:nvPr/>
        </p:nvPicPr>
        <p:blipFill>
          <a:blip r:embed="rId2"/>
          <a:stretch>
            <a:fillRect/>
          </a:stretch>
        </p:blipFill>
        <p:spPr bwMode="auto">
          <a:xfrm>
            <a:off x="901700" y="1600200"/>
            <a:ext cx="73406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Recap</a:t>
            </a:r>
          </a:p>
        </p:txBody>
      </p:sp>
      <p:sp>
        <p:nvSpPr>
          <p:cNvPr id="3" name="Content Placeholder 2"/>
          <p:cNvSpPr>
            <a:spLocks noGrp="1"/>
          </p:cNvSpPr>
          <p:nvPr>
            <p:ph idx="1"/>
          </p:nvPr>
        </p:nvSpPr>
        <p:spPr/>
        <p:txBody>
          <a:bodyPr/>
          <a:lstStyle/>
          <a:p>
            <a:pPr lvl="1"/>
            <a:r>
              <a:t>Molecular biology data comes in various flavours</a:t>
            </a:r>
          </a:p>
          <a:p>
            <a:pPr lvl="1"/>
            <a:r>
              <a:t>Numeric or textual data is very common (reference genome sequence, genotype)</a:t>
            </a:r>
          </a:p>
          <a:p>
            <a:pPr lvl="1"/>
            <a:r>
              <a:t>Genomes have layers of information that contextualize the sequence</a:t>
            </a:r>
          </a:p>
          <a:p>
            <a:pPr lvl="1"/>
            <a:r>
              <a:t>The command line is a useful tool for interacting with some of these</a:t>
            </a:r>
          </a:p>
          <a:p>
            <a:pPr lvl="1"/>
            <a:r>
              <a:t>RStudio is the interface we will use this semester for learning to code in three different programming languages (Why?!?)</a:t>
            </a:r>
          </a:p>
          <a:p>
            <a:pPr lvl="2"/>
            <a:r>
              <a:t>Each language has strengths and weaknesses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Many numeric genome annotations exist</a:t>
            </a:r>
          </a:p>
        </p:txBody>
      </p:sp>
      <p:pic>
        <p:nvPicPr>
          <p:cNvPr id="3" name="Picture 1" descr="images/encode.png"/>
          <p:cNvPicPr>
            <a:picLocks noGrp="1" noChangeAspect="1"/>
          </p:cNvPicPr>
          <p:nvPr/>
        </p:nvPicPr>
        <p:blipFill>
          <a:blip r:embed="rId2"/>
          <a:stretch>
            <a:fillRect/>
          </a:stretch>
        </p:blipFill>
        <p:spPr bwMode="auto">
          <a:xfrm>
            <a:off x="457200" y="2032000"/>
            <a:ext cx="8229600" cy="36576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Annotations in the context of transcripts</a:t>
            </a:r>
          </a:p>
        </p:txBody>
      </p:sp>
      <p:sp>
        <p:nvSpPr>
          <p:cNvPr id="3" name="Content Placeholder 2"/>
          <p:cNvSpPr>
            <a:spLocks noGrp="1"/>
          </p:cNvSpPr>
          <p:nvPr>
            <p:ph sz="half" idx="1"/>
          </p:nvPr>
        </p:nvSpPr>
        <p:spPr/>
        <p:txBody>
          <a:bodyPr/>
          <a:lstStyle/>
          <a:p>
            <a:pPr lvl="1"/>
            <a:r>
              <a:t>Annotations relative to the genome are often more relevant in other contexts</a:t>
            </a:r>
          </a:p>
          <a:p>
            <a:pPr lvl="1"/>
            <a:r>
              <a:t>e.g. Mutations and SNPs can be interpreted relative to their effect on the transcript (and coding DNA seqment) </a:t>
            </a:r>
            <a:r>
              <a:rPr>
                <a:hlinkClick r:id="rId2"/>
              </a:rPr>
              <a:t>of the affected gene</a:t>
            </a:r>
          </a:p>
          <a:p>
            <a:pPr lvl="1"/>
            <a:r>
              <a:t>Note the many effects a SNP or indel can have on coding sequence in this example!</a:t>
            </a:r>
          </a:p>
        </p:txBody>
      </p:sp>
      <p:pic>
        <p:nvPicPr>
          <p:cNvPr id="4" name="Picture 1" descr="images/iupac.png"/>
          <p:cNvPicPr>
            <a:picLocks noGrp="1" noChangeAspect="1"/>
          </p:cNvPicPr>
          <p:nvPr/>
        </p:nvPicPr>
        <p:blipFill>
          <a:blip r:embed="rId3"/>
          <a:stretch>
            <a:fillRect/>
          </a:stretch>
        </p:blipFill>
        <p:spPr bwMode="auto">
          <a:xfrm>
            <a:off x="4648200" y="2997200"/>
            <a:ext cx="4038600" cy="1727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“gotchas” in working with sequence files</a:t>
            </a:r>
          </a:p>
        </p:txBody>
      </p:sp>
      <p:sp>
        <p:nvSpPr>
          <p:cNvPr id="3" name="Content Placeholder 2"/>
          <p:cNvSpPr>
            <a:spLocks noGrp="1"/>
          </p:cNvSpPr>
          <p:nvPr>
            <p:ph sz="half" idx="1"/>
          </p:nvPr>
        </p:nvSpPr>
        <p:spPr/>
        <p:txBody>
          <a:bodyPr/>
          <a:lstStyle/>
          <a:p>
            <a:pPr lvl="1"/>
            <a:r>
              <a:t>Restriction enzymes cleave DNA at very specific sequences</a:t>
            </a:r>
          </a:p>
          <a:p>
            <a:pPr lvl="1"/>
            <a:r>
              <a:t>Suppose you wanted to find all examples of a restriction enzyme cut site in a region of interest</a:t>
            </a:r>
          </a:p>
          <a:p>
            <a:pPr lvl="1"/>
            <a:r>
              <a:t>What caveats do you need to worry about when writing a simple program to search for that sequence?</a:t>
            </a:r>
          </a:p>
        </p:txBody>
      </p:sp>
      <p:pic>
        <p:nvPicPr>
          <p:cNvPr id="4" name="Picture 1" descr="images/ecor1.png"/>
          <p:cNvPicPr>
            <a:picLocks noGrp="1" noChangeAspect="1"/>
          </p:cNvPicPr>
          <p:nvPr/>
        </p:nvPicPr>
        <p:blipFill>
          <a:blip r:embed="rId2"/>
          <a:stretch>
            <a:fillRect/>
          </a:stretch>
        </p:blipFill>
        <p:spPr bwMode="auto">
          <a:xfrm>
            <a:off x="4648200" y="3492500"/>
            <a:ext cx="4038600" cy="7493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for enzyme cut sites</a:t>
            </a:r>
          </a:p>
        </p:txBody>
      </p:sp>
      <p:sp>
        <p:nvSpPr>
          <p:cNvPr id="3" name="Content Placeholder 2"/>
          <p:cNvSpPr>
            <a:spLocks noGrp="1"/>
          </p:cNvSpPr>
          <p:nvPr>
            <p:ph idx="1"/>
          </p:nvPr>
        </p:nvSpPr>
        <p:spPr/>
        <p:txBody>
          <a:bodyPr/>
          <a:lstStyle/>
          <a:p>
            <a:pPr lvl="1"/>
            <a:r>
              <a:t>Starting point:</a:t>
            </a:r>
          </a:p>
          <a:p>
            <a:pPr lvl="2"/>
            <a:r>
              <a:t>reference genome sequence in fasta format</a:t>
            </a:r>
          </a:p>
          <a:p>
            <a:pPr lvl="2"/>
            <a:r>
              <a:t>Can you find all the EcoRI sites (GAATTC)?</a:t>
            </a:r>
          </a:p>
          <a:p>
            <a:pPr marL="1270000" lvl="0" indent="0">
              <a:buNone/>
            </a:pPr>
            <a:r>
              <a:rPr sz="1800">
                <a:latin typeface="Courier"/>
              </a:rPr>
              <a:t>  &gt;chr1 
  AACATTAAGGATCCATTATCCGATACCATTGAA 
  TTCCTGACTTGAATTCCCAATATCCATTCAGTA 
  CCTCTTAAGCCTTCGTAGTTCAATTCGGATCCT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for enzyme cut sites</a:t>
            </a:r>
          </a:p>
        </p:txBody>
      </p:sp>
      <p:sp>
        <p:nvSpPr>
          <p:cNvPr id="3" name="Content Placeholder 2"/>
          <p:cNvSpPr>
            <a:spLocks noGrp="1"/>
          </p:cNvSpPr>
          <p:nvPr>
            <p:ph idx="1"/>
          </p:nvPr>
        </p:nvSpPr>
        <p:spPr/>
        <p:txBody>
          <a:bodyPr/>
          <a:lstStyle/>
          <a:p>
            <a:pPr lvl="1"/>
            <a:r>
              <a:t>Starting point:</a:t>
            </a:r>
          </a:p>
          <a:p>
            <a:pPr lvl="2"/>
            <a:r>
              <a:t>reference genome sequence in fasta format</a:t>
            </a:r>
          </a:p>
          <a:p>
            <a:pPr lvl="2"/>
            <a:r>
              <a:t>Can you find all the EcoRI sites (GAATTC)?</a:t>
            </a:r>
          </a:p>
          <a:p>
            <a:pPr lvl="2"/>
            <a:r>
              <a:t>Do we need to worry about CTTAAG? Why/why not?</a:t>
            </a:r>
          </a:p>
          <a:p>
            <a:pPr marL="1270000" lvl="0" indent="0">
              <a:buNone/>
            </a:pPr>
            <a:r>
              <a:rPr sz="1800">
                <a:latin typeface="Courier"/>
              </a:rPr>
              <a:t>&gt;chr1 
AACATTAAGGATCCATTATCCGATACCATTGAA 
TTCCTGACTT*GAATTC*CCAATATCCATTCAGTA 
CCTCTTAAGCCTTCGTAGTTCAATTCGGATCCT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for enzyme cut sites</a:t>
            </a:r>
          </a:p>
        </p:txBody>
      </p:sp>
      <p:sp>
        <p:nvSpPr>
          <p:cNvPr id="3" name="Content Placeholder 2"/>
          <p:cNvSpPr>
            <a:spLocks noGrp="1"/>
          </p:cNvSpPr>
          <p:nvPr>
            <p:ph idx="1"/>
          </p:nvPr>
        </p:nvSpPr>
        <p:spPr/>
        <p:txBody>
          <a:bodyPr/>
          <a:lstStyle/>
          <a:p>
            <a:pPr lvl="1"/>
            <a:r>
              <a:t>Starting point:</a:t>
            </a:r>
          </a:p>
          <a:p>
            <a:pPr lvl="2"/>
            <a:r>
              <a:t>reference genome sequence in fasta format</a:t>
            </a:r>
          </a:p>
          <a:p>
            <a:pPr lvl="2"/>
            <a:r>
              <a:t>Can you find all the EcoRI sites (GAATTC)?</a:t>
            </a:r>
          </a:p>
          <a:p>
            <a:pPr lvl="2"/>
            <a:r>
              <a:t>Do we need to worry about CTTAAG? Why/why not?</a:t>
            </a:r>
          </a:p>
          <a:p>
            <a:pPr lvl="2"/>
            <a:r>
              <a:t>What about newlines/white space?</a:t>
            </a:r>
          </a:p>
          <a:p>
            <a:pPr marL="1270000" lvl="0" indent="0">
              <a:buNone/>
            </a:pPr>
            <a:r>
              <a:rPr sz="1800">
                <a:latin typeface="Courier"/>
              </a:rPr>
              <a:t>&gt;chr1 
AACATTAAGGATCCATTATCCGATACCATT*GAA 
TTC*CTGACTT*GAATTC*CCAATATCCATTCAGTA 
CCTCTTAAGCCTTCGTAGTTCAATTCGGATCCT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Doing it in Bash</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load everything but the header line using grep</a:t>
            </a:r>
            <a:b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data/cutsite_ref.fa</a:t>
            </a:r>
            <a:br/>
            <a:r>
              <a:rPr sz="1800" i="1">
                <a:solidFill>
                  <a:srgbClr val="60A0B0"/>
                </a:solidFill>
                <a:latin typeface="Courier"/>
              </a:rPr>
              <a:t># problem: our sequence is broken by new lines</a:t>
            </a:r>
            <a:br/>
            <a:r>
              <a:rPr sz="1800" i="1">
                <a:solidFill>
                  <a:srgbClr val="60A0B0"/>
                </a:solidFill>
                <a:latin typeface="Courier"/>
              </a:rPr>
              <a:t># and this breaks potential matches of GAATTC</a:t>
            </a:r>
          </a:p>
          <a:p>
            <a:pPr marL="1270000" lvl="0" indent="0">
              <a:buNone/>
            </a:pPr>
            <a:r>
              <a:rPr sz="1800">
                <a:latin typeface="Courier"/>
              </a:rPr>
              <a:t>## AACATTAAGGATCCATTATCCGATACCATTGAA
## TTCCTGACTTGAATTCCCAATATCCATTCAGTA
## CCTCTTAAGCCTTCGTAGTTCAATTC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Doing it in Bash</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load everything but the header line using grep</a:t>
            </a:r>
            <a:b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data/cutsite_ref.fa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's/\n//'</a:t>
            </a:r>
            <a:br/>
            <a:r>
              <a:rPr sz="1800" i="1">
                <a:solidFill>
                  <a:srgbClr val="60A0B0"/>
                </a:solidFill>
                <a:latin typeface="Courier"/>
              </a:rPr>
              <a:t># paste -sd '\0' - #this line could be used in place of the perl code</a:t>
            </a:r>
            <a:br/>
            <a:r>
              <a:rPr sz="1800" i="1">
                <a:solidFill>
                  <a:srgbClr val="60A0B0"/>
                </a:solidFill>
                <a:latin typeface="Courier"/>
              </a:rPr>
              <a:t># Now we have all the sequence on one line</a:t>
            </a:r>
            <a:br/>
            <a:r>
              <a:rPr sz="1800" i="1">
                <a:solidFill>
                  <a:srgbClr val="60A0B0"/>
                </a:solidFill>
                <a:latin typeface="Courier"/>
              </a:rPr>
              <a:t># we can pass that with a pipe for pattern matching </a:t>
            </a:r>
          </a:p>
          <a:p>
            <a:pPr marL="1270000" lvl="0" indent="0">
              <a:buNone/>
            </a:pPr>
            <a:r>
              <a:rPr sz="1800">
                <a:latin typeface="Courier"/>
              </a:rPr>
              <a:t>## AACATTAAGGATCCATTATCCGATACCATTGAATTCCTGACTTGAATTCCCAATATCCATTCAGTACCTCTTAAGCCTTCGTAGTTCAATTC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Doing it in Bash</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load everything but the header line using grep</a:t>
            </a:r>
            <a:b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data/cutsite_ref.fa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's/\n//'</a:t>
            </a:r>
            <a:r>
              <a:rPr sz="1800">
                <a:latin typeface="Courier"/>
              </a:rPr>
              <a:t>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's/GAATTC/*GAATTC*/g'</a:t>
            </a:r>
            <a:br/>
            <a:r>
              <a:rPr sz="1800" i="1">
                <a:solidFill>
                  <a:srgbClr val="60A0B0"/>
                </a:solidFill>
                <a:latin typeface="Courier"/>
              </a:rPr>
              <a:t># both perl and sed use this syntax to find/replace strings: </a:t>
            </a:r>
            <a:br/>
            <a:r>
              <a:rPr sz="1800" i="1">
                <a:solidFill>
                  <a:srgbClr val="60A0B0"/>
                </a:solidFill>
                <a:latin typeface="Courier"/>
              </a:rPr>
              <a:t># /MATCH_PATTERN/REPLACEMENT_STRING/</a:t>
            </a:r>
          </a:p>
          <a:p>
            <a:pPr marL="1270000" lvl="0" indent="0">
              <a:buNone/>
            </a:pPr>
            <a:r>
              <a:rPr sz="1800">
                <a:latin typeface="Courier"/>
              </a:rPr>
              <a:t>## AACATTAAGGATCCATTATCCGATACCATT*GAATTC*CTGACTT*GAATTC*CCAATATCCATTCAGTACCTCTTAAGCCTTCGTAGTTCAATTC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Predicting restriction fragments</a:t>
            </a:r>
          </a:p>
        </p:txBody>
      </p:sp>
      <p:sp>
        <p:nvSpPr>
          <p:cNvPr id="3" name="Content Placeholder 2"/>
          <p:cNvSpPr>
            <a:spLocks noGrp="1"/>
          </p:cNvSpPr>
          <p:nvPr>
            <p:ph idx="1"/>
          </p:nvPr>
        </p:nvSpPr>
        <p:spPr/>
        <p:txBody>
          <a:bodyPr/>
          <a:lstStyle/>
          <a:p>
            <a:pPr lvl="1"/>
            <a:r>
              <a:t>How would you modify this code to generate the sequence of all predicted restriction fragments after EcoRI digestion?</a:t>
            </a:r>
          </a:p>
          <a:p>
            <a:pPr marL="1270000" lvl="0" indent="0">
              <a:buNone/>
            </a:pPr>
            <a:r>
              <a:rPr sz="1800" i="1">
                <a:solidFill>
                  <a:srgbClr val="60A0B0"/>
                </a:solidFill>
                <a:latin typeface="Courier"/>
              </a:rPr>
              <a:t># load everything but the header line using grep</a:t>
            </a:r>
            <a:b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data/cutsite_ref.fa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's/\n//'</a:t>
            </a:r>
            <a:r>
              <a:rPr sz="1800">
                <a:latin typeface="Courier"/>
              </a:rPr>
              <a:t>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's/GAATTC/*GAATTC*/g'</a:t>
            </a:r>
          </a:p>
          <a:p>
            <a:pPr marL="1270000" lvl="0" indent="0">
              <a:buNone/>
            </a:pPr>
            <a:r>
              <a:rPr sz="1800">
                <a:latin typeface="Courier"/>
              </a:rPr>
              <a:t>## AACATTAAGGATCCATTATCCGATACCATT*GAATTC*CTGACTT*GAATTC*CCAATATCCATTCAGTACCTCTTAAGCCTTCGTAGTTCAATTC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Learning goals for the week</a:t>
            </a:r>
          </a:p>
        </p:txBody>
      </p:sp>
      <p:sp>
        <p:nvSpPr>
          <p:cNvPr id="3" name="Content Placeholder 2"/>
          <p:cNvSpPr>
            <a:spLocks noGrp="1"/>
          </p:cNvSpPr>
          <p:nvPr>
            <p:ph idx="1"/>
          </p:nvPr>
        </p:nvSpPr>
        <p:spPr/>
        <p:txBody>
          <a:bodyPr/>
          <a:lstStyle/>
          <a:p>
            <a:pPr lvl="1"/>
            <a:r>
              <a:rPr dirty="0"/>
              <a:t>Build on/expand Unix fundamentals</a:t>
            </a:r>
          </a:p>
          <a:p>
            <a:pPr lvl="1"/>
            <a:r>
              <a:rPr dirty="0"/>
              <a:t>Become familiar with additional data types we encounter in molecular biology research</a:t>
            </a:r>
          </a:p>
          <a:p>
            <a:pPr lvl="1"/>
            <a:r>
              <a:rPr dirty="0"/>
              <a:t>Get more familiar with some common applications of the command line for manipulating sequence and delimited text files</a:t>
            </a:r>
            <a:endParaRPr lang="en-CA" dirty="0"/>
          </a:p>
          <a:p>
            <a:pPr lvl="1"/>
            <a:r>
              <a:rPr lang="en-CA" dirty="0"/>
              <a:t>Begin working with simple annotations (continued in lab)</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Predicting restriction fragments</a:t>
            </a:r>
          </a:p>
        </p:txBody>
      </p:sp>
      <p:sp>
        <p:nvSpPr>
          <p:cNvPr id="3" name="Content Placeholder 2"/>
          <p:cNvSpPr>
            <a:spLocks noGrp="1"/>
          </p:cNvSpPr>
          <p:nvPr>
            <p:ph idx="1"/>
          </p:nvPr>
        </p:nvSpPr>
        <p:spPr/>
        <p:txBody>
          <a:bodyPr/>
          <a:lstStyle/>
          <a:p>
            <a:pPr lvl="1"/>
            <a:r>
              <a:t>How would you modify this code to generate the sequence of all predicted restriction fragments after EcoRI digestion?</a:t>
            </a:r>
          </a:p>
          <a:p>
            <a:pPr marL="1270000" lvl="0" indent="0">
              <a:buNone/>
            </a:pP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data/cutsite_ref.fa </a:t>
            </a:r>
            <a:r>
              <a:rPr sz="1800" b="1">
                <a:solidFill>
                  <a:srgbClr val="007020"/>
                </a:solidFill>
                <a:latin typeface="Courier"/>
              </a:rPr>
              <a:t>|</a:t>
            </a:r>
            <a:r>
              <a:rPr sz="1800">
                <a:latin typeface="Courier"/>
              </a:rPr>
              <a:t> paste -sd </a:t>
            </a:r>
            <a:r>
              <a:rPr sz="1800">
                <a:solidFill>
                  <a:srgbClr val="4070A0"/>
                </a:solidFill>
                <a:latin typeface="Courier"/>
              </a:rPr>
              <a:t>'\0'</a:t>
            </a:r>
            <a:r>
              <a:rPr sz="1800">
                <a:latin typeface="Courier"/>
              </a:rPr>
              <a:t> - </a:t>
            </a:r>
            <a:r>
              <a:rPr sz="1800" b="1">
                <a:solidFill>
                  <a:srgbClr val="007020"/>
                </a:solidFill>
                <a:latin typeface="Courier"/>
              </a:rPr>
              <a:t>|</a:t>
            </a:r>
            <a:br/>
            <a:r>
              <a:rPr sz="1800">
                <a:solidFill>
                  <a:srgbClr val="06287E"/>
                </a:solidFill>
                <a:latin typeface="Courier"/>
              </a:rPr>
              <a:t>perl</a:t>
            </a:r>
            <a:r>
              <a:rPr sz="1800">
                <a:latin typeface="Courier"/>
              </a:rPr>
              <a:t> -pe </a:t>
            </a:r>
            <a:r>
              <a:rPr sz="1800">
                <a:solidFill>
                  <a:srgbClr val="4070A0"/>
                </a:solidFill>
                <a:latin typeface="Courier"/>
              </a:rPr>
              <a:t>'s/GAATTC/GAA\nTTC/g'</a:t>
            </a:r>
            <a:br/>
            <a:r>
              <a:rPr sz="1800" i="1">
                <a:solidFill>
                  <a:srgbClr val="60A0B0"/>
                </a:solidFill>
                <a:latin typeface="Courier"/>
              </a:rPr>
              <a:t># Remember \n is how we specify a newline in most programming contexts</a:t>
            </a:r>
          </a:p>
          <a:p>
            <a:pPr marL="1270000" lvl="0" indent="0">
              <a:buNone/>
            </a:pPr>
            <a:r>
              <a:rPr sz="1800">
                <a:latin typeface="Courier"/>
              </a:rPr>
              <a:t>## AACATTAAGGATCCATTATCCGATACCATTGAA
## TTCCTGACTTGAA
## TTCCCAATATCCATTCAGTACCTCTTAAGCCTTCGTAGTTCAATTC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(im)practicality of this approach</a:t>
            </a:r>
          </a:p>
        </p:txBody>
      </p:sp>
      <p:sp>
        <p:nvSpPr>
          <p:cNvPr id="3" name="Content Placeholder 2"/>
          <p:cNvSpPr>
            <a:spLocks noGrp="1"/>
          </p:cNvSpPr>
          <p:nvPr>
            <p:ph idx="1"/>
          </p:nvPr>
        </p:nvSpPr>
        <p:spPr/>
        <p:txBody>
          <a:bodyPr/>
          <a:lstStyle/>
          <a:p>
            <a:pPr lvl="1"/>
            <a:r>
              <a:t>There are way better ways to do this</a:t>
            </a:r>
          </a:p>
          <a:p>
            <a:pPr lvl="1"/>
            <a:r>
              <a:t>How well would this scale to other applications?</a:t>
            </a:r>
          </a:p>
          <a:p>
            <a:pPr lvl="1"/>
            <a:r>
              <a:t>Much longer sequences (e.g. genome/chromosome)?</a:t>
            </a:r>
          </a:p>
          <a:p>
            <a:pPr lvl="1"/>
            <a:r>
              <a:t>A fasta file containing many individual sequences?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Don’t reinvent the wheel</a:t>
            </a:r>
          </a:p>
        </p:txBody>
      </p:sp>
      <p:sp>
        <p:nvSpPr>
          <p:cNvPr id="3" name="Content Placeholder 2"/>
          <p:cNvSpPr>
            <a:spLocks noGrp="1"/>
          </p:cNvSpPr>
          <p:nvPr>
            <p:ph idx="1"/>
          </p:nvPr>
        </p:nvSpPr>
        <p:spPr/>
        <p:txBody>
          <a:bodyPr/>
          <a:lstStyle/>
          <a:p>
            <a:pPr lvl="1"/>
            <a:r>
              <a:t>If you’re encountering an annoying quirk of a common file format, you are never the first person</a:t>
            </a:r>
          </a:p>
          <a:p>
            <a:pPr lvl="1"/>
            <a:r>
              <a:t>Search online for how to solve common problems (often you’ll end up in StackOverflow)</a:t>
            </a:r>
          </a:p>
          <a:p>
            <a:pPr lvl="2"/>
            <a:r>
              <a:t>e.g. “remove newlines fasta” brings you to </a:t>
            </a:r>
            <a:r>
              <a:rPr>
                <a:hlinkClick r:id="rId2"/>
              </a:rPr>
              <a:t>this post</a:t>
            </a:r>
            <a:r>
              <a:t>, which contains an easier way that allows you to skip some of these steps</a:t>
            </a:r>
          </a:p>
          <a:p>
            <a:pPr lvl="2"/>
            <a:r>
              <a:rPr>
                <a:hlinkClick r:id="rId3"/>
              </a:rPr>
              <a:t>seqtk</a:t>
            </a:r>
            <a:r>
              <a:t> has a lot of handy functions you may want to try</a:t>
            </a:r>
          </a:p>
          <a:p>
            <a:pPr marL="1270000" lvl="0" indent="0">
              <a:buNone/>
            </a:pPr>
            <a:r>
              <a:rPr sz="1800">
                <a:latin typeface="Courier"/>
              </a:rPr>
              <a:t>seqtk seq -l 0 data/cutsite_ref.fa</a:t>
            </a:r>
          </a:p>
          <a:p>
            <a:pPr marL="1270000" lvl="0" indent="0">
              <a:buNone/>
            </a:pPr>
            <a:r>
              <a:rPr sz="1800">
                <a:latin typeface="Courier"/>
              </a:rPr>
              <a:t>## &gt;chr1
## AACATTAAGGATCCATTATCCGATACCATTGAATTCCTGACTTGAATTCCCAATATCCATTCAGTACCTCTTAAGCCTTCGTAGTTCAATTC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(im)practicality of this approach</a:t>
            </a:r>
          </a:p>
        </p:txBody>
      </p:sp>
      <p:sp>
        <p:nvSpPr>
          <p:cNvPr id="3" name="Content Placeholder 2"/>
          <p:cNvSpPr>
            <a:spLocks noGrp="1"/>
          </p:cNvSpPr>
          <p:nvPr>
            <p:ph idx="1"/>
          </p:nvPr>
        </p:nvSpPr>
        <p:spPr/>
        <p:txBody>
          <a:bodyPr/>
          <a:lstStyle/>
          <a:p>
            <a:pPr lvl="1"/>
            <a:r>
              <a:t>There are still way better ways to do this</a:t>
            </a:r>
          </a:p>
          <a:p>
            <a:pPr lvl="1"/>
            <a:r>
              <a:t>How well would this scale to other applications?</a:t>
            </a:r>
          </a:p>
          <a:p>
            <a:pPr lvl="1"/>
            <a:r>
              <a:t>Much longer sequences (e.g. genome/chromosome)?</a:t>
            </a:r>
          </a:p>
          <a:p>
            <a:pPr lvl="2"/>
            <a:r>
              <a:t>The entire sequence is being processed at once by </a:t>
            </a:r>
            <a:r>
              <a:rPr sz="1800">
                <a:latin typeface="Courier"/>
              </a:rPr>
              <a:t>sed</a:t>
            </a:r>
            <a:r>
              <a:t>, which requires it to be stored as a variable, which consumes RAM</a:t>
            </a:r>
          </a:p>
          <a:p>
            <a:pPr lvl="1"/>
            <a:r>
              <a:t>A fasta file containing many individual sequences?</a:t>
            </a:r>
          </a:p>
          <a:p>
            <a:pPr lvl="2"/>
            <a:r>
              <a:t>Implementation above stripped the sequence header so we lost positional information and the name/context of all sequences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Additional considerations</a:t>
            </a:r>
          </a:p>
        </p:txBody>
      </p:sp>
      <p:sp>
        <p:nvSpPr>
          <p:cNvPr id="3" name="Content Placeholder 2"/>
          <p:cNvSpPr>
            <a:spLocks noGrp="1"/>
          </p:cNvSpPr>
          <p:nvPr>
            <p:ph idx="1"/>
          </p:nvPr>
        </p:nvSpPr>
        <p:spPr/>
        <p:txBody>
          <a:bodyPr/>
          <a:lstStyle/>
          <a:p>
            <a:pPr lvl="1"/>
            <a:r>
              <a:t>Starting point Sanger sequencing data from a cDNA clone</a:t>
            </a:r>
          </a:p>
          <a:p>
            <a:pPr lvl="2"/>
            <a:r>
              <a:t>Assume we know this cDNA is cut multiple times by the enzyme and we want to know why</a:t>
            </a:r>
          </a:p>
          <a:p>
            <a:pPr lvl="2"/>
            <a:r>
              <a:t>How would you find the places most likely being cut by EcoRI (GAATTC)?</a:t>
            </a:r>
          </a:p>
          <a:p>
            <a:pPr lvl="2"/>
            <a:r>
              <a:t>Imperfect/partial matches in sequence are more difficult to identify</a:t>
            </a:r>
          </a:p>
          <a:p>
            <a:pPr lvl="2"/>
            <a:r>
              <a:t>Requires “fuzzy” matching or regular expressions (to be covered later in the course)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for sequences of interest</a:t>
            </a:r>
          </a:p>
        </p:txBody>
      </p:sp>
      <p:sp>
        <p:nvSpPr>
          <p:cNvPr id="3" name="Content Placeholder 2"/>
          <p:cNvSpPr>
            <a:spLocks noGrp="1"/>
          </p:cNvSpPr>
          <p:nvPr>
            <p:ph idx="1"/>
          </p:nvPr>
        </p:nvSpPr>
        <p:spPr/>
        <p:txBody>
          <a:bodyPr/>
          <a:lstStyle/>
          <a:p>
            <a:pPr lvl="1"/>
            <a:r>
              <a:t>What if you had a FASTA with sequences of many transcripts and you just wanted the records pertaining to certain genes?</a:t>
            </a:r>
          </a:p>
          <a:p>
            <a:pPr marL="1270000" lvl="0" indent="0">
              <a:buNone/>
            </a:pPr>
            <a:r>
              <a:rPr sz="1800">
                <a:solidFill>
                  <a:srgbClr val="06287E"/>
                </a:solidFill>
                <a:latin typeface="Courier"/>
              </a:rPr>
              <a:t>grep</a:t>
            </a:r>
            <a:r>
              <a:rPr sz="1800">
                <a:latin typeface="Courier"/>
              </a:rPr>
              <a:t> -c </a:t>
            </a:r>
            <a:r>
              <a:rPr sz="1800">
                <a:solidFill>
                  <a:srgbClr val="902000"/>
                </a:solidFill>
                <a:latin typeface="Courier"/>
              </a:rPr>
              <a:t>\&gt;</a:t>
            </a:r>
            <a:r>
              <a:rPr sz="1800">
                <a:latin typeface="Courier"/>
              </a:rPr>
              <a:t> data/human_genes_chr7.fa</a:t>
            </a:r>
            <a:br/>
            <a:r>
              <a:rPr sz="1800" i="1">
                <a:solidFill>
                  <a:srgbClr val="60A0B0"/>
                </a:solidFill>
                <a:latin typeface="Courier"/>
              </a:rPr>
              <a:t># how many sequence records are in this file? </a:t>
            </a:r>
            <a:br/>
            <a:r>
              <a:rPr sz="1800" i="1">
                <a:solidFill>
                  <a:srgbClr val="60A0B0"/>
                </a:solidFill>
                <a:latin typeface="Courier"/>
              </a:rPr>
              <a:t># count them with grep -c</a:t>
            </a:r>
          </a:p>
          <a:p>
            <a:pPr marL="1270000" lvl="0" indent="0">
              <a:buNone/>
            </a:pPr>
            <a:r>
              <a:rPr sz="1800">
                <a:latin typeface="Courier"/>
              </a:rPr>
              <a:t>## 11718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within the headers</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Simpler to use this file after dropping line breaks</a:t>
            </a:r>
            <a:br/>
            <a:r>
              <a:rPr sz="1800">
                <a:latin typeface="Courier"/>
              </a:rPr>
              <a:t>seqtk seq -l 0 data/human_genes_chr7.fa </a:t>
            </a:r>
            <a:r>
              <a:rPr sz="1800" b="1">
                <a:solidFill>
                  <a:srgbClr val="007020"/>
                </a:solidFill>
                <a:latin typeface="Courier"/>
              </a:rPr>
              <a:t>|</a:t>
            </a:r>
            <a:r>
              <a:rPr sz="1800">
                <a:latin typeface="Courier"/>
              </a:rPr>
              <a:t> </a:t>
            </a:r>
            <a:br/>
            <a:r>
              <a:rPr sz="1800" i="1">
                <a:solidFill>
                  <a:srgbClr val="60A0B0"/>
                </a:solidFill>
                <a:latin typeface="Courier"/>
              </a:rPr>
              <a:t># Here we're using the -c option with head to limit the number of bytes printed!</a:t>
            </a:r>
            <a:br/>
            <a:r>
              <a:rPr sz="1800">
                <a:solidFill>
                  <a:srgbClr val="06287E"/>
                </a:solidFill>
                <a:latin typeface="Courier"/>
              </a:rPr>
              <a:t>head</a:t>
            </a:r>
            <a:r>
              <a:rPr sz="1800">
                <a:latin typeface="Courier"/>
              </a:rPr>
              <a:t> -c 220 </a:t>
            </a:r>
          </a:p>
          <a:p>
            <a:pPr marL="1270000" lvl="0" indent="0">
              <a:buNone/>
            </a:pPr>
            <a:r>
              <a:rPr sz="1800">
                <a:latin typeface="Courier"/>
              </a:rPr>
              <a:t>## &gt;ENSG00000001626|ENSG00000001626.17|ENST00000003084|1280;2728;3788;3059;650;3539;4034;814;940;2690;235;71;560;4207;3438;4313;2561;1750;2979;3210;1463;344;124;1187;3944;1655;1837|1|CFTR
## GTAGTAGGTCTTTGGCATTAGGAGCTTGAGCCCAG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within the headers</a:t>
            </a:r>
          </a:p>
        </p:txBody>
      </p:sp>
      <p:sp>
        <p:nvSpPr>
          <p:cNvPr id="3" name="Content Placeholder 2"/>
          <p:cNvSpPr>
            <a:spLocks noGrp="1"/>
          </p:cNvSpPr>
          <p:nvPr>
            <p:ph idx="1"/>
          </p:nvPr>
        </p:nvSpPr>
        <p:spPr/>
        <p:txBody>
          <a:bodyPr/>
          <a:lstStyle/>
          <a:p>
            <a:pPr marL="1270000" lvl="0" indent="0">
              <a:buNone/>
            </a:pPr>
            <a:r>
              <a:rPr sz="1800">
                <a:latin typeface="Courier"/>
              </a:rPr>
              <a:t>seqtk seq -l 0 data/human_genes_chr7.fa </a:t>
            </a:r>
            <a:r>
              <a:rPr sz="1800" b="1">
                <a:solidFill>
                  <a:srgbClr val="007020"/>
                </a:solidFill>
                <a:latin typeface="Courier"/>
              </a:rPr>
              <a:t>|</a:t>
            </a:r>
            <a:r>
              <a:rPr sz="1800">
                <a:latin typeface="Courier"/>
              </a:rPr>
              <a:t> </a:t>
            </a:r>
            <a:br/>
            <a:r>
              <a:rPr sz="1800">
                <a:solidFill>
                  <a:srgbClr val="06287E"/>
                </a:solidFill>
                <a:latin typeface="Courier"/>
              </a:rPr>
              <a:t>grep</a:t>
            </a:r>
            <a:r>
              <a:rPr sz="1800">
                <a:latin typeface="Courier"/>
              </a:rPr>
              <a:t> -w </a:t>
            </a:r>
            <a:r>
              <a:rPr sz="1800">
                <a:solidFill>
                  <a:srgbClr val="4070A0"/>
                </a:solidFill>
                <a:latin typeface="Courier"/>
              </a:rPr>
              <a:t>"LHFPL3"</a:t>
            </a:r>
            <a:br/>
            <a:r>
              <a:rPr sz="1800" i="1">
                <a:solidFill>
                  <a:srgbClr val="60A0B0"/>
                </a:solidFill>
                <a:latin typeface="Courier"/>
              </a:rPr>
              <a:t># Why so many hits for this one gene name?</a:t>
            </a:r>
            <a:br/>
            <a:r>
              <a:rPr sz="1800" i="1">
                <a:solidFill>
                  <a:srgbClr val="60A0B0"/>
                </a:solidFill>
                <a:latin typeface="Courier"/>
              </a:rPr>
              <a:t># Something is going wrong with our search. Why? </a:t>
            </a:r>
          </a:p>
          <a:p>
            <a:pPr marL="1270000" lvl="0" indent="0">
              <a:buNone/>
            </a:pPr>
            <a:r>
              <a:rPr sz="1800">
                <a:latin typeface="Courier"/>
              </a:rPr>
              <a:t>## &gt;ENSG00000187416|ENSG00000187416.13|ENST00000424859|860;623;178|1|LHFPL3
## &gt;ENSG00000226869|ENSG00000226869.6|ENST00000433514||-1|LHFPL3-AS1
## &gt;ENSG00000226869|ENSG00000226869.6|ENST00000411448||-1|LHFPL3-AS1
## &gt;ENSG00000226869|ENSG00000226869.6|ENST00000417290||-1|LHFPL3-AS1
## &gt;ENSG00000187416|ENSG00000187416.13|ENST00000401970|860;623;178|1|LHFPL3
## &gt;ENSG00000226869|ENSG00000226869.6|ENST00000416376||-1|LHFPL3-AS1
## &gt;ENSG00000226869|ENSG00000226869.6|ENST00000434579||-1|LHFPL3-AS1
## &gt;ENSG00000226869|ENSG00000226869.6|ENST00000450896||-1|LHFPL3-AS1
## &gt;ENSG00000226869|ENSG00000226869.6|ENST00000449764||-1|LHFPL3-AS1
## &gt;ENSG00000225329|ENSG00000225329.3|ENST00000453666||-1|LHFPL3-AS2
## &gt;ENSG00000187416|ENSG00000187416.13|ENST00000684090||1|LHFPL3
## &gt;ENSG00000225329|ENSG00000225329.3|ENST00000631061||-1|LHFPL3-AS2
## &gt;ENSG00000187416|ENSG00000187416.13|ENST00000683240|1;365|1|LHFPL3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Searching within the headers</a:t>
            </a:r>
          </a:p>
        </p:txBody>
      </p:sp>
      <p:sp>
        <p:nvSpPr>
          <p:cNvPr id="3" name="Content Placeholder 2"/>
          <p:cNvSpPr>
            <a:spLocks noGrp="1"/>
          </p:cNvSpPr>
          <p:nvPr>
            <p:ph idx="1"/>
          </p:nvPr>
        </p:nvSpPr>
        <p:spPr/>
        <p:txBody>
          <a:bodyPr/>
          <a:lstStyle/>
          <a:p>
            <a:pPr marL="1270000" lvl="0" indent="0">
              <a:buNone/>
            </a:pPr>
            <a:r>
              <a:rPr sz="1800">
                <a:latin typeface="Courier"/>
              </a:rPr>
              <a:t>seqtk seq -l 0 data/human_genes_chr7.fa </a:t>
            </a:r>
            <a:r>
              <a:rPr sz="1800" b="1">
                <a:solidFill>
                  <a:srgbClr val="007020"/>
                </a:solidFill>
                <a:latin typeface="Courier"/>
              </a:rPr>
              <a:t>|</a:t>
            </a:r>
            <a:r>
              <a:rPr sz="1800">
                <a:latin typeface="Courier"/>
              </a:rPr>
              <a:t> </a:t>
            </a:r>
            <a:br/>
            <a:r>
              <a:rPr sz="1800">
                <a:solidFill>
                  <a:srgbClr val="06287E"/>
                </a:solidFill>
                <a:latin typeface="Courier"/>
              </a:rPr>
              <a:t>grep</a:t>
            </a:r>
            <a:r>
              <a:rPr sz="1800">
                <a:latin typeface="Courier"/>
              </a:rPr>
              <a:t> -w </a:t>
            </a:r>
            <a:r>
              <a:rPr sz="1800">
                <a:solidFill>
                  <a:srgbClr val="4070A0"/>
                </a:solidFill>
                <a:latin typeface="Courier"/>
              </a:rPr>
              <a:t>"LHFPL3$"</a:t>
            </a:r>
            <a:br/>
            <a:r>
              <a:rPr sz="1800" i="1">
                <a:solidFill>
                  <a:srgbClr val="60A0B0"/>
                </a:solidFill>
                <a:latin typeface="Courier"/>
              </a:rPr>
              <a:t># Even though we're asking grep to stop searching between "words" with -w, certain characters such as - are considered allowed components of words. Since we know there should be whitespace after the gene name we "anchor" our pattern with $.</a:t>
            </a:r>
          </a:p>
          <a:p>
            <a:pPr marL="1270000" lvl="0" indent="0">
              <a:buNone/>
            </a:pPr>
            <a:r>
              <a:rPr sz="1800">
                <a:latin typeface="Courier"/>
              </a:rPr>
              <a:t>## &gt;ENSG00000187416|ENSG00000187416.13|ENST00000424859|860;623;178|1|LHFPL3
## &gt;ENSG00000187416|ENSG00000187416.13|ENST00000401970|860;623;178|1|LHFPL3
## &gt;ENSG00000187416|ENSG00000187416.13|ENST00000684090||1|LHFPL3
## &gt;ENSG00000187416|ENSG00000187416.13|ENST00000683240|1;365|1|LHFPL3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See you in 5 minutes</a:t>
            </a:r>
          </a:p>
        </p:txBody>
      </p:sp>
      <p:pic>
        <p:nvPicPr>
          <p:cNvPr id="3" name="Picture 1" descr="images/intermission.jpeg"/>
          <p:cNvPicPr>
            <a:picLocks noGrp="1" noChangeAspect="1"/>
          </p:cNvPicPr>
          <p:nvPr/>
        </p:nvPicPr>
        <p:blipFill>
          <a:blip r:embed="rId2"/>
          <a:stretch>
            <a:fillRect/>
          </a:stretch>
        </p:blipFill>
        <p:spPr bwMode="auto">
          <a:xfrm>
            <a:off x="1231900" y="1600200"/>
            <a:ext cx="6692900" cy="45212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hlinkClick r:id="rId2"/>
              </a:rPr>
              <a:t>man</a:t>
            </a:r>
            <a:r>
              <a:t>: your best friend</a:t>
            </a:r>
          </a:p>
        </p:txBody>
      </p:sp>
      <p:sp>
        <p:nvSpPr>
          <p:cNvPr id="3" name="Content Placeholder 2"/>
          <p:cNvSpPr>
            <a:spLocks noGrp="1"/>
          </p:cNvSpPr>
          <p:nvPr>
            <p:ph sz="half" idx="1"/>
          </p:nvPr>
        </p:nvSpPr>
        <p:spPr/>
        <p:txBody>
          <a:bodyPr/>
          <a:lstStyle/>
          <a:p>
            <a:pPr marL="1270000" lvl="0" indent="0">
              <a:buNone/>
            </a:pPr>
            <a:r>
              <a:rPr sz="1800">
                <a:latin typeface="Courier"/>
              </a:rPr>
              <a:t>$man which
WHICH(1)                  BSD General Commands Manual                 WHICH(1)
NAME
     which -- locate a program file in the user's path
SYNOPSIS
     which [-as] program ...</a:t>
            </a:r>
          </a:p>
        </p:txBody>
      </p:sp>
      <p:pic>
        <p:nvPicPr>
          <p:cNvPr id="4" name="Picture 1" descr="images/hermes.jpeg"/>
          <p:cNvPicPr>
            <a:picLocks noGrp="1" noChangeAspect="1"/>
          </p:cNvPicPr>
          <p:nvPr/>
        </p:nvPicPr>
        <p:blipFill>
          <a:blip r:embed="rId3"/>
          <a:stretch>
            <a:fillRect/>
          </a:stretch>
        </p:blipFill>
        <p:spPr bwMode="auto">
          <a:xfrm>
            <a:off x="4648200" y="2349500"/>
            <a:ext cx="4038600" cy="30226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Most genes have multiple isoforms due to alternative splicing</a:t>
            </a:r>
          </a:p>
        </p:txBody>
      </p:sp>
      <p:pic>
        <p:nvPicPr>
          <p:cNvPr id="3" name="Picture 1" descr="images/DNA_alternative_splicing.gif"/>
          <p:cNvPicPr>
            <a:picLocks noGrp="1" noChangeAspect="1"/>
          </p:cNvPicPr>
          <p:nvPr/>
        </p:nvPicPr>
        <p:blipFill>
          <a:blip r:embed="rId2"/>
          <a:stretch>
            <a:fillRect/>
          </a:stretch>
        </p:blipFill>
        <p:spPr bwMode="auto">
          <a:xfrm>
            <a:off x="457200" y="1879600"/>
            <a:ext cx="8229600" cy="39624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do you expect?</a:t>
            </a:r>
          </a:p>
        </p:txBody>
      </p:sp>
      <p:sp>
        <p:nvSpPr>
          <p:cNvPr id="3" name="Content Placeholder 2"/>
          <p:cNvSpPr>
            <a:spLocks noGrp="1"/>
          </p:cNvSpPr>
          <p:nvPr>
            <p:ph idx="1"/>
          </p:nvPr>
        </p:nvSpPr>
        <p:spPr/>
        <p:txBody>
          <a:bodyPr/>
          <a:lstStyle/>
          <a:p>
            <a:pPr lvl="1"/>
            <a:r>
              <a:t>The example shown previously results in four separate sequences for the same gene</a:t>
            </a:r>
          </a:p>
          <a:p>
            <a:pPr lvl="2"/>
            <a:r>
              <a:t>In what ways might you expect those three to differ?</a:t>
            </a:r>
          </a:p>
          <a:p>
            <a:pPr lvl="2"/>
            <a:r>
              <a:t>How might they be similar?</a:t>
            </a:r>
          </a:p>
          <a:p>
            <a:pPr lvl="1"/>
            <a:r>
              <a:t>Do you think all alternative transcripts encode different protein sequences?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do we actually get the sequences?</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grep -A 1 tells the search to return the matching line along with one line AFTER it. </a:t>
            </a:r>
            <a:br/>
            <a:br/>
            <a:r>
              <a:rPr sz="1800" i="1">
                <a:solidFill>
                  <a:srgbClr val="60A0B0"/>
                </a:solidFill>
                <a:latin typeface="Courier"/>
              </a:rPr>
              <a:t># Unfortunately it also prints "--" after that (for some reason) but this can be dealt with by piping it to another grep to drop those lines</a:t>
            </a:r>
            <a:br/>
            <a:br/>
            <a:r>
              <a:rPr sz="1800">
                <a:latin typeface="Courier"/>
              </a:rPr>
              <a:t>seqtk seq -l 0 data/human_genes_chr7.fa </a:t>
            </a:r>
            <a:r>
              <a:rPr sz="1800" b="1">
                <a:solidFill>
                  <a:srgbClr val="007020"/>
                </a:solidFill>
                <a:latin typeface="Courier"/>
              </a:rPr>
              <a:t>|</a:t>
            </a:r>
            <a:r>
              <a:rPr sz="1800">
                <a:latin typeface="Courier"/>
              </a:rPr>
              <a:t> </a:t>
            </a:r>
            <a:br/>
            <a:r>
              <a:rPr sz="1800">
                <a:solidFill>
                  <a:srgbClr val="06287E"/>
                </a:solidFill>
                <a:latin typeface="Courier"/>
              </a:rPr>
              <a:t>grep</a:t>
            </a:r>
            <a:r>
              <a:rPr sz="1800">
                <a:latin typeface="Courier"/>
              </a:rPr>
              <a:t> -A 1 -w </a:t>
            </a:r>
            <a:r>
              <a:rPr sz="1800">
                <a:solidFill>
                  <a:srgbClr val="4070A0"/>
                </a:solidFill>
                <a:latin typeface="Courier"/>
              </a:rPr>
              <a:t>"LHFPL3$"</a:t>
            </a:r>
            <a:r>
              <a:rPr sz="1800">
                <a:latin typeface="Courier"/>
              </a:rPr>
              <a:t> </a:t>
            </a:r>
            <a:r>
              <a:rPr sz="1800" b="1">
                <a:solidFill>
                  <a:srgbClr val="007020"/>
                </a:solidFill>
                <a:latin typeface="Courier"/>
              </a:rPr>
              <a:t>|</a:t>
            </a:r>
            <a:r>
              <a:rPr sz="1800">
                <a:latin typeface="Courier"/>
              </a:rPr>
              <a:t>  </a:t>
            </a:r>
            <a:br/>
            <a:r>
              <a:rPr sz="1800">
                <a:solidFill>
                  <a:srgbClr val="06287E"/>
                </a:solidFill>
                <a:latin typeface="Courier"/>
              </a:rPr>
              <a:t>grep</a:t>
            </a:r>
            <a:r>
              <a:rPr sz="1800">
                <a:latin typeface="Courier"/>
              </a:rPr>
              <a:t> -v </a:t>
            </a:r>
            <a:r>
              <a:rPr sz="1800">
                <a:solidFill>
                  <a:srgbClr val="4070A0"/>
                </a:solidFill>
                <a:latin typeface="Courier"/>
              </a:rPr>
              <a:t>"\-\-"</a:t>
            </a:r>
            <a:r>
              <a:rPr sz="1800">
                <a:latin typeface="Courier"/>
              </a:rPr>
              <a:t> </a:t>
            </a:r>
            <a:r>
              <a:rPr sz="1800">
                <a:solidFill>
                  <a:srgbClr val="666666"/>
                </a:solidFill>
                <a:latin typeface="Courier"/>
              </a:rPr>
              <a:t>&gt;</a:t>
            </a:r>
            <a:r>
              <a:rPr sz="1800">
                <a:latin typeface="Courier"/>
              </a:rPr>
              <a:t> LHFPL3.fa</a:t>
            </a:r>
          </a:p>
          <a:p>
            <a:pPr lvl="1"/>
            <a:r>
              <a:t>Think about how you might extend this to extract the sequence of a few different genes instead of just one. What would you need to change and how?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Success!</a:t>
            </a:r>
          </a:p>
        </p:txBody>
      </p:sp>
      <p:sp>
        <p:nvSpPr>
          <p:cNvPr id="3" name="Content Placeholder 2"/>
          <p:cNvSpPr>
            <a:spLocks noGrp="1"/>
          </p:cNvSpPr>
          <p:nvPr>
            <p:ph idx="1"/>
          </p:nvPr>
        </p:nvSpPr>
        <p:spPr/>
        <p:txBody>
          <a:bodyPr/>
          <a:lstStyle/>
          <a:p>
            <a:pPr marL="1270000" lvl="0" indent="0">
              <a:buNone/>
            </a:pPr>
            <a:br/>
            <a:r>
              <a:rPr sz="1800">
                <a:latin typeface="Courier"/>
              </a:rPr>
              <a:t>echo </a:t>
            </a:r>
            <a:r>
              <a:rPr sz="1800">
                <a:solidFill>
                  <a:srgbClr val="4070A0"/>
                </a:solidFill>
                <a:latin typeface="Courier"/>
              </a:rPr>
              <a:t>"file has </a:t>
            </a:r>
            <a:r>
              <a:rPr sz="1800">
                <a:solidFill>
                  <a:srgbClr val="19177C"/>
                </a:solidFill>
                <a:latin typeface="Courier"/>
              </a:rPr>
              <a:t>$(</a:t>
            </a:r>
            <a:r>
              <a:rPr sz="1800">
                <a:solidFill>
                  <a:srgbClr val="06287E"/>
                </a:solidFill>
                <a:latin typeface="Courier"/>
              </a:rPr>
              <a:t>wc</a:t>
            </a:r>
            <a:r>
              <a:rPr sz="1800">
                <a:latin typeface="Courier"/>
              </a:rPr>
              <a:t> -l LHFPL3.fa</a:t>
            </a:r>
            <a:r>
              <a:rPr sz="1800">
                <a:solidFill>
                  <a:srgbClr val="19177C"/>
                </a:solidFill>
                <a:latin typeface="Courier"/>
              </a:rPr>
              <a:t>)</a:t>
            </a:r>
            <a:r>
              <a:rPr sz="1800">
                <a:solidFill>
                  <a:srgbClr val="4070A0"/>
                </a:solidFill>
                <a:latin typeface="Courier"/>
              </a:rPr>
              <a:t> lines"</a:t>
            </a:r>
            <a:br/>
            <a:r>
              <a:rPr sz="1800">
                <a:latin typeface="Courier"/>
              </a:rPr>
              <a:t>echo </a:t>
            </a:r>
            <a:r>
              <a:rPr sz="1800">
                <a:solidFill>
                  <a:srgbClr val="4070A0"/>
                </a:solidFill>
                <a:latin typeface="Courier"/>
              </a:rPr>
              <a:t>"file has </a:t>
            </a:r>
            <a:r>
              <a:rPr sz="1800">
                <a:solidFill>
                  <a:srgbClr val="19177C"/>
                </a:solidFill>
                <a:latin typeface="Courier"/>
              </a:rPr>
              <a:t>$(</a:t>
            </a:r>
            <a:r>
              <a:rPr sz="1800">
                <a:solidFill>
                  <a:srgbClr val="06287E"/>
                </a:solidFill>
                <a:latin typeface="Courier"/>
              </a:rPr>
              <a:t>grep</a:t>
            </a:r>
            <a:r>
              <a:rPr sz="1800">
                <a:latin typeface="Courier"/>
              </a:rPr>
              <a:t> -c </a:t>
            </a:r>
            <a:r>
              <a:rPr sz="1800">
                <a:solidFill>
                  <a:srgbClr val="902000"/>
                </a:solidFill>
                <a:latin typeface="Courier"/>
              </a:rPr>
              <a:t>\&gt;</a:t>
            </a:r>
            <a:r>
              <a:rPr sz="1800">
                <a:latin typeface="Courier"/>
              </a:rPr>
              <a:t> LHFPL3.fa</a:t>
            </a:r>
            <a:r>
              <a:rPr sz="1800">
                <a:solidFill>
                  <a:srgbClr val="19177C"/>
                </a:solidFill>
                <a:latin typeface="Courier"/>
              </a:rPr>
              <a:t>)</a:t>
            </a:r>
            <a:r>
              <a:rPr sz="1800">
                <a:solidFill>
                  <a:srgbClr val="4070A0"/>
                </a:solidFill>
                <a:latin typeface="Courier"/>
              </a:rPr>
              <a:t> headers"</a:t>
            </a:r>
            <a:br/>
            <a:r>
              <a:rPr sz="1800">
                <a:solidFill>
                  <a:srgbClr val="06287E"/>
                </a:solidFill>
                <a:latin typeface="Courier"/>
              </a:rPr>
              <a:t>head</a:t>
            </a:r>
            <a:r>
              <a:rPr sz="1800">
                <a:latin typeface="Courier"/>
              </a:rPr>
              <a:t> -c 150 LHFPL3.fa</a:t>
            </a:r>
          </a:p>
          <a:p>
            <a:pPr marL="1270000" lvl="0" indent="0">
              <a:buNone/>
            </a:pPr>
            <a:r>
              <a:rPr sz="1800">
                <a:latin typeface="Courier"/>
              </a:rPr>
              <a:t>## file has        8 LHFPL3.fa lines
## file has 4 headers
## &gt;ENSG00000187416|ENSG00000187416.13|ENST00000424859|860;623;178|1|LHFPL3
## GCTCCCCCGCCCTCCTTCCGGGAGCGAGGATGCAGACTCTGAAACTGGTGCTGCTGGGCTGAGGCGGAGGCAGGGGA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do they compare?</a:t>
            </a:r>
          </a:p>
        </p:txBody>
      </p:sp>
      <p:pic>
        <p:nvPicPr>
          <p:cNvPr id="3" name="Picture 1" descr="images/ucsc_blat.png"/>
          <p:cNvPicPr>
            <a:picLocks noGrp="1" noChangeAspect="1"/>
          </p:cNvPicPr>
          <p:nvPr/>
        </p:nvPicPr>
        <p:blipFill>
          <a:blip r:embed="rId2"/>
          <a:stretch>
            <a:fillRect/>
          </a:stretch>
        </p:blipFill>
        <p:spPr bwMode="auto">
          <a:xfrm>
            <a:off x="457200" y="2679700"/>
            <a:ext cx="8229600" cy="23622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Synopsis</a:t>
            </a:r>
          </a:p>
        </p:txBody>
      </p:sp>
      <p:sp>
        <p:nvSpPr>
          <p:cNvPr id="3" name="Content Placeholder 2"/>
          <p:cNvSpPr>
            <a:spLocks noGrp="1"/>
          </p:cNvSpPr>
          <p:nvPr>
            <p:ph idx="1"/>
          </p:nvPr>
        </p:nvSpPr>
        <p:spPr/>
        <p:txBody>
          <a:bodyPr/>
          <a:lstStyle/>
          <a:p>
            <a:pPr lvl="1"/>
            <a:r>
              <a:t>It’s possible to subset a large multi-record FASTA file with a combination of a few commands</a:t>
            </a:r>
          </a:p>
          <a:p>
            <a:pPr lvl="1"/>
            <a:r>
              <a:t>This example used a file containing the predicted cDNA for many genes</a:t>
            </a:r>
          </a:p>
          <a:p>
            <a:pPr lvl="1"/>
            <a:r>
              <a:rPr sz="1800">
                <a:latin typeface="Courier"/>
              </a:rPr>
              <a:t>grep</a:t>
            </a:r>
            <a:r>
              <a:t> and some of these other tools have numerous surprises that can lead to new problems</a:t>
            </a:r>
          </a:p>
          <a:p>
            <a:pPr lvl="1"/>
            <a:r>
              <a:t>Building your commands up one step at a time and sanity checking each allows you to ensure you get the result you want in the appropriate format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Quantitative annotations</a:t>
            </a:r>
          </a:p>
        </p:txBody>
      </p:sp>
      <p:sp>
        <p:nvSpPr>
          <p:cNvPr id="3" name="Content Placeholder 2"/>
          <p:cNvSpPr>
            <a:spLocks noGrp="1"/>
          </p:cNvSpPr>
          <p:nvPr>
            <p:ph idx="1"/>
          </p:nvPr>
        </p:nvSpPr>
        <p:spPr/>
        <p:txBody>
          <a:bodyPr/>
          <a:lstStyle/>
          <a:p>
            <a:pPr lvl="1"/>
            <a:r>
              <a:t>Numeric values for every position in a sequence</a:t>
            </a:r>
          </a:p>
          <a:p>
            <a:pPr lvl="2"/>
            <a:r>
              <a:t>You can think of this as a “wide” format representation</a:t>
            </a:r>
          </a:p>
          <a:p>
            <a:pPr lvl="1"/>
            <a:r>
              <a:t>Each genomic position is a column (or string index) and each value is a row</a:t>
            </a:r>
          </a:p>
          <a:p>
            <a:pPr marL="1270000" lvl="0" indent="0">
              <a:buNone/>
            </a:pPr>
            <a:r>
              <a:rPr sz="1800">
                <a:latin typeface="Courier"/>
              </a:rPr>
              <a:t>              1 &lt;-genomic coordinate -&gt;N
Seq:       AAAGCGCCGGGATTTTCCGTTTAAACCTCCCTC
Value:     012345543210101234543211122334455
e.g. %GC                                  
----5----       ..           .            .. 
----4----      ....         ...         ....
----3----     ......       .....      ......
----2----    ........     .......   ........
----1----   .......... . ...................
----0----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Has benefits and drawbacks</a:t>
            </a:r>
          </a:p>
        </p:txBody>
      </p:sp>
      <p:sp>
        <p:nvSpPr>
          <p:cNvPr id="3" name="Content Placeholder 2"/>
          <p:cNvSpPr>
            <a:spLocks noGrp="1"/>
          </p:cNvSpPr>
          <p:nvPr>
            <p:ph idx="1"/>
          </p:nvPr>
        </p:nvSpPr>
        <p:spPr/>
        <p:txBody>
          <a:bodyPr/>
          <a:lstStyle/>
          <a:p>
            <a:pPr lvl="1"/>
            <a:r>
              <a:t>May be super convenient for smaller sequences</a:t>
            </a:r>
          </a:p>
          <a:p>
            <a:pPr lvl="2"/>
            <a:r>
              <a:t>Sequence and numeric values can easily be “split” into a list/array/vector</a:t>
            </a:r>
          </a:p>
          <a:p>
            <a:pPr lvl="1"/>
            <a:r>
              <a:t>Inflexible for non-integer values (or larger than 9)</a:t>
            </a:r>
          </a:p>
          <a:p>
            <a:pPr lvl="1"/>
            <a:r>
              <a:t>What if you wanted to order or filter based on some numeric threshold?</a:t>
            </a:r>
          </a:p>
          <a:p>
            <a:pPr marL="1270000" lvl="0" indent="0">
              <a:buNone/>
            </a:pPr>
            <a:r>
              <a:rPr sz="1800">
                <a:latin typeface="Courier"/>
              </a:rPr>
              <a:t>my_seq</a:t>
            </a:r>
            <a:r>
              <a:rPr sz="1800">
                <a:solidFill>
                  <a:srgbClr val="666666"/>
                </a:solidFill>
                <a:latin typeface="Courier"/>
              </a:rPr>
              <a:t>=</a:t>
            </a:r>
            <a:r>
              <a:rPr sz="1800">
                <a:solidFill>
                  <a:srgbClr val="4070A0"/>
                </a:solidFill>
                <a:latin typeface="Courier"/>
              </a:rPr>
              <a:t>"AAAGCGCCGGGATTTTCCGTTTAAACCTCCCTC"</a:t>
            </a:r>
            <a:br/>
            <a:r>
              <a:rPr sz="1800">
                <a:latin typeface="Courier"/>
              </a:rPr>
              <a:t>scores</a:t>
            </a:r>
            <a:r>
              <a:rPr sz="1800">
                <a:solidFill>
                  <a:srgbClr val="666666"/>
                </a:solidFill>
                <a:latin typeface="Courier"/>
              </a:rPr>
              <a:t>=</a:t>
            </a:r>
            <a:r>
              <a:rPr sz="1800">
                <a:solidFill>
                  <a:srgbClr val="4070A0"/>
                </a:solidFill>
                <a:latin typeface="Courier"/>
              </a:rPr>
              <a:t>"012345543210101234543211122334455"</a:t>
            </a:r>
            <a:br/>
            <a:r>
              <a:rPr sz="1800" i="1">
                <a:solidFill>
                  <a:srgbClr val="60A0B0"/>
                </a:solidFill>
                <a:latin typeface="Courier"/>
              </a:rPr>
              <a:t># What's the base and score/value at position 2?</a:t>
            </a:r>
            <a:br/>
            <a:r>
              <a:rPr sz="1800">
                <a:latin typeface="Courier"/>
              </a:rPr>
              <a:t>my_seq[</a:t>
            </a:r>
            <a:r>
              <a:rPr sz="1800">
                <a:solidFill>
                  <a:srgbClr val="40A070"/>
                </a:solidFill>
                <a:latin typeface="Courier"/>
              </a:rPr>
              <a:t>2</a:t>
            </a:r>
            <a:r>
              <a:rPr sz="1800">
                <a:latin typeface="Courier"/>
              </a:rPr>
              <a:t>]</a:t>
            </a:r>
          </a:p>
          <a:p>
            <a:pPr marL="1270000" lvl="0" indent="0">
              <a:buNone/>
            </a:pPr>
            <a:r>
              <a:rPr sz="1800">
                <a:latin typeface="Courier"/>
              </a:rPr>
              <a:t>## 'A'</a:t>
            </a:r>
          </a:p>
          <a:p>
            <a:pPr marL="1270000" lvl="0" indent="0">
              <a:buNone/>
            </a:pPr>
            <a:r>
              <a:rPr sz="1800">
                <a:latin typeface="Courier"/>
              </a:rPr>
              <a:t>scores[</a:t>
            </a:r>
            <a:r>
              <a:rPr sz="1800">
                <a:solidFill>
                  <a:srgbClr val="40A070"/>
                </a:solidFill>
                <a:latin typeface="Courier"/>
              </a:rPr>
              <a:t>2</a:t>
            </a:r>
            <a:r>
              <a:rPr sz="1800">
                <a:latin typeface="Courier"/>
              </a:rPr>
              <a:t>]</a:t>
            </a:r>
          </a:p>
          <a:p>
            <a:pPr marL="1270000" lvl="0" indent="0">
              <a:buNone/>
            </a:pPr>
            <a:r>
              <a:rPr sz="1800">
                <a:latin typeface="Courier"/>
              </a:rPr>
              <a:t>## '2'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Let’s rotate it</a:t>
            </a:r>
          </a:p>
        </p:txBody>
      </p:sp>
      <p:pic>
        <p:nvPicPr>
          <p:cNvPr id="3" name="Picture 1" descr="images/shiba-inu.gif"/>
          <p:cNvPicPr>
            <a:picLocks noGrp="1" noChangeAspect="1"/>
          </p:cNvPicPr>
          <p:nvPr/>
        </p:nvPicPr>
        <p:blipFill>
          <a:blip r:embed="rId2"/>
          <a:stretch>
            <a:fillRect/>
          </a:stretch>
        </p:blipFill>
        <p:spPr bwMode="auto">
          <a:xfrm>
            <a:off x="1562100" y="1600200"/>
            <a:ext cx="6019800" cy="45212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Quantitative annotations</a:t>
            </a:r>
          </a:p>
        </p:txBody>
      </p:sp>
      <p:sp>
        <p:nvSpPr>
          <p:cNvPr id="3" name="Content Placeholder 2"/>
          <p:cNvSpPr>
            <a:spLocks noGrp="1"/>
          </p:cNvSpPr>
          <p:nvPr>
            <p:ph sz="half" idx="1"/>
          </p:nvPr>
        </p:nvSpPr>
        <p:spPr/>
        <p:txBody>
          <a:bodyPr/>
          <a:lstStyle/>
          <a:p>
            <a:pPr lvl="1"/>
            <a:r>
              <a:t>Sequence positions converted to rows and row numbers are relative to the coordinate</a:t>
            </a:r>
          </a:p>
          <a:p>
            <a:pPr lvl="1"/>
            <a:r>
              <a:t>Each column can contain different information about the sequence</a:t>
            </a:r>
          </a:p>
        </p:txBody>
      </p:sp>
      <p:sp>
        <p:nvSpPr>
          <p:cNvPr id="4" name="Content Placeholder 3"/>
          <p:cNvSpPr>
            <a:spLocks noGrp="1"/>
          </p:cNvSpPr>
          <p:nvPr>
            <p:ph sz="half" idx="2"/>
          </p:nvPr>
        </p:nvSpPr>
        <p:spPr/>
        <p:txBody>
          <a:bodyPr/>
          <a:lstStyle/>
          <a:p>
            <a:pPr marL="1270000" lvl="0" indent="0">
              <a:buNone/>
            </a:pPr>
            <a:r>
              <a:rPr sz="1800">
                <a:latin typeface="Courier"/>
              </a:rPr>
              <a:t>pos   Nt    value
1   A   0
2   A   1
3   A   2
4   G   3
5   C   4
6   G   5
7   C   5
8   C   4
9   G   3
10  G   2
11    G   1
12    A   0
13    T   1
14    T   0
15    T   2
16    T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a:t>
            </a:r>
            <a:r>
              <a:rPr sz="1800">
                <a:latin typeface="Courier"/>
              </a:rPr>
              <a:t>man</a:t>
            </a:r>
            <a:r>
              <a:t> page</a:t>
            </a:r>
          </a:p>
        </p:txBody>
      </p:sp>
      <p:sp>
        <p:nvSpPr>
          <p:cNvPr id="3" name="Content Placeholder 2"/>
          <p:cNvSpPr>
            <a:spLocks noGrp="1"/>
          </p:cNvSpPr>
          <p:nvPr>
            <p:ph idx="1"/>
          </p:nvPr>
        </p:nvSpPr>
        <p:spPr/>
        <p:txBody>
          <a:bodyPr/>
          <a:lstStyle/>
          <a:p>
            <a:pPr marL="1270000" lvl="0" indent="0">
              <a:buNone/>
            </a:pPr>
            <a:r>
              <a:rPr sz="1800">
                <a:latin typeface="Courier"/>
              </a:rPr>
              <a:t>GREP(1)                   BSD General Commands Manual                  GREP(1)
NAME
     grep, egrep, fgrep, zgrep, zegrep, zfgrep -- file pattern searcher
SYNOPSIS
     grep [-abcdDEFGHhIiJLlmnOopqRSsUVvwxZ] [-A num] [-B num] [-C[num]] [-e pattern] [-f file] [--binary-files=value] [--color[=when]] [--colour[=when]] [--context[=num]]
          [--label] [--line-buffered] [--null] [pattern] [file ...]
DESCRIPTION
     The grep utility searches any given input files, selecting lines that match one or more patterns.  By default, a pattern matches an input line if the regular expression
     (RE) in the pattern matches the input line without its trailing newline.  An empty expression matches every line.  Each input line that matches at least one of the pat-
     terns is written to the standard output.
     grep is used for simple patterns and basic regular expressions (BREs); egrep can handle extended regular expressions (EREs).  See re_format(7) for more information on reg-
     ular expressions.  fgrep is quicker than both grep and egrep, but can only handle fixed patterns (i.e. it does not interpret regular expressions).  Patterns may consist of
     one or more lines, allowing any of the pattern lines to match a portion of the input.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Quantitative annotations</a:t>
            </a:r>
          </a:p>
        </p:txBody>
      </p:sp>
      <p:sp>
        <p:nvSpPr>
          <p:cNvPr id="3" name="Content Placeholder 2"/>
          <p:cNvSpPr>
            <a:spLocks noGrp="1"/>
          </p:cNvSpPr>
          <p:nvPr>
            <p:ph idx="1"/>
          </p:nvPr>
        </p:nvSpPr>
        <p:spPr/>
        <p:txBody>
          <a:bodyPr/>
          <a:lstStyle/>
          <a:p>
            <a:pPr lvl="1"/>
            <a:r>
              <a:t>Sequence positions converted to rows and row numbers are relative to the coordinate</a:t>
            </a:r>
          </a:p>
          <a:p>
            <a:pPr lvl="1"/>
            <a:r>
              <a:t>Each column can contain different information about the sequence</a:t>
            </a:r>
          </a:p>
          <a:p>
            <a:pPr lvl="1"/>
            <a:r>
              <a:t>Easy to perform operations per-row based on certain criteria</a:t>
            </a:r>
          </a:p>
          <a:p>
            <a:pPr lvl="1"/>
            <a:r>
              <a:t>Think of this as the “tall” equivalent of the “wide” format shown previously</a:t>
            </a:r>
          </a:p>
          <a:p>
            <a:pPr lvl="2"/>
            <a:r>
              <a:t>How many rows would this file contain if we had an annotation represented this way for the human genome?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Quantitative annotations</a:t>
            </a:r>
          </a:p>
        </p:txBody>
      </p:sp>
      <p:sp>
        <p:nvSpPr>
          <p:cNvPr id="3" name="Content Placeholder 2"/>
          <p:cNvSpPr>
            <a:spLocks noGrp="1"/>
          </p:cNvSpPr>
          <p:nvPr>
            <p:ph idx="1"/>
          </p:nvPr>
        </p:nvSpPr>
        <p:spPr/>
        <p:txBody>
          <a:bodyPr/>
          <a:lstStyle/>
          <a:p>
            <a:pPr lvl="1"/>
            <a:r>
              <a:t>Sequence positions converted to rows and row numbers are relative to the coordinate</a:t>
            </a:r>
          </a:p>
          <a:p>
            <a:pPr lvl="1"/>
            <a:r>
              <a:t>Each column can contain different information about the sequence</a:t>
            </a:r>
          </a:p>
          <a:p>
            <a:pPr lvl="1"/>
            <a:r>
              <a:t>Easy to perform operations per-row based on certain criteria</a:t>
            </a:r>
          </a:p>
          <a:p>
            <a:pPr lvl="1"/>
            <a:r>
              <a:t>How many rows would this file contain if we had an annotation represented this way for the human genome?</a:t>
            </a:r>
          </a:p>
          <a:p>
            <a:pPr lvl="2"/>
            <a:r>
              <a:t>About 3 billion lines!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Lowering resolution and handling sparseness</a:t>
            </a:r>
          </a:p>
        </p:txBody>
      </p:sp>
      <p:sp>
        <p:nvSpPr>
          <p:cNvPr id="3" name="Content Placeholder 2"/>
          <p:cNvSpPr>
            <a:spLocks noGrp="1"/>
          </p:cNvSpPr>
          <p:nvPr>
            <p:ph idx="1"/>
          </p:nvPr>
        </p:nvSpPr>
        <p:spPr/>
        <p:txBody>
          <a:bodyPr/>
          <a:lstStyle/>
          <a:p>
            <a:pPr lvl="1"/>
            <a:r>
              <a:t>Most annotations don’t span the entire genome and are usually much more sparse</a:t>
            </a:r>
          </a:p>
          <a:p>
            <a:pPr lvl="1"/>
            <a:r>
              <a:t>Regions of the genome with values of zero don’t need to be explicitly represented</a:t>
            </a:r>
          </a:p>
          <a:p>
            <a:pPr lvl="1"/>
            <a:r>
              <a:t>Single base resolution is rarely relevant and bins or windows (e.g. 1kb) are often used</a:t>
            </a:r>
          </a:p>
          <a:p>
            <a:pPr marL="1270000" lvl="0" indent="0">
              <a:buNone/>
            </a:pPr>
            <a:r>
              <a:rPr sz="1800">
                <a:latin typeface="Courier"/>
              </a:rPr>
              <a:t>start end value
1 1000 50
1001 2000 20
2001 3000 10
9001 10000 30
10001 11000 100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Lowering resolution and handling sparseness</a:t>
            </a:r>
          </a:p>
        </p:txBody>
      </p:sp>
      <p:sp>
        <p:nvSpPr>
          <p:cNvPr id="3" name="Content Placeholder 2"/>
          <p:cNvSpPr>
            <a:spLocks noGrp="1"/>
          </p:cNvSpPr>
          <p:nvPr>
            <p:ph idx="1"/>
          </p:nvPr>
        </p:nvSpPr>
        <p:spPr/>
        <p:txBody>
          <a:bodyPr/>
          <a:lstStyle/>
          <a:p>
            <a:pPr lvl="1"/>
            <a:r>
              <a:t>Most annotations don’t span the entire genome and are usually much more sparse</a:t>
            </a:r>
          </a:p>
          <a:p>
            <a:pPr lvl="1"/>
            <a:r>
              <a:t>Regions of the genome with values of zero don’t need to be explicitly represented</a:t>
            </a:r>
          </a:p>
          <a:p>
            <a:pPr lvl="1"/>
            <a:r>
              <a:t>Single base resolution is rarely relevant and bins or windows (e.g. 1kb) are often used</a:t>
            </a:r>
          </a:p>
          <a:p>
            <a:pPr lvl="2"/>
            <a:r>
              <a:t>Example is UCSC’s </a:t>
            </a:r>
            <a:r>
              <a:rPr>
                <a:hlinkClick r:id="rId2"/>
              </a:rPr>
              <a:t>wiggle</a:t>
            </a:r>
            <a:r>
              <a:t> (.wig) format</a:t>
            </a:r>
          </a:p>
          <a:p>
            <a:pPr marL="1270000" lvl="0" indent="0">
              <a:buNone/>
            </a:pPr>
            <a:r>
              <a:rPr sz="1800">
                <a:latin typeface="Courier"/>
              </a:rPr>
              <a:t>start end value
1 1000 50
1001 2000 20
2001 3000 10 &lt;-- implies 3001 to 9000 are zero
9001 10000 30 &lt;--
10001 11000 100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Sample-specific measurements: gene expression</a:t>
            </a:r>
          </a:p>
        </p:txBody>
      </p:sp>
      <p:sp>
        <p:nvSpPr>
          <p:cNvPr id="3" name="Content Placeholder 2"/>
          <p:cNvSpPr>
            <a:spLocks noGrp="1"/>
          </p:cNvSpPr>
          <p:nvPr>
            <p:ph sz="half" idx="1"/>
          </p:nvPr>
        </p:nvSpPr>
        <p:spPr/>
        <p:txBody>
          <a:bodyPr/>
          <a:lstStyle/>
          <a:p>
            <a:pPr lvl="1"/>
            <a:r>
              <a:t>Multiple methods are used to quantify the expression of many genes in a sample</a:t>
            </a:r>
          </a:p>
          <a:p>
            <a:pPr lvl="2"/>
            <a:r>
              <a:t>digital approaches such as RNA-seq, NanoString</a:t>
            </a:r>
          </a:p>
          <a:p>
            <a:pPr lvl="2"/>
            <a:r>
              <a:t>analog methods such as microarrays</a:t>
            </a:r>
          </a:p>
        </p:txBody>
      </p:sp>
      <p:pic>
        <p:nvPicPr>
          <p:cNvPr id="4" name="Picture 1" descr="images/array.jpeg"/>
          <p:cNvPicPr>
            <a:picLocks noGrp="1" noChangeAspect="1"/>
          </p:cNvPicPr>
          <p:nvPr/>
        </p:nvPicPr>
        <p:blipFill>
          <a:blip r:embed="rId2"/>
          <a:stretch>
            <a:fillRect/>
          </a:stretch>
        </p:blipFill>
        <p:spPr bwMode="auto">
          <a:xfrm>
            <a:off x="4648200" y="1841500"/>
            <a:ext cx="4038600" cy="40386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Sample-specific measurements: gene expression</a:t>
            </a:r>
          </a:p>
        </p:txBody>
      </p:sp>
      <p:sp>
        <p:nvSpPr>
          <p:cNvPr id="3" name="Content Placeholder 2"/>
          <p:cNvSpPr>
            <a:spLocks noGrp="1"/>
          </p:cNvSpPr>
          <p:nvPr>
            <p:ph sz="half" idx="1"/>
          </p:nvPr>
        </p:nvSpPr>
        <p:spPr/>
        <p:txBody>
          <a:bodyPr/>
          <a:lstStyle/>
          <a:p>
            <a:pPr lvl="1"/>
            <a:r>
              <a:t>Although the underlying gene expression is a continuous variable, digital methods measure discrete values (integers), which represent how many times that mRNA was “observed”</a:t>
            </a:r>
          </a:p>
          <a:p>
            <a:pPr lvl="1"/>
            <a:r>
              <a:t>Millions of measurments across many thousands of genes</a:t>
            </a:r>
          </a:p>
        </p:txBody>
      </p:sp>
      <p:pic>
        <p:nvPicPr>
          <p:cNvPr id="4" name="Picture 1" descr="images/array.jpeg"/>
          <p:cNvPicPr>
            <a:picLocks noGrp="1" noChangeAspect="1"/>
          </p:cNvPicPr>
          <p:nvPr/>
        </p:nvPicPr>
        <p:blipFill>
          <a:blip r:embed="rId2"/>
          <a:stretch>
            <a:fillRect/>
          </a:stretch>
        </p:blipFill>
        <p:spPr bwMode="auto">
          <a:xfrm>
            <a:off x="4648200" y="1841500"/>
            <a:ext cx="4038600" cy="4038600"/>
          </a:xfrm>
          <a:prstGeom prst="rect">
            <a:avLst/>
          </a:prstGeom>
          <a:noFill/>
          <a:ln w="9525">
            <a:noFill/>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gene expression data</a:t>
            </a:r>
          </a:p>
        </p:txBody>
      </p:sp>
      <p:sp>
        <p:nvSpPr>
          <p:cNvPr id="3" name="Content Placeholder 2"/>
          <p:cNvSpPr>
            <a:spLocks noGrp="1"/>
          </p:cNvSpPr>
          <p:nvPr>
            <p:ph idx="1"/>
          </p:nvPr>
        </p:nvSpPr>
        <p:spPr/>
        <p:txBody>
          <a:bodyPr/>
          <a:lstStyle/>
          <a:p>
            <a:pPr lvl="1"/>
            <a:r>
              <a:t>Raw data is either the signal per probe (microarray) or sequencing reads (RNA-seq)</a:t>
            </a:r>
          </a:p>
          <a:p>
            <a:pPr lvl="1"/>
            <a:r>
              <a:t>Array data is not all comparable due to different microarray designs/versions</a:t>
            </a:r>
          </a:p>
          <a:p>
            <a:pPr lvl="2"/>
            <a:r>
              <a:t>Various “probe sets” measure different combinations of genes</a:t>
            </a:r>
          </a:p>
          <a:p>
            <a:pPr lvl="2"/>
            <a:r>
              <a:rPr>
                <a:hlinkClick r:id="rId2"/>
              </a:rPr>
              <a:t>Example microarray data set in GEO. Platform: HG-U133_Plus_2</a:t>
            </a:r>
          </a:p>
          <a:p>
            <a:pPr lvl="2"/>
            <a:r>
              <a:rPr>
                <a:hlinkClick r:id="rId3"/>
              </a:rPr>
              <a:t>Example RNA-seq data set in GEO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Peeking at RNA-seq data</a:t>
            </a:r>
          </a:p>
        </p:txBody>
      </p:sp>
      <p:sp>
        <p:nvSpPr>
          <p:cNvPr id="3" name="Content Placeholder 2"/>
          <p:cNvSpPr>
            <a:spLocks noGrp="1"/>
          </p:cNvSpPr>
          <p:nvPr>
            <p:ph idx="1"/>
          </p:nvPr>
        </p:nvSpPr>
        <p:spPr/>
        <p:txBody>
          <a:bodyPr/>
          <a:lstStyle/>
          <a:p>
            <a:pPr lvl="1"/>
            <a:r>
              <a:t>Typically you will encounter post-processed data in the form of per-gene counts</a:t>
            </a:r>
          </a:p>
          <a:p>
            <a:pPr lvl="1"/>
            <a:r>
              <a:t>This example from GEO (GSE125966) is a comma-separated file with quoted values</a:t>
            </a:r>
          </a:p>
          <a:p>
            <a:pPr marL="1270000" lvl="0" indent="0">
              <a:buNone/>
            </a:pPr>
            <a:r>
              <a:rPr sz="1800">
                <a:latin typeface="Courier"/>
              </a:rPr>
              <a:t>## "","bo21005_bo2100500001_20160904","bo21005_bo2100500002_20160904"
## "GeneID:1",37,65
## "GeneID:10",3,1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Peeking at RNA-seq data</a:t>
            </a:r>
          </a:p>
        </p:txBody>
      </p:sp>
      <p:sp>
        <p:nvSpPr>
          <p:cNvPr id="3" name="Content Placeholder 2"/>
          <p:cNvSpPr>
            <a:spLocks noGrp="1"/>
          </p:cNvSpPr>
          <p:nvPr>
            <p:ph idx="1"/>
          </p:nvPr>
        </p:nvSpPr>
        <p:spPr/>
        <p:txBody>
          <a:bodyPr/>
          <a:lstStyle/>
          <a:p>
            <a:pPr lvl="1"/>
            <a:r>
              <a:t>Using </a:t>
            </a:r>
            <a:r>
              <a:rPr sz="1800">
                <a:latin typeface="Courier"/>
              </a:rPr>
              <a:t>cut</a:t>
            </a:r>
            <a:r>
              <a:t> (specifying a </a:t>
            </a:r>
            <a:r>
              <a:rPr sz="1800">
                <a:latin typeface="Courier"/>
              </a:rPr>
              <a:t>,</a:t>
            </a:r>
            <a:r>
              <a:t> delimiter) and </a:t>
            </a:r>
            <a:r>
              <a:rPr sz="1800">
                <a:latin typeface="Courier"/>
              </a:rPr>
              <a:t>head</a:t>
            </a:r>
            <a:r>
              <a:t> we can peek at the contents</a:t>
            </a:r>
          </a:p>
          <a:p>
            <a:pPr lvl="1"/>
            <a:r>
              <a:t>This format is hard on the eyes but easy to convert to something useful in R</a:t>
            </a:r>
          </a:p>
          <a:p>
            <a:pPr marL="1270000" lvl="0" indent="0">
              <a:buNone/>
            </a:pPr>
            <a:r>
              <a:rPr sz="1800">
                <a:solidFill>
                  <a:srgbClr val="06287E"/>
                </a:solidFill>
                <a:latin typeface="Courier"/>
              </a:rPr>
              <a:t>wc</a:t>
            </a:r>
            <a:r>
              <a:rPr sz="1800">
                <a:latin typeface="Courier"/>
              </a:rPr>
              <a:t> -l data/GSE125966.csv </a:t>
            </a:r>
            <a:r>
              <a:rPr sz="1800" i="1">
                <a:solidFill>
                  <a:srgbClr val="60A0B0"/>
                </a:solidFill>
                <a:latin typeface="Courier"/>
              </a:rPr>
              <a:t>#Number of rows (genes)</a:t>
            </a:r>
            <a:br/>
            <a:r>
              <a:rPr sz="1800">
                <a:solidFill>
                  <a:srgbClr val="06287E"/>
                </a:solidFill>
                <a:latin typeface="Courier"/>
              </a:rPr>
              <a:t>cut</a:t>
            </a:r>
            <a:r>
              <a:rPr sz="1800">
                <a:latin typeface="Courier"/>
              </a:rPr>
              <a:t> -d </a:t>
            </a:r>
            <a:r>
              <a:rPr sz="1800">
                <a:solidFill>
                  <a:srgbClr val="4070A0"/>
                </a:solidFill>
                <a:latin typeface="Courier"/>
              </a:rPr>
              <a:t>","</a:t>
            </a:r>
            <a:r>
              <a:rPr sz="1800">
                <a:latin typeface="Courier"/>
              </a:rPr>
              <a:t> -f 1-3 data/GSE125966.csv </a:t>
            </a:r>
            <a:r>
              <a:rPr sz="1800" b="1">
                <a:solidFill>
                  <a:srgbClr val="007020"/>
                </a:solidFill>
                <a:latin typeface="Courier"/>
              </a:rPr>
              <a:t>|</a:t>
            </a:r>
            <a:r>
              <a:rPr sz="1800">
                <a:latin typeface="Courier"/>
              </a:rPr>
              <a:t> </a:t>
            </a:r>
            <a:r>
              <a:rPr sz="1800">
                <a:solidFill>
                  <a:srgbClr val="06287E"/>
                </a:solidFill>
                <a:latin typeface="Courier"/>
              </a:rPr>
              <a:t>head</a:t>
            </a:r>
            <a:r>
              <a:rPr sz="1800">
                <a:latin typeface="Courier"/>
              </a:rPr>
              <a:t> -n 3</a:t>
            </a:r>
          </a:p>
          <a:p>
            <a:pPr marL="1270000" lvl="0" indent="0">
              <a:buNone/>
            </a:pPr>
            <a:r>
              <a:rPr sz="1800">
                <a:latin typeface="Courier"/>
              </a:rPr>
              <a:t>##    27676 data/GSE125966.csv
## "","bo21005_bo2100500001_20160904","bo21005_bo2100500002_20160904"
## "GeneID:1",37,65
## "GeneID:10",3,1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Comma-separated values</a:t>
            </a:r>
          </a:p>
        </p:txBody>
      </p:sp>
      <p:sp>
        <p:nvSpPr>
          <p:cNvPr id="3" name="Content Placeholder 2"/>
          <p:cNvSpPr>
            <a:spLocks noGrp="1"/>
          </p:cNvSpPr>
          <p:nvPr>
            <p:ph idx="1"/>
          </p:nvPr>
        </p:nvSpPr>
        <p:spPr/>
        <p:txBody>
          <a:bodyPr/>
          <a:lstStyle/>
          <a:p>
            <a:pPr marL="1270000" lvl="0" indent="0">
              <a:buNone/>
            </a:pPr>
            <a:r>
              <a:rPr sz="1800">
                <a:latin typeface="Courier"/>
              </a:rPr>
              <a:t>## Meaning of columns:
## GENE,SAMPLE1_count,SAMPLE2_count, etc.
## 
## "","bo21005_bo2100500001_20160904","bo21005_bo2100500002_20160904"
## "GeneID:1",37,65
## "GeneID:10",3,1
## "GeneID:100",6048,3851
## "GeneID:1000",148,61
## "GeneID:10000",504,563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 logistics</a:t>
            </a:r>
          </a:p>
        </p:txBody>
      </p:sp>
      <p:sp>
        <p:nvSpPr>
          <p:cNvPr id="3" name="Content Placeholder 2"/>
          <p:cNvSpPr>
            <a:spLocks noGrp="1"/>
          </p:cNvSpPr>
          <p:nvPr>
            <p:ph idx="1"/>
          </p:nvPr>
        </p:nvSpPr>
        <p:spPr/>
        <p:txBody>
          <a:bodyPr/>
          <a:lstStyle/>
          <a:p>
            <a:pPr lvl="1"/>
            <a:r>
              <a:t>Starting this Friday (Jan 22), we will have the lab in person on campus</a:t>
            </a:r>
          </a:p>
          <a:p>
            <a:pPr lvl="2"/>
            <a:r>
              <a:t>Masks are required</a:t>
            </a:r>
          </a:p>
          <a:p>
            <a:pPr lvl="2"/>
            <a:r>
              <a:t>Zoom will still be available for anyone who cannot attend due to illness</a:t>
            </a:r>
          </a:p>
          <a:p>
            <a:pPr lvl="1"/>
            <a:r>
              <a:t>If you are still not done with the lab 1 activites please stay for office hours!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Sorting numeric columns</a:t>
            </a:r>
          </a:p>
        </p:txBody>
      </p:sp>
      <p:sp>
        <p:nvSpPr>
          <p:cNvPr id="3" name="Content Placeholder 2"/>
          <p:cNvSpPr>
            <a:spLocks noGrp="1"/>
          </p:cNvSpPr>
          <p:nvPr>
            <p:ph idx="1"/>
          </p:nvPr>
        </p:nvSpPr>
        <p:spPr/>
        <p:txBody>
          <a:bodyPr/>
          <a:lstStyle/>
          <a:p>
            <a:pPr lvl="1"/>
            <a:r>
              <a:t>Even with comma-delimited data the command line can be used to explore some features of the data</a:t>
            </a:r>
          </a:p>
          <a:p>
            <a:pPr lvl="2"/>
            <a:r>
              <a:t>What are the top 10 most highly expressed genes in the first sample?</a:t>
            </a:r>
          </a:p>
          <a:p>
            <a:pPr marL="1270000" lvl="0" indent="0">
              <a:buNone/>
            </a:pPr>
            <a:r>
              <a:rPr sz="1800">
                <a:solidFill>
                  <a:srgbClr val="06287E"/>
                </a:solidFill>
                <a:latin typeface="Courier"/>
              </a:rPr>
              <a:t>sort</a:t>
            </a:r>
            <a:r>
              <a:rPr sz="1800">
                <a:latin typeface="Courier"/>
              </a:rPr>
              <a:t> -t </a:t>
            </a:r>
            <a:r>
              <a:rPr sz="1800">
                <a:solidFill>
                  <a:srgbClr val="4070A0"/>
                </a:solidFill>
                <a:latin typeface="Courier"/>
              </a:rPr>
              <a:t>","</a:t>
            </a:r>
            <a:r>
              <a:rPr sz="1800">
                <a:latin typeface="Courier"/>
              </a:rPr>
              <a:t> -k 2 -n -r data/GSE125966.csv </a:t>
            </a:r>
            <a:r>
              <a:rPr sz="1800" b="1">
                <a:solidFill>
                  <a:srgbClr val="007020"/>
                </a:solidFill>
                <a:latin typeface="Courier"/>
              </a:rPr>
              <a:t>|</a:t>
            </a:r>
            <a:r>
              <a:rPr sz="1800">
                <a:latin typeface="Courier"/>
              </a:rPr>
              <a:t> </a:t>
            </a:r>
            <a:br/>
            <a:r>
              <a:rPr sz="1800" i="1">
                <a:solidFill>
                  <a:srgbClr val="60A0B0"/>
                </a:solidFill>
                <a:latin typeface="Courier"/>
              </a:rPr>
              <a:t># tell the sort command we have an unusual delimiter with -t ","</a:t>
            </a:r>
            <a:br/>
            <a:r>
              <a:rPr sz="1800" i="1">
                <a:solidFill>
                  <a:srgbClr val="60A0B0"/>
                </a:solidFill>
                <a:latin typeface="Courier"/>
              </a:rPr>
              <a:t># Sort on column 2 with -k 2</a:t>
            </a:r>
            <a:br/>
            <a:r>
              <a:rPr sz="1800" i="1">
                <a:solidFill>
                  <a:srgbClr val="60A0B0"/>
                </a:solidFill>
                <a:latin typeface="Courier"/>
              </a:rPr>
              <a:t># Peform numeric, instead of alphabetical sort using -n </a:t>
            </a:r>
            <a:br/>
            <a:r>
              <a:rPr sz="1800" i="1">
                <a:solidFill>
                  <a:srgbClr val="60A0B0"/>
                </a:solidFill>
                <a:latin typeface="Courier"/>
              </a:rPr>
              <a:t># Reverse the sort order to put the highest first using -r </a:t>
            </a:r>
            <a:br/>
            <a:r>
              <a:rPr sz="1800">
                <a:solidFill>
                  <a:srgbClr val="06287E"/>
                </a:solidFill>
                <a:latin typeface="Courier"/>
              </a:rPr>
              <a:t>cut</a:t>
            </a:r>
            <a:r>
              <a:rPr sz="1800">
                <a:latin typeface="Courier"/>
              </a:rPr>
              <a:t> -d </a:t>
            </a:r>
            <a:r>
              <a:rPr sz="1800">
                <a:solidFill>
                  <a:srgbClr val="4070A0"/>
                </a:solidFill>
                <a:latin typeface="Courier"/>
              </a:rPr>
              <a:t>","</a:t>
            </a:r>
            <a:r>
              <a:rPr sz="1800">
                <a:latin typeface="Courier"/>
              </a:rPr>
              <a:t> -f 1-4 </a:t>
            </a:r>
            <a:r>
              <a:rPr sz="1800" b="1">
                <a:solidFill>
                  <a:srgbClr val="007020"/>
                </a:solidFill>
                <a:latin typeface="Courier"/>
              </a:rPr>
              <a:t>|</a:t>
            </a:r>
            <a:r>
              <a:rPr sz="1800">
                <a:latin typeface="Courier"/>
              </a:rPr>
              <a:t>  </a:t>
            </a:r>
            <a:r>
              <a:rPr sz="1800">
                <a:solidFill>
                  <a:srgbClr val="06287E"/>
                </a:solidFill>
                <a:latin typeface="Courier"/>
              </a:rPr>
              <a:t>head</a:t>
            </a:r>
            <a:br/>
            <a:r>
              <a:rPr sz="1800" i="1">
                <a:solidFill>
                  <a:srgbClr val="60A0B0"/>
                </a:solidFill>
                <a:latin typeface="Courier"/>
              </a:rPr>
              <a:t># tell cut to use a comma delimiter and take columns 1-4 and view the top 10 lines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Sorting numeric columns</a:t>
            </a:r>
          </a:p>
        </p:txBody>
      </p:sp>
      <p:sp>
        <p:nvSpPr>
          <p:cNvPr id="3" name="Content Placeholder 2"/>
          <p:cNvSpPr>
            <a:spLocks noGrp="1"/>
          </p:cNvSpPr>
          <p:nvPr>
            <p:ph idx="1"/>
          </p:nvPr>
        </p:nvSpPr>
        <p:spPr/>
        <p:txBody>
          <a:bodyPr/>
          <a:lstStyle/>
          <a:p>
            <a:pPr lvl="1"/>
            <a:r>
              <a:t>Even with comma-delimited data the command line can be used to explore some features of the data</a:t>
            </a:r>
          </a:p>
          <a:p>
            <a:pPr lvl="2"/>
            <a:r>
              <a:t>What are the top 10 most highly expressed genes in the first sample?</a:t>
            </a:r>
          </a:p>
          <a:p>
            <a:pPr marL="1270000" lvl="0" indent="0">
              <a:buNone/>
            </a:pPr>
            <a:r>
              <a:rPr sz="1800">
                <a:latin typeface="Courier"/>
              </a:rPr>
              <a:t>## "GeneID:60",1014732,1217179,523223
## "GeneID:378938",571855,1038688,828586
## "GeneID:7503",230169,179473,157271
## "GeneID:100423062",174286,1162,89134
## "GeneID:71",163116,221330,113782
## "GeneID:6023",154526,129758,153893
## "GeneID:5660",137839,63459,52042
## "GeneID:4288",118290,51533,41067
## "GeneID:3312",107102,71837,66939
## "GeneID:26986",103718,67184,56782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Layering on information with </a:t>
            </a:r>
            <a:r>
              <a:rPr sz="1800">
                <a:latin typeface="Courier"/>
              </a:rPr>
              <a:t>join</a:t>
            </a:r>
          </a:p>
        </p:txBody>
      </p:sp>
      <p:sp>
        <p:nvSpPr>
          <p:cNvPr id="3" name="Content Placeholder 2"/>
          <p:cNvSpPr>
            <a:spLocks noGrp="1"/>
          </p:cNvSpPr>
          <p:nvPr>
            <p:ph idx="1"/>
          </p:nvPr>
        </p:nvSpPr>
        <p:spPr/>
        <p:txBody>
          <a:bodyPr/>
          <a:lstStyle/>
          <a:p>
            <a:pPr lvl="1"/>
            <a:r>
              <a:t>If we have another similarly structured file containing a shared column (e.g. gene ID) we can link them together using </a:t>
            </a:r>
            <a:r>
              <a:rPr sz="1800">
                <a:latin typeface="Courier"/>
              </a:rPr>
              <a:t>join</a:t>
            </a:r>
          </a:p>
          <a:p>
            <a:pPr lvl="1"/>
            <a:r>
              <a:t>Here’s a simple file that contains the Entrez Gene ID and HGNC symbol of every human gene. It’s already been sorted on column 1 using </a:t>
            </a:r>
            <a:r>
              <a:rPr sz="1800">
                <a:latin typeface="Courier"/>
              </a:rPr>
              <a:t>sort</a:t>
            </a:r>
            <a:r>
              <a:t>.</a:t>
            </a:r>
          </a:p>
          <a:p>
            <a:pPr marL="1270000" lvl="0" indent="0">
              <a:buNone/>
            </a:pPr>
            <a:r>
              <a:rPr sz="1800">
                <a:latin typeface="Courier"/>
              </a:rPr>
              <a:t>## "GeneID:1","A1BG"
## "GeneID:10","NAT2"
## "GeneID:100","ADA"
## "GeneID:1000","CDH2"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Layering on information with </a:t>
            </a:r>
            <a:r>
              <a:rPr sz="1800">
                <a:latin typeface="Courier"/>
              </a:rPr>
              <a:t>join</a:t>
            </a:r>
          </a:p>
        </p:txBody>
      </p:sp>
      <p:sp>
        <p:nvSpPr>
          <p:cNvPr id="3" name="Content Placeholder 2"/>
          <p:cNvSpPr>
            <a:spLocks noGrp="1"/>
          </p:cNvSpPr>
          <p:nvPr>
            <p:ph idx="1"/>
          </p:nvPr>
        </p:nvSpPr>
        <p:spPr/>
        <p:txBody>
          <a:bodyPr/>
          <a:lstStyle/>
          <a:p>
            <a:pPr lvl="1"/>
            <a:r>
              <a:t>If we have another similarly structured file containing a shared column (e.g. gene ID) we can link them together using </a:t>
            </a:r>
            <a:r>
              <a:rPr sz="1800">
                <a:latin typeface="Courier"/>
              </a:rPr>
              <a:t>join</a:t>
            </a:r>
          </a:p>
          <a:p>
            <a:pPr marL="1270000" lvl="0" indent="0">
              <a:buNone/>
            </a:pPr>
            <a:r>
              <a:rPr sz="1800">
                <a:solidFill>
                  <a:srgbClr val="06287E"/>
                </a:solidFill>
                <a:latin typeface="Courier"/>
              </a:rPr>
              <a:t>cut</a:t>
            </a:r>
            <a:r>
              <a:rPr sz="1800">
                <a:latin typeface="Courier"/>
              </a:rPr>
              <a:t> -f 1,2 -d </a:t>
            </a:r>
            <a:r>
              <a:rPr sz="1800">
                <a:solidFill>
                  <a:srgbClr val="4070A0"/>
                </a:solidFill>
                <a:latin typeface="Courier"/>
              </a:rPr>
              <a:t>","</a:t>
            </a:r>
            <a:r>
              <a:rPr sz="1800">
                <a:latin typeface="Courier"/>
              </a:rPr>
              <a:t> data/GSE125966.csv </a:t>
            </a:r>
            <a:r>
              <a:rPr sz="1800" b="1">
                <a:solidFill>
                  <a:srgbClr val="007020"/>
                </a:solidFill>
                <a:latin typeface="Courier"/>
              </a:rPr>
              <a:t>|</a:t>
            </a:r>
            <a:r>
              <a:rPr sz="1800">
                <a:latin typeface="Courier"/>
              </a:rPr>
              <a:t> </a:t>
            </a:r>
            <a:r>
              <a:rPr sz="1800">
                <a:solidFill>
                  <a:srgbClr val="06287E"/>
                </a:solidFill>
                <a:latin typeface="Courier"/>
              </a:rPr>
              <a:t>sort</a:t>
            </a:r>
            <a:r>
              <a:rPr sz="1800">
                <a:latin typeface="Courier"/>
              </a:rPr>
              <a:t> -k 1 -t </a:t>
            </a:r>
            <a:r>
              <a:rPr sz="1800">
                <a:solidFill>
                  <a:srgbClr val="4070A0"/>
                </a:solidFill>
                <a:latin typeface="Courier"/>
              </a:rPr>
              <a:t>","</a:t>
            </a:r>
            <a:r>
              <a:rPr sz="1800">
                <a:latin typeface="Courier"/>
              </a:rPr>
              <a:t> - </a:t>
            </a:r>
            <a:r>
              <a:rPr sz="1800" b="1">
                <a:solidFill>
                  <a:srgbClr val="007020"/>
                </a:solidFill>
                <a:latin typeface="Courier"/>
              </a:rPr>
              <a:t>|</a:t>
            </a:r>
            <a:r>
              <a:rPr sz="1800">
                <a:latin typeface="Courier"/>
              </a:rPr>
              <a:t> </a:t>
            </a:r>
            <a:r>
              <a:rPr sz="1800">
                <a:solidFill>
                  <a:srgbClr val="06287E"/>
                </a:solidFill>
                <a:latin typeface="Courier"/>
              </a:rPr>
              <a:t>join</a:t>
            </a:r>
            <a:r>
              <a:rPr sz="1800">
                <a:latin typeface="Courier"/>
              </a:rPr>
              <a:t> -t </a:t>
            </a:r>
            <a:r>
              <a:rPr sz="1800">
                <a:solidFill>
                  <a:srgbClr val="4070A0"/>
                </a:solidFill>
                <a:latin typeface="Courier"/>
              </a:rPr>
              <a:t>","</a:t>
            </a:r>
            <a:r>
              <a:rPr sz="1800">
                <a:latin typeface="Courier"/>
              </a:rPr>
              <a:t> - data/gene_id.sorted.txt </a:t>
            </a:r>
            <a:r>
              <a:rPr sz="1800">
                <a:solidFill>
                  <a:srgbClr val="666666"/>
                </a:solidFill>
                <a:latin typeface="Courier"/>
              </a:rPr>
              <a:t>&gt;</a:t>
            </a:r>
            <a:r>
              <a:rPr sz="1800">
                <a:latin typeface="Courier"/>
              </a:rPr>
              <a:t> data/GSE125966_annotated.csv</a:t>
            </a:r>
            <a:br/>
            <a:r>
              <a:rPr sz="1800">
                <a:solidFill>
                  <a:srgbClr val="06287E"/>
                </a:solidFill>
                <a:latin typeface="Courier"/>
              </a:rPr>
              <a:t>head</a:t>
            </a:r>
            <a:r>
              <a:rPr sz="1800">
                <a:latin typeface="Courier"/>
              </a:rPr>
              <a:t> -n 3 data/GSE125966_annotated.csv</a:t>
            </a:r>
          </a:p>
          <a:p>
            <a:pPr marL="1270000" lvl="0" indent="0">
              <a:buNone/>
            </a:pPr>
            <a:r>
              <a:rPr sz="1800">
                <a:latin typeface="Courier"/>
              </a:rPr>
              <a:t>## "GeneID:1",37,"A1BG"
## "GeneID:10",3,"NAT2"
## "GeneID:100",6048,"ADA"</a:t>
            </a:r>
          </a:p>
          <a:p>
            <a:pPr lvl="1"/>
            <a:r>
              <a:t>This output contains the first two columns from our gene expression file attached to the first two columns of our gene ID file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does this work?</a:t>
            </a:r>
          </a:p>
        </p:txBody>
      </p:sp>
      <p:sp>
        <p:nvSpPr>
          <p:cNvPr id="3" name="Content Placeholder 2"/>
          <p:cNvSpPr>
            <a:spLocks noGrp="1"/>
          </p:cNvSpPr>
          <p:nvPr>
            <p:ph sz="half" idx="1"/>
          </p:nvPr>
        </p:nvSpPr>
        <p:spPr/>
        <p:txBody>
          <a:bodyPr/>
          <a:lstStyle/>
          <a:p>
            <a:pPr lvl="1"/>
            <a:r>
              <a:t>Combining data sets with shared properties is a common need</a:t>
            </a:r>
          </a:p>
          <a:p>
            <a:pPr lvl="1"/>
            <a:r>
              <a:t>Here we performed what is called an “inner join” on these two files</a:t>
            </a:r>
          </a:p>
          <a:p>
            <a:pPr lvl="1"/>
            <a:r>
              <a:t>Columns from any row in both tables that share an ID (or “key”) are brought together</a:t>
            </a:r>
          </a:p>
          <a:p>
            <a:pPr lvl="1"/>
            <a:r>
              <a:t>Rows in either table that don’t share a key are dropped (lost)</a:t>
            </a:r>
          </a:p>
        </p:txBody>
      </p:sp>
      <p:pic>
        <p:nvPicPr>
          <p:cNvPr id="4" name="Picture 1" descr="images/join-inner.png"/>
          <p:cNvPicPr>
            <a:picLocks noGrp="1" noChangeAspect="1"/>
          </p:cNvPicPr>
          <p:nvPr/>
        </p:nvPicPr>
        <p:blipFill>
          <a:blip r:embed="rId2"/>
          <a:stretch>
            <a:fillRect/>
          </a:stretch>
        </p:blipFill>
        <p:spPr bwMode="auto">
          <a:xfrm>
            <a:off x="4648200" y="3098800"/>
            <a:ext cx="4038600" cy="1511300"/>
          </a:xfrm>
          <a:prstGeom prst="rect">
            <a:avLst/>
          </a:prstGeom>
          <a:noFill/>
          <a:ln w="9525">
            <a:noFill/>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Caveats with joining data</a:t>
            </a:r>
          </a:p>
        </p:txBody>
      </p:sp>
      <p:sp>
        <p:nvSpPr>
          <p:cNvPr id="3" name="Content Placeholder 2"/>
          <p:cNvSpPr>
            <a:spLocks noGrp="1"/>
          </p:cNvSpPr>
          <p:nvPr>
            <p:ph idx="1"/>
          </p:nvPr>
        </p:nvSpPr>
        <p:spPr/>
        <p:txBody>
          <a:bodyPr/>
          <a:lstStyle/>
          <a:p>
            <a:pPr lvl="1"/>
            <a:r>
              <a:t>Inner joins will remove rows that don’t match (data loss!)</a:t>
            </a:r>
          </a:p>
          <a:p>
            <a:pPr lvl="1"/>
            <a:r>
              <a:t>Other types of joins can be more conservative</a:t>
            </a:r>
          </a:p>
          <a:p>
            <a:pPr lvl="2"/>
            <a:r>
              <a:t>e.g. left joins will be covered later in the course</a:t>
            </a:r>
          </a:p>
          <a:p>
            <a:pPr marL="1270000" lvl="0" indent="0">
              <a:buNone/>
            </a:pPr>
            <a:r>
              <a:rPr sz="1800" i="1">
                <a:solidFill>
                  <a:srgbClr val="60A0B0"/>
                </a:solidFill>
                <a:latin typeface="Courier"/>
              </a:rPr>
              <a:t># the original file has more lines than the new file. Why?</a:t>
            </a:r>
            <a:br/>
            <a:r>
              <a:rPr sz="1800">
                <a:solidFill>
                  <a:srgbClr val="06287E"/>
                </a:solidFill>
                <a:latin typeface="Courier"/>
              </a:rPr>
              <a:t>wc</a:t>
            </a:r>
            <a:r>
              <a:rPr sz="1800">
                <a:latin typeface="Courier"/>
              </a:rPr>
              <a:t> -l data/GSE125966.csv</a:t>
            </a:r>
          </a:p>
          <a:p>
            <a:pPr marL="1270000" lvl="0" indent="0">
              <a:buNone/>
            </a:pPr>
            <a:r>
              <a:rPr sz="1800">
                <a:latin typeface="Courier"/>
              </a:rPr>
              <a:t>##    27676 data/GSE125966.csv</a:t>
            </a:r>
          </a:p>
          <a:p>
            <a:pPr marL="1270000" lvl="0" indent="0">
              <a:buNone/>
            </a:pPr>
            <a:r>
              <a:rPr sz="1800">
                <a:solidFill>
                  <a:srgbClr val="06287E"/>
                </a:solidFill>
                <a:latin typeface="Courier"/>
              </a:rPr>
              <a:t>wc</a:t>
            </a:r>
            <a:r>
              <a:rPr sz="1800">
                <a:latin typeface="Courier"/>
              </a:rPr>
              <a:t> -l data/GSE125966_annotated.csv</a:t>
            </a:r>
          </a:p>
          <a:p>
            <a:pPr marL="1270000" lvl="0" indent="0">
              <a:buNone/>
            </a:pPr>
            <a:r>
              <a:rPr sz="1800">
                <a:latin typeface="Courier"/>
              </a:rPr>
              <a:t>##    25924 data/GSE125966_annotated.csv</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Manipulating annotations with bedtools</a:t>
            </a:r>
          </a:p>
        </p:txBody>
      </p:sp>
      <p:sp>
        <p:nvSpPr>
          <p:cNvPr id="3" name="Content Placeholder 2"/>
          <p:cNvSpPr>
            <a:spLocks noGrp="1"/>
          </p:cNvSpPr>
          <p:nvPr>
            <p:ph sz="half" idx="1"/>
          </p:nvPr>
        </p:nvSpPr>
        <p:spPr/>
        <p:txBody>
          <a:bodyPr/>
          <a:lstStyle/>
          <a:p>
            <a:pPr lvl="1"/>
            <a:r>
              <a:t>Joining is just one common operation we may want to apply to data with shared features or IDs</a:t>
            </a:r>
          </a:p>
          <a:p>
            <a:pPr lvl="1"/>
            <a:r>
              <a:t>A similar concept can be applied to regional data using </a:t>
            </a:r>
            <a:r>
              <a:rPr sz="1800">
                <a:latin typeface="Courier"/>
              </a:rPr>
              <a:t>bedtools</a:t>
            </a:r>
          </a:p>
          <a:p>
            <a:pPr lvl="2"/>
            <a:r>
              <a:t>overlap regions</a:t>
            </a:r>
          </a:p>
          <a:p>
            <a:pPr lvl="2"/>
            <a:r>
              <a:t>intersect regions</a:t>
            </a:r>
          </a:p>
        </p:txBody>
      </p:sp>
      <p:pic>
        <p:nvPicPr>
          <p:cNvPr id="4" name="Picture 1" descr="images/intersect-glyph.png"/>
          <p:cNvPicPr>
            <a:picLocks noGrp="1" noChangeAspect="1"/>
          </p:cNvPicPr>
          <p:nvPr/>
        </p:nvPicPr>
        <p:blipFill>
          <a:blip r:embed="rId2"/>
          <a:stretch>
            <a:fillRect/>
          </a:stretch>
        </p:blipFill>
        <p:spPr bwMode="auto">
          <a:xfrm>
            <a:off x="4648200" y="2006600"/>
            <a:ext cx="4038600" cy="36957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Grep responsibly!</a:t>
            </a:r>
          </a:p>
        </p:txBody>
      </p:sp>
      <p:sp>
        <p:nvSpPr>
          <p:cNvPr id="3" name="Content Placeholder 2"/>
          <p:cNvSpPr>
            <a:spLocks noGrp="1"/>
          </p:cNvSpPr>
          <p:nvPr>
            <p:ph idx="1"/>
          </p:nvPr>
        </p:nvSpPr>
        <p:spPr/>
        <p:txBody>
          <a:bodyPr/>
          <a:lstStyle/>
          <a:p>
            <a:pPr lvl="1"/>
            <a:r>
              <a:t>A naive attempt to use grep to search for the row for a gene of interest</a:t>
            </a:r>
          </a:p>
          <a:p>
            <a:pPr lvl="1"/>
            <a:r>
              <a:t>returns many results we were probably not interested in. Only the first 10 are shown.</a:t>
            </a:r>
          </a:p>
          <a:p>
            <a:pPr marL="1270000" lvl="0" indent="0">
              <a:buNone/>
            </a:pPr>
            <a:br/>
            <a:r>
              <a:rPr sz="1800">
                <a:solidFill>
                  <a:srgbClr val="06287E"/>
                </a:solidFill>
                <a:latin typeface="Courier"/>
              </a:rPr>
              <a:t>grep</a:t>
            </a:r>
            <a:r>
              <a:rPr sz="1800">
                <a:latin typeface="Courier"/>
              </a:rPr>
              <a:t> </a:t>
            </a:r>
            <a:r>
              <a:rPr sz="1800">
                <a:solidFill>
                  <a:srgbClr val="4070A0"/>
                </a:solidFill>
                <a:latin typeface="Courier"/>
              </a:rPr>
              <a:t>"GeneID:1000"</a:t>
            </a:r>
            <a:r>
              <a:rPr sz="1800">
                <a:latin typeface="Courier"/>
              </a:rPr>
              <a:t> data/GSE125966.csv </a:t>
            </a:r>
            <a:r>
              <a:rPr sz="1800" b="1">
                <a:solidFill>
                  <a:srgbClr val="007020"/>
                </a:solidFill>
                <a:latin typeface="Courier"/>
              </a:rPr>
              <a:t>|</a:t>
            </a:r>
            <a:r>
              <a:rPr sz="1800">
                <a:latin typeface="Courier"/>
              </a:rPr>
              <a:t> </a:t>
            </a:r>
            <a:r>
              <a:rPr sz="1800">
                <a:solidFill>
                  <a:srgbClr val="06287E"/>
                </a:solidFill>
                <a:latin typeface="Courier"/>
              </a:rPr>
              <a:t>cut</a:t>
            </a:r>
            <a:r>
              <a:rPr sz="1800">
                <a:latin typeface="Courier"/>
              </a:rPr>
              <a:t> -d </a:t>
            </a:r>
            <a:r>
              <a:rPr sz="1800">
                <a:solidFill>
                  <a:srgbClr val="4070A0"/>
                </a:solidFill>
                <a:latin typeface="Courier"/>
              </a:rPr>
              <a:t>","</a:t>
            </a:r>
            <a:r>
              <a:rPr sz="1800">
                <a:latin typeface="Courier"/>
              </a:rPr>
              <a:t> -f 1-3 </a:t>
            </a:r>
            <a:r>
              <a:rPr sz="1800" b="1">
                <a:solidFill>
                  <a:srgbClr val="007020"/>
                </a:solidFill>
                <a:latin typeface="Courier"/>
              </a:rPr>
              <a:t>|</a:t>
            </a:r>
            <a:r>
              <a:rPr sz="1800">
                <a:latin typeface="Courier"/>
              </a:rPr>
              <a:t> </a:t>
            </a:r>
            <a:r>
              <a:rPr sz="1800">
                <a:solidFill>
                  <a:srgbClr val="06287E"/>
                </a:solidFill>
                <a:latin typeface="Courier"/>
              </a:rPr>
              <a:t>head</a:t>
            </a:r>
            <a:r>
              <a:rPr sz="1800">
                <a:latin typeface="Courier"/>
              </a:rPr>
              <a:t> -n 6</a:t>
            </a:r>
          </a:p>
          <a:p>
            <a:pPr marL="1270000" lvl="0" indent="0">
              <a:buNone/>
            </a:pPr>
            <a:r>
              <a:rPr sz="1800">
                <a:latin typeface="Courier"/>
              </a:rPr>
              <a:t>## "GeneID:1000",148,61
## "GeneID:10000",504,563
## "GeneID:100009613",0,0
## "GeneID:100009676",7,1
## "GeneID:10001",822,787
## "GeneID:10002",0,3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Grep responsibly!</a:t>
            </a:r>
          </a:p>
        </p:txBody>
      </p:sp>
      <p:sp>
        <p:nvSpPr>
          <p:cNvPr id="3" name="Content Placeholder 2"/>
          <p:cNvSpPr>
            <a:spLocks noGrp="1"/>
          </p:cNvSpPr>
          <p:nvPr>
            <p:ph idx="1"/>
          </p:nvPr>
        </p:nvSpPr>
        <p:spPr/>
        <p:txBody>
          <a:bodyPr/>
          <a:lstStyle/>
          <a:p>
            <a:pPr lvl="1"/>
            <a:r>
              <a:t>Searching with </a:t>
            </a:r>
            <a:r>
              <a:rPr sz="1800">
                <a:latin typeface="Courier"/>
              </a:rPr>
              <a:t>grep</a:t>
            </a:r>
            <a:r>
              <a:t> using the </a:t>
            </a:r>
            <a:r>
              <a:rPr sz="1800">
                <a:latin typeface="Courier"/>
              </a:rPr>
              <a:t>-w</a:t>
            </a:r>
            <a:r>
              <a:t> option specifies the grep treats your search pattern as a word</a:t>
            </a:r>
          </a:p>
          <a:p>
            <a:pPr lvl="1"/>
            <a:r>
              <a:t>This often works to remove accidental nested matches, but it doesn’t always work exactly as expected</a:t>
            </a:r>
          </a:p>
          <a:p>
            <a:pPr lvl="1"/>
            <a:r>
              <a:t>More sophisticated searching methods will be explored later in the course</a:t>
            </a:r>
          </a:p>
          <a:p>
            <a:pPr marL="1270000" lvl="0" indent="0">
              <a:buNone/>
            </a:pPr>
            <a:r>
              <a:rPr sz="1800">
                <a:solidFill>
                  <a:srgbClr val="06287E"/>
                </a:solidFill>
                <a:latin typeface="Courier"/>
              </a:rPr>
              <a:t>grep</a:t>
            </a:r>
            <a:r>
              <a:rPr sz="1800">
                <a:latin typeface="Courier"/>
              </a:rPr>
              <a:t> -w </a:t>
            </a:r>
            <a:r>
              <a:rPr sz="1800">
                <a:solidFill>
                  <a:srgbClr val="4070A0"/>
                </a:solidFill>
                <a:latin typeface="Courier"/>
              </a:rPr>
              <a:t>"GeneID:1000"</a:t>
            </a:r>
            <a:r>
              <a:rPr sz="1800">
                <a:latin typeface="Courier"/>
              </a:rPr>
              <a:t> data/GSE125966.csv </a:t>
            </a:r>
            <a:r>
              <a:rPr sz="1800" b="1">
                <a:solidFill>
                  <a:srgbClr val="007020"/>
                </a:solidFill>
                <a:latin typeface="Courier"/>
              </a:rPr>
              <a:t>|</a:t>
            </a:r>
            <a:r>
              <a:rPr sz="1800">
                <a:latin typeface="Courier"/>
              </a:rPr>
              <a:t> </a:t>
            </a:r>
            <a:r>
              <a:rPr sz="1800">
                <a:solidFill>
                  <a:srgbClr val="06287E"/>
                </a:solidFill>
                <a:latin typeface="Courier"/>
              </a:rPr>
              <a:t>cut</a:t>
            </a:r>
            <a:r>
              <a:rPr sz="1800">
                <a:latin typeface="Courier"/>
              </a:rPr>
              <a:t> -d </a:t>
            </a:r>
            <a:r>
              <a:rPr sz="1800">
                <a:solidFill>
                  <a:srgbClr val="4070A0"/>
                </a:solidFill>
                <a:latin typeface="Courier"/>
              </a:rPr>
              <a:t>","</a:t>
            </a:r>
            <a:r>
              <a:rPr sz="1800">
                <a:latin typeface="Courier"/>
              </a:rPr>
              <a:t> -f 1-3 </a:t>
            </a:r>
            <a:r>
              <a:rPr sz="1800" b="1">
                <a:solidFill>
                  <a:srgbClr val="007020"/>
                </a:solidFill>
                <a:latin typeface="Courier"/>
              </a:rPr>
              <a:t>|</a:t>
            </a:r>
            <a:r>
              <a:rPr sz="1800">
                <a:latin typeface="Courier"/>
              </a:rPr>
              <a:t> </a:t>
            </a:r>
            <a:r>
              <a:rPr sz="1800">
                <a:solidFill>
                  <a:srgbClr val="06287E"/>
                </a:solidFill>
                <a:latin typeface="Courier"/>
              </a:rPr>
              <a:t>head</a:t>
            </a:r>
          </a:p>
          <a:p>
            <a:pPr marL="1270000" lvl="0" indent="0">
              <a:buNone/>
            </a:pPr>
            <a:r>
              <a:rPr sz="1800">
                <a:latin typeface="Courier"/>
              </a:rPr>
              <a:t>## "GeneID:1000",148,61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From GeneID to biology</a:t>
            </a:r>
          </a:p>
        </p:txBody>
      </p:sp>
      <p:sp>
        <p:nvSpPr>
          <p:cNvPr id="3" name="Content Placeholder 2"/>
          <p:cNvSpPr>
            <a:spLocks noGrp="1"/>
          </p:cNvSpPr>
          <p:nvPr>
            <p:ph sz="half" idx="1"/>
          </p:nvPr>
        </p:nvSpPr>
        <p:spPr/>
        <p:txBody>
          <a:bodyPr/>
          <a:lstStyle/>
          <a:p>
            <a:pPr lvl="1"/>
            <a:r>
              <a:t>This data set used Entrez Gene annotations</a:t>
            </a:r>
          </a:p>
          <a:p>
            <a:pPr lvl="1"/>
            <a:r>
              <a:t>AKT3 has at least 8 other names!</a:t>
            </a:r>
          </a:p>
          <a:p>
            <a:pPr lvl="1"/>
            <a:r>
              <a:t>Unique IDs such as Entrez, HGNC symbols (AKT3) and Ensembl IDs are unambiguous</a:t>
            </a:r>
          </a:p>
          <a:p>
            <a:pPr lvl="1"/>
            <a:r>
              <a:t>Later in the course we will look at ways to connect IDs to useful information about the gene</a:t>
            </a:r>
          </a:p>
        </p:txBody>
      </p:sp>
      <p:pic>
        <p:nvPicPr>
          <p:cNvPr id="4" name="Picture 1" descr="images/geneid.png"/>
          <p:cNvPicPr>
            <a:picLocks noGrp="1" noChangeAspect="1"/>
          </p:cNvPicPr>
          <p:nvPr/>
        </p:nvPicPr>
        <p:blipFill>
          <a:blip r:embed="rId2"/>
          <a:stretch>
            <a:fillRect/>
          </a:stretch>
        </p:blipFill>
        <p:spPr bwMode="auto">
          <a:xfrm>
            <a:off x="4648200" y="2159000"/>
            <a:ext cx="4038600" cy="34163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Lessons learned from the lab</a:t>
            </a:r>
          </a:p>
        </p:txBody>
      </p:sp>
      <p:sp>
        <p:nvSpPr>
          <p:cNvPr id="3" name="Content Placeholder 2"/>
          <p:cNvSpPr>
            <a:spLocks noGrp="1"/>
          </p:cNvSpPr>
          <p:nvPr>
            <p:ph idx="1"/>
          </p:nvPr>
        </p:nvSpPr>
        <p:spPr/>
        <p:txBody>
          <a:bodyPr/>
          <a:lstStyle/>
          <a:p>
            <a:pPr lvl="1"/>
            <a:r>
              <a:t>Any file with “.” at the start of its name is hidden from display by default (e.g. </a:t>
            </a:r>
            <a:r>
              <a:rPr sz="1800">
                <a:latin typeface="Courier"/>
              </a:rPr>
              <a:t>~/.bash_profile</a:t>
            </a:r>
            <a:r>
              <a:t>)</a:t>
            </a:r>
          </a:p>
          <a:p>
            <a:pPr lvl="2"/>
            <a:r>
              <a:rPr sz="1800">
                <a:latin typeface="Courier"/>
              </a:rPr>
              <a:t>ls -a</a:t>
            </a:r>
            <a:r>
              <a:t> will show hidden files</a:t>
            </a:r>
          </a:p>
          <a:p>
            <a:pPr lvl="1"/>
            <a:r>
              <a:t>File names and paths must be exact (including upper/lowercase)</a:t>
            </a:r>
          </a:p>
          <a:p>
            <a:pPr lvl="2"/>
            <a:r>
              <a:t>README.txt is not the same as Readme.txt</a:t>
            </a:r>
          </a:p>
          <a:p>
            <a:pPr lvl="2"/>
            <a:r>
              <a:t>.bash_profile is not the same as ~/.bash_profile unless your working directory is ~/</a:t>
            </a:r>
          </a:p>
          <a:p>
            <a:pPr lvl="1"/>
            <a:r>
              <a:t>The reticulate package has some oddities in how it finds python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Delimited files and pipelines</a:t>
            </a:r>
          </a:p>
        </p:txBody>
      </p:sp>
      <p:sp>
        <p:nvSpPr>
          <p:cNvPr id="3" name="Content Placeholder 2"/>
          <p:cNvSpPr>
            <a:spLocks noGrp="1"/>
          </p:cNvSpPr>
          <p:nvPr>
            <p:ph idx="1"/>
          </p:nvPr>
        </p:nvSpPr>
        <p:spPr/>
        <p:txBody>
          <a:bodyPr/>
          <a:lstStyle/>
          <a:p>
            <a:pPr lvl="1"/>
            <a:r>
              <a:t>tab, space or comma-delimited files are by far the easiest to work with programmatically</a:t>
            </a:r>
          </a:p>
          <a:p>
            <a:pPr lvl="1"/>
            <a:r>
              <a:t>Many workflows involve extracting the same column(s) or applying the same manipulation on every row</a:t>
            </a:r>
          </a:p>
          <a:p>
            <a:pPr lvl="2"/>
            <a:r>
              <a:t>e.g. find matching rows and pass along to another step or alter the data in some consistent way before passing along</a:t>
            </a:r>
          </a:p>
          <a:p>
            <a:pPr lvl="1"/>
            <a:r>
              <a:t>flowing data from one program to another this way (using pipes) is referred to as a “pipeline”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and outlook</a:t>
            </a:r>
          </a:p>
        </p:txBody>
      </p:sp>
      <p:sp>
        <p:nvSpPr>
          <p:cNvPr id="3" name="Content Placeholder 2"/>
          <p:cNvSpPr>
            <a:spLocks noGrp="1"/>
          </p:cNvSpPr>
          <p:nvPr>
            <p:ph idx="1"/>
          </p:nvPr>
        </p:nvSpPr>
        <p:spPr/>
        <p:txBody>
          <a:bodyPr/>
          <a:lstStyle/>
          <a:p>
            <a:pPr lvl="1"/>
            <a:r>
              <a:t>Bash is a useful environment to efficiently perform quick analyses on various delimited/tabular text formats</a:t>
            </a:r>
          </a:p>
          <a:p>
            <a:pPr lvl="2"/>
            <a:r>
              <a:t>Anything we want to do once per line of a file is usually doable</a:t>
            </a:r>
          </a:p>
          <a:p>
            <a:pPr lvl="1"/>
            <a:r>
              <a:t>Can also be useful for the manipulation of non-tabular data into a more convenient format</a:t>
            </a:r>
          </a:p>
          <a:p>
            <a:pPr lvl="2"/>
            <a:r>
              <a:t>This can be useful as an intermediate step before further processing, e.g. within R or Python</a:t>
            </a:r>
          </a:p>
          <a:p>
            <a:pPr lvl="3"/>
            <a:r>
              <a:t>Knowledge: how to use the command-line</a:t>
            </a:r>
          </a:p>
          <a:p>
            <a:pPr lvl="3"/>
            <a:r>
              <a:t>Wisdom: when you should/shouldn’t use it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Bonus study material</a:t>
            </a:r>
          </a:p>
        </p:txBody>
      </p:sp>
      <p:pic>
        <p:nvPicPr>
          <p:cNvPr id="3" name="Picture 1" descr="images/jonah.gif"/>
          <p:cNvPicPr>
            <a:picLocks noGrp="1" noChangeAspect="1"/>
          </p:cNvPicPr>
          <p:nvPr/>
        </p:nvPicPr>
        <p:blipFill>
          <a:blip r:embed="rId2"/>
          <a:stretch>
            <a:fillRect/>
          </a:stretch>
        </p:blipFill>
        <p:spPr bwMode="auto">
          <a:xfrm>
            <a:off x="1676400" y="1600200"/>
            <a:ext cx="5791200" cy="4521200"/>
          </a:xfrm>
          <a:prstGeom prst="rect">
            <a:avLst/>
          </a:prstGeom>
          <a:noFill/>
          <a:ln w="9525">
            <a:noFill/>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lvl="1"/>
            <a:r>
              <a:t>How would you calculate the number of nucleotides in the human genome?</a:t>
            </a:r>
          </a:p>
          <a:p>
            <a:pPr marL="1270000" lvl="0" indent="0">
              <a:buNone/>
            </a:pPr>
            <a:r>
              <a:rPr sz="1800">
                <a:solidFill>
                  <a:srgbClr val="06287E"/>
                </a:solidFill>
                <a:latin typeface="Courier"/>
              </a:rPr>
              <a:t>ls</a:t>
            </a:r>
            <a:r>
              <a:rPr sz="1800">
                <a:latin typeface="Courier"/>
              </a:rPr>
              <a:t> -l data/hg38.fa</a:t>
            </a:r>
          </a:p>
          <a:p>
            <a:pPr marL="1270000" lvl="0" indent="0">
              <a:buNone/>
            </a:pPr>
            <a:r>
              <a:rPr sz="1800">
                <a:latin typeface="Courier"/>
              </a:rPr>
              <a:t>## -rw-r--r--@ 1 rmorin  staff  3144230986  5 Jan 08:35 data/hg38.fa</a:t>
            </a:r>
          </a:p>
          <a:p>
            <a:pPr lvl="1"/>
            <a:r>
              <a:t>Why is this number not equal to the number of nucleotides?</a:t>
            </a:r>
          </a:p>
          <a:p>
            <a:pPr lvl="2"/>
            <a:r>
              <a:rPr i="1"/>
              <a:t>Hint: what else is in a FASTA file?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lvl="1"/>
            <a:r>
              <a:t>Why is this number not equal to the number of nucleotides?</a:t>
            </a:r>
          </a:p>
          <a:p>
            <a:pPr marL="1270000" lvl="0" indent="0">
              <a:buNone/>
            </a:pPr>
            <a:br/>
            <a:r>
              <a:rPr sz="1800">
                <a:solidFill>
                  <a:srgbClr val="06287E"/>
                </a:solidFill>
                <a:latin typeface="Courier"/>
              </a:rPr>
              <a:t>head</a:t>
            </a:r>
            <a:r>
              <a:rPr sz="1800">
                <a:latin typeface="Courier"/>
              </a:rPr>
              <a:t> -n 3 data/hg38.fa</a:t>
            </a:r>
          </a:p>
          <a:p>
            <a:pPr marL="1270000" lvl="0" indent="0">
              <a:buNone/>
            </a:pPr>
            <a:r>
              <a:rPr sz="1800">
                <a:latin typeface="Courier"/>
              </a:rPr>
              <a:t>## &gt;chr1  AC:CM000663.2  gi:568336023  LN:248956422  rl:Chromosome  M5:6aef897c3d6ff0c78aff06ac189178dd  AS:GRCh38
## NNNNNNNNNNNNNNNNNNNNNNNNNNNNNNNNNNNNNNNNNNNNNNNNNNNNNNNNNNNNNNNNNNNNNN
## NNNNNNNNNNNNNNNNNNNNNNNNNNNNNNNNNNNNNNNNNNNNNNNNNNNNNNNNNNNNNNNNNNNNNN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lvl="1"/>
            <a:r>
              <a:t>What characters should we count/not count?</a:t>
            </a:r>
          </a:p>
          <a:p>
            <a:pPr lvl="2"/>
            <a:r>
              <a:t>For simplicity, let’s count all A/C/T/G/N characters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lvl="1"/>
            <a:r>
              <a:t>What characters should we count/not count?</a:t>
            </a:r>
          </a:p>
          <a:p>
            <a:pPr lvl="2"/>
            <a:r>
              <a:t>For simplicity, let’s count all A/C/T/G/N characters</a:t>
            </a:r>
          </a:p>
          <a:p>
            <a:pPr lvl="2"/>
            <a:r>
              <a:t>There are newline characters at the end of every line and </a:t>
            </a:r>
            <a:r>
              <a:rPr sz="1800">
                <a:latin typeface="Courier"/>
              </a:rPr>
              <a:t>wc</a:t>
            </a:r>
            <a:r>
              <a:t> and other programs consider them characters (because they are)!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The number of non-header lines in the file </a:t>
            </a:r>
            <a:br/>
            <a:r>
              <a:rPr sz="1800">
                <a:solidFill>
                  <a:srgbClr val="19177C"/>
                </a:solidFill>
                <a:latin typeface="Courier"/>
              </a:rPr>
              <a:t>line_num=$(</a:t>
            </a: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data/hg38.fa </a:t>
            </a:r>
            <a:r>
              <a:rPr sz="1800" b="1">
                <a:solidFill>
                  <a:srgbClr val="007020"/>
                </a:solidFill>
                <a:latin typeface="Courier"/>
              </a:rPr>
              <a:t>|</a:t>
            </a:r>
            <a:r>
              <a:rPr sz="1800">
                <a:latin typeface="Courier"/>
              </a:rPr>
              <a:t> </a:t>
            </a:r>
            <a:r>
              <a:rPr sz="1800">
                <a:solidFill>
                  <a:srgbClr val="06287E"/>
                </a:solidFill>
                <a:latin typeface="Courier"/>
              </a:rPr>
              <a:t>wc</a:t>
            </a:r>
            <a:r>
              <a:rPr sz="1800">
                <a:latin typeface="Courier"/>
              </a:rPr>
              <a:t> -l</a:t>
            </a:r>
            <a:r>
              <a:rPr sz="1800">
                <a:solidFill>
                  <a:srgbClr val="19177C"/>
                </a:solidFill>
                <a:latin typeface="Courier"/>
              </a:rPr>
              <a:t>)</a:t>
            </a:r>
            <a:br/>
            <a:br/>
            <a:r>
              <a:rPr sz="1800" i="1">
                <a:solidFill>
                  <a:srgbClr val="60A0B0"/>
                </a:solidFill>
                <a:latin typeface="Courier"/>
              </a:rPr>
              <a:t># The total number of characters in those lines</a:t>
            </a:r>
            <a:br/>
            <a:r>
              <a:rPr sz="1800">
                <a:solidFill>
                  <a:srgbClr val="19177C"/>
                </a:solidFill>
                <a:latin typeface="Courier"/>
              </a:rPr>
              <a:t>character_num=$(</a:t>
            </a: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data/hg38.fa </a:t>
            </a:r>
            <a:r>
              <a:rPr sz="1800" b="1">
                <a:solidFill>
                  <a:srgbClr val="007020"/>
                </a:solidFill>
                <a:latin typeface="Courier"/>
              </a:rPr>
              <a:t>|</a:t>
            </a:r>
            <a:r>
              <a:rPr sz="1800">
                <a:latin typeface="Courier"/>
              </a:rPr>
              <a:t> </a:t>
            </a:r>
            <a:r>
              <a:rPr sz="1800">
                <a:solidFill>
                  <a:srgbClr val="06287E"/>
                </a:solidFill>
                <a:latin typeface="Courier"/>
              </a:rPr>
              <a:t>wc</a:t>
            </a:r>
            <a:r>
              <a:rPr sz="1800">
                <a:latin typeface="Courier"/>
              </a:rPr>
              <a:t> -m</a:t>
            </a:r>
            <a:r>
              <a:rPr sz="1800">
                <a:solidFill>
                  <a:srgbClr val="19177C"/>
                </a:solidFill>
                <a:latin typeface="Courier"/>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Revisiting genome size</a:t>
            </a:r>
          </a:p>
        </p:txBody>
      </p:sp>
      <p:sp>
        <p:nvSpPr>
          <p:cNvPr id="3" name="Content Placeholder 2"/>
          <p:cNvSpPr>
            <a:spLocks noGrp="1"/>
          </p:cNvSpPr>
          <p:nvPr>
            <p:ph idx="1"/>
          </p:nvPr>
        </p:nvSpPr>
        <p:spPr/>
        <p:txBody>
          <a:bodyPr/>
          <a:lstStyle/>
          <a:p>
            <a:pPr marL="1270000" lvl="0" indent="0">
              <a:buNone/>
            </a:pPr>
            <a:r>
              <a:rPr sz="1800" i="1">
                <a:solidFill>
                  <a:srgbClr val="60A0B0"/>
                </a:solidFill>
                <a:latin typeface="Courier"/>
              </a:rPr>
              <a:t># The number of non-header lines in the file </a:t>
            </a:r>
            <a:br/>
            <a:r>
              <a:rPr sz="1800">
                <a:solidFill>
                  <a:srgbClr val="19177C"/>
                </a:solidFill>
                <a:latin typeface="Courier"/>
              </a:rPr>
              <a:t>line_num=$(</a:t>
            </a: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data/hg38.fa </a:t>
            </a:r>
            <a:r>
              <a:rPr sz="1800" b="1">
                <a:solidFill>
                  <a:srgbClr val="007020"/>
                </a:solidFill>
                <a:latin typeface="Courier"/>
              </a:rPr>
              <a:t>|</a:t>
            </a:r>
            <a:r>
              <a:rPr sz="1800">
                <a:latin typeface="Courier"/>
              </a:rPr>
              <a:t> </a:t>
            </a:r>
            <a:r>
              <a:rPr sz="1800">
                <a:solidFill>
                  <a:srgbClr val="06287E"/>
                </a:solidFill>
                <a:latin typeface="Courier"/>
              </a:rPr>
              <a:t>wc</a:t>
            </a:r>
            <a:r>
              <a:rPr sz="1800">
                <a:latin typeface="Courier"/>
              </a:rPr>
              <a:t> -l</a:t>
            </a:r>
            <a:r>
              <a:rPr sz="1800">
                <a:solidFill>
                  <a:srgbClr val="19177C"/>
                </a:solidFill>
                <a:latin typeface="Courier"/>
              </a:rPr>
              <a:t>)</a:t>
            </a:r>
            <a:br/>
            <a:br/>
            <a:r>
              <a:rPr sz="1800" i="1">
                <a:solidFill>
                  <a:srgbClr val="60A0B0"/>
                </a:solidFill>
                <a:latin typeface="Courier"/>
              </a:rPr>
              <a:t># The total number of characters in those lines</a:t>
            </a:r>
            <a:br/>
            <a:r>
              <a:rPr sz="1800">
                <a:solidFill>
                  <a:srgbClr val="19177C"/>
                </a:solidFill>
                <a:latin typeface="Courier"/>
              </a:rPr>
              <a:t>character_num=$(</a:t>
            </a:r>
            <a:r>
              <a:rPr sz="1800">
                <a:solidFill>
                  <a:srgbClr val="06287E"/>
                </a:solidFill>
                <a:latin typeface="Courier"/>
              </a:rPr>
              <a:t>grep</a:t>
            </a:r>
            <a:r>
              <a:rPr sz="1800">
                <a:latin typeface="Courier"/>
              </a:rPr>
              <a:t> -v </a:t>
            </a:r>
            <a:r>
              <a:rPr sz="1800">
                <a:solidFill>
                  <a:srgbClr val="902000"/>
                </a:solidFill>
                <a:latin typeface="Courier"/>
              </a:rPr>
              <a:t>\&gt;</a:t>
            </a:r>
            <a:r>
              <a:rPr sz="1800">
                <a:latin typeface="Courier"/>
              </a:rPr>
              <a:t> data/hg38.fa </a:t>
            </a:r>
            <a:r>
              <a:rPr sz="1800" b="1">
                <a:solidFill>
                  <a:srgbClr val="007020"/>
                </a:solidFill>
                <a:latin typeface="Courier"/>
              </a:rPr>
              <a:t>|</a:t>
            </a:r>
            <a:r>
              <a:rPr sz="1800">
                <a:latin typeface="Courier"/>
              </a:rPr>
              <a:t> </a:t>
            </a:r>
            <a:r>
              <a:rPr sz="1800">
                <a:solidFill>
                  <a:srgbClr val="06287E"/>
                </a:solidFill>
                <a:latin typeface="Courier"/>
              </a:rPr>
              <a:t>wc</a:t>
            </a:r>
            <a:r>
              <a:rPr sz="1800">
                <a:latin typeface="Courier"/>
              </a:rPr>
              <a:t> -m</a:t>
            </a:r>
            <a:r>
              <a:rPr sz="1800">
                <a:solidFill>
                  <a:srgbClr val="19177C"/>
                </a:solidFill>
                <a:latin typeface="Courier"/>
              </a:rPr>
              <a:t>)</a:t>
            </a:r>
            <a:br/>
            <a:br/>
            <a:r>
              <a:rPr sz="1800" i="1">
                <a:solidFill>
                  <a:srgbClr val="60A0B0"/>
                </a:solidFill>
                <a:latin typeface="Courier"/>
              </a:rPr>
              <a:t># subtract the line number from the full character number </a:t>
            </a:r>
            <a:br/>
            <a:r>
              <a:rPr sz="1800" i="1">
                <a:solidFill>
                  <a:srgbClr val="60A0B0"/>
                </a:solidFill>
                <a:latin typeface="Courier"/>
              </a:rPr>
              <a:t># Why? </a:t>
            </a:r>
            <a:br/>
            <a:r>
              <a:rPr sz="1800">
                <a:latin typeface="Courier"/>
              </a:rPr>
              <a:t>echo Genome has </a:t>
            </a:r>
            <a:r>
              <a:rPr sz="1800">
                <a:solidFill>
                  <a:srgbClr val="19177C"/>
                </a:solidFill>
                <a:latin typeface="Courier"/>
              </a:rPr>
              <a:t>$(($character_num</a:t>
            </a:r>
            <a:r>
              <a:rPr sz="1800">
                <a:latin typeface="Courier"/>
              </a:rPr>
              <a:t> - </a:t>
            </a:r>
            <a:r>
              <a:rPr sz="1800">
                <a:solidFill>
                  <a:srgbClr val="19177C"/>
                </a:solidFill>
                <a:latin typeface="Courier"/>
              </a:rPr>
              <a:t>$line_num))</a:t>
            </a:r>
            <a:r>
              <a:rPr sz="1800">
                <a:latin typeface="Courier"/>
              </a:rPr>
              <a:t> nucleotides!</a:t>
            </a:r>
            <a:br/>
            <a:br/>
            <a:r>
              <a:rPr sz="1800" i="1">
                <a:solidFill>
                  <a:srgbClr val="60A0B0"/>
                </a:solidFill>
                <a:latin typeface="Courier"/>
              </a:rPr>
              <a:t>## Genome has 3099922541 nucleotides!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Lessons learned from the lab</a:t>
            </a:r>
          </a:p>
        </p:txBody>
      </p:sp>
      <p:sp>
        <p:nvSpPr>
          <p:cNvPr id="3" name="Content Placeholder 2"/>
          <p:cNvSpPr>
            <a:spLocks noGrp="1"/>
          </p:cNvSpPr>
          <p:nvPr>
            <p:ph idx="1"/>
          </p:nvPr>
        </p:nvSpPr>
        <p:spPr/>
        <p:txBody>
          <a:bodyPr/>
          <a:lstStyle/>
          <a:p>
            <a:pPr lvl="1"/>
            <a:r>
              <a:t>Useful things to check when deciding if something was properly installed</a:t>
            </a:r>
          </a:p>
          <a:p>
            <a:pPr lvl="2"/>
            <a:r>
              <a:t>To test if PROGRAM is available in your terminal and to check which one is being used, run </a:t>
            </a:r>
            <a:r>
              <a:rPr>
                <a:hlinkClick r:id="rId2"/>
              </a:rPr>
              <a:t>which</a:t>
            </a:r>
            <a:r>
              <a:t> PROGRAM</a:t>
            </a:r>
          </a:p>
          <a:p>
            <a:pPr lvl="2"/>
            <a:r>
              <a:t>If your environment has miniconda working you should see the environment name to the left of your prompt </a:t>
            </a:r>
            <a:r>
              <a:rPr sz="1800">
                <a:latin typeface="Courier"/>
              </a:rPr>
              <a:t>(base) [me@server ]$</a:t>
            </a:r>
          </a:p>
          <a:p>
            <a:pPr lvl="1"/>
            <a:r>
              <a:t>If you change something in your environment, it is sometimes helpful to restart your R session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 don’t always vary</a:t>
            </a:r>
          </a:p>
        </p:txBody>
      </p:sp>
      <p:sp>
        <p:nvSpPr>
          <p:cNvPr id="3" name="Content Placeholder 2"/>
          <p:cNvSpPr>
            <a:spLocks noGrp="1"/>
          </p:cNvSpPr>
          <p:nvPr>
            <p:ph idx="1"/>
          </p:nvPr>
        </p:nvSpPr>
        <p:spPr/>
        <p:txBody>
          <a:bodyPr/>
          <a:lstStyle/>
          <a:p>
            <a:pPr lvl="1"/>
            <a:r>
              <a:rPr sz="1800">
                <a:latin typeface="Courier"/>
              </a:rPr>
              <a:t>which</a:t>
            </a:r>
            <a:r>
              <a:t> reports the path to the program that gets run when you enter a given command without specifying the full path</a:t>
            </a:r>
          </a:p>
          <a:p>
            <a:pPr lvl="1"/>
            <a:r>
              <a:t>You can override this to run a specific program instead by providing the full path</a:t>
            </a:r>
          </a:p>
          <a:p>
            <a:pPr marL="1270000" lvl="0" indent="0">
              <a:buNone/>
            </a:pPr>
            <a:r>
              <a:rPr sz="1800">
                <a:latin typeface="Courier"/>
              </a:rPr>
              <a:t>echo </a:t>
            </a:r>
            <a:r>
              <a:rPr sz="1800">
                <a:solidFill>
                  <a:srgbClr val="19177C"/>
                </a:solidFill>
                <a:latin typeface="Courier"/>
              </a:rPr>
              <a:t>$PATH</a:t>
            </a:r>
          </a:p>
          <a:p>
            <a:pPr marL="1270000" lvl="0" indent="0">
              <a:buNone/>
            </a:pPr>
            <a:r>
              <a:rPr sz="1800">
                <a:latin typeface="Courier"/>
              </a:rPr>
              <a:t>## /Users/rmorin/Library/r-miniconda/envs/r-reticulate/bin:/usr/bin:/bin:/usr/sbin:/sbin:/usr/local/bin:/Library/TeX/texbin:/opt/X11/bin</a:t>
            </a:r>
          </a:p>
          <a:p>
            <a:pPr marL="1270000" lvl="0" indent="0">
              <a:buNone/>
            </a:pPr>
            <a:r>
              <a:rPr sz="1800">
                <a:solidFill>
                  <a:srgbClr val="06287E"/>
                </a:solidFill>
                <a:latin typeface="Courier"/>
              </a:rPr>
              <a:t>which</a:t>
            </a:r>
            <a:r>
              <a:rPr sz="1800">
                <a:latin typeface="Courier"/>
              </a:rPr>
              <a:t> python</a:t>
            </a:r>
          </a:p>
          <a:p>
            <a:pPr marL="1270000" lvl="0" indent="0">
              <a:buNone/>
            </a:pPr>
            <a:r>
              <a:rPr sz="1800">
                <a:latin typeface="Courier"/>
              </a:rPr>
              <a:t>## /Users/rmorin/Library/r-miniconda/envs/r-reticulate/bin/python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5658</Words>
  <Application>Microsoft Macintosh PowerPoint</Application>
  <PresentationFormat>On-screen Show (4:3)</PresentationFormat>
  <Paragraphs>342</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Courier</vt:lpstr>
      <vt:lpstr>Office Theme</vt:lpstr>
      <vt:lpstr>MBB 243 - Lecture 2</vt:lpstr>
      <vt:lpstr>Recap</vt:lpstr>
      <vt:lpstr>Learning goals for the week</vt:lpstr>
      <vt:lpstr>man: your best friend</vt:lpstr>
      <vt:lpstr>Example man page</vt:lpstr>
      <vt:lpstr>Lab logistics</vt:lpstr>
      <vt:lpstr>Lessons learned from the lab</vt:lpstr>
      <vt:lpstr>Lessons learned from the lab</vt:lpstr>
      <vt:lpstr>Variables don’t always vary</vt:lpstr>
      <vt:lpstr>Variables don’t always vary</vt:lpstr>
      <vt:lpstr>From interactive sessions to scripts</vt:lpstr>
      <vt:lpstr>From interactive sessions to scripts</vt:lpstr>
      <vt:lpstr>Permissions in UNIX/Linux</vt:lpstr>
      <vt:lpstr>Changing file permissions with chmod</vt:lpstr>
      <vt:lpstr>What command would we need to</vt:lpstr>
      <vt:lpstr>What command would we need to</vt:lpstr>
      <vt:lpstr>What command would we need to</vt:lpstr>
      <vt:lpstr>Self-explanatory</vt:lpstr>
      <vt:lpstr>Many numeric genome annotations exist</vt:lpstr>
      <vt:lpstr>Many numeric genome annotations exist</vt:lpstr>
      <vt:lpstr>Annotations in the context of transcripts</vt:lpstr>
      <vt:lpstr>some “gotchas” in working with sequence files</vt:lpstr>
      <vt:lpstr>Searching for enzyme cut sites</vt:lpstr>
      <vt:lpstr>Searching for enzyme cut sites</vt:lpstr>
      <vt:lpstr>Searching for enzyme cut sites</vt:lpstr>
      <vt:lpstr>Doing it in Bash</vt:lpstr>
      <vt:lpstr>Doing it in Bash</vt:lpstr>
      <vt:lpstr>Doing it in Bash</vt:lpstr>
      <vt:lpstr>Predicting restriction fragments</vt:lpstr>
      <vt:lpstr>Predicting restriction fragments</vt:lpstr>
      <vt:lpstr>(im)practicality of this approach</vt:lpstr>
      <vt:lpstr>Don’t reinvent the wheel</vt:lpstr>
      <vt:lpstr>(im)practicality of this approach</vt:lpstr>
      <vt:lpstr>Additional considerations</vt:lpstr>
      <vt:lpstr>Searching for sequences of interest</vt:lpstr>
      <vt:lpstr>Searching within the headers</vt:lpstr>
      <vt:lpstr>Searching within the headers</vt:lpstr>
      <vt:lpstr>Searching within the headers</vt:lpstr>
      <vt:lpstr>See you in 5 minutes</vt:lpstr>
      <vt:lpstr>Most genes have multiple isoforms due to alternative splicing</vt:lpstr>
      <vt:lpstr>What do you expect?</vt:lpstr>
      <vt:lpstr>How do we actually get the sequences?</vt:lpstr>
      <vt:lpstr>Success!</vt:lpstr>
      <vt:lpstr>How do they compare?</vt:lpstr>
      <vt:lpstr>Synopsis</vt:lpstr>
      <vt:lpstr>Quantitative annotations</vt:lpstr>
      <vt:lpstr>Has benefits and drawbacks</vt:lpstr>
      <vt:lpstr>Let’s rotate it</vt:lpstr>
      <vt:lpstr>Quantitative annotations</vt:lpstr>
      <vt:lpstr>Quantitative annotations</vt:lpstr>
      <vt:lpstr>Quantitative annotations</vt:lpstr>
      <vt:lpstr>Lowering resolution and handling sparseness</vt:lpstr>
      <vt:lpstr>Lowering resolution and handling sparseness</vt:lpstr>
      <vt:lpstr>Sample-specific measurements: gene expression</vt:lpstr>
      <vt:lpstr>Sample-specific measurements: gene expression</vt:lpstr>
      <vt:lpstr>Types of gene expression data</vt:lpstr>
      <vt:lpstr>Peeking at RNA-seq data</vt:lpstr>
      <vt:lpstr>Peeking at RNA-seq data</vt:lpstr>
      <vt:lpstr>Comma-separated values</vt:lpstr>
      <vt:lpstr>Sorting numeric columns</vt:lpstr>
      <vt:lpstr>Sorting numeric columns</vt:lpstr>
      <vt:lpstr>Layering on information with join</vt:lpstr>
      <vt:lpstr>Layering on information with join</vt:lpstr>
      <vt:lpstr>How does this work?</vt:lpstr>
      <vt:lpstr>Caveats with joining data</vt:lpstr>
      <vt:lpstr>Manipulating annotations with bedtools</vt:lpstr>
      <vt:lpstr>Grep responsibly!</vt:lpstr>
      <vt:lpstr>Grep responsibly!</vt:lpstr>
      <vt:lpstr>From GeneID to biology</vt:lpstr>
      <vt:lpstr>Delimited files and pipelines</vt:lpstr>
      <vt:lpstr>Summary and outlook</vt:lpstr>
      <vt:lpstr>Bonus study material</vt:lpstr>
      <vt:lpstr>Revisiting genome size</vt:lpstr>
      <vt:lpstr>Revisiting genome size</vt:lpstr>
      <vt:lpstr>Revisiting genome size</vt:lpstr>
      <vt:lpstr>Revisiting genome size</vt:lpstr>
      <vt:lpstr>Revisiting genome size</vt:lpstr>
      <vt:lpstr>Revisiting genome size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MBB 243 - Lecture 2</dc:title>
  <dc:creator>Ryan Morin</dc:creator>
  <cp:keywords/>
  <cp:lastModifiedBy>Ryan Morin</cp:lastModifiedBy>
  <cp:revision>1</cp:revision>
  <dcterms:created xsi:type="dcterms:W3CDTF">2022-01-19T19:15:00Z</dcterms:created>
  <dcterms:modified xsi:type="dcterms:W3CDTF">2022-01-19T22:23:25Z</dcterms:modified>
</cp:coreProperties>
</file>