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5" Type="http://schemas.openxmlformats.org/officeDocument/2006/relationships/viewProps" Target="viewProps.xml" /><Relationship Id="rId7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7" Type="http://schemas.openxmlformats.org/officeDocument/2006/relationships/tableStyles" Target="tableStyles.xml" /><Relationship Id="rId7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orinlab/MBB243" TargetMode="External" /><Relationship Id="rId3" Type="http://schemas.openxmlformats.org/officeDocument/2006/relationships/hyperlink" Target="https://us02web.zoom.us/j/85725104049" TargetMode="External" /><Relationship Id="rId4" Type="http://schemas.openxmlformats.org/officeDocument/2006/relationships/hyperlink" Target="https://us02web.zoom.us/j/85725104049" TargetMode="External" /><Relationship Id="rId5" Type="http://schemas.openxmlformats.org/officeDocument/2006/relationships/hyperlink" Target="https://sfu.zoom.us/j/8109061879" TargetMode="External" /><Relationship Id="rId6" Type="http://schemas.openxmlformats.org/officeDocument/2006/relationships/hyperlink" Target="https://gateway.its.sfu.ca/guacamole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orinlab/MBB243/blob/main/Glossary.md#bit" TargetMode="External" /><Relationship Id="rId3" Type="http://schemas.openxmlformats.org/officeDocument/2006/relationships/hyperlink" Target="https://github.com/morinlab/MBB243/blob/main/Glossary.md#byte" TargetMode="External" /><Relationship Id="rId4" Type="http://schemas.openxmlformats.org/officeDocument/2006/relationships/hyperlink" Target="Glossary.html#%20character" TargetMode="External" /><Relationship Id="rId5" Type="http://schemas.openxmlformats.org/officeDocument/2006/relationships/hyperlink" Target="https://github.com/morinlab/MBB243/blob/main/Glossary.md#string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orinlab/MBB243/blob/main/Glossary.md#FASTA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orinlab/MBB243/blob/main/Glossary.md#newline" TargetMode="Externa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gif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orinlab/MBB243/blob/main/Glossary.md#annotation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iostars.org/p/84686/" TargetMode="Externa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orinlab/MBB243/blob/main/Glossary.md#BED" TargetMode="Externa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gif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bb243.slack.com/archives/C02R7MCU2UB" TargetMode="External" /><Relationship Id="rId3" Type="http://schemas.openxmlformats.org/officeDocument/2006/relationships/hyperlink" Target="github.com" TargetMode="External" /><Relationship Id="rId4" Type="http://schemas.openxmlformats.org/officeDocument/2006/relationships/hyperlink" Target="https://www.sfu.ca/information-systems/services/mfa.html" TargetMode="External" /><Relationship Id="rId5" Type="http://schemas.openxmlformats.org/officeDocument/2006/relationships/hyperlink" Target="https://stackoverflow.com/c/mbb243/questions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orinlab/MBB243/blob/main/Glossary.md#pipe" TargetMode="Externa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c/mbb243/questions" TargetMode="External" /><Relationship Id="rId3" Type="http://schemas.openxmlformats.org/officeDocument/2006/relationships/hyperlink" Target="https://mbb243.slack.com/archives/C02U4MU6NUQ" TargetMode="Externa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orinlab/MBB243/blob/main/Glossary.md#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2022/01/12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Important</a:t>
            </a:r>
            <a:r>
              <a:rPr/>
              <a:t> </a:t>
            </a: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Lab landing page</a:t>
            </a:r>
            <a:r>
              <a:rPr/>
              <a:t>, with all this information</a:t>
            </a:r>
          </a:p>
          <a:p>
            <a:pPr lvl="1"/>
            <a:r>
              <a:rPr>
                <a:hlinkClick r:id="rId3"/>
              </a:rPr>
              <a:t>Zoom for class</a:t>
            </a:r>
          </a:p>
          <a:p>
            <a:pPr lvl="1"/>
            <a:r>
              <a:rPr>
                <a:hlinkClick r:id="rId4"/>
              </a:rPr>
              <a:t>Zoom for Dr. Morin’s office hours</a:t>
            </a:r>
          </a:p>
          <a:p>
            <a:pPr lvl="1"/>
            <a:r>
              <a:rPr>
                <a:hlinkClick r:id="rId5"/>
              </a:rPr>
              <a:t>TA office hours</a:t>
            </a:r>
            <a:r>
              <a:rPr/>
              <a:t> Thursdays 4-5 PM</a:t>
            </a:r>
          </a:p>
          <a:p>
            <a:pPr lvl="1"/>
            <a:r>
              <a:rPr>
                <a:hlinkClick r:id="rId6"/>
              </a:rPr>
              <a:t>Link for remote lab workstation connections</a:t>
            </a:r>
            <a:r>
              <a:rPr/>
              <a:t> This is only needed to connect to the lab server from </a:t>
            </a:r>
            <a:r>
              <a:rPr i="1"/>
              <a:t>off campus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Molecular biology generates large volumes of data</a:t>
            </a:r>
          </a:p>
          <a:p>
            <a:pPr lvl="2"/>
            <a:r>
              <a:rPr/>
              <a:t>Text-based (DNA/RNA/Protein Sequences)</a:t>
            </a:r>
          </a:p>
          <a:p>
            <a:pPr lvl="2"/>
            <a:r>
              <a:rPr/>
              <a:t>Numeric/quantitative (measurements, observations)</a:t>
            </a:r>
          </a:p>
          <a:p>
            <a:pPr lvl="1"/>
            <a:r>
              <a:rPr/>
              <a:t>Manipulate files and run individual tools interactively in a command-line environment</a:t>
            </a:r>
          </a:p>
          <a:p>
            <a:pPr lvl="1"/>
            <a:r>
              <a:rPr/>
              <a:t>The basics of the Python language to perform some analyses and file manipulations</a:t>
            </a:r>
          </a:p>
          <a:p>
            <a:pPr lvl="1"/>
            <a:r>
              <a:rPr/>
              <a:t>Become familiar with the statistical programming language R</a:t>
            </a:r>
          </a:p>
          <a:p>
            <a:pPr lvl="2"/>
            <a:r>
              <a:rPr/>
              <a:t>Analyze numerical data of various types</a:t>
            </a:r>
          </a:p>
          <a:p>
            <a:pPr lvl="2"/>
            <a:r>
              <a:rPr/>
              <a:t>Produce visualizations (plots) </a:t>
            </a:r>
            <a:r>
              <a:rPr b="1"/>
              <a:t>NOT using Excel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Become familiar with some common data types we encounter in the life sciences, particularly molecular biology and biochemistry</a:t>
            </a:r>
          </a:p>
          <a:p>
            <a:pPr lvl="1"/>
            <a:r>
              <a:rPr/>
              <a:t>Understand some basic computer science concepts relating to different data types</a:t>
            </a:r>
          </a:p>
          <a:p>
            <a:pPr lvl="1"/>
            <a:r>
              <a:rPr/>
              <a:t>Know some basic ways we can represent and manipulate DNA (genome) sequences and their annotations</a:t>
            </a:r>
          </a:p>
          <a:p>
            <a:pPr lvl="1"/>
            <a:r>
              <a:rPr/>
              <a:t>Become familiar with the command line and appreciate how it enables us to work with some of these data types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flavours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Molecular biology experiments primarily lead to two major data types</a:t>
            </a:r>
          </a:p>
          <a:p>
            <a:pPr lvl="2"/>
            <a:r>
              <a:rPr/>
              <a:t>Sequence (essentially text)</a:t>
            </a:r>
          </a:p>
          <a:p>
            <a:pPr lvl="2"/>
            <a:r>
              <a:rPr/>
              <a:t>Numeric (quantitative or categorical)</a:t>
            </a:r>
          </a:p>
          <a:p>
            <a:pPr lvl="1"/>
            <a:r>
              <a:rPr/>
              <a:t>Genome sequence carries your genetic information and identity</a:t>
            </a:r>
          </a:p>
          <a:p>
            <a:pPr lvl="1"/>
            <a:r>
              <a:rPr/>
              <a:t>mRNA sequence is the portion of the genome that can be made into proteins</a:t>
            </a:r>
          </a:p>
          <a:p>
            <a:pPr lvl="1"/>
            <a:r>
              <a:rPr/>
              <a:t>How many times a given mRNA is observed can inform on the expression of that gene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DNA molecules are sequences in an alphabet of four nucleotides</a:t>
            </a:r>
          </a:p>
          <a:p>
            <a:pPr lvl="2"/>
            <a:r>
              <a:rPr/>
              <a:t>A, C, T, G</a:t>
            </a:r>
          </a:p>
          <a:p>
            <a:pPr lvl="2"/>
            <a:r>
              <a:rPr/>
              <a:t>Double-stranded, always complementary</a:t>
            </a:r>
          </a:p>
          <a:p>
            <a:pPr lvl="1"/>
            <a:r>
              <a:rPr/>
              <a:t>RNA molecules are sequences of four nucleotides and are generally single-stranded</a:t>
            </a:r>
          </a:p>
          <a:p>
            <a:pPr lvl="2"/>
            <a:r>
              <a:rPr/>
              <a:t>A, C, U, G</a:t>
            </a:r>
          </a:p>
          <a:p>
            <a:pPr lvl="1"/>
            <a:r>
              <a:rPr/>
              <a:t>Protein molecules comprise 20 different amino acids that you have all studied and probably memorized (right?)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DNA</a:t>
            </a:r>
            <a:r>
              <a:rPr/>
              <a:t> </a:t>
            </a:r>
            <a:r>
              <a:rPr/>
              <a:t>sequences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DNA sequence is a succession of letters indicating the order of nucleotides on one of the complementary strands</a:t>
            </a:r>
          </a:p>
          <a:p>
            <a:pPr lvl="1"/>
            <a:r>
              <a:rPr/>
              <a:t>For us it is redundant to represent both strands because the other can always be inferred using base pairing rules</a:t>
            </a:r>
          </a:p>
        </p:txBody>
      </p:sp>
      <p:pic>
        <p:nvPicPr>
          <p:cNvPr descr="images/dna1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349500"/>
            <a:ext cx="40386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DNA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minimal unit of data in computers is a </a:t>
            </a:r>
            <a:r>
              <a:rPr>
                <a:hlinkClick r:id="rId2"/>
              </a:rPr>
              <a:t>bit</a:t>
            </a:r>
            <a:r>
              <a:rPr/>
              <a:t>, which has two states (0 or 1)</a:t>
            </a:r>
          </a:p>
          <a:p>
            <a:pPr lvl="1"/>
            <a:r>
              <a:rPr/>
              <a:t>There are eight bits per </a:t>
            </a:r>
            <a:r>
              <a:rPr>
                <a:hlinkClick r:id="rId3"/>
              </a:rPr>
              <a:t>byte</a:t>
            </a:r>
          </a:p>
          <a:p>
            <a:pPr lvl="2"/>
            <a:r>
              <a:rPr/>
              <a:t>One byte can be used to encode any ASCII character in a plain text file</a:t>
            </a:r>
          </a:p>
          <a:p>
            <a:pPr lvl="1"/>
            <a:r>
              <a:rPr/>
              <a:t>In programming, text-based information is represented as either </a:t>
            </a:r>
            <a:r>
              <a:rPr>
                <a:hlinkClick r:id="rId4"/>
              </a:rPr>
              <a:t>character</a:t>
            </a:r>
            <a:r>
              <a:rPr/>
              <a:t> (length of 1) or </a:t>
            </a:r>
            <a:r>
              <a:rPr>
                <a:hlinkClick r:id="rId5"/>
              </a:rPr>
              <a:t>string</a:t>
            </a:r>
            <a:r>
              <a:rPr/>
              <a:t> (arbitrary length) but can also be represented in other ways for efficiency</a:t>
            </a:r>
          </a:p>
          <a:p>
            <a:pPr lvl="2"/>
            <a:r>
              <a:rPr/>
              <a:t>e.g. two bits are sufficient to represent each of the four nucleotide characters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(Alpha)Bits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Imagine the 4 nucleotides mapped to a 2D grid</a:t>
            </a:r>
          </a:p>
          <a:p>
            <a:pPr lvl="1"/>
            <a:r>
              <a:rPr/>
              <a:t>The answer to two true/false questions can disambiguate any of these</a:t>
            </a:r>
          </a:p>
          <a:p>
            <a:pPr lvl="2"/>
            <a:r>
              <a:rPr/>
              <a:t>Is it a purine?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pyrimidine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A-or-C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not-A-or-C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(Alpha)Bits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Imagine the 4 nucleotides mapped to a 2D grid</a:t>
            </a:r>
          </a:p>
          <a:p>
            <a:pPr lvl="1"/>
            <a:r>
              <a:rPr/>
              <a:t>The answer to two true/false questions can disambiguate any of these</a:t>
            </a:r>
          </a:p>
          <a:p>
            <a:pPr lvl="2"/>
            <a:r>
              <a:rPr/>
              <a:t>Is it a purine?</a:t>
            </a:r>
          </a:p>
          <a:p>
            <a:pPr lvl="3"/>
            <a:r>
              <a:rPr/>
              <a:t>TRUE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pyrimidine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A-or-C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not-A-or-C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(Alpha)Bits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Imagine the 4 nucleotides mapped to a 2D grid</a:t>
            </a:r>
          </a:p>
          <a:p>
            <a:pPr lvl="1"/>
            <a:r>
              <a:rPr/>
              <a:t>The answer to two true/false questions can disambiguate any of these</a:t>
            </a:r>
          </a:p>
          <a:p>
            <a:pPr lvl="2"/>
            <a:r>
              <a:rPr/>
              <a:t>Is it a purine?</a:t>
            </a:r>
          </a:p>
          <a:p>
            <a:pPr lvl="3"/>
            <a:r>
              <a:rPr/>
              <a:t>TRUE</a:t>
            </a:r>
          </a:p>
          <a:p>
            <a:pPr lvl="2"/>
            <a:r>
              <a:rPr/>
              <a:t>Is it one of A or C?</a:t>
            </a:r>
          </a:p>
          <a:p>
            <a:pPr lvl="3"/>
            <a:r>
              <a:rPr/>
              <a:t>FALSE</a:t>
            </a:r>
          </a:p>
          <a:p>
            <a:pPr lvl="2"/>
            <a:r>
              <a:rPr/>
              <a:t>It must be 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pyrimidine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A-or-C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not-A-or-C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Instructor: Ryan Morin</a:t>
            </a:r>
          </a:p>
          <a:p>
            <a:pPr lvl="1"/>
            <a:r>
              <a:rPr/>
              <a:t>Associate Professor (MBB)</a:t>
            </a:r>
          </a:p>
          <a:p>
            <a:pPr lvl="1"/>
            <a:r>
              <a:rPr/>
              <a:t>Senior Scientist (BC Cancer)</a:t>
            </a:r>
          </a:p>
          <a:p>
            <a:pPr lvl="1"/>
            <a:r>
              <a:rPr/>
              <a:t>Bioinformatics &amp; Cancer Genomics lab</a:t>
            </a:r>
          </a:p>
          <a:p>
            <a:pPr lvl="1"/>
            <a:r>
              <a:rPr/>
              <a:t>Office hour (zoom or in person): 4:30 – 5:30 PM Wednesdays (after class)</a:t>
            </a:r>
          </a:p>
        </p:txBody>
      </p:sp>
      <p:pic>
        <p:nvPicPr>
          <p:cNvPr descr="images/RyanMor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Storing a sequence as a variable uses a similar syntax in the three programming languages we will be using</a:t>
            </a:r>
          </a:p>
          <a:p>
            <a:pPr lvl="0" marL="1270000" indent="0">
              <a:buNone/>
            </a:pPr>
            <a:r>
              <a:rPr sz="1800">
                <a:solidFill>
                  <a:srgbClr val="19177C"/>
                </a:solidFill>
                <a:latin typeface="Courier"/>
              </a:rPr>
              <a:t>DNA_seq=</a:t>
            </a:r>
            <a:r>
              <a:rPr sz="1800">
                <a:solidFill>
                  <a:srgbClr val="4070A0"/>
                </a:solidFill>
                <a:latin typeface="Courier"/>
              </a:rPr>
              <a:t>"ACCTGACCT"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&lt;- that is bash code.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#This part is a comment</a:t>
            </a:r>
          </a:p>
          <a:p>
            <a:pPr lvl="1"/>
            <a:r>
              <a:rPr/>
              <a:t>No spaces allowed when setting a variable!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"ACCTGACCT"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Python code</a:t>
            </a:r>
          </a:p>
          <a:p>
            <a:pPr lvl="1"/>
            <a:r>
              <a:rPr/>
              <a:t>White space here is OK but Python has its annoying formatting quirks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DNA_seq &lt;-</a:t>
            </a:r>
            <a:r>
              <a:rPr sz="1800">
                <a:solidFill>
                  <a:srgbClr val="4070A0"/>
                </a:solidFill>
                <a:latin typeface="Courier"/>
              </a:rPr>
              <a:t> "ACCTGACCT"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R code</a:t>
            </a:r>
          </a:p>
          <a:p>
            <a:pPr lvl="1"/>
            <a:r>
              <a:rPr/>
              <a:t>White space is unimportant in this case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genome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The longest DNA molecule (chromosome) in the human genome is chromosome 1</a:t>
            </a:r>
          </a:p>
          <a:p>
            <a:pPr lvl="2"/>
            <a:r>
              <a:rPr/>
              <a:t>249,250,621 base pairs (bp)</a:t>
            </a:r>
          </a:p>
          <a:p>
            <a:pPr lvl="2"/>
            <a:r>
              <a:rPr/>
              <a:t>What size (in bytes) is a plain text file containing the sequence of human chromosome 1?</a:t>
            </a:r>
          </a:p>
        </p:txBody>
      </p:sp>
      <p:pic>
        <p:nvPicPr>
          <p:cNvPr descr="images/karyoty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89100"/>
            <a:ext cx="403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genome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The longest DNA molecule (chromosome) in the human genome is chromosome 1</a:t>
            </a:r>
          </a:p>
          <a:p>
            <a:pPr lvl="2"/>
            <a:r>
              <a:rPr/>
              <a:t>249,250,621 base pairs (bp)</a:t>
            </a:r>
          </a:p>
          <a:p>
            <a:pPr lvl="2"/>
            <a:r>
              <a:rPr/>
              <a:t>What size (in bytes) is a plain text file containing the sequence of human chromosome 1?</a:t>
            </a:r>
          </a:p>
          <a:p>
            <a:pPr lvl="2"/>
            <a:r>
              <a:rPr/>
              <a:t>249,250,621 bytes!</a:t>
            </a:r>
          </a:p>
        </p:txBody>
      </p:sp>
      <p:pic>
        <p:nvPicPr>
          <p:cNvPr descr="images/karyoty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89100"/>
            <a:ext cx="403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jump right in: the size of the human reference genome on disk can be determined with a simple bash command (</a:t>
            </a:r>
            <a:r>
              <a:rPr sz="1800">
                <a:latin typeface="Courier"/>
              </a:rPr>
              <a:t>ls -l</a:t>
            </a:r>
            <a:r>
              <a:rPr/>
              <a:t>)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data/hg38.fa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-rw-r--r--@ 1 rmorin  staff  3144230986  5 Jan 08:35 data/hg38.fa</a:t>
            </a:r>
          </a:p>
          <a:p>
            <a:pPr lvl="1"/>
            <a:r>
              <a:rPr/>
              <a:t>Using </a:t>
            </a:r>
            <a:r>
              <a:rPr sz="1800">
                <a:latin typeface="Courier"/>
              </a:rPr>
              <a:t>ls -lh</a:t>
            </a:r>
            <a:r>
              <a:rPr/>
              <a:t> gives the same output but with the size in a more human readable format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-lh data/hg38.fa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-rw-r--r--@ 1 rmorin  staff   2.9G  5 Jan 08:35 data/hg38.fa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DNA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Most common way to store DNA sequences is </a:t>
            </a:r>
            <a:r>
              <a:rPr>
                <a:hlinkClick r:id="rId2"/>
              </a:rPr>
              <a:t>FASTA</a:t>
            </a:r>
            <a:r>
              <a:rPr/>
              <a:t> format, which has two components</a:t>
            </a:r>
          </a:p>
          <a:p>
            <a:pPr lvl="2"/>
            <a:r>
              <a:rPr/>
              <a:t>header lines begin with </a:t>
            </a:r>
            <a:r>
              <a:rPr sz="1800">
                <a:latin typeface="Courier"/>
              </a:rPr>
              <a:t>&gt;</a:t>
            </a:r>
          </a:p>
          <a:p>
            <a:pPr lvl="2"/>
            <a:r>
              <a:rPr/>
              <a:t>sequence lines are just sequence, usually split across multiple lines</a:t>
            </a:r>
          </a:p>
          <a:p>
            <a:pPr lvl="1"/>
            <a:r>
              <a:rPr/>
              <a:t>Many more verbose formats available for different applications</a:t>
            </a:r>
          </a:p>
          <a:p>
            <a:pPr lvl="2"/>
            <a:r>
              <a:rPr/>
              <a:t>harder to work with but can be more versatile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&gt;NC_002516.2 
TTTAAAGAGACCGGCGATTCTAGTGAAATCGAACGG
GCAGGTCAATTTCCAACCAGCGATGACGTAATAGAT
AGATACAAGGAAG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DNA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FASTA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&gt;NC_002516.2 &lt;-----This is the header line
TTTAAAGAGACCGGCGATTCTAGTGAAATC &lt;- sequence
GCAGGTCAATTTCCAACCAGCGATGACGTA &lt;- more sequence
AGATACAAGGAAG &lt;- end of this sequence
&gt;NCC1701-D &lt;------- Header for the next sequence
AAAAAAAAAAAAAAAAAAAAAAAAAA &lt;- the next sequence
AAAAAAAAAAAAAAAAAAAAAAAAAA &lt;- and so 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Whitespace is important to computers and this can be useful and annoying</a:t>
            </a:r>
          </a:p>
          <a:p>
            <a:pPr lvl="1"/>
            <a:r>
              <a:rPr/>
              <a:t>Since we can’t see them, in programs we use special notation to represent them (e.g. </a:t>
            </a:r>
            <a:r>
              <a:rPr sz="1800">
                <a:latin typeface="Courier"/>
              </a:rPr>
              <a:t>\n</a:t>
            </a:r>
            <a:r>
              <a:rPr/>
              <a:t> means a line break/ </a:t>
            </a:r>
            <a:r>
              <a:rPr>
                <a:hlinkClick r:id="rId2"/>
              </a:rPr>
              <a:t>newline</a:t>
            </a:r>
            <a:r>
              <a:rPr/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&gt;NC_002516.2\n
TTTAAAGAGACCGGCGATTCTAGTGAAATC\n
GCAGGTCAATTTCCAACCAGCGATGACGTA\n
AGATACAAGGAAG\n
&gt;NCC1701-D\n
AAAAAAAAAAAAAAAAAAAAAAAAAA\n
AAAAAAAAAAAAAAAAAAAAAAAAAA\n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Chromosomes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gene is a functional region that consists of one or more exon sequences, usually separated by introns</a:t>
            </a:r>
          </a:p>
          <a:p>
            <a:pPr lvl="1"/>
            <a:r>
              <a:rPr/>
              <a:t>Exons and introns of a gene are all on the same strand</a:t>
            </a:r>
          </a:p>
          <a:p>
            <a:pPr lvl="2"/>
            <a:r>
              <a:rPr/>
              <a:t>Genes can exist on the + or the - strand</a:t>
            </a:r>
          </a:p>
          <a:p>
            <a:pPr lvl="1"/>
            <a:r>
              <a:rPr/>
              <a:t>Broad variability in gene size</a:t>
            </a:r>
          </a:p>
          <a:p>
            <a:pPr lvl="2"/>
            <a:r>
              <a:rPr/>
              <a:t>e.g. CNTNAP2 is 2.3 Mb long.</a:t>
            </a:r>
          </a:p>
        </p:txBody>
      </p:sp>
      <p:pic>
        <p:nvPicPr>
          <p:cNvPr descr="images/exon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84400"/>
            <a:ext cx="40386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Dogma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DNA is copied to complementary DNA during replication</a:t>
            </a:r>
          </a:p>
          <a:p>
            <a:pPr lvl="1"/>
            <a:r>
              <a:rPr/>
              <a:t>DNA is copied to complementary RNA during transcription</a:t>
            </a:r>
          </a:p>
          <a:p>
            <a:pPr lvl="1"/>
            <a:r>
              <a:rPr/>
              <a:t>Genetic code is used to produce protein from mRNA through translation</a:t>
            </a:r>
          </a:p>
        </p:txBody>
      </p:sp>
      <p:pic>
        <p:nvPicPr>
          <p:cNvPr descr="images/image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8956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All genes have unique names</a:t>
            </a:r>
          </a:p>
          <a:p>
            <a:pPr lvl="2"/>
            <a:r>
              <a:rPr/>
              <a:t>some have more than one name for historical reasons but can only have one official symbol</a:t>
            </a:r>
          </a:p>
          <a:p>
            <a:pPr lvl="1"/>
            <a:r>
              <a:rPr/>
              <a:t>Exons and introns are transcribed but introns are spliced out</a:t>
            </a:r>
          </a:p>
          <a:p>
            <a:pPr lvl="1"/>
            <a:r>
              <a:rPr/>
              <a:t>Terminal exons contain untranslated regions (UTR)</a:t>
            </a:r>
          </a:p>
        </p:txBody>
      </p:sp>
      <p:pic>
        <p:nvPicPr>
          <p:cNvPr descr="images/splic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20900"/>
            <a:ext cx="4038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T.A. Casey Engstrom</a:t>
            </a:r>
          </a:p>
          <a:p>
            <a:pPr lvl="1"/>
            <a:r>
              <a:rPr/>
              <a:t>Graduate student, Quarmby Lab</a:t>
            </a:r>
          </a:p>
          <a:p>
            <a:pPr lvl="1"/>
            <a:r>
              <a:rPr/>
              <a:t>Office hour: </a:t>
            </a:r>
            <a:r>
              <a:rPr i="1"/>
              <a:t>tentatively</a:t>
            </a:r>
            <a:r>
              <a:rPr/>
              <a:t> Thursdays at 4-5</a:t>
            </a:r>
          </a:p>
          <a:p>
            <a:pPr lvl="1"/>
            <a:r>
              <a:rPr/>
              <a:t>Bioinformatician, geneticist, snow algae enthusiast</a:t>
            </a:r>
          </a:p>
        </p:txBody>
      </p:sp>
      <p:pic>
        <p:nvPicPr>
          <p:cNvPr descr="images/T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600200"/>
            <a:ext cx="3390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Genomic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location in a genome can be referred to by a coordinate</a:t>
            </a:r>
          </a:p>
          <a:p>
            <a:pPr lvl="1"/>
            <a:r>
              <a:rPr/>
              <a:t>The combination of chromosome name, position and strand (where relevant)</a:t>
            </a:r>
          </a:p>
          <a:p>
            <a:pPr lvl="1"/>
            <a:r>
              <a:rPr/>
              <a:t>The transcription start site of the TTN gene is at </a:t>
            </a:r>
            <a:r>
              <a:rPr sz="1800">
                <a:latin typeface="Courier"/>
              </a:rPr>
              <a:t>chr2:178807423</a:t>
            </a:r>
            <a:r>
              <a:rPr/>
              <a:t> on the </a:t>
            </a:r>
            <a:r>
              <a:rPr sz="1800">
                <a:latin typeface="Courier"/>
              </a:rPr>
              <a:t>-</a:t>
            </a:r>
            <a:r>
              <a:rPr/>
              <a:t> strand</a:t>
            </a:r>
          </a:p>
          <a:p>
            <a:pPr lvl="1"/>
            <a:r>
              <a:rPr/>
              <a:t>The location of genes and their elements within the genome is one type of </a:t>
            </a:r>
            <a:r>
              <a:rPr>
                <a:hlinkClick r:id="rId2"/>
              </a:rPr>
              <a:t>annotation</a:t>
            </a:r>
          </a:p>
          <a:p>
            <a:pPr lvl="1"/>
            <a:r>
              <a:rPr/>
              <a:t>Most annotations have two positions (i.e. start and end)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storing multiple values in one variable (e.g. an array or list), each is retrieved/set using a unique index</a:t>
            </a:r>
          </a:p>
          <a:p>
            <a:pPr lvl="1"/>
            <a:r>
              <a:rPr/>
              <a:t>Programming languages almost universally use 0 as the first available index (including Python) R is an exception</a:t>
            </a:r>
          </a:p>
          <a:p>
            <a:pPr lvl="1"/>
            <a:r>
              <a:rPr/>
              <a:t>Genomic coordinate systems have a similar inconsistency</a:t>
            </a:r>
          </a:p>
          <a:p>
            <a:pPr lvl="2"/>
            <a:r>
              <a:rPr>
                <a:hlinkClick r:id="rId2"/>
              </a:rPr>
              <a:t>Zero-based vs 1-based systems</a:t>
            </a:r>
          </a:p>
          <a:p>
            <a:pPr lvl="2"/>
            <a:r>
              <a:rPr/>
              <a:t>To be discussed in more detail later in the course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Genomic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Various formats exist for representing genomic annotations most are delimited plain text</a:t>
            </a:r>
          </a:p>
          <a:p>
            <a:pPr lvl="1"/>
            <a:r>
              <a:rPr/>
              <a:t>Delimiters such as tab, comma or semicolon are treated as special characters to separate columns</a:t>
            </a:r>
          </a:p>
          <a:p>
            <a:pPr lvl="1"/>
            <a:r>
              <a:rPr/>
              <a:t>Standardized formats dictate what data each column contains</a:t>
            </a:r>
          </a:p>
          <a:p>
            <a:pPr lvl="2"/>
            <a:r>
              <a:rPr/>
              <a:t>e.g. </a:t>
            </a:r>
            <a:r>
              <a:rPr>
                <a:hlinkClick r:id="rId2"/>
              </a:rPr>
              <a:t>BED format</a:t>
            </a:r>
            <a:r>
              <a:rPr/>
              <a:t>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BED file:</a:t>
            </a:r>
          </a:p>
          <a:p>
            <a:pPr lvl="0" marL="0" indent="0">
              <a:buNone/>
            </a:pPr>
            <a:r>
              <a:rPr/>
              <a:t>chr7 7471196 7472363 chr7 7472363 7473530 chr7 7473530 7474697</a:t>
            </a:r>
          </a:p>
          <a:p>
            <a:pPr lvl="1"/>
            <a:r>
              <a:rPr/>
              <a:t>columns must be separated by a tab (not space)</a:t>
            </a:r>
          </a:p>
          <a:p>
            <a:pPr lvl="1"/>
            <a:r>
              <a:rPr/>
              <a:t>no column-defining header line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Tabs (</a:t>
            </a:r>
            <a:r>
              <a:rPr sz="1800">
                <a:latin typeface="Courier"/>
              </a:rPr>
              <a:t>\t</a:t>
            </a:r>
            <a:r>
              <a:rPr/>
              <a:t>) separate each column, newlines (</a:t>
            </a:r>
            <a:r>
              <a:rPr sz="1800">
                <a:latin typeface="Courier"/>
              </a:rPr>
              <a:t>\n</a:t>
            </a:r>
            <a:r>
              <a:rPr/>
              <a:t>) separate each row</a:t>
            </a:r>
          </a:p>
          <a:p>
            <a:pPr lvl="1"/>
            <a:r>
              <a:rPr/>
              <a:t>The meaning of each column is entirely dependent on knowing what file format you have</a:t>
            </a:r>
          </a:p>
          <a:p>
            <a:pPr lvl="2"/>
            <a:r>
              <a:rPr/>
              <a:t>More generic delimited files will have a header line defining each column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chr7\t7471196\t7472363\n
chr7\t7472363\t7473530\n
chr7\t7473530\t7474697\n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Extracting DNA sequence from a region of interest at the command line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samtools is the program we are using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faidx tells it we want to extract sequence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data/hg38.fa is the file we will extract from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chr2:178807210-178807299 is our region</a:t>
            </a:r>
            <a:br/>
            <a:r>
              <a:rPr sz="1800">
                <a:latin typeface="Courier"/>
              </a:rPr>
              <a:t>samtools faidx data/hg38.fa chr2:178807210-178807299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#output is in fasta format and the header is auto-generated: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&gt;chr2:178807210-178807299
## ACCTGATTTCTCAAGAGTGCCTAAAAAGGGTGGGACTAAGCCCAAGGTTGCTTCTGAAAC
## GACGTCCTATGGAGAGTTGGTTTTTCTGAC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computer’s</a:t>
            </a:r>
            <a:r>
              <a:rPr/>
              <a:t> </a:t>
            </a:r>
            <a:r>
              <a:rPr/>
              <a:t>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The simple act of reading a file from disk into RAM (memory) can be noticeably slow</a:t>
            </a:r>
          </a:p>
          <a:p>
            <a:pPr lvl="1"/>
            <a:r>
              <a:rPr/>
              <a:t>Storing text (strings) in RAM will consume more memory than you expect</a:t>
            </a:r>
          </a:p>
          <a:p>
            <a:pPr lvl="1"/>
            <a:r>
              <a:rPr/>
              <a:t>The procedure on the previous slide uses indexing to allow you to rapidly skip to the place in the file you need without reading/storing the entire contents</a:t>
            </a:r>
          </a:p>
        </p:txBody>
      </p:sp>
      <p:pic>
        <p:nvPicPr>
          <p:cNvPr descr="images/Processing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0226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computer’s</a:t>
            </a:r>
            <a:r>
              <a:rPr/>
              <a:t> </a:t>
            </a:r>
            <a:r>
              <a:rPr/>
              <a:t>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It’s virtually never necessary to store large sequences as variables</a:t>
            </a:r>
          </a:p>
          <a:p>
            <a:pPr lvl="2"/>
            <a:r>
              <a:rPr/>
              <a:t>Use an indexed file and skip to the data you need OR</a:t>
            </a:r>
          </a:p>
          <a:p>
            <a:pPr lvl="2"/>
            <a:r>
              <a:rPr/>
              <a:t>Read from the start and don’t store until necessary (e.g. when you hit a specific line of text, e.g. a chromosome of interest) OR</a:t>
            </a:r>
          </a:p>
          <a:p>
            <a:pPr lvl="2"/>
            <a:r>
              <a:rPr/>
              <a:t>read from the start and process data in a stream while also outputting results</a:t>
            </a:r>
          </a:p>
        </p:txBody>
      </p:sp>
      <p:pic>
        <p:nvPicPr>
          <p:cNvPr descr="images/io-in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175000"/>
            <a:ext cx="4038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DNA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mRNA</a:t>
            </a:r>
            <a:r>
              <a:rPr/>
              <a:t> </a:t>
            </a: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The rules of transcription are simple: the template strand of the DNA duplex becomes complementary RNA</a:t>
            </a:r>
          </a:p>
          <a:p>
            <a:pPr lvl="1"/>
            <a:r>
              <a:rPr/>
              <a:t>The resulting mRNA has the same nucleotide sequence as the coding strand but with U in place of T</a:t>
            </a:r>
          </a:p>
        </p:txBody>
      </p:sp>
      <p:pic>
        <p:nvPicPr>
          <p:cNvPr descr="images/transcrip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Transcription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simple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sequence of the region, skipping header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seq=$(</a:t>
            </a:r>
            <a:r>
              <a:rPr sz="1800">
                <a:latin typeface="Courier"/>
              </a:rPr>
              <a:t>samtools faidx data/hg38.fa chr1:23,559,389-23,559,426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902000"/>
                </a:solidFill>
                <a:latin typeface="Courier"/>
              </a:rPr>
              <a:t>\&gt;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Transcription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simple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sequence of the region, skipping header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seq=$(</a:t>
            </a:r>
            <a:r>
              <a:rPr sz="1800">
                <a:latin typeface="Courier"/>
              </a:rPr>
              <a:t>samtools faidx data/hg38.fa chr1:23,559,389-23,559,426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902000"/>
                </a:solidFill>
                <a:latin typeface="Courier"/>
              </a:rPr>
              <a:t>\&gt;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reverse the sequence (- strand gene)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reversed_seq=$(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rev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Complement sequence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complemented=$(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$reversed_seq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'tr/ACTG/TGAC/'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Lectures (Wednesday):</a:t>
            </a:r>
          </a:p>
          <a:p>
            <a:pPr lvl="2"/>
            <a:r>
              <a:rPr/>
              <a:t>Introduce the nature of molecular biology data, molecular biology data analysis, and molecular biology data analysis result presentation</a:t>
            </a:r>
          </a:p>
          <a:p>
            <a:pPr lvl="2"/>
            <a:r>
              <a:rPr/>
              <a:t>General programming and data analysis concepts</a:t>
            </a:r>
          </a:p>
          <a:p>
            <a:pPr lvl="1"/>
            <a:r>
              <a:rPr/>
              <a:t>Labs (Friday): Apply the fundamentals of three “languages” commonly used for analysis of scientific data</a:t>
            </a:r>
          </a:p>
          <a:p>
            <a:pPr lvl="2"/>
            <a:r>
              <a:rPr/>
              <a:t>Command-line interpreter (Bash)</a:t>
            </a:r>
          </a:p>
          <a:p>
            <a:pPr lvl="2"/>
            <a:r>
              <a:rPr/>
              <a:t>A popular scripting language (Python)</a:t>
            </a:r>
          </a:p>
          <a:p>
            <a:pPr lvl="2"/>
            <a:r>
              <a:rPr/>
              <a:t>A popular statistical programming language (R 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Transcription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simple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sequence of the region, skipping header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seq=$(</a:t>
            </a:r>
            <a:r>
              <a:rPr sz="1800">
                <a:latin typeface="Courier"/>
              </a:rPr>
              <a:t>samtools faidx data/hg38.fa chr1:23,559,389-23,559,426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902000"/>
                </a:solidFill>
                <a:latin typeface="Courier"/>
              </a:rPr>
              <a:t>\&gt;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reverse the sequence (- strand gene)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reversed_seq=$(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rev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Complement sequence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complemented=$(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$reversed_seq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'tr/ACTG/TGAC/'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Substitute all T positions with U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rna=$(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$complemented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's/T/U/g'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#print them all out for visual comparison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$seq</a:t>
            </a:r>
            <a:r>
              <a:rPr sz="1800">
                <a:solidFill>
                  <a:srgbClr val="4070A0"/>
                </a:solidFill>
                <a:latin typeface="Courier"/>
              </a:rPr>
              <a:t>&lt;-DNA"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echo </a:t>
            </a:r>
            <a:r>
              <a:rPr sz="1800">
                <a:solidFill>
                  <a:srgbClr val="19177C"/>
                </a:solidFill>
                <a:latin typeface="Courier"/>
              </a:rPr>
              <a:t>$reversed_seq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echo </a:t>
            </a:r>
            <a:r>
              <a:rPr sz="1800">
                <a:solidFill>
                  <a:srgbClr val="19177C"/>
                </a:solidFill>
                <a:latin typeface="Courier"/>
              </a:rPr>
              <a:t>$complemented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echo 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$rna</a:t>
            </a:r>
            <a:r>
              <a:rPr sz="1800">
                <a:solidFill>
                  <a:srgbClr val="4070A0"/>
                </a:solidFill>
                <a:latin typeface="Courier"/>
              </a:rPr>
              <a:t> &lt;-mRNA!"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GCCTCGTAGCAGCCGCGCACCGGGCTCAGCGCCTTCAT&lt;-DNA
## TACTTCCGCGACTCGGGCCACGCGCCGACGATGCTCCG
## ATGAAGGCGCTGAGCCCGGTGCGCGGCTGCTACGAGGC
## AUGAAGGCGCUGAGCCCGGUGCGCGGCUGCUACGAGGC &lt;-mRNA!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sequence of a region was extracted and the output of that command was used to set a new variable named </a:t>
            </a:r>
            <a:r>
              <a:rPr sz="1800">
                <a:latin typeface="Courier"/>
              </a:rPr>
              <a:t>seq</a:t>
            </a:r>
          </a:p>
          <a:p>
            <a:pPr lvl="1"/>
            <a:r>
              <a:rPr/>
              <a:t>The contents, </a:t>
            </a:r>
            <a:r>
              <a:rPr sz="1800">
                <a:latin typeface="Courier"/>
              </a:rPr>
              <a:t>$seq</a:t>
            </a:r>
            <a:r>
              <a:rPr/>
              <a:t>, were manipulated using several utilities and saved as a new variable each time: </a:t>
            </a:r>
            <a:r>
              <a:rPr sz="1800">
                <a:latin typeface="Courier"/>
              </a:rPr>
              <a:t>reversed_seq</a:t>
            </a:r>
            <a:r>
              <a:rPr/>
              <a:t>, </a:t>
            </a:r>
            <a:r>
              <a:rPr sz="1800">
                <a:latin typeface="Courier"/>
              </a:rPr>
              <a:t>complemented</a:t>
            </a:r>
            <a:r>
              <a:rPr/>
              <a:t>, </a:t>
            </a:r>
            <a:r>
              <a:rPr sz="1800">
                <a:latin typeface="Courier"/>
              </a:rPr>
              <a:t>rna</a:t>
            </a:r>
            <a:r>
              <a:rPr/>
              <a:t>.</a:t>
            </a:r>
          </a:p>
          <a:p>
            <a:pPr lvl="2"/>
            <a:r>
              <a:rPr/>
              <a:t>Multiple steps used Perl, a programming language that has many convenient features for text manipulation</a:t>
            </a:r>
          </a:p>
          <a:p>
            <a:pPr lvl="2"/>
            <a:r>
              <a:rPr sz="1800">
                <a:latin typeface="Courier"/>
              </a:rPr>
              <a:t>rev</a:t>
            </a:r>
            <a:r>
              <a:rPr/>
              <a:t> could be accomplished with </a:t>
            </a:r>
            <a:r>
              <a:rPr sz="1800">
                <a:latin typeface="Courier"/>
              </a:rPr>
              <a:t>perl -pe 'reverse'</a:t>
            </a:r>
          </a:p>
          <a:p>
            <a:pPr lvl="1"/>
            <a:r>
              <a:rPr/>
              <a:t>We will see more examples of how to accomplish this in a single language (Python) later in the course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example on the previous slide could be done numerous ways at the command line</a:t>
            </a:r>
          </a:p>
          <a:p>
            <a:pPr lvl="2"/>
            <a:r>
              <a:rPr/>
              <a:t>There is always more than one way to get the same (or similar) result</a:t>
            </a:r>
          </a:p>
          <a:p>
            <a:pPr lvl="2"/>
            <a:r>
              <a:rPr/>
              <a:t>Tradeoff between code efficiency (CPU/memory usage), readability, ease of implementation</a:t>
            </a:r>
          </a:p>
          <a:p>
            <a:pPr lvl="1"/>
            <a:r>
              <a:rPr/>
              <a:t>Once comfortable in bash, the interactive environment can be a handy way to accomplish many “one-off” analyses</a:t>
            </a:r>
          </a:p>
          <a:p>
            <a:pPr lvl="1"/>
            <a:r>
              <a:rPr/>
              <a:t>Implementing full scripts or programs to do this involves more of a time investment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Thought</a:t>
            </a:r>
            <a:r>
              <a:rPr/>
              <a:t> </a:t>
            </a: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Assume you were given a BED file with the exonic coordinates and strand information for a single gene</a:t>
            </a:r>
          </a:p>
          <a:p>
            <a:pPr lvl="1"/>
            <a:r>
              <a:rPr/>
              <a:t>How could you reconstruct the mRNA (or cDNA) sequence for that gene?</a:t>
            </a:r>
          </a:p>
          <a:p>
            <a:pPr lvl="1"/>
            <a:r>
              <a:rPr/>
              <a:t>Could you also determine the protein sequence (why/why not)?</a:t>
            </a:r>
          </a:p>
          <a:p>
            <a:pPr lvl="1"/>
            <a:r>
              <a:rPr/>
              <a:t>Step 1:</a:t>
            </a:r>
          </a:p>
          <a:p>
            <a:pPr lvl="1"/>
            <a:r>
              <a:rPr/>
              <a:t>Step 2:</a:t>
            </a:r>
          </a:p>
          <a:p>
            <a:pPr lvl="1"/>
            <a:r>
              <a:rPr/>
              <a:t>…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Thought</a:t>
            </a:r>
            <a:r>
              <a:rPr/>
              <a:t> </a:t>
            </a: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Assume you were given a BED file with the exonic coordinates and strand information for a single gene</a:t>
            </a:r>
          </a:p>
          <a:p>
            <a:pPr lvl="1"/>
            <a:r>
              <a:rPr/>
              <a:t>How could you reconstruct the mRNA (or cDNA) sequence for that gene?</a:t>
            </a:r>
          </a:p>
          <a:p>
            <a:pPr lvl="1"/>
            <a:r>
              <a:rPr/>
              <a:t>Could you also determine the protein sequence (why/why not)?</a:t>
            </a:r>
          </a:p>
          <a:p>
            <a:pPr lvl="1"/>
            <a:r>
              <a:rPr/>
              <a:t>Step 1:</a:t>
            </a:r>
          </a:p>
          <a:p>
            <a:pPr lvl="1"/>
            <a:r>
              <a:rPr/>
              <a:t>Step 2:</a:t>
            </a:r>
          </a:p>
          <a:p>
            <a:pPr lvl="1"/>
            <a:r>
              <a:rPr/>
              <a:t>…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Thought</a:t>
            </a:r>
            <a:r>
              <a:rPr/>
              <a:t> </a:t>
            </a: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Assume you were given a BED file with the exonic coordinates and strand information for a single gene</a:t>
            </a:r>
          </a:p>
          <a:p>
            <a:pPr lvl="1"/>
            <a:r>
              <a:rPr/>
              <a:t>How could you reconstruct the mRNA (or cDNA) sequence for that gene?</a:t>
            </a:r>
          </a:p>
          <a:p>
            <a:pPr lvl="1"/>
            <a:r>
              <a:rPr/>
              <a:t>Could you also determine the protein sequence (why/why not)?</a:t>
            </a:r>
          </a:p>
          <a:p>
            <a:pPr lvl="1"/>
            <a:r>
              <a:rPr/>
              <a:t>Step 1:</a:t>
            </a:r>
          </a:p>
          <a:p>
            <a:pPr lvl="1"/>
            <a:r>
              <a:rPr/>
              <a:t>Step 2:</a:t>
            </a:r>
          </a:p>
          <a:p>
            <a:pPr lvl="1"/>
            <a:r>
              <a:rPr/>
              <a:t>…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Genetic</a:t>
            </a:r>
            <a:r>
              <a:rPr/>
              <a:t> </a:t>
            </a:r>
            <a:r>
              <a:rPr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Genomes continuously change due to mutations</a:t>
            </a:r>
          </a:p>
          <a:p>
            <a:pPr lvl="2"/>
            <a:r>
              <a:rPr/>
              <a:t>Can be neutral, detrimental or beneficial</a:t>
            </a:r>
          </a:p>
          <a:p>
            <a:pPr lvl="1"/>
            <a:r>
              <a:rPr/>
              <a:t>The driving force in evolution</a:t>
            </a:r>
          </a:p>
          <a:p>
            <a:pPr lvl="1"/>
            <a:r>
              <a:rPr/>
              <a:t>Mutations fixed in the population are called single nucleotide polymorphisms (SNPs)</a:t>
            </a:r>
          </a:p>
          <a:p>
            <a:pPr lvl="1"/>
            <a:r>
              <a:rPr/>
              <a:t>Any two unrelated genomes differ by &gt;3 million SNPs</a:t>
            </a:r>
          </a:p>
        </p:txBody>
      </p:sp>
      <p:pic>
        <p:nvPicPr>
          <p:cNvPr descr="images/image1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4511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SNPs: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High-throughput approaches allow genotyping at &gt; 1 million positions</a:t>
            </a:r>
          </a:p>
          <a:p>
            <a:pPr lvl="1"/>
            <a:r>
              <a:rPr/>
              <a:t>SNPs are commonly referred to by allele</a:t>
            </a:r>
          </a:p>
          <a:p>
            <a:pPr lvl="2"/>
            <a:r>
              <a:rPr/>
              <a:t>A and B</a:t>
            </a:r>
          </a:p>
          <a:p>
            <a:pPr lvl="2"/>
            <a:r>
              <a:rPr/>
              <a:t>AA, BB, AB (heterozygous)</a:t>
            </a:r>
          </a:p>
          <a:p>
            <a:pPr lvl="1"/>
            <a:r>
              <a:rPr/>
              <a:t>Each corresponds to one of two nucleotide sequences at the corresponding position in the reference genome</a:t>
            </a:r>
          </a:p>
        </p:txBody>
      </p:sp>
      <p:pic>
        <p:nvPicPr>
          <p:cNvPr descr="images/GWAS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10200" y="1600200"/>
            <a:ext cx="252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SNP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Common SNPs all have unique identifiers in the SNP database (dbSNP)</a:t>
            </a:r>
          </a:p>
          <a:p>
            <a:pPr lvl="1"/>
            <a:r>
              <a:rPr/>
              <a:t>Each allele is associated with one or more population frequencies</a:t>
            </a:r>
          </a:p>
          <a:p>
            <a:pPr lvl="1"/>
            <a:r>
              <a:rPr/>
              <a:t>Lower minor allele frequency implies lower rate of heterozygotes (according to Hardy-Weinberg)</a:t>
            </a:r>
          </a:p>
        </p:txBody>
      </p:sp>
      <p:pic>
        <p:nvPicPr>
          <p:cNvPr descr="images/SNP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187700"/>
            <a:ext cx="40386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Biallelic</a:t>
            </a:r>
            <a:r>
              <a:rPr/>
              <a:t> </a:t>
            </a:r>
            <a:r>
              <a:rPr/>
              <a:t>SNP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In the reference genome this position is an A:T pair</a:t>
            </a:r>
          </a:p>
          <a:p>
            <a:pPr lvl="1"/>
            <a:r>
              <a:rPr/>
              <a:t>The other allele is a C:G pair</a:t>
            </a:r>
          </a:p>
          <a:p>
            <a:pPr lvl="1"/>
            <a:r>
              <a:rPr/>
              <a:t>The GnomAD population frequency of the C is 0.190888</a:t>
            </a:r>
          </a:p>
        </p:txBody>
      </p:sp>
      <p:pic>
        <p:nvPicPr>
          <p:cNvPr descr="images/SNP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187700"/>
            <a:ext cx="40386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in the </a:t>
            </a:r>
            <a:r>
              <a:rPr>
                <a:hlinkClick r:id="rId2"/>
              </a:rPr>
              <a:t>Slack Workspace?</a:t>
            </a:r>
          </a:p>
          <a:p>
            <a:pPr lvl="1"/>
            <a:r>
              <a:rPr/>
              <a:t>Do you have a </a:t>
            </a:r>
            <a:r>
              <a:rPr>
                <a:hlinkClick r:id="rId3"/>
              </a:rPr>
              <a:t>github account?</a:t>
            </a:r>
          </a:p>
          <a:p>
            <a:pPr lvl="1"/>
            <a:r>
              <a:rPr/>
              <a:t>Do you have </a:t>
            </a:r>
            <a:r>
              <a:rPr>
                <a:hlinkClick r:id="rId4"/>
              </a:rPr>
              <a:t>SFU Multifactor Authentication</a:t>
            </a:r>
            <a:r>
              <a:rPr/>
              <a:t> set up and working?</a:t>
            </a:r>
          </a:p>
          <a:p>
            <a:pPr lvl="1"/>
            <a:r>
              <a:rPr/>
              <a:t>Do you have access to the course </a:t>
            </a:r>
            <a:r>
              <a:rPr>
                <a:hlinkClick r:id="rId5"/>
              </a:rPr>
              <a:t>StackOverflow</a:t>
            </a:r>
            <a:r>
              <a:rPr/>
              <a:t> site?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Polymorphisms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genotypes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SNPs are essentially a type of genome annotation relative to a population</a:t>
            </a:r>
          </a:p>
          <a:p>
            <a:pPr lvl="2"/>
            <a:r>
              <a:rPr/>
              <a:t>usually have two possible alleles</a:t>
            </a:r>
          </a:p>
          <a:p>
            <a:pPr lvl="1"/>
            <a:r>
              <a:rPr/>
              <a:t>Each allele has a frequency relative to any population in which the allele exists (i.e. how common it is among the individuals)</a:t>
            </a:r>
          </a:p>
          <a:p>
            <a:pPr lvl="1"/>
            <a:r>
              <a:rPr/>
              <a:t>Genotypes are a feature of an </a:t>
            </a:r>
            <a:r>
              <a:rPr i="1"/>
              <a:t>individual</a:t>
            </a:r>
          </a:p>
          <a:p>
            <a:pPr lvl="1"/>
            <a:r>
              <a:rPr/>
              <a:t>A concise representation of the most informative regions of a person’s genome</a:t>
            </a:r>
          </a:p>
          <a:p>
            <a:pPr lvl="1"/>
            <a:r>
              <a:rPr/>
              <a:t>Every person can be described by their genotype at all/some SNPs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Genotypes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Sets of genotypes can be represented in a basic plain text, delimited format</a:t>
            </a:r>
          </a:p>
          <a:p>
            <a:pPr lvl="1"/>
            <a:r>
              <a:rPr/>
              <a:t>23andMe result for Dr. Morin is below (about 960,000 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#rsid   chromosome  position    genotype
rs4477212   1   82154   --
rs3094315   1   752566  AA
rs3131972   1   752721  GG
rs12124819  1   776546  --
rs11240777  1   798959  GG
rs4970383   1   838555  AC
rs4475691   1   846808  CC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Genotypes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Sets of genotypes can be represented in a basic plain text, delimited format</a:t>
            </a:r>
          </a:p>
          <a:p>
            <a:pPr lvl="1"/>
            <a:r>
              <a:rPr/>
              <a:t>23andMe result for Dr. Morin is below (about 960,000 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#rsid   chromosome  position    genotype
rs4477212   1   82154   -- &lt;--- not called
rs3094315   1   752566  AA &lt;--- homozygous A
rs3131972   1   752721  GG
rs12124819  1   776546  --
rs11240777  1   798959  GG &lt;--- homozygous G
rs4970383   1   838555  AC  &lt;--- heterozygous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Bioinformatics community loves creating data standards</a:t>
            </a:r>
          </a:p>
          <a:p>
            <a:pPr lvl="1"/>
            <a:r>
              <a:rPr/>
              <a:t>Bioinformaticians seem to be bad at adhering to them</a:t>
            </a:r>
          </a:p>
          <a:p>
            <a:pPr lvl="1"/>
            <a:r>
              <a:rPr/>
              <a:t>Variant Call Format (VCF) is one such widely adopted and broadly despised standard</a:t>
            </a:r>
          </a:p>
          <a:p>
            <a:pPr lvl="1"/>
            <a:r>
              <a:rPr/>
              <a:t>We will revisit this in a future lab and MBB 342, if you can wait that long</a:t>
            </a:r>
          </a:p>
        </p:txBody>
      </p:sp>
      <p:pic>
        <p:nvPicPr>
          <p:cNvPr descr="images/standar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717800"/>
            <a:ext cx="4038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Fun</a:t>
            </a:r>
            <a:r>
              <a:rPr/>
              <a:t>”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breakdown of heterozygous and homozygous positions in Dr. Morin’s genome?</a:t>
            </a:r>
          </a:p>
          <a:p>
            <a:pPr lvl="1"/>
            <a:r>
              <a:rPr/>
              <a:t>Let’s solve this with the command line (bash)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 -n +2 data/Morin_genotypes.txt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"MT|X|Y|--"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-f 4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 -n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non-header lines from the file with tail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drop non-autosome rows using egrep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keep only the fourth column (the genotype)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AA
## GG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Fun</a:t>
            </a:r>
            <a:r>
              <a:rPr/>
              <a:t>”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breakdown of heterozygous and homozygous positions in Dr. Morin’s genome?</a:t>
            </a:r>
          </a:p>
          <a:p>
            <a:pPr lvl="1"/>
            <a:r>
              <a:rPr/>
              <a:t>Let’s solve this with the command line (bash)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 -n +2 data/Morin_genotypes.txt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"MT|X|Y|--"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-f 4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sort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uniq</a:t>
            </a:r>
            <a:r>
              <a:rPr sz="1800">
                <a:latin typeface="Courier"/>
              </a:rPr>
              <a:t> -c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's/^\s+//'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genotype_counts.txt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non-header lines from the file with tail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drop non-autosome rows using egrep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keep only the fourth column (the genotype)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Sort the rows so we can count them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Count the occurrences of each genotype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and redirect output to new file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Bash</a:t>
            </a:r>
            <a:r>
              <a:rPr/>
              <a:t> </a:t>
            </a:r>
            <a:r>
              <a:rPr/>
              <a:t>solution,</a:t>
            </a:r>
            <a:r>
              <a:rPr/>
              <a:t> </a:t>
            </a:r>
            <a:r>
              <a:rPr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Math is awful in the command line because variables are all strings by default</a:t>
            </a:r>
          </a:p>
          <a:p>
            <a:pPr lvl="1"/>
            <a:r>
              <a:rPr/>
              <a:t>Math is also annoying because the bc tool needs its input on one line and we usually don’t have things in this format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crunch the numbers from the file we just created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egrep can keep or drop homozygous lines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 -v switches the behaviour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paste is a tool to combine rows into one line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>
                <a:latin typeface="Courier"/>
              </a:rPr>
              <a:t> genotype_counts.txt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-d 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-f 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paste -sd+ -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637655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Bash</a:t>
            </a:r>
            <a:r>
              <a:rPr/>
              <a:t> </a:t>
            </a:r>
            <a:r>
              <a:rPr/>
              <a:t>solution,</a:t>
            </a:r>
            <a:r>
              <a:rPr/>
              <a:t> </a:t>
            </a:r>
            <a:r>
              <a:rPr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Math is awful in the command line because variables are all strings by default</a:t>
            </a:r>
          </a:p>
          <a:p>
            <a:pPr lvl="1"/>
            <a:r>
              <a:rPr/>
              <a:t>Math is also annoying because the bc tool needs its input on one line and we usually don’t have things in this format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crunch the numbers from the file we just created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egrep can keep or drop homozygous lines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 -v switches the behaviour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paste is a tool to combine rows into one line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>
                <a:latin typeface="Courier"/>
              </a:rPr>
              <a:t> genotype_counts.txt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-d 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-f 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paste -sd+ -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command line is a powerful way to manipulate data in text files</a:t>
            </a:r>
          </a:p>
          <a:p>
            <a:pPr lvl="1"/>
            <a:r>
              <a:rPr/>
              <a:t>Simple commands are often combined together with a </a:t>
            </a:r>
            <a:r>
              <a:rPr>
                <a:hlinkClick r:id="rId2"/>
              </a:rPr>
              <a:t>pipe</a:t>
            </a:r>
            <a:r>
              <a:rPr/>
              <a:t> </a:t>
            </a:r>
            <a:r>
              <a:rPr sz="1800">
                <a:latin typeface="Courier"/>
              </a:rPr>
              <a:t>|</a:t>
            </a:r>
            <a:r>
              <a:rPr/>
              <a:t>, which allows the output of one command to be the input for another command</a:t>
            </a:r>
          </a:p>
          <a:p>
            <a:pPr lvl="1"/>
            <a:r>
              <a:rPr/>
              <a:t>Output can also be “redirected” into a file with </a:t>
            </a:r>
            <a:r>
              <a:rPr sz="1800">
                <a:latin typeface="Courier"/>
              </a:rPr>
              <a:t>&gt;</a:t>
            </a:r>
          </a:p>
          <a:p>
            <a:pPr lvl="1"/>
            <a:r>
              <a:rPr sz="1800">
                <a:latin typeface="Courier"/>
              </a:rPr>
              <a:t>cut</a:t>
            </a:r>
            <a:r>
              <a:rPr/>
              <a:t> extracts a single column for subsequent steps</a:t>
            </a:r>
          </a:p>
          <a:p>
            <a:pPr lvl="1"/>
            <a:r>
              <a:rPr sz="1800">
                <a:latin typeface="Courier"/>
              </a:rPr>
              <a:t>paste</a:t>
            </a:r>
            <a:r>
              <a:rPr/>
              <a:t> combines lines into one row</a:t>
            </a:r>
          </a:p>
          <a:p>
            <a:pPr lvl="1"/>
            <a:r>
              <a:rPr sz="1800">
                <a:latin typeface="Courier"/>
              </a:rPr>
              <a:t>egrep</a:t>
            </a:r>
            <a:r>
              <a:rPr/>
              <a:t> and </a:t>
            </a:r>
            <a:r>
              <a:rPr sz="1800">
                <a:latin typeface="Courier"/>
              </a:rPr>
              <a:t>grep</a:t>
            </a:r>
            <a:r>
              <a:rPr/>
              <a:t> are searching plain text for exact or partial matches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egrep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 sz="1800">
                <a:latin typeface="Courier"/>
              </a:rPr>
              <a:t>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egrep</a:t>
            </a:r>
            <a:r>
              <a:rPr/>
              <a:t> is the simplest way to match one of a number of different search criteria</a:t>
            </a:r>
          </a:p>
          <a:p>
            <a:pPr lvl="1"/>
            <a:r>
              <a:rPr/>
              <a:t>Combining your search patterns is as simple as separating them with </a:t>
            </a:r>
            <a:r>
              <a:rPr sz="1800">
                <a:latin typeface="Courier"/>
              </a:rPr>
              <a:t>|</a:t>
            </a:r>
          </a:p>
          <a:p>
            <a:pPr lvl="2"/>
            <a:r>
              <a:rPr/>
              <a:t>This is not acting as a pipe in this context, instead it’s interpreted as OR</a:t>
            </a:r>
          </a:p>
          <a:p>
            <a:pPr lvl="1"/>
            <a:r>
              <a:rPr/>
              <a:t>egrep “A|B|C|D” will match any line containing A or B or C or 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20% In each lab, there is a list of tasks that should be accomplished in class and submitted by the end of each lab.</a:t>
            </a:r>
          </a:p>
          <a:p>
            <a:pPr lvl="1"/>
            <a:r>
              <a:rPr/>
              <a:t>35% Lab assignments: For some labs, short assignments will be made available and due at the start of your lab one week later.</a:t>
            </a:r>
          </a:p>
          <a:p>
            <a:pPr lvl="1"/>
            <a:r>
              <a:rPr/>
              <a:t>10% In-class midterm exam</a:t>
            </a:r>
          </a:p>
          <a:p>
            <a:pPr lvl="1"/>
            <a:r>
              <a:rPr/>
              <a:t>25% cumulative final exam mixture of multiple choice, short answer and written questions</a:t>
            </a:r>
          </a:p>
          <a:p>
            <a:pPr lvl="1"/>
            <a:r>
              <a:rPr/>
              <a:t>10% Attendance and participation in both lecture and lab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Command-line</a:t>
            </a:r>
            <a:r>
              <a:rPr/>
              <a:t> </a:t>
            </a:r>
            <a:r>
              <a:rPr/>
              <a:t>arguments</a:t>
            </a:r>
          </a:p>
        </p:txBody>
      </p:sp>
      <p:pic>
        <p:nvPicPr>
          <p:cNvPr descr="images/command-line-argume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Wildcards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globbing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characters that have special meaning and function in bash and thus, cannot be part of real file names or paths</a:t>
            </a:r>
          </a:p>
          <a:p>
            <a:pPr lvl="2"/>
            <a:r>
              <a:rPr/>
              <a:t>These include </a:t>
            </a:r>
            <a:r>
              <a:rPr sz="1800">
                <a:latin typeface="Courier"/>
              </a:rPr>
              <a:t>?</a:t>
            </a:r>
            <a:r>
              <a:rPr/>
              <a:t>, </a:t>
            </a:r>
            <a:r>
              <a:rPr sz="1800">
                <a:latin typeface="Courier"/>
              </a:rPr>
              <a:t>*</a:t>
            </a:r>
            <a:r>
              <a:rPr/>
              <a:t>, various forms of brackets, and </a:t>
            </a:r>
            <a:r>
              <a:rPr sz="1800">
                <a:latin typeface="Courier"/>
              </a:rPr>
              <a:t>/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*</a:t>
            </a:r>
            <a:r>
              <a:rPr/>
              <a:t> is extremely useful because it acts as a shortcut to allow multiple files to be specified shorthand (this is called “globbing”)</a:t>
            </a:r>
          </a:p>
          <a:p>
            <a:pPr lvl="2"/>
            <a:r>
              <a:rPr sz="1800">
                <a:latin typeface="Courier"/>
              </a:rPr>
              <a:t>*.txt</a:t>
            </a:r>
            <a:r>
              <a:rPr/>
              <a:t> matches all files </a:t>
            </a:r>
            <a:r>
              <a:rPr i="1"/>
              <a:t>ending</a:t>
            </a:r>
            <a:r>
              <a:rPr/>
              <a:t> with </a:t>
            </a:r>
            <a:r>
              <a:rPr sz="1800">
                <a:latin typeface="Courier"/>
              </a:rPr>
              <a:t>.txt</a:t>
            </a:r>
            <a:r>
              <a:rPr/>
              <a:t> in the working directory</a:t>
            </a:r>
          </a:p>
          <a:p>
            <a:pPr lvl="2"/>
            <a:r>
              <a:rPr sz="1800">
                <a:latin typeface="Courier"/>
              </a:rPr>
              <a:t>/home/*/fasta*</a:t>
            </a:r>
            <a:r>
              <a:rPr/>
              <a:t> matches all files in any users home directory </a:t>
            </a:r>
            <a:r>
              <a:rPr i="1"/>
              <a:t>starting</a:t>
            </a:r>
            <a:r>
              <a:rPr/>
              <a:t> with “fasta”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Input,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Data flows from the terminal or a file as STDIN (standard input)</a:t>
            </a:r>
          </a:p>
          <a:p>
            <a:pPr lvl="1"/>
            <a:r>
              <a:rPr/>
              <a:t>STDOUT is the output and by default is printed to the terminal but can flow to other programs or redirected to a file</a:t>
            </a:r>
          </a:p>
          <a:p>
            <a:pPr lvl="1"/>
            <a:r>
              <a:rPr/>
              <a:t>STDERR is a special output for error messages</a:t>
            </a:r>
          </a:p>
        </p:txBody>
      </p:sp>
      <p:pic>
        <p:nvPicPr>
          <p:cNvPr descr="images/pi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43100"/>
            <a:ext cx="4038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store the result of a bash command as a new variable the syntax is </a:t>
            </a:r>
            <a:r>
              <a:rPr sz="1800">
                <a:latin typeface="Courier"/>
              </a:rPr>
              <a:t>NEW_VARIABLE=$(your bash commands)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#store the number of homozygous positions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N_HOMO=$(</a:t>
            </a:r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>
                <a:latin typeface="Courier"/>
              </a:rPr>
              <a:t> data/genotype_counts.txt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-d 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-f 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paste -sd+ -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#store the number of heterozygous positions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N_HETERO=$(</a:t>
            </a:r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>
                <a:latin typeface="Courier"/>
              </a:rPr>
              <a:t> data/genotype_counts.txt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-d 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-f 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paste -sd+ -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"100*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/(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+</a:t>
            </a:r>
            <a:r>
              <a:rPr sz="1800">
                <a:solidFill>
                  <a:srgbClr val="19177C"/>
                </a:solidFill>
                <a:latin typeface="Courier"/>
              </a:rPr>
              <a:t>$N_HETERO</a:t>
            </a:r>
            <a:r>
              <a:rPr sz="1800">
                <a:solidFill>
                  <a:srgbClr val="4070A0"/>
                </a:solidFill>
                <a:latin typeface="Courier"/>
              </a:rPr>
              <a:t>)"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"100*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/(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+</a:t>
            </a:r>
            <a:r>
              <a:rPr sz="1800">
                <a:solidFill>
                  <a:srgbClr val="19177C"/>
                </a:solidFill>
                <a:latin typeface="Courier"/>
              </a:rPr>
              <a:t>$N_HETERO</a:t>
            </a:r>
            <a:r>
              <a:rPr sz="1800">
                <a:solidFill>
                  <a:srgbClr val="4070A0"/>
                </a:solidFill>
                <a:latin typeface="Courier"/>
              </a:rPr>
              <a:t>)"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100*637655/(637655+269176)
## 70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will explore in the lab, many variables will be set at the start of your bash session and never change</a:t>
            </a:r>
          </a:p>
          <a:p>
            <a:pPr lvl="2"/>
            <a:r>
              <a:rPr/>
              <a:t>Environment variables store useful information about your session that allows things to work the way you want</a:t>
            </a:r>
          </a:p>
          <a:p>
            <a:pPr lvl="1"/>
            <a:r>
              <a:rPr/>
              <a:t>Example: PATH environment variable tells Linux where to find all the executables you may want to run</a:t>
            </a:r>
          </a:p>
          <a:p>
            <a:pPr lvl="1"/>
            <a:r>
              <a:rPr/>
              <a:t>When you type a command such as </a:t>
            </a:r>
            <a:r>
              <a:rPr sz="1800">
                <a:latin typeface="Courier"/>
              </a:rPr>
              <a:t>python</a:t>
            </a:r>
            <a:r>
              <a:rPr/>
              <a:t> the exact program that is run will depend on the contents of PATH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which</a:t>
            </a:r>
            <a:r>
              <a:rPr/>
              <a:t> program tells the user the path to the program that gets run when you enter a given command without the full path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$PATH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/usr/bin:/bin:/usr/sbin:/sbin:/usr/local/bin:/Library/TeX/texbin:/opt/X11/bin:/Applications/RStudio.app/Contents/MacOS/postback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/usr/bin/python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/usr/local/bin/R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sessions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series of bash commands can be automated by putting the same commands into a plain text file that has a special line at the top to tell the computer what interpreter to use</a:t>
            </a:r>
          </a:p>
          <a:p>
            <a:pPr lvl="1"/>
            <a:r>
              <a:rPr/>
              <a:t>More generally, the commands for any interpreted/scripting language work this way (bash, Python, R, Perl, Awk, etc)</a:t>
            </a:r>
          </a:p>
          <a:p>
            <a:pPr lvl="1"/>
            <a:r>
              <a:rPr/>
              <a:t>The first line is our “shebang” line. This is the only time a line starting with # isn’t a comment!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#!/bin/bash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World"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sessions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run this, you simply have to save those lines in a plain text file of any name</a:t>
            </a:r>
          </a:p>
          <a:p>
            <a:pPr lvl="1"/>
            <a:r>
              <a:rPr/>
              <a:t>Though not required, by convention you should end it with .sh to indicate it’s a shell script</a:t>
            </a:r>
          </a:p>
          <a:p>
            <a:pPr lvl="1"/>
            <a:r>
              <a:rPr/>
              <a:t>One more thing: the file permissions must be set to “executable”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-rw-r--r--@ 1 me staff 31B 8 Jan 14:52 a.sh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#won't run for anyone</a:t>
            </a:r>
            <a:br/>
            <a:r>
              <a:rPr sz="1800">
                <a:latin typeface="Courier"/>
              </a:rPr>
              <a:t>-rwxr--r--@ 1 me staff 31B 8 Jan 14:52 b.sh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#only runs for the owner of the file (me)</a:t>
            </a:r>
            <a:br/>
            <a:r>
              <a:rPr sz="1800">
                <a:latin typeface="Courier"/>
              </a:rPr>
              <a:t>-rwxr-xr--@ 1 me staff 31B 8 Jan 14:52 c.sh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#runs for the file owner and any member of the staff group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UNIX/Linux</a:t>
            </a:r>
          </a:p>
        </p:txBody>
      </p:sp>
      <p:pic>
        <p:nvPicPr>
          <p:cNvPr descr="images/permissions_com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600200"/>
            <a:ext cx="582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permissions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sz="1800">
                <a:latin typeface="Courier"/>
              </a:rPr>
              <a:t>chmod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 = all, u=owner, g=group, o=others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use +x to give -x to revoke executable permissions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other permissions: r=read, w=write/delete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scripts/hello_world.sh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-r--------@ 1 rmorin  staff  31 10 Jan 15:08 scripts/hello_world.sh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chmod</a:t>
            </a:r>
            <a:r>
              <a:rPr sz="1800">
                <a:latin typeface="Courier"/>
              </a:rPr>
              <a:t> u+x scripts/hello_world.sh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scripts/hello_world.sh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-r-x------@ 1 rmorin  staff  31 10 Jan 15:08 scripts/hello_world.sh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chmod</a:t>
            </a:r>
            <a:r>
              <a:rPr sz="1800">
                <a:latin typeface="Courier"/>
              </a:rPr>
              <a:t> o+x scripts/hello_world.sh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scripts/hello_world.sh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-r-x-----x@ 1 rmorin  staff  31 10 Jan 15:08 scripts/hello_world.sh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Come to class and labs and ask questions if you’re lost/stuck</a:t>
            </a:r>
          </a:p>
          <a:p>
            <a:pPr lvl="1"/>
            <a:r>
              <a:rPr/>
              <a:t>Come to office hours to ask more questions, if necessary</a:t>
            </a:r>
          </a:p>
          <a:p>
            <a:pPr lvl="1"/>
            <a:r>
              <a:rPr/>
              <a:t>Post questions to the course </a:t>
            </a:r>
            <a:r>
              <a:rPr>
                <a:hlinkClick r:id="rId2"/>
              </a:rPr>
              <a:t>StackOverflow page</a:t>
            </a:r>
            <a:r>
              <a:rPr/>
              <a:t> or Slack using channels such as </a:t>
            </a:r>
            <a:r>
              <a:rPr>
                <a:hlinkClick r:id="rId3"/>
              </a:rPr>
              <a:t>lab-discussion</a:t>
            </a:r>
          </a:p>
          <a:p>
            <a:pPr lvl="1"/>
            <a:r>
              <a:rPr i="1"/>
              <a:t>Practice</a:t>
            </a:r>
            <a:r>
              <a:rPr/>
              <a:t> the things you are learning in class and not just within the context of lab assignments</a:t>
            </a:r>
          </a:p>
          <a:p>
            <a:pPr lvl="2"/>
            <a:r>
              <a:rPr/>
              <a:t>This is the only effective way to learn programming/data analysis concepts!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Allow any user to run the script </a:t>
            </a:r>
            <a:r>
              <a:rPr sz="1800">
                <a:latin typeface="Courier"/>
              </a:rPr>
              <a:t>a.sh</a:t>
            </a:r>
            <a:r>
              <a:rPr/>
              <a:t>?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-rw-r--r--@ 1 big_nerd1 scientists 31B 8 Jan 14:52 a.sh</a:t>
            </a:r>
          </a:p>
          <a:p>
            <a:pPr lvl="1"/>
            <a:r>
              <a:rPr/>
              <a:t>Prevent people outside the students group from reading the contents of filez.gz?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-rw-r--r--@ 1 big_nerd2 students 31B 8 Jan 14:52 filez.gz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Allow any user to run the script </a:t>
            </a:r>
            <a:r>
              <a:rPr sz="1800">
                <a:latin typeface="Courier"/>
              </a:rPr>
              <a:t>a.sh</a:t>
            </a:r>
            <a:r>
              <a:rPr/>
              <a:t>?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-rw-r--r--@ 1 big_nerd1 scientists 31B 8 Jan 14:52 a.sh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chmod a+x a.sh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-rwxr-xr-x@ 1 big_nerd1 scientists 31B 8 Jan 14:52 a.sh</a:t>
            </a:r>
          </a:p>
          <a:p>
            <a:pPr lvl="1"/>
            <a:r>
              <a:rPr/>
              <a:t>Prevent people outside the students group from reading the contents of filez.gz?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-rw-r--r--@ 1 big_nerd2 students 31B 8 Jan 14:52 filez.gz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chmod o-r filez.gz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-rw-r-----@ 1 big_nerd2 students 31B 8 Jan 14:52 filez.gz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Closing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</a:t>
            </a:r>
          </a:p>
        </p:txBody>
      </p:sp>
      <p:pic>
        <p:nvPicPr>
          <p:cNvPr descr="images/why-i-love-b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REQUIRED TEXTBOOX</a:t>
            </a:r>
          </a:p>
          <a:p>
            <a:pPr lvl="1"/>
            <a:r>
              <a:rPr/>
              <a:t>Reading material will be provided throughout the course as linked content</a:t>
            </a:r>
          </a:p>
          <a:p>
            <a:pPr lvl="1"/>
            <a:r>
              <a:rPr/>
              <a:t>As we sink into R, </a:t>
            </a:r>
            <a:r>
              <a:rPr>
                <a:hlinkClick r:id="rId2"/>
              </a:rPr>
              <a:t>this free book</a:t>
            </a:r>
            <a:r>
              <a:rPr/>
              <a:t> is an excellent resource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source code shown in lectures is in the associated Rmarkdown file</a:t>
            </a:r>
          </a:p>
          <a:p>
            <a:pPr lvl="1"/>
            <a:r>
              <a:rPr/>
              <a:t>Individual code chunks should run on your lab server</a:t>
            </a:r>
          </a:p>
          <a:p>
            <a:pPr lvl="2"/>
            <a:r>
              <a:rPr/>
              <a:t>Play with it, tweak it, break it, remix it, repurpose it!</a:t>
            </a:r>
          </a:p>
          <a:p>
            <a:pPr lvl="1"/>
            <a:r>
              <a:rPr/>
              <a:t>Course </a:t>
            </a:r>
            <a:r>
              <a:rPr>
                <a:hlinkClick r:id="rId2"/>
              </a:rPr>
              <a:t>glossary and “cheat sheet”</a:t>
            </a:r>
          </a:p>
          <a:p>
            <a:pPr lvl="1"/>
            <a:r>
              <a:rPr/>
              <a:t>Suggestions for glossary terms I haven’t included are welcome</a:t>
            </a:r>
          </a:p>
          <a:p>
            <a:pPr lvl="1"/>
            <a:r>
              <a:rPr/>
              <a:t>Submissions of new cheat sheet/glossary entries are highly encouraged and will be rewarded with participation marks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1</dc:title>
  <dc:creator>Ryan Morin</dc:creator>
  <cp:keywords/>
  <dcterms:created xsi:type="dcterms:W3CDTF">2022-01-12T21:16:31Z</dcterms:created>
  <dcterms:modified xsi:type="dcterms:W3CDTF">2022-01-12T21:16:31Z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2022/01/12</vt:lpwstr>
  </property>
  <property fmtid="{D5CDD505-2E9C-101B-9397-08002B2CF9AE}" pid="3" name="output">
    <vt:lpwstr/>
  </property>
</Properties>
</file>