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tutorial/modules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opython.org/wiki/SeqRecord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ywordle.strivemath.com/?word=loivp" TargetMode="Externa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2022/02/09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mbb_functions</a:t>
            </a:r>
            <a:r>
              <a:rPr/>
              <a:t> </a:t>
            </a:r>
            <a:r>
              <a:rPr/>
              <a:t>Module</a:t>
            </a:r>
          </a:p>
        </p:txBody>
      </p:sp>
      <p:pic>
        <p:nvPicPr>
          <p:cNvPr descr="images/demo_modu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000" y="1600200"/>
            <a:ext cx="5854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guts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load all sequences into a dictionary</a:t>
            </a:r>
            <a:br/>
            <a:r>
              <a:rPr sz="1800">
                <a:latin typeface="Courier"/>
              </a:rPr>
              <a:t>sequences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parse_fasta(fasta_file)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loop over each sequence in the dictionary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trans_id, trans_seq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sequences.items():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#count nucleotides in the sequence</a:t>
            </a:r>
            <a:br/>
            <a:r>
              <a:rPr sz="1800">
                <a:latin typeface="Courier"/>
              </a:rPr>
              <a:t>  nuc_count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count_nucleotides(trans_seq)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70A0"/>
                </a:solidFill>
                <a:latin typeface="Courier"/>
              </a:rPr>
              <a:t>"ID:"</a:t>
            </a:r>
            <a:r>
              <a:rPr sz="1800">
                <a:latin typeface="Courier"/>
              </a:rPr>
              <a:t>,trans_id)</a:t>
            </a:r>
            <a:br/>
            <a:r>
              <a:rPr sz="1800">
                <a:latin typeface="Courier"/>
              </a:rPr>
              <a:t>  print(nuc_count)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ID: ENST00000003084
## {'G': 1313, 'T': 1724, 'A': 1863, 'C': 1170}
## ID: ENST00000013222
## {'A': 593, 'C': 644, 'T': 644, 'G': 678}
## ID: ENST00000056217
## {'G': 880, 'C': 922, 'T': 554, 'A': 764}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has many standard </a:t>
            </a:r>
            <a:r>
              <a:rPr>
                <a:hlinkClick r:id="rId2"/>
              </a:rPr>
              <a:t>modules</a:t>
            </a:r>
            <a:r>
              <a:rPr/>
              <a:t> that are part of the language and thousands of packages that can be installed as extensions to the base language</a:t>
            </a:r>
          </a:p>
          <a:p>
            <a:pPr lvl="1"/>
            <a:r>
              <a:rPr/>
              <a:t>A module is a single file containing functions or class definitions</a:t>
            </a:r>
          </a:p>
          <a:p>
            <a:pPr lvl="1"/>
            <a:r>
              <a:rPr/>
              <a:t>A package is a collection of modules that share a namespace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Where/how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 sz="1800">
                <a:latin typeface="Courier"/>
              </a:rPr>
              <a:t>import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packages?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</a:t>
            </a:r>
            <a:r>
              <a:rPr sz="1800">
                <a:latin typeface="Courier"/>
              </a:rPr>
              <a:t>import</a:t>
            </a:r>
            <a:r>
              <a:rPr/>
              <a:t> in your script causes Python to search a series of locations for matching modules (the “module search path”)</a:t>
            </a:r>
          </a:p>
          <a:p>
            <a:pPr lvl="1"/>
            <a:r>
              <a:rPr/>
              <a:t>This includes the directory that contains the script and the installation directory for the python you’re running</a:t>
            </a:r>
          </a:p>
          <a:p>
            <a:pPr lvl="1"/>
            <a:r>
              <a:rPr/>
              <a:t>Users can add to this list by modifying a Bash environment variable (PYTHONPATH)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may want your code to process multiple files that are not explicitly defined (or defined during the running of your script)</a:t>
            </a:r>
          </a:p>
          <a:p>
            <a:pPr lvl="2"/>
            <a:r>
              <a:rPr/>
              <a:t>e.g. perform some action individually on every file in a specific directory</a:t>
            </a:r>
          </a:p>
          <a:p>
            <a:pPr lvl="1"/>
            <a:r>
              <a:rPr/>
              <a:t>This is a perfect use case for loops but you first need a list of the files</a:t>
            </a:r>
          </a:p>
          <a:p>
            <a:pPr lvl="1"/>
            <a:r>
              <a:rPr/>
              <a:t>The </a:t>
            </a:r>
            <a:r>
              <a:rPr sz="1800">
                <a:latin typeface="Courier"/>
              </a:rPr>
              <a:t>glob</a:t>
            </a:r>
            <a:r>
              <a:rPr/>
              <a:t> package is your friend!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Bash-like</a:t>
            </a:r>
            <a:r>
              <a:rPr/>
              <a:t> </a:t>
            </a:r>
            <a:r>
              <a:rPr sz="1800">
                <a:latin typeface="Courier"/>
              </a:rPr>
              <a:t>glob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Reminder: * acts like a wildcard that will match any character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from glob import glob</a:t>
            </a:r>
            <a:br/>
            <a:r>
              <a:rPr sz="1800">
                <a:latin typeface="Courier"/>
              </a:rPr>
              <a:t>file_list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glob(</a:t>
            </a:r>
            <a:r>
              <a:rPr sz="1800">
                <a:solidFill>
                  <a:srgbClr val="4070A0"/>
                </a:solidFill>
                <a:latin typeface="Courier"/>
              </a:rPr>
              <a:t>"scripts/*.py"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equivalent to this in bash: ls scripts/*.py</a:t>
            </a:r>
            <a:br/>
            <a:r>
              <a:rPr sz="1800">
                <a:latin typeface="Courier"/>
              </a:rPr>
              <a:t>print(file_list)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is just a list of all the files saved in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 scripts directory that match the pattern "*.py"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['scripts/mbb_functions.py', 'scripts/fasta_parse_2.py', 'scripts/hello_args.py', 'scripts/fasta_parse.py']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Globbing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br/>
            <a:r>
              <a:rPr sz="1800">
                <a:latin typeface="Courier"/>
              </a:rPr>
              <a:t>file_list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glob(</a:t>
            </a:r>
            <a:r>
              <a:rPr sz="1800">
                <a:solidFill>
                  <a:srgbClr val="4070A0"/>
                </a:solidFill>
                <a:latin typeface="Courier"/>
              </a:rPr>
              <a:t>"data/human_genes_chr7/*.fa"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file_list_2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glob(</a:t>
            </a:r>
            <a:r>
              <a:rPr sz="1800">
                <a:solidFill>
                  <a:srgbClr val="4070A0"/>
                </a:solidFill>
                <a:latin typeface="Courier"/>
              </a:rPr>
              <a:t>"data/human_genes_chr7/*00006*.fa"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num_files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len(file_list)</a:t>
            </a:r>
            <a:br/>
            <a:r>
              <a:rPr sz="1800">
                <a:latin typeface="Courier"/>
              </a:rPr>
              <a:t>num_files_2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len(file_list_2)</a:t>
            </a:r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"there are"</a:t>
            </a:r>
            <a:r>
              <a:rPr sz="1800">
                <a:latin typeface="Courier"/>
              </a:rPr>
              <a:t>,num_files,</a:t>
            </a:r>
            <a:r>
              <a:rPr sz="1800">
                <a:solidFill>
                  <a:srgbClr val="4070A0"/>
                </a:solidFill>
                <a:latin typeface="Courier"/>
              </a:rPr>
              <a:t>"files matching *.fa"</a:t>
            </a:r>
            <a:r>
              <a:rPr sz="1800">
                <a:latin typeface="Courier"/>
              </a:rPr>
              <a:t>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there are 11718 files matching *.fa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"there are"</a:t>
            </a:r>
            <a:r>
              <a:rPr sz="1800">
                <a:latin typeface="Courier"/>
              </a:rPr>
              <a:t>,num_files_2,</a:t>
            </a:r>
            <a:r>
              <a:rPr sz="1800">
                <a:solidFill>
                  <a:srgbClr val="4070A0"/>
                </a:solidFill>
                <a:latin typeface="Courier"/>
              </a:rPr>
              <a:t>"files matching *00006*.fa"</a:t>
            </a:r>
            <a:r>
              <a:rPr sz="1800">
                <a:latin typeface="Courier"/>
              </a:rPr>
              <a:t>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there are 3334 files matching *00006*.fa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Processing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Getting a list of all files we might want to work with via </a:t>
            </a:r>
            <a:r>
              <a:rPr sz="1800">
                <a:latin typeface="Courier"/>
              </a:rPr>
              <a:t>glob</a:t>
            </a:r>
            <a:r>
              <a:rPr/>
              <a:t> is half the battle</a:t>
            </a:r>
          </a:p>
          <a:p>
            <a:pPr lvl="1"/>
            <a:r>
              <a:rPr/>
              <a:t>Modularized functions for the task we want to accomplish make short work of the rest!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some_files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glob(</a:t>
            </a:r>
            <a:r>
              <a:rPr sz="1800">
                <a:solidFill>
                  <a:srgbClr val="4070A0"/>
                </a:solidFill>
                <a:latin typeface="Courier"/>
              </a:rPr>
              <a:t>"some_directory/some_pattern*txt"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some_results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a_file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some_files:</a:t>
            </a:r>
            <a:br/>
            <a:r>
              <a:rPr sz="1800">
                <a:latin typeface="Courier"/>
              </a:rPr>
              <a:t>  one_result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do_a_thing(a_file)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call a function we can put elsewhere or in this script</a:t>
            </a:r>
            <a:br/>
            <a:r>
              <a:rPr sz="1800">
                <a:latin typeface="Courier"/>
              </a:rPr>
              <a:t>  some_results.append(one_result) </a:t>
            </a:r>
            <a:r>
              <a:rPr sz="1800" i="1">
                <a:solidFill>
                  <a:srgbClr val="60A0B0"/>
                </a:solidFill>
                <a:latin typeface="Courier"/>
              </a:rPr>
              <a:t># store the result or directly output it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BioPython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FASTA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Much simpler to rely on existing parsers when they’re available</a:t>
            </a:r>
          </a:p>
          <a:p>
            <a:pPr lvl="2"/>
            <a:r>
              <a:rPr/>
              <a:t>e.g. </a:t>
            </a:r>
            <a:r>
              <a:rPr>
                <a:hlinkClick r:id="rId2"/>
              </a:rPr>
              <a:t>BioPython</a:t>
            </a:r>
          </a:p>
          <a:p>
            <a:pPr lvl="1"/>
            <a:r>
              <a:rPr/>
              <a:t>Require some familiarity with new objects and converting between object types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ID: ENSG00000001626|ENSG00000001626.17|ENST00000003084|1280;2728;3788;3059;650;3539;4034;814;940;2690;235;71;560;4207;3438;4313;2561;1750;2979;3210;1463;344;124;1187;3944;1655;1837|1|CFTR
## Name: ENSG00000001626|ENSG00000001626.17|ENST00000003084|1280;2728;3788;3059;650;3539;4034;814;940;2690;235;71;560;4207;3438;4313;2561;1750;2979;3210;1463;344;124;1187;3944;1655;1837|1|CFTR
## Description: ENSG00000001626|ENSG00000001626.17|ENST00000003084|1280;2728;3788;3059;650;3539;4034;814;940;2690;235;71;560;4207;3438;4313;2561;1750;2979;3210;1463;344;124;1187;3944;1655;1837|1|CFTR
## Number of features: 0
## Seq('GTAGTAGGTCTTTGGCATTAGGAGCTTGAGCCCAGACGGCCCTAGCAGGGACCC...AAA')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'Bio.SeqRecord.SeqRecord'&gt;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BioPython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Sometimes it’s convenient to just work with strings</a:t>
            </a:r>
          </a:p>
          <a:p>
            <a:pPr lvl="1"/>
            <a:r>
              <a:rPr/>
              <a:t>The object has a few attributes we use to get at the components (seq, id)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from Bio import SeqIO</a:t>
            </a:r>
            <a:br/>
            <a:r>
              <a:rPr sz="1800">
                <a:latin typeface="Courier"/>
              </a:rPr>
              <a:t>fasta_file 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"data/some_human_genes.fa"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sr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SeqIO.parse(fasta_file, </a:t>
            </a:r>
            <a:r>
              <a:rPr sz="1800">
                <a:solidFill>
                  <a:srgbClr val="4070A0"/>
                </a:solidFill>
                <a:latin typeface="Courier"/>
              </a:rPr>
              <a:t>"fasta"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seq_obj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sr.seq </a:t>
            </a:r>
            <a:r>
              <a:rPr sz="1800" i="1">
                <a:solidFill>
                  <a:srgbClr val="60A0B0"/>
                </a:solidFill>
                <a:latin typeface="Courier"/>
              </a:rPr>
              <a:t># get the Sequence object</a:t>
            </a:r>
            <a:br/>
            <a:r>
              <a:rPr sz="1800">
                <a:latin typeface="Courier"/>
              </a:rPr>
              <a:t>  id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sr.name[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 get the header string</a:t>
            </a:r>
            <a:br/>
            <a:r>
              <a:rPr sz="1800">
                <a:latin typeface="Courier"/>
              </a:rPr>
              <a:t>  some_string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str(seq_obj)[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  print(id,some_string)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ENSG00000001626|ENSG GTAGTAGGTCTTTGGCATTA
## ENSG00000241644|ENSG ACATTTCAGGGACACCATGA
## ENSG00000050327|ENSG GGGGCGGCCGGGCCTGCGCT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Implement and use custom functions</a:t>
            </a:r>
          </a:p>
          <a:p>
            <a:pPr lvl="1"/>
            <a:r>
              <a:rPr/>
              <a:t>Master using loops in different contexts</a:t>
            </a:r>
          </a:p>
          <a:p>
            <a:pPr lvl="1"/>
            <a:r>
              <a:rPr/>
              <a:t>Know how to import from Python libraries</a:t>
            </a:r>
          </a:p>
          <a:p>
            <a:pPr lvl="1"/>
            <a:r>
              <a:rPr/>
              <a:t>Learn some useful Python functions for working with arrays and strings</a:t>
            </a:r>
          </a:p>
          <a:p>
            <a:pPr lvl="1"/>
            <a:r>
              <a:rPr/>
              <a:t>Become familiar with some BioPython features for manipulating sequences</a:t>
            </a:r>
          </a:p>
          <a:p>
            <a:pPr lvl="1"/>
            <a:r>
              <a:rPr/>
              <a:t>Become familiar with some advanced methods for pattern matching using command-line tools</a:t>
            </a:r>
          </a:p>
          <a:p>
            <a:pPr lvl="1"/>
            <a:r>
              <a:rPr/>
              <a:t>Understand how to apply regular expressions, specifically in Python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file_list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glob(</a:t>
            </a:r>
            <a:r>
              <a:rPr sz="1800">
                <a:solidFill>
                  <a:srgbClr val="4070A0"/>
                </a:solidFill>
                <a:latin typeface="Courier"/>
              </a:rPr>
              <a:t>"data/human_genes_chr7/*0000631*.fa"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num_files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len(file_list)</a:t>
            </a:r>
            <a:br/>
            <a:r>
              <a:rPr sz="1800">
                <a:latin typeface="Courier"/>
              </a:rPr>
              <a:t>print(num_files) </a:t>
            </a:r>
            <a:r>
              <a:rPr sz="1800" i="1">
                <a:solidFill>
                  <a:srgbClr val="60A0B0"/>
                </a:solidFill>
                <a:latin typeface="Courier"/>
              </a:rPr>
              <a:t>#a manageable size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fa_file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file_list: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sr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SeqIO.parse(fa_file, </a:t>
            </a:r>
            <a:r>
              <a:rPr sz="1800">
                <a:solidFill>
                  <a:srgbClr val="4070A0"/>
                </a:solidFill>
                <a:latin typeface="Courier"/>
              </a:rPr>
              <a:t>"fasta"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  so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sr.seq</a:t>
            </a:r>
            <a:br/>
            <a:r>
              <a:rPr sz="1800">
                <a:latin typeface="Courier"/>
              </a:rPr>
              <a:t>    type(so)</a:t>
            </a:r>
            <a:br/>
            <a:r>
              <a:rPr sz="1800">
                <a:latin typeface="Courier"/>
              </a:rPr>
              <a:t>    print(so)</a:t>
            </a:r>
            <a:br/>
            <a:r>
              <a:rPr sz="1800">
                <a:latin typeface="Courier"/>
              </a:rPr>
              <a:t>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'Bio.Seq.Seq'&gt;
## ATGGCTGCAGCTCCTCCAAGTTACTGTTTTGTTGCCTTCCCTCCACGTGCTAAGGATGGTCTGGTGGTATTTGGGAAAAATTCAGCCCGGCCCAGAGATGAAGTGCAAGAGGTTGTGTATTTCTCGGCTGCTGATCACGAACCGGAGAGCAAGGTTGAGTGCACTTACATTTCAATCGACCAAGTTCCAAGGACCTATGCCATAATGATAAGCAGACCCGCCTGGCTCTGGGGAGCAGAAATGGGAGCCAATGAACATGGAGTGTGCATAGCCAATGAAGCCATCAACACCAGAGAGCCAGCTGCCGAGATAGAAGCCTTGCTGGGGATGGATCTGGTCAGGAACGGGCAGGGTGAGCTTGACATACCTGTGAGAAGGTCATGGGCTCCCAGGGAAAGATTTTCCTATAAAACTAGGAATTGA
## &lt;class 'Bio.Seq.Seq'&gt;
## CCGTACACCAGGGTGTGGGCTGTACACAAGATCAGGGTCAAATAACCCAGTTTGGACTATAAACAAGAAACAAAAATATGAGCAGAAGAAAATATATAAGAAGAGATTTACCTGGGTAACGGTTAAGTTTCCCAATCTCCATCGTACATAATATCGAATAGGAATCACAAGTGTGTAGAGGACATGAAGGAAGGCAAATCCCAGAGCTACCAAGCCAAGCTGCTTTCGGCAAAGCATCCAGTGGTCAAGCCAGTCTGGGAATCGACGGTATTTTGTGCCTCGGTACAGTTGTAGAATGGCAGCAATAACACCAGGGAGGTAAACCAAAGCAAGCAGTTGCTCCTGACTGGAGAGCCCAGGCTGAGATGGTGTTAAATGCTTTTACCACGTGGGCTCCTGGCACCAAATGAGCAAGATCTCACCCCACAGGCCTTGGAAACCTGAGGCAGTATTCTTCTGGGATGTTTCCAACTAGGCTTCCCATGAGGATGTTAGAGCCAGCCTGGCTGGTGAATTTTACTTCTCTCACCTCTCAGAGGGACATGGATGAAATTGGAAATCATCATTCTCAGTAAACTATCGCAAGAACAAAAAACCAAACACCGCATATTCTCACTCATAGGTGGGAACTGAACAATGAGAACACGTGGACTCAGGAAGGGGAACATCACACTCTGGGGACTGTTGTGGGATGGGGGGAGTGGGGAGGGATAGCATTGGGAGATATACCTAATGCTAGATGACGAGTTAGTGGGTGCAGCGCACCAGCATGGCACATGTATACATATGTAACTAACCTGCACATTGTGCACATGTACCCTAAAACTTAAAGTATAATAATAAAAAAAAATCTGTGAAGAACAGAGACAG
## &lt;class 'Bio.Seq.Seq'&gt;
## CTAAGTGTTTTGAGGTTGCAAACTGACTTCTGGGTTTTGAGAACTATTTGACTTTCTGGCTTCACAACTGGCCATCAAACTACAGTCAGTCATGCAACAGGAGCCTCTGATGACGACCCTTTCTGCTGGGAACCCTTAAATAGGCCTCTGAGGGAGCTCTGACTGCGGCTTCCCCCAAAACAGCGCCCCCTGTCAGCAGGAGGCAATAATGGAGCTATTTTTTTCTTTCGTTGTCCAAGTGGAAGATGTTAAAAAAGAAACCCTCAATGTACAGCAAAACTGCATTTCCCAAGCTCCTCTTCTCTCAATGGGTCACATGACTTGTTCTAGCCAATAGAACGAGGGTGGAAGTAATGTGACCACTTTCAGGTGTCCCCTAAAGTCTCCTGTGAGATCTTCCAATCTTGCTCTCCTCACTCTGCATGGCTGGAAATGAA
## &lt;class 'Bio.Seq.Seq'&gt;
## GTGCCATGTGAGGACACTGCTGGAAGGCACCATCTATGAAGCAGAGAGTCGGCCCTCATCAGACACCAAATCTACTGCTACCTCTGTCTCGGGCTTCCCAGCCTCCAGAACTGGAATTATTGGAATGCCGCCTCTTTCCCAAACCCATCCTCCTACCTGCACTTCTCTACTTTCCAAGGGGAAACTAGCGCTGACATTTCTTTCTACTTCAAAACATTAACCCCCTGGGGAGTGTTTCTTGAAAATATGGGAAAGGAAGATTTCATCAAGCTGGAGCTGAAGTCTGCCACAGAAGTGTCCTTTTCATTTGATGTGGGAAATGGGCCAGTAGAGATTGTAGTGAGGTCACCAACCCCTCTCAACGATGACCAGTGGCACCGGGTCACTGCAGAGAGGAATGTCAAGCAGGCCAGCCTACAGGTGGACCGGCTACCGCAGCAGATCCGCAAGGCCCCAACAGAAGGCCACACCCGCCTGGAGCTCTACAGCCAGTTATTTGTGGGTGGTGCTGGGGGCCAGCAGGGCTTCCTGGGCTGCATCCGCTCCTTGAGGATGAATGGGGTGACACTTGACCTGGAGGAAAGAGCAAAGGTCACATCTGGGTTCATATCCGGATGCTCGGGCCATTGCACCAGCTATGGAACAAACTG
## &lt;class 'Bio.Seq.Seq'&gt;
## CGCAGCTTGCACAGAAGGTATGGGAATGGCATTACTGCTTTATTCTTTGCCTTGGTCTACACAGGAATAAAGCAGAACTGTGAAAACTGCTTAACATATTCACAATAAGCCTATAAGAGGTGTAATTACATCTCCATTTTACAGAAGAAGAAACTGGTGCCTAAGGTCACACTGATAATAGATGAAGTGATGGAGCAAGGATTCAACCGCCAGCAGTTCGGTTCCTCAGCCTCTAATGACTATATATCAGATGGATAATGAAAAAGTCCTGACGTTCAGGAGATGGCTGAGGAGAATGTTTGCCTGTGAACAATGGGGATACAGGCAAGGCAGAGCACAGCAAGGCACAAAGATGAAGATGGTCTGTTCAGTGGGCAATGGCAGGGGACAGGGACTCCAGAGACTT
## &lt;class 'Bio.Seq.Seq'&gt;
## CCTGGCATGACTGCTTCTAACAGCGACCATTTCATTAAGTTTTTAAGTGCCTGGTAATTGCTTGGTTATGACCGGTGTCTGCTCCATGGCAGCCTCTTCCTGAAGAAATGCTGAGGCAGTGTCACGCTGGTGTCTGTCCTCCTTACAGAATGCCTGAACAGTTCCATTGACTCAAAGTGAAGATCAAAAGAACCAAATGACAGCAATAGCCAAGTGTAATCATCAGTAACCCTGTGTTCTATCCACAGGCTGGAATGCAGTGCCATCATCATAGCTACTGCAGCCTTGAACTCCTGGGCAGAAGCAATTTTCCCACCTCAGCCTGCCAAGTAGCTAGGACTACAGGTGTGTGCCACCATGCCCAGCTGTTTTTTAAAATTTTTTGTGGAGATGTGAACTCACTAAGCTTCCGAGGCTTTTCTTGAACTCCTGACTTCAAGTAATCCTCCCACCTTGGCTTGTCAAAGTCCTGGGATTACAGGTGTGAGCTCCTGCTCCTGGTCAAGAATTTAGTTTTGTTTGCTAGTGGTGTTCTTGGTATCTTTTCATATTTGAGGCTTTGGTGCTAGTGCTGAAGTATTACACTCACCATCCAAGGTTCACAGGAC
## &lt;class 'Bio.Seq.Seq'&gt;
## GTCTGGAGCAAAACTGCTGAGGTTTGAGGCCCCGTTTTGCTGCTCACTAGCTACATGATCTTGGGCAAGTTATTTAAGCTCTCTGAGCTTCAGTTTCTTCCTCTGCAGAATGGGGATGAAAGTGGACTACTACCTCATGGCATGTTTTGAGGATGAAATGAGCTAATAAACACAGTCTTCAGCCCTACATTAGGATGGCCTAAGGAAAACAAGAAGACTGAATGATATTCCCTGGCAACCTGGCGGTTCCCCGCTCCAGGGAGGTCACCCTCTTGATGCTGAATTTAGCACGGACACCTGATGGGCACAGTGCACTGCAGCCCAGAGCTCCTGAGCTCAAGCCATCCTCCTGCCTCAGCCTCCAAGTAGCCAGGACCACAGGCACGCACCCTGAGGAGGAAGAAATACCAGGTGCGCATGCTCCAAGAAAAAGCCATCTGAGGACGCGGCAAGAAGGCCGCCATCTACAAGCCAAGGAGAGGGGCCTCAGGAGAAATCGAACCTGTCACACCTTGATCTTGGACTTCCAGCCTTCAGAACTGTGAGAAAGTAAATTTCTGTGTTCAAGCTACCAGGTCTGTGGGATTTTTTATGGCAGCCCTAGCAGACTAAGACAGGCATCAATGGTTCCAATGTTTTCATTTTTTTTCCGGTAAGCAGACCGAAGCCCAGAGAGATGAAGCAATTTGCCCAAAGTCACATACCAAGTTAACTGAAGAGTTGGGGTTAGAATCCAGCTCTTGTGACTTCTCTCTTTTCAGTTTCCCTTCCCACTCCCCCCACTGAAAAGCTTTTGAGTGACTCTTTTAGAAATCCCGGTTCTGTATATGAAGCAGAATTGAGCACAGCTGCTCTAATGAAGGGCTCAGAGCTCCCAGGCTTTTCTCTCTCCCCTGCCCCTTTTCCCTGTTGCACCTCTGCAGTGTCCTGAGGGTTGATGGAATCTAGTTTGAAAGCTATTGCTCTACCTCACTGCCTCCTGAATGCAATGTCACAAATTTTCCCAACTTGCCATTTCTCTCACACTGACATAAAGCATTAGAAACCTGTTGTGAAGTAGGAAAGCTAACTGGGTCAGTAGCTGATAAGATAATCTGGCCTAGGGGATAGATGATTAGGATTTCAGAGAAGGAAAGGTCACCCAATTGATTTGACTCTGTCCTGGGGCGATGATATGGTGAAGATTTCTACAGATGCAGCAGAAACATCCGGAAACCAGGTGTGTCCCAGCTCTGGTCTGGGAACCATTTCATAAATTGGCAAATATCCAGGATATACACATGGCTAATTCTGAGGTGTACTGAAGTTTCAATAAAGCTACTTTGGTAATGACTAGGAGAAGAAAATCCTATGGCTGGACTTCATTAATGTTGTATGGCCAAGGACAGTGTTTCTCTAATTATGGCCTGTGAACCTCCCTGGATCTCGATCACCTGCATATTTGGGAATATGCAGGTTCCAGGGTCCCACCTGAAACTACAGAATCAGTATTGAGATCCCAGGTGATTCTCATGTACACTCAAGTGTAAGATTATTAGCACCTGGACTTTGGAAGCAGCCAGATAAAAGTTTGGATCCTGGGTTGGCTACTTCCTAGATGTGGCCAAGTCATTTTACTTGCCATGCTTTTGCTTTTCTTGTCTGTAAAGTGGACATGATACCTATTTTACAGGGTGGTTTTGAGGAATAAGGTCAGCATTAAACATTTATCCTCTTTAGGGAGACAGAGAGAGGAGATGAAATAGAGTAGAATTGAGAAAAGCAGTTTCTTAGACCTCCCTGTGAAGTTTTTCTTATTTCAACAAATAATAAAATAAAAAATTCATACACTT
## &lt;class 'Bio.Seq.Seq'&gt;
## CCCTGTGTGAGCTCTGGCATCTTTTTGTGGAACAGCAGCCAAGGTTGAAGATGAAGCCAAGGGCATCACCAAAAACTTGAAGATGTTGAGTTTGACCAAATAAAAAAGTCGAGGTAAGTTACAAAAGTTGACTCTATTTTCACATTTGGAATATGGCAGCAGAGGTTCACTCCTAAATAACTATACAGCAATGACTAAGCATAATCTGAGATGAAGGAAGCAGAATATGTACATCACAGTGCAAGACAAAGTCTGAACAGCACGTGCACTCATACCAAGAGTGGGTATTCTAGAAATACCGAACCCAAAAATTAGAGATTTCCAAATCCTTATAAAGGACCAAAAAAAAAAAAAAAAAA
## &lt;class 'Bio.Seq.Seq'&gt;
## CTGAGCAGCCACATCACAGTCCAGGAGGTGCCGCTTCCACATTTTGTGCTGCTACATGTATGCCGTGCTCTACATGGGTCACAGGGGGATTCTGCCTTGGAAGCAAAGCAACAGTAAAGAGTGCTCAATCAATTGGTGAATATTGATGGAAGGAGGAGGCTTCGAATTCCTCTGGCTTATTTGAAAGCCACTTGTAACACTTCCCCAGCAGGAGCAAACAATAAAACACTGAGAAGTACAAAGGAACTGGAAGAAAATCTATTTTGGGATCAAAGAGCTCCTTCCACCAAGGGAAGCAGAACCCCTGAATCAACAGGCACCTGGATTGTGTAGACAAGAT
## &lt;class 'Bio.Seq.Seq'&gt;
## ACCTCTGGGCAGAGAAACAAAGCTCTATATGCACAGCCCAGCAAAGAGCAGCACACAGCTGAAAGAAAAACTCAGAAGACAGAGCTGAAAAAGAAAACTGGTGATGGATCTCATTCCAAACTTTGCCATGGAAACATGGGTTCTTGTGGCTACCAGCCTGGTACTCCTCTATATTTATGGGACCCATTCACATAAACTTTTTAAGAAGCTGGGAATTCCTGGGCCAACCCCTCTGCCTTTTCTGGGAACTATTTTGTTCTACCTTAGGGGTCTTTGGAATTTTGACAGAGAATGTAATGAAAAATACGGAGAAATGTGGGGACCCTAA
## &lt;class 'Bio.Seq.Seq'&gt;
## CGCTGAGACACATTTTTGTCCCAAACTCAATTCCAAGCATCGGGTCAAAGCCCTAGGAAAGAAAACTGGATCTGAGGGATCCAGAGGCAGACAATAACAGAAATTAAAAGGCACAACACAGATAATGGAGCTATTTTTTTCTTTCGTTGTCCAAGTGGAAGATGTTAAAAAAGAAACCCTCAATGATCAGATTTATTTGGAGAAGACAAAAAACCCACAACCCAAAGGATGGGATTTTACATCTCAAGACATCTCCTAGTACAGCAAAACTGCATTTCCCAAGCTCCTCTTCTCTCAATGGGTCACATGACTTGTTCTAGCCAATAGAACGAGGGTGGAAGTAATGTGACCACTTTCAGGTGTCCCCTAAAGTCTCCTGTGAGATCTTCCAATCTTGCTCTCCTCACTCTGCATGGCTGGAAATGA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Searching for exactly one thing in strings is easy(ish)</a:t>
            </a:r>
          </a:p>
          <a:p>
            <a:pPr lvl="1"/>
            <a:r>
              <a:rPr/>
              <a:t>Where and how many matches are there?</a:t>
            </a:r>
          </a:p>
          <a:p>
            <a:pPr lvl="1"/>
            <a:r>
              <a:rPr/>
              <a:t>Approximate matches that fit some specification?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sentence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"Wubba Lubba Dub Dub"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"Dub"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sentence: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70A0"/>
                </a:solidFill>
                <a:latin typeface="Courier"/>
              </a:rPr>
              <a:t>"match for Dub"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70A0"/>
                </a:solidFill>
                <a:latin typeface="Courier"/>
              </a:rPr>
              <a:t>"mwah mwah mwahhhhh"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#sad trombone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match for Dub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"dub"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sentence: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70A0"/>
                </a:solidFill>
                <a:latin typeface="Courier"/>
              </a:rPr>
              <a:t>"match for dub"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print(</a:t>
            </a:r>
            <a:r>
              <a:rPr sz="1800">
                <a:solidFill>
                  <a:srgbClr val="4070A0"/>
                </a:solidFill>
                <a:latin typeface="Courier"/>
              </a:rPr>
              <a:t>"mwah mwah mwahhhhh"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#sad trombone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mwah mwah mwahhhhh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biology?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 potential transcription factor binding sites</a:t>
            </a:r>
          </a:p>
          <a:p>
            <a:pPr lvl="1"/>
            <a:r>
              <a:rPr/>
              <a:t>Predict off-target or degenerate primer binding sites</a:t>
            </a:r>
          </a:p>
          <a:p>
            <a:pPr lvl="1"/>
            <a:r>
              <a:rPr/>
              <a:t>Find oligonucleotide repeats or more complex repeats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(regex)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Structured way to define a search pattern within text</a:t>
            </a:r>
          </a:p>
          <a:p>
            <a:pPr lvl="1"/>
            <a:r>
              <a:rPr/>
              <a:t>The most basic form is a simple substring (literal character matches)</a:t>
            </a:r>
          </a:p>
          <a:p>
            <a:pPr lvl="2"/>
            <a:r>
              <a:rPr/>
              <a:t>e.g. Find in Microsoft Word or search pattern with grep</a:t>
            </a:r>
          </a:p>
          <a:p>
            <a:pPr lvl="1"/>
            <a:r>
              <a:rPr/>
              <a:t>Power comes from meta-characters</a:t>
            </a:r>
          </a:p>
          <a:p>
            <a:pPr lvl="2"/>
            <a:r>
              <a:rPr/>
              <a:t>Bash globs use * as a meta-character for “one or more of anything”</a:t>
            </a:r>
          </a:p>
          <a:p>
            <a:pPr lvl="2"/>
            <a:r>
              <a:rPr/>
              <a:t>What if we want to be more specific for placement or character types?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postal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pattern is found in </a:t>
            </a:r>
            <a:r>
              <a:rPr i="1"/>
              <a:t>every</a:t>
            </a:r>
            <a:r>
              <a:rPr/>
              <a:t> Canadian postal code?</a:t>
            </a:r>
          </a:p>
          <a:p>
            <a:pPr lvl="1"/>
            <a:r>
              <a:rPr/>
              <a:t>How can we summarize this pattern?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postal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pattern is found in </a:t>
            </a:r>
            <a:r>
              <a:rPr i="1"/>
              <a:t>every</a:t>
            </a:r>
            <a:r>
              <a:rPr/>
              <a:t> Canadian postal code?</a:t>
            </a:r>
          </a:p>
          <a:p>
            <a:pPr lvl="1"/>
            <a:r>
              <a:rPr/>
              <a:t>How can we summarize this pattern?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H0H 0H0
V9N 8R9
V2X 8Z3
T5A 9A1
E5J 4N3
A1B 0C4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postal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pattern is found in </a:t>
            </a:r>
            <a:r>
              <a:rPr i="1"/>
              <a:t>every</a:t>
            </a:r>
            <a:r>
              <a:rPr/>
              <a:t> Canadian postal code?</a:t>
            </a:r>
          </a:p>
          <a:p>
            <a:pPr lvl="1"/>
            <a:r>
              <a:rPr/>
              <a:t>How can we summarize this pattern?</a:t>
            </a:r>
          </a:p>
          <a:p>
            <a:pPr lvl="1"/>
            <a:r>
              <a:rPr sz="1800">
                <a:latin typeface="Courier"/>
              </a:rPr>
              <a:t>Letter-Number-Letter-Space-Number-Letter-Number</a:t>
            </a:r>
          </a:p>
          <a:p>
            <a:pPr lvl="2"/>
            <a:r>
              <a:rPr/>
              <a:t>Note that all letters are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H0H 0H0
V9N 8R9
V2X 8Z3
T5A 9A1
E5J 4N3
A1B 0C4
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Regular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postal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pattern is found in </a:t>
            </a:r>
            <a:r>
              <a:rPr i="1"/>
              <a:t>every</a:t>
            </a:r>
            <a:r>
              <a:rPr/>
              <a:t> Canadian postal code?</a:t>
            </a:r>
          </a:p>
          <a:p>
            <a:pPr lvl="1"/>
            <a:r>
              <a:rPr/>
              <a:t>How can we tell a computer to match text that fits that pattern?</a:t>
            </a:r>
          </a:p>
          <a:p>
            <a:pPr lvl="1"/>
            <a:r>
              <a:rPr/>
              <a:t>Let [A-Z] represent all letters of the alphabet and [0-9] represent all digits</a:t>
            </a:r>
          </a:p>
          <a:p>
            <a:pPr lvl="1"/>
            <a:r>
              <a:rPr/>
              <a:t>Let \s represent a whitespace character</a:t>
            </a:r>
          </a:p>
          <a:p>
            <a:pPr lvl="1"/>
            <a:r>
              <a:rPr/>
              <a:t>Every postal code could be described as: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[A-Z][0-9][A-Z]\s[0-9][A-Z][0-9]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Brackets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braces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repetition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{m}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Defines</a:t>
                      </a:r>
                      <a:r>
                        <a:rPr/>
                        <a:t> </a:t>
                      </a:r>
                      <a:r>
                        <a:rPr/>
                        <a:t>number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matches</a:t>
                      </a:r>
                      <a:r>
                        <a:rPr/>
                        <a:t> </a:t>
                      </a:r>
                      <a:r>
                        <a:rPr/>
                        <a:t>must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[]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Defines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character</a:t>
                      </a:r>
                      <a:r>
                        <a:rPr/>
                        <a:t> </a:t>
                      </a:r>
                      <a:r>
                        <a:rPr/>
                        <a:t>class</a:t>
                      </a:r>
                      <a:r>
                        <a:rPr/>
                        <a:t> </a:t>
                      </a:r>
                      <a:r>
                        <a:rPr/>
                        <a:t>(match</a:t>
                      </a:r>
                      <a:r>
                        <a:rPr/>
                        <a:t> </a:t>
                      </a:r>
                      <a:r>
                        <a:rPr/>
                        <a:t>any</a:t>
                      </a:r>
                      <a:r>
                        <a:rPr/>
                        <a:t> </a:t>
                      </a:r>
                      <a:r>
                        <a:rPr/>
                        <a:t>character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class)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$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End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string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zero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repetitions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One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repetitions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re</a:t>
            </a:r>
            <a:br/>
            <a:r>
              <a:rPr sz="1800">
                <a:latin typeface="Courier"/>
              </a:rPr>
              <a:t>codes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"H0H 0H0"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"V9N 8R9"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"V2X 8Z3"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"T5A 9A1"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garbage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"90210"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"CCCCCC"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"hoh oho"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"HOH OHO"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"....."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pattern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re.compile(</a:t>
            </a:r>
            <a:r>
              <a:rPr sz="1800">
                <a:solidFill>
                  <a:srgbClr val="4070A0"/>
                </a:solidFill>
                <a:latin typeface="Courier"/>
              </a:rPr>
              <a:t>"[A-Z][0-9][A-Z]\s[0-9][A-Z][0-9]"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pc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codes: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pattern.match(pc):</a:t>
            </a:r>
            <a:br/>
            <a:r>
              <a:rPr sz="1800">
                <a:latin typeface="Courier"/>
              </a:rPr>
              <a:t>    print(pc,</a:t>
            </a:r>
            <a:r>
              <a:rPr sz="1800">
                <a:solidFill>
                  <a:srgbClr val="4070A0"/>
                </a:solidFill>
                <a:latin typeface="Courier"/>
              </a:rPr>
              <a:t>"matches pattern"</a:t>
            </a:r>
            <a:r>
              <a:rPr sz="1800">
                <a:latin typeface="Courier"/>
              </a:rPr>
              <a:t>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H0H 0H0 matches pattern
## V9N 8R9 matches pattern
## V2X 8Z3 matches pattern
## T5A 9A1 matches pattern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Nesting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Common to have a loop within another loop</a:t>
            </a:r>
          </a:p>
          <a:p>
            <a:pPr lvl="1"/>
            <a:r>
              <a:rPr/>
              <a:t>The order of iterations may be important, so plan accordingly</a:t>
            </a:r>
          </a:p>
          <a:p>
            <a:pPr lvl="1"/>
            <a:r>
              <a:rPr/>
              <a:t>The inner-most loop will run to completion with each iteration of all loops that contain it</a:t>
            </a:r>
          </a:p>
          <a:p>
            <a:pPr lvl="1"/>
            <a:r>
              <a:rPr/>
              <a:t>If you use a counter, be sure to have a distinct counter per loop</a:t>
            </a:r>
          </a:p>
        </p:txBody>
      </p:sp>
      <p:pic>
        <p:nvPicPr>
          <p:cNvPr descr="images/nested-for-loo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3048000"/>
            <a:ext cx="4038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expressions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re</a:t>
            </a:r>
            <a:br/>
            <a:r>
              <a:rPr sz="1800">
                <a:latin typeface="Courier"/>
              </a:rPr>
              <a:t>codes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"H0H 0H0"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"V9N 8R9"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"V2X 8Z3"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"T5A 9A1"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garbage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"90210"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"CCCCCC"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"hoh oho"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"HOH OHO"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"....."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pattern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re.compile(</a:t>
            </a:r>
            <a:r>
              <a:rPr sz="1800">
                <a:solidFill>
                  <a:srgbClr val="4070A0"/>
                </a:solidFill>
                <a:latin typeface="Courier"/>
              </a:rPr>
              <a:t>"[A-Z][0-9][A-Z]\s[0-9][A-Z][0-9]"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pc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garbage: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pattern.match(pc):</a:t>
            </a:r>
            <a:br/>
            <a:r>
              <a:rPr sz="1800">
                <a:latin typeface="Courier"/>
              </a:rPr>
              <a:t>    print(pc,</a:t>
            </a:r>
            <a:r>
              <a:rPr sz="1800">
                <a:solidFill>
                  <a:srgbClr val="4070A0"/>
                </a:solidFill>
                <a:latin typeface="Courier"/>
              </a:rPr>
              <a:t>"matches pattern"</a:t>
            </a:r>
            <a:r>
              <a:rPr sz="1800">
                <a:latin typeface="Courier"/>
              </a:rPr>
              <a:t>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print(pc,</a:t>
            </a:r>
            <a:r>
              <a:rPr sz="1800">
                <a:solidFill>
                  <a:srgbClr val="4070A0"/>
                </a:solidFill>
                <a:latin typeface="Courier"/>
              </a:rPr>
              <a:t>"doesn't match pattern"</a:t>
            </a:r>
            <a:r>
              <a:rPr sz="1800">
                <a:latin typeface="Courier"/>
              </a:rPr>
              <a:t>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90210 doesn't match pattern
## CCCCCC doesn't match pattern
## hoh oho doesn't match pattern
## HOH OHO doesn't match pattern
## ..... doesn't match pattern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Special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regex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Use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Any</a:t>
                      </a:r>
                      <a:r>
                        <a:rPr/>
                        <a:t> </a:t>
                      </a:r>
                      <a:r>
                        <a:rPr/>
                        <a:t>character</a:t>
                      </a:r>
                      <a:r>
                        <a:rPr/>
                        <a:t> </a:t>
                      </a:r>
                      <a:r>
                        <a:rPr/>
                        <a:t>except</a:t>
                      </a:r>
                      <a:r>
                        <a:rPr/>
                        <a:t> </a:t>
                      </a:r>
                      <a:r>
                        <a:rPr/>
                        <a:t>newline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^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Start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string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$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End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string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zero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repetitions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One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repetitions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^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Invert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behaviour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this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characters</a:t>
                      </a:r>
                      <a:r>
                        <a:rPr/>
                        <a:t> </a:t>
                      </a:r>
                      <a:r>
                        <a:rPr/>
                        <a:t>(i.e. non-matching)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Goal is to guess a 5 letter word using information gained from earlier guesses</a:t>
            </a:r>
          </a:p>
          <a:p>
            <a:pPr lvl="1"/>
            <a:r>
              <a:rPr/>
              <a:t>Grey letters don’t exist in the word</a:t>
            </a:r>
          </a:p>
          <a:p>
            <a:pPr lvl="1"/>
            <a:r>
              <a:rPr/>
              <a:t>Green letters are in the correct place in the word</a:t>
            </a:r>
          </a:p>
          <a:p>
            <a:pPr lvl="1"/>
            <a:r>
              <a:rPr/>
              <a:t>Yellow letters belong elsewhere in the word</a:t>
            </a:r>
          </a:p>
        </p:txBody>
      </p:sp>
      <p:pic>
        <p:nvPicPr>
          <p:cNvPr descr="images/word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600200"/>
            <a:ext cx="2781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Regex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mystery</a:t>
            </a:r>
            <a:r>
              <a:rPr/>
              <a:t> </a:t>
            </a:r>
            <a:r>
              <a:rPr/>
              <a:t>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>
              <a:buAutoNum type="arabicPeriod"/>
            </a:pPr>
            <a:r>
              <a:rPr/>
              <a:t>R</a:t>
            </a:r>
          </a:p>
          <a:p>
            <a:pPr lvl="2">
              <a:buAutoNum type="arabicPeriod"/>
            </a:pPr>
            <a:r>
              <a:rPr/>
              <a:t>E</a:t>
            </a:r>
          </a:p>
          <a:p>
            <a:pPr lvl="2">
              <a:buAutoNum type="arabicPeriod"/>
            </a:pPr>
            <a:r>
              <a:rPr/>
              <a:t>not any of R, A, N, L, D, Y</a:t>
            </a:r>
          </a:p>
          <a:p>
            <a:pPr lvl="2">
              <a:buAutoNum type="arabicPeriod"/>
            </a:pPr>
            <a:r>
              <a:rPr/>
              <a:t>not any of R, A, N, L, D, Y</a:t>
            </a:r>
          </a:p>
          <a:p>
            <a:pPr lvl="2">
              <a:buAutoNum type="arabicPeriod"/>
            </a:pPr>
            <a:r>
              <a:rPr/>
              <a:t>X</a:t>
            </a:r>
          </a:p>
        </p:txBody>
      </p:sp>
      <p:pic>
        <p:nvPicPr>
          <p:cNvPr descr="images/word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600200"/>
            <a:ext cx="2781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Regex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mystery</a:t>
            </a:r>
            <a:r>
              <a:rPr/>
              <a:t> </a:t>
            </a:r>
            <a:r>
              <a:rPr/>
              <a:t>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RE[^RANLDY][^RANLDY]X</a:t>
            </a:r>
          </a:p>
        </p:txBody>
      </p:sp>
      <p:pic>
        <p:nvPicPr>
          <p:cNvPr descr="images/word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600200"/>
            <a:ext cx="2781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Cheating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Wordle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some_words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"NERDY"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"LEARN"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"REDOX"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"RELAX"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"REGEX"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pattern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re.compile(</a:t>
            </a:r>
            <a:r>
              <a:rPr sz="1800">
                <a:solidFill>
                  <a:srgbClr val="4070A0"/>
                </a:solidFill>
                <a:latin typeface="Courier"/>
              </a:rPr>
              <a:t>"RE[^RANLDY][^RANLDY]X"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word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some_words: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pattern.match(word):</a:t>
            </a:r>
            <a:br/>
            <a:r>
              <a:rPr sz="1800">
                <a:latin typeface="Courier"/>
              </a:rPr>
              <a:t>    print(word,</a:t>
            </a:r>
            <a:r>
              <a:rPr sz="1800">
                <a:solidFill>
                  <a:srgbClr val="4070A0"/>
                </a:solidFill>
                <a:latin typeface="Courier"/>
              </a:rPr>
              <a:t>"matches regex"</a:t>
            </a:r>
            <a:r>
              <a:rPr sz="1800">
                <a:latin typeface="Courier"/>
              </a:rPr>
              <a:t>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print(word,</a:t>
            </a:r>
            <a:r>
              <a:rPr sz="1800">
                <a:solidFill>
                  <a:srgbClr val="4070A0"/>
                </a:solidFill>
                <a:latin typeface="Courier"/>
              </a:rPr>
              <a:t>"is wrong!"</a:t>
            </a:r>
            <a:r>
              <a:rPr sz="1800">
                <a:latin typeface="Courier"/>
              </a:rPr>
              <a:t>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NERDY is wrong!
## LEARN is wrong!
## REDOX is wrong!
## RELAX is wrong!
## REGEX matches regex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</a:t>
            </a:r>
          </a:p>
        </p:txBody>
      </p:sp>
      <p:pic>
        <p:nvPicPr>
          <p:cNvPr descr="images/intermission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600200"/>
            <a:ext cx="6692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0: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all_words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[]</a:t>
            </a:r>
            <a:br/>
            <a:r>
              <a:rPr sz="1800">
                <a:latin typeface="Courier"/>
              </a:rPr>
              <a:t>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open(</a:t>
            </a:r>
            <a:r>
              <a:rPr sz="1800">
                <a:solidFill>
                  <a:srgbClr val="4070A0"/>
                </a:solidFill>
                <a:latin typeface="Courier"/>
              </a:rPr>
              <a:t>"data/words.txt"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l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h:</a:t>
            </a:r>
            <a:br/>
            <a:r>
              <a:rPr sz="1800">
                <a:latin typeface="Courier"/>
              </a:rPr>
              <a:t>  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l.rstrip(</a:t>
            </a:r>
            <a:r>
              <a:rPr sz="1800">
                <a:solidFill>
                  <a:srgbClr val="4070A0"/>
                </a:solidFill>
                <a:latin typeface="Courier"/>
              </a:rPr>
              <a:t>"\n"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l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l.upper() </a:t>
            </a:r>
            <a:r>
              <a:rPr sz="1800" i="1">
                <a:solidFill>
                  <a:srgbClr val="60A0B0"/>
                </a:solidFill>
                <a:latin typeface="Courier"/>
              </a:rPr>
              <a:t># why? </a:t>
            </a:r>
            <a:br/>
            <a:r>
              <a:rPr sz="1800">
                <a:latin typeface="Courier"/>
              </a:rPr>
              <a:t>  all_words.append(l)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guessing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 puzzle is </a:t>
            </a:r>
            <a:r>
              <a:rPr>
                <a:hlinkClick r:id="rId2"/>
              </a:rPr>
              <a:t>here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guess1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"SNAKE"</a:t>
            </a:r>
            <a:br/>
            <a:r>
              <a:rPr sz="1800">
                <a:latin typeface="Courier"/>
              </a:rPr>
              <a:t>pattern1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re.compile(</a:t>
            </a:r>
            <a:r>
              <a:rPr sz="1800">
                <a:solidFill>
                  <a:srgbClr val="4070A0"/>
                </a:solidFill>
                <a:latin typeface="Courier"/>
              </a:rPr>
              <a:t>"[^S][^N][^A][^K]E"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w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all_words: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pattern1.match(w):</a:t>
            </a:r>
            <a:br/>
            <a:r>
              <a:rPr sz="1800">
                <a:latin typeface="Courier"/>
              </a:rPr>
              <a:t>    print(w,</a:t>
            </a:r>
            <a:r>
              <a:rPr sz="1800">
                <a:solidFill>
                  <a:srgbClr val="4070A0"/>
                </a:solidFill>
                <a:latin typeface="Courier"/>
              </a:rPr>
              <a:t>"matches regex"</a:t>
            </a:r>
            <a:r>
              <a:rPr sz="1800">
                <a:latin typeface="Courier"/>
              </a:rPr>
              <a:t>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c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c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break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THERE matches regex
## THESE matches regex
## WRITE matches regex
## WHERE matches regex
## THREE matches regex
## THOSE matches regex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guess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guess2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"TEASE"</a:t>
            </a:r>
            <a:br/>
            <a:r>
              <a:rPr sz="1800">
                <a:latin typeface="Courier"/>
              </a:rPr>
              <a:t>pattern2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re.compile(</a:t>
            </a:r>
            <a:r>
              <a:rPr sz="1800">
                <a:solidFill>
                  <a:srgbClr val="4070A0"/>
                </a:solidFill>
                <a:latin typeface="Courier"/>
              </a:rPr>
              <a:t>"[^ST][^NE][^A]SE"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w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all_words: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pattern2.match(w):</a:t>
            </a:r>
            <a:br/>
            <a:r>
              <a:rPr sz="1800">
                <a:latin typeface="Courier"/>
              </a:rPr>
              <a:t>    print(w,</a:t>
            </a:r>
            <a:r>
              <a:rPr sz="1800">
                <a:solidFill>
                  <a:srgbClr val="4070A0"/>
                </a:solidFill>
                <a:latin typeface="Courier"/>
              </a:rPr>
              <a:t>"matches regex"</a:t>
            </a:r>
            <a:r>
              <a:rPr sz="1800">
                <a:latin typeface="Courier"/>
              </a:rPr>
              <a:t>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c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c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break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HOUSE matches regex
## CLOSE matches regex
## HORSE matches regex
## WHOSE matches regex
## CAUSE matches regex
## NOISE matches regex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row_names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"R1"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"R2"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"R3"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"R4"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columns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"C1"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"C2"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"C3"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"C4"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r_i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#counter for outer loop</a:t>
            </a:r>
            <a:br/>
            <a:r>
              <a:rPr sz="1800">
                <a:latin typeface="Courier"/>
              </a:rPr>
              <a:t>c_i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#counter for inner loop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row_names:</a:t>
            </a:r>
            <a:br/>
            <a:r>
              <a:rPr sz="1800">
                <a:latin typeface="Courier"/>
              </a:rPr>
              <a:t>  print(r_i,c_i,r)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c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columns:</a:t>
            </a:r>
            <a:br/>
            <a:r>
              <a:rPr sz="1800">
                <a:latin typeface="Courier"/>
              </a:rPr>
              <a:t>    print(r_i,c_i,c)</a:t>
            </a:r>
            <a:br/>
            <a:r>
              <a:rPr sz="1800">
                <a:latin typeface="Courier"/>
              </a:rPr>
              <a:t>    c_i 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r_i 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 0 R1
## 0 0 C1
## 0 1 C2
## 0 2 C3
## 0 3 C4
## 1 4 R2
## 1 4 C1
## 1 5 C2
## 1 6 C3
## 1 7 C4
## 2 8 R3
## 2 8 C1
## 2 9 C2
## 2 10 C3
## 2 11 C4
## 3 12 R4
## 3 12 C1
## 3 13 C2
## 3 14 C3
## 3 15 C4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guess3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"LARGE"</a:t>
            </a:r>
            <a:br/>
            <a:r>
              <a:rPr sz="1800">
                <a:latin typeface="Courier"/>
              </a:rPr>
              <a:t>pattern3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re.compile(</a:t>
            </a:r>
            <a:r>
              <a:rPr sz="1800">
                <a:solidFill>
                  <a:srgbClr val="4070A0"/>
                </a:solidFill>
                <a:latin typeface="Courier"/>
              </a:rPr>
              <a:t>"[^STL]ARSE"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w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all_words: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pattern3.match(w):</a:t>
            </a:r>
            <a:br/>
            <a:r>
              <a:rPr sz="1800">
                <a:latin typeface="Courier"/>
              </a:rPr>
              <a:t>    print(w,</a:t>
            </a:r>
            <a:r>
              <a:rPr sz="1800">
                <a:solidFill>
                  <a:srgbClr val="4070A0"/>
                </a:solidFill>
                <a:latin typeface="Courier"/>
              </a:rPr>
              <a:t>"matches regex"</a:t>
            </a:r>
            <a:r>
              <a:rPr sz="1800">
                <a:latin typeface="Courier"/>
              </a:rPr>
              <a:t>,sep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c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c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break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PARSE matches regex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words?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Regular expressions can be anchored to ensure your match is also anchored to one or both ends of a string</a:t>
            </a:r>
          </a:p>
          <a:p>
            <a:pPr lvl="2"/>
            <a:r>
              <a:rPr/>
              <a:t>e.g. regex “MYC” matches all of: “MYC”, “c-MYC” and “MYCBP”</a:t>
            </a:r>
          </a:p>
          <a:p>
            <a:pPr lvl="1"/>
            <a:r>
              <a:rPr/>
              <a:t>^ anchors the match at the start of the string</a:t>
            </a:r>
          </a:p>
          <a:p>
            <a:pPr lvl="1"/>
            <a:r>
              <a:rPr/>
              <a:t>$ anchors it at the end of the string</a:t>
            </a:r>
          </a:p>
          <a:p>
            <a:pPr lvl="2"/>
            <a:r>
              <a:rPr/>
              <a:t>e.g. “^MYC$” will only match “MYC” but not the others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Egrep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Limit first position to a set of characters [gp]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'[gp]ears'</a:t>
            </a:r>
            <a:r>
              <a:rPr sz="1800">
                <a:latin typeface="Courier"/>
              </a:rPr>
              <a:t> data/words.txt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pears
## gears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Egrep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'ear'</a:t>
            </a:r>
            <a:r>
              <a:rPr sz="1800">
                <a:latin typeface="Courier"/>
              </a:rPr>
              <a:t> data/words.txt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 -10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years
## earth
## heard
## learn
## early
## heart
## clear
## tears
## bears
## weary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Egrep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Anchor to start of word</a:t>
            </a:r>
          </a:p>
          <a:p>
            <a:pPr lvl="0" marL="1270000" indent="0">
              <a:buNone/>
            </a:pPr>
            <a:r>
              <a:rPr sz="1800">
                <a:solidFill>
                  <a:srgbClr val="06287E"/>
                </a:solidFill>
                <a:latin typeface="Courier"/>
              </a:rPr>
              <a:t>egrep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'^ear'</a:t>
            </a:r>
            <a:r>
              <a:rPr sz="1800">
                <a:latin typeface="Courier"/>
              </a:rPr>
              <a:t> data/words.txt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earth
## early
## earns
## earls
## eared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mRNAdle: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DNA</a:t>
            </a:r>
            <a:r>
              <a:rPr/>
              <a:t> </a:t>
            </a:r>
            <a:r>
              <a:rPr/>
              <a:t>segment</a:t>
            </a:r>
            <a:r>
              <a:rPr/>
              <a:t> </a:t>
            </a:r>
            <a:r>
              <a:rPr/>
              <a:t>(CDS)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Given a FASTA file that contains a full-length cDNA sequence, guess which strand encodes protein and find the most likely CDS start and end</a:t>
            </a:r>
          </a:p>
          <a:p>
            <a:pPr lvl="2"/>
            <a:r>
              <a:rPr/>
              <a:t>i.e. Find the start codons on both strands</a:t>
            </a:r>
          </a:p>
          <a:p>
            <a:pPr lvl="2"/>
            <a:r>
              <a:rPr/>
              <a:t>Translate from each start codon</a:t>
            </a:r>
          </a:p>
          <a:p>
            <a:pPr lvl="2"/>
            <a:r>
              <a:rPr/>
              <a:t>Compare the lengths of proteins</a:t>
            </a:r>
          </a:p>
          <a:p>
            <a:pPr lvl="1"/>
            <a:r>
              <a:rPr/>
              <a:t>Why is this likely to give you the right answer most of the time?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mRNAdle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Problem 1: how do we reverse-translate sequence in Python?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from Bio.Seq import Seq</a:t>
            </a:r>
            <a:br/>
            <a:r>
              <a:rPr sz="1800">
                <a:latin typeface="Courier"/>
              </a:rPr>
              <a:t>cdna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"GCTCCTTCATCATGAACTGGCACATGATCATCTCTGGGCTTATTGTGGTAGTGCTTAAAGTTGTTGGAATGACCTTATTTCTACTTTATTTCCCACAGATTTTTAACAAAAGTAACGATGGTTTCACCACCACCAGGAGCTATGGAACAGTCTGCCCCAAAGACTGG"</a:t>
            </a:r>
            <a:br/>
            <a:r>
              <a:rPr sz="1800">
                <a:latin typeface="Courier"/>
              </a:rPr>
              <a:t>cdna_seq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Seq(cdna)</a:t>
            </a:r>
            <a:br/>
            <a:r>
              <a:rPr sz="1800">
                <a:latin typeface="Courier"/>
              </a:rPr>
              <a:t>comp_cdna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cdna_seq.reverse_complement()</a:t>
            </a:r>
            <a:br/>
            <a:r>
              <a:rPr sz="1800">
                <a:latin typeface="Courier"/>
              </a:rPr>
              <a:t>print(comp_cdna)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CCAGTCTTTGGGGCAGACTGTTCCATAGCTCCTGGTGGTGGTGAAACCATCGTTACTTTTGTTAAAAATCTGTGGGAAATAAAGTAGAAATAAGGTCATTCCAACAACTTTAAGCACTACCACAATAAGCCCAGAGATGATCATGTGCCAGTTCATGATGAAGGAGC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mRNAdle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Problem 2: how do we find every ATG in both strands?</a:t>
            </a:r>
          </a:p>
          <a:p>
            <a:pPr lvl="1"/>
            <a:r>
              <a:rPr/>
              <a:t>The string built-in “find” method is not sufficient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cdna.find(</a:t>
            </a:r>
            <a:r>
              <a:rPr sz="1800">
                <a:solidFill>
                  <a:srgbClr val="4070A0"/>
                </a:solidFill>
                <a:latin typeface="Courier"/>
              </a:rPr>
              <a:t>"ATG"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#this is just the first and may not be the right reading frame!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cdna_minus.find(</a:t>
            </a:r>
            <a:r>
              <a:rPr sz="1800">
                <a:solidFill>
                  <a:srgbClr val="4070A0"/>
                </a:solidFill>
                <a:latin typeface="Courier"/>
              </a:rPr>
              <a:t>"ATG"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#this is just the first and may not be the right reading frame!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136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mRNAdle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Problem 2: how do we find every ATG in both strands?</a:t>
            </a:r>
          </a:p>
          <a:p>
            <a:pPr lvl="1"/>
            <a:r>
              <a:rPr/>
              <a:t>Regular expressions can be used here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re</a:t>
            </a:r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"start end seq"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start end seq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m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re.finditer(</a:t>
            </a:r>
            <a:r>
              <a:rPr sz="1800">
                <a:solidFill>
                  <a:srgbClr val="4070A0"/>
                </a:solidFill>
                <a:latin typeface="Courier"/>
              </a:rPr>
              <a:t>"ATG"</a:t>
            </a:r>
            <a:r>
              <a:rPr sz="1800">
                <a:latin typeface="Courier"/>
              </a:rPr>
              <a:t>, cdna):</a:t>
            </a:r>
            <a:br/>
            <a:r>
              <a:rPr sz="1800">
                <a:latin typeface="Courier"/>
              </a:rPr>
              <a:t>  print(m.start(),m.end(),m.group(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these are all the positions of an ATG on the plus strand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11 14 ATG
## 23 26 ATG
## 68 71 ATG
## 117 120 ATG
## 141 144 ATG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Genetic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genetic_code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'I'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'I'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'I'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'M'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'K'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'K'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              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'H'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'H'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'Q'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'Q'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'D'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'D'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'E'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'F'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'F'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'Y'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'Y'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'_'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'_'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'C'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'C'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'_'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'W'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row_names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"R1"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"R2"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"R3"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"R4"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columns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"C1"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"C2"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"C3"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"C4"</a:t>
            </a:r>
            <a:r>
              <a:rPr sz="1800">
                <a:latin typeface="Courier"/>
              </a:rPr>
              <a:t>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row_names:</a:t>
            </a:r>
            <a:br/>
            <a:r>
              <a:rPr sz="1800">
                <a:latin typeface="Courier"/>
              </a:rPr>
              <a:t>  this_string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c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columns:</a:t>
            </a:r>
            <a:br/>
            <a:r>
              <a:rPr sz="1800">
                <a:latin typeface="Courier"/>
              </a:rPr>
              <a:t>    this_string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this_string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r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","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c 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"\t"</a:t>
            </a:r>
            <a:br/>
            <a:r>
              <a:rPr sz="1800">
                <a:latin typeface="Courier"/>
              </a:rPr>
              <a:t>  print(this_string)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R1,C1    R1,C2   R1,C3   R1,C4   
## R2,C1    R2,C2   R2,C3   R2,C4   
## R3,C1    R3,C2   R3,C3   R3,C4   
## R4,C1    R4,C2   R4,C3   R4,C4   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mRNAdle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Problem 3: how do we translate into protein?</a:t>
            </a:r>
          </a:p>
          <a:p>
            <a:pPr lvl="1"/>
            <a:r>
              <a:rPr/>
              <a:t>Use our original genetic_code dictionary and a fancy loop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for simplicity, we will only deal with one reading frame here (first match)</a:t>
            </a:r>
            <a:br/>
            <a:r>
              <a:rPr sz="1800">
                <a:latin typeface="Courier"/>
              </a:rPr>
              <a:t>maybe_cds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cdna[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:]</a:t>
            </a:r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"maybe CDS:"</a:t>
            </a:r>
            <a:r>
              <a:rPr sz="1800">
                <a:latin typeface="Courier"/>
              </a:rPr>
              <a:t>, maybe_cds[: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maybe CDS: ATGAACTGGCACATG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range(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,len(maybe_cds),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print(i,maybe_cds[i:i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],genetic_code[maybe_cds[i:i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]])</a:t>
            </a:r>
            <a:br/>
            <a:r>
              <a:rPr sz="1800">
                <a:latin typeface="Courier"/>
              </a:rPr>
              <a:t> 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 ATG M
## 3 AAC N
## 6 TGG W
## 9 CAC H
## 12 ATG M
## 15 ATC I
## 18 ATC I
## 21 TCT S
## 24 GGG G
## 27 CTT L
## 30 ATT I
## 33 GTG V
## 36 GTA V
## 39 GTG V
## 42 CTT L
## 45 AAA K
## 48 GTT V
## 51 GTT V
## 54 GGA G
## 57 ATG M
## 60 ACC T
## 63 TTA L
## 66 TTT F
## 69 CTA L
## 72 CTT L
## 75 TAT Y
## 78 TTC F
## 81 CCA P
## 84 CAG Q
## 87 ATT I
## 90 TTT F
## 93 AAC N
## 96 AAA K
## 99 AGT S
## 102 AAC N
## 105 GAT D
## 108 GGT G
## 111 TTC F
## 114 ACC T
## 117 ACC T
## 120 ACC T
## 123 AGG R
## 126 AGC S
## 129 TAT Y
## 132 GGA G
## 135 ACA T
## 138 GTC V
## 141 TGC C
## 144 CCC P
## 147 AAA K
## 150 GAC D
## 153 TGG W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mRNAdle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Problem 4:Count amino acids before the first STOP (-) and retain the peptide sequence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num_aa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sz="1800">
                <a:latin typeface="Courier"/>
              </a:rPr>
              <a:t>peptide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i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range(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,len(maybe_cds),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):</a:t>
            </a:r>
            <a:br/>
            <a:r>
              <a:rPr sz="1800">
                <a:latin typeface="Courier"/>
              </a:rPr>
              <a:t>  aa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genetic_code[maybe_cds[i:i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]]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if</a:t>
            </a:r>
            <a:r>
              <a:rPr sz="1800">
                <a:latin typeface="Courier"/>
              </a:rPr>
              <a:t> aa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"-"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num_aa</a:t>
            </a:r>
            <a:r>
              <a:rPr sz="1800">
                <a:solidFill>
                  <a:srgbClr val="666666"/>
                </a:solidFill>
                <a:latin typeface="Courier"/>
              </a:rPr>
              <a:t>+=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    peptide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peptide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aa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else</a:t>
            </a:r>
            <a:r>
              <a:rPr sz="1800">
                <a:latin typeface="Courier"/>
              </a:rPr>
              <a:t>: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break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#exit the loop</a:t>
            </a:r>
            <a:br/>
            <a:r>
              <a:rPr sz="1800">
                <a:latin typeface="Courier"/>
              </a:rPr>
              <a:t>print(num_aa,</a:t>
            </a:r>
            <a:r>
              <a:rPr sz="1800">
                <a:solidFill>
                  <a:srgbClr val="4070A0"/>
                </a:solidFill>
                <a:latin typeface="Courier"/>
              </a:rPr>
              <a:t>"amino acids before first stop"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52 amino acids before first stop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print(peptide)</a:t>
            </a:r>
            <a:br/>
            <a:r>
              <a:rPr sz="1800">
                <a:latin typeface="Courier"/>
              </a:rPr>
              <a:t> 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MNWHMIISGLIVVVLKVVGMTLFLLYFPQIFNKSNDGFTTTRSYGTVCPKDW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Bringing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lab you will take these ideas and apply them to real sequence and hopefully “solve” individual mRNAdles by finding the longest CDS</a:t>
            </a:r>
          </a:p>
          <a:p>
            <a:pPr lvl="1"/>
            <a:r>
              <a:rPr/>
              <a:t>You may not be surprised to learn that a similar implementation of “6-frame translation” is also available directly via BioPython</a:t>
            </a:r>
          </a:p>
          <a:p>
            <a:pPr lvl="1"/>
            <a:r>
              <a:rPr/>
              <a:t>You will also explore more applications of regular expression for molecular biology data in the lab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Bundling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Last week we used and modified a script that read (parsed) a FASTA file to allow us to analyze the sequences</a:t>
            </a:r>
          </a:p>
          <a:p>
            <a:pPr lvl="1"/>
            <a:r>
              <a:rPr/>
              <a:t>Such useful, once implemented, should never have to be written again, ideally</a:t>
            </a:r>
          </a:p>
          <a:p>
            <a:pPr lvl="1"/>
            <a:r>
              <a:rPr/>
              <a:t>Let’s rewrite our script and abstract all the reusable code into functions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FASTA</a:t>
            </a:r>
            <a:r>
              <a:rPr/>
              <a:t> </a:t>
            </a:r>
            <a:r>
              <a:rPr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#!/usr/bin/env python
from mbb_functions import parse_fasta
from mbb_functions import count_nucleotides
fasta_file = "data/some_human_genes.fa"
# get a dictionary of sequences, 
# keyed by Ensembl transcript ID
sequences = parse_fasta(fasta_file)
for trans_id, trans_seq in sequences.items():
  #count nucleotides in the sequence
  nuc_count = count_nucleotides(trans_seq)
  print(trans_id,nuc_count)}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Deconstructing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fasta_file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"data/some_human_genes.fa"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get a dictionary of sequences,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keyed by Ensembl transcript ID</a:t>
            </a:r>
            <a:br/>
            <a:r>
              <a:rPr sz="1800">
                <a:latin typeface="Courier"/>
              </a:rPr>
              <a:t>sequences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parse_fasta(fasta_file)</a:t>
            </a:r>
            <a:br/>
            <a:r>
              <a:rPr sz="1800">
                <a:latin typeface="Courier"/>
              </a:rPr>
              <a:t>print(sequences)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{'ENST00000003084': 'GTAGTAGGTCTTTGGCATTAGGAGCTTGAGCCCAGACGGCCCTAGCAGGGACCCCAGCGCCCGAGAGACCATGCAGAGGTCGCCTCTGGAAAAGGCCAGCGTTGTCTCCAAACTTTTTTTCAGCTGGACCAGACCAATTTTGAGGAAAGGATACAGACAGCGCCTGGAATTGTCAGACATATACCAAATCCCTTCTGTTGATTCTGCTGACAATCTATCTGAAAAATTGGAAAGAGAATGGGATAGAGAGCTGGCTTCAAAGAAAAATCCTAAACTCATTAATGCCCTTCGGCGATGTTTTTTCTGGAGATTTATGTTCTATGGAATCTTTTTATATTTAGGGGAAGTCACCAAAGCAGTACAGCCTCTCTTACTGGGAAGAATCATAGCTTCCTATGACCCGGATAACAAGGAGGAACGCTCTATCGCGATTTATCTAGGCATAGGCTTATGCCTTCTCTTTATTGTGAGGACACTGCTCCTACACCCAGCCATTTTTGGCCTTCATCACATTGGAATGCAGATGAGAATAGCTATGTTTAGTTTGATTTATAAGAAGACTTTAAAGCTGTCAAGCCGTGTTCTAGATAAAATAAGTATTGGACAACTTGTTAGTCTCCTTTCCAACAACCTGAACAAATTTGATGAAGGACTTGCATTGGCACATTTCGTGTGGATCGCTCCTTTGCAAGTGGCACTCCTCATGGGGCTAATCTGGGAGTTGTTACAGGCGTCTGCCTTCTGTGGACTTGGTTTCCTGATAGTCCTTGCCCTTTTTCAGGCTGGGCTAGGGAGAATGATGATGAAGTACAGAGATCAGAGAGCTGGGAAGATCAGTGAAAGACTTGTGATTACCTCAGAAATGATTGAAAATATCCAATCTGTTAAGGCATACTGCTGGGAAGAAGCAATGGAAAAAATGATTGAAAACTTAAGACAAACAGAACTGAAACTGACTCGGAAGGCAGCCTATGTGAGATACTTCAATAGCTCAGCCTTCTTCTTCTCAGGGTTCTTTGTGGTGTTTTTATCTGTGCTTCCCTATGCACTAATCAAAGGAATCATCCTCCGGAAAATATTCACCACCATCTCATTCTGCATTGTTCTGCGCATGGCGGTCACTCGGCAATTTCCCTGGGCTGTACAAACATGGTATGACTCTCTTGGAGCAATAAACAAAATACAGGATTTCTTACAAAAGCAAGAATATAAGACATTGGAATATAACTTAACGACTACAGAAGTAGTGATGGAGAATGTAACAGCCTTCTGGGAGGAGGGATTTGGGGAATTATTTGAGAAAGCAAAACAAAACAATAACAATAGAAAAACTTCTAATGGTGATGACAGCCTCTTCTTCAGTAATTTCTCACTTCTTGGTACTCCTGTCCTGAAAGATATTAATTTCAAGATAGAAAGAGGACAGTTGTTGGCGGTTGCTGGATCCACTGGAGCAGGCAAGACTTCACTTCTAATGGTGATTATGGGAGAACTGGAGCCTTCAGAGGGTAAAATTAAGCACAGTGGAAGAATTTCATTCTGTTCTCAGTTTTCCTGGATTATGCCTGGCACCATTAAAGAAAATATCATCTTTGGTGTTTCCTATGATGAATATAGATACAGAAGCGTCATCAAAGCATGCCAACTAGAAGAGGACATCTCCAAGTTTGCAGAGAAAGACAATATAGTTCTTGGAGAAGGTGGAATCACACTGAGTGGAGGTCAACGAGCAAGAATTTCTTTAGCAAGAGCAGTATACAAAGATGCTGATTTGTATTTATTAGACTCTCCTTTTGGATACCTAGATGTTTTAACAGAAAAAGAAATATTTGAAAGCTGTGTCTGTAAACTGATGGCTAACAAAACTAGGATTTTGGTCACTTCTAAAATGGAACATTTAAAGAAAGCTGACAAAATATTAATTTTGCATGAAGGTAGCAGCTATTTTTATGGGACATTTTCAGAACTCCAAAATCTACAGCCAGACTTTAGCTCAAAACTCATGGGATGTGATTCTTTCGACCAATTTAGTGCAGAAAGAAGAAATTCAATCCTAACTGAGACCTTACACCGTTTCTCATTAGAAGGAGATGCTCCTGTCTCCTGGACAGAAACAAAAAAACAATCTTTTAAACAGACTGGAGAGTTTGGGGAAAAAAGGAAGAATTCTATTCTCAATCCAATCAACTCTATACGAAAATTTTCCATTGTGCAAAAGACTCCCTTACAAATGAATGGCATCGAAGAGGATTCTGATGAGCCTTTAGAGAGAAGGCTGTCCTTAGTACCAGATTCTGAGCAGGGAGAGGCGATACTGCCTCGCATCAGCGTGATCAGCACTGGCCCCACGCTTCAGGCACGAAGGAGGCAGTCTGTCCTGAACCTGATGACACACTCAGTTAACCAAGGTCAGAACATTCACCGAAAGACAACAGCATCCACACGAAAAGTGTCACTGGCCCCTCAGGCAAACTTGACTGAACTGGATATATATTCAAGAAGGTTATCTCAAGAAACTGGCTTGGAAATAAGTGAAGAAATTAACGAAGAAGACTTAAAGGAGTGCTTTTTTGATGATATGGAGAGCATACCAGCAGTGACTACATGGAACACATACCTTCGATATATTACTGTCCACAAGAGCTTAATTTTTGTGCTAATTTGGTGCTTAGTAATTTTTCTGGCAGAGGTGGCTGCTTCTTTGGTTGTGCTGTGGCTCCTTGGAAACACTCCTCTTCAAGACAAAGGGAATAGTACTCATAGTAGAAATAACAGCTATGCAGTGATTATCACCAGCACCAGTTCGTATTATGTGTTTTACATTTACGTGGGAGTAGCCGACACTTTGCTTGCTATGGGATTCTTCAGAGGTCTACCACTGGTGCATACTCTAATCACAGTGTCGAAAATTTTACACCACAAAATGTTACATTCTGTTCTTCAAGCACCTATGTCAACCCTCAACACGTTGAAAGCAGGTGGGATTCTTAATAGATTCTCCAAAGATATAGCAATTTTGGATGACCTTCTGCCTCTTACCATATTTGACTTCATCCAGTTGTTATTAATTGTGATTGGAGCTATAGCAGTTGTCGCAGTTTTACAACCCTACATCTTTGTTGCAACAGTGCCAGTGATAGTGGCTTTTATTATGTTGAGAGCATATTTCCTCCAAACCTCACAGCAACTCAAACAACTGGAATCTGAAGGCAGGAGTCCAATTTTCACTCATCTTGTTACAAGCTTAAAAGGACTATGGACACTTCGTGCCTTCGGACGGCAGCCTTACTTTGAAACTCTGTTCCACAAAGCTCTGAATTTACATACTGCCAACTGGTTCTTGTACCTGTCAACACTGCGCTGGTTCCAAATGAGAATAGAAATGATTTTTGTCATCTTCTTCATTGCTGTTACCTTCATTTCCATTTTAACAACAGGAGAAGGAGAAGGAAGAGTTGGTATTATCCTGACTTTAGCCATGAATATCATGAGTACATTGCAGTGGGCTGTAAACTCCAGCATAGATGTGGATAGCTTGATGCGATCTGTGAGCCGAGTCTTTAAGTTCATTGACATGCCAACAGAAGGTAAACCTACCAAGTCAACCAAACCATACAAGAATGGCCAACTCTCGAAAGTTATGATTATTGAGAATTCACACGTGAAGAAAGATGACATCTGGCCCTCAGGGGGCCAAATGACTGTCAAAGATCTCACAGCAAAATACACAGAAGGTGGAAATGCCATATTAGAGAACATTTCCTTCTCAATAAGTCCTGGCCAGAGGGTGGGCCTCTTGGGAAGAACTGGATCAGGGAAGAGTACTTTGTTATCAGCTTTTTTGAGACTACTGAACACTGAAGGAGAAATCCAGATCGATGGTGTGTCTTGGGATTCAATAACTTTGCAACAGTGGAGGAAAGCCTTTGGAGTGATACCACAGAAAGTATTTATTTTTTCTGGAACATTTAGAAAAAACTTGGATCCCTATGAACAGTGGAGTGATCAAGAAATATGGAAAGTTGCAGATGAGGTTGGGCTCAGATCTGTGATAGAACAGTTTCCTGGGAAGCTTGACTTTGTCCTTGTGGATGGGGGCTGTGTCCTAAGCCATGGCCACAAGCAGTTGATGTGCTTGGCTAGATCTGTTCTCAGTAAGGCGAAGATCTTGCTGCTTGATGAACCCAGTGCTCATTTGGATCCAGTAACATACCAAATAATTAGAAGAACTCTAAAACAAGCATTTGCTGATTGCACAGTAATTCTCTGTGAACACAGGATAGAAGCAATGCTGGAATGCCAACAATTTTTGGTCATAGAAGAGAACAAAGTGCGGCAGTACGATTCCATCCAGAAACTGCTGAACGAGAGGAGCCTCTTCCGGCAAGCCATCAGCCCCTCCGACAGGGTGAAGCTCTTTCCCCACCGGAACTCAAGCAAGTGCAAGTCTAAGCCCCAGATTGCTGCTCTGAAAGAGGAGACAGAAGAAGAGGTGCAAGATACAAGGCTTTAGAGAGCAGCATAAATGTTGACATGGGACATTTGCTCATGGAATTGGAGCTCGTGGGACAGTCACCTCATGGAATTGGAGCTCGTGGAACAGTTACCTCTGCCTCAGAAAACAAGGATGAATTAAGTTTTTTTTTAAAAAAGAAACATTTGGTAAGGGGAATTGAGGACACTGATATGGGTCTTGATAAATGGCTTCCTGGCAATAGTCAAATTGTGTGAAAGGTACTTCAAATCCTTGAAGATTTACCACTTGTGTTTTGCAAGCCAGATTTTCCTGAAAACCCTTGCCATGTGCTAGTAATTGGAAAGGCAGCTCTAAATGTCAATCAGCCTAGTTGATCAGCTTATTGTCTAGTGAAACTCGTTAATTTGTAGTGTTGGAGAAGAACTGAAATCATACTTCTTAGGGTTATGATTAAGTAATGATAACTGGAAACTTCAGCGGTTTATATAAGCTTGTATTCCTTTTTCTCTCCTCTCCCCATGATGTTTAGAAACACAACTATATTGTTTGCTAAGCATTCCAACTATCTCATTTCCAAGCAAGTATTAGAATACCACAGGAACCACAAGACTGCACATCAAAATATGCCCCATTCAACATCTAGTGAGCAGTCAGGAAAGAGAACTTCCAGATCCTGGAAATCAGGGTTAGTATTGTCCAGGTCTACCAAAAATCTCAATATTTCAGATAATCACAATACATCCCTTACCTGGGAAAGGGCTGTTATAATCTTTCACAGGGGACAGGATGGTTCCCTTGATGAAGAAGTTGATATGCCTTTTCCCAACTCCAGAAAGTGACAAGCTCACAGACCTTTGAACTAGAGTTTAGCTGGAAAAGTATGTTAGTGCAAATTGTCACAGGACAGCCCTTCTTTCCACAGAAGCTCCAGGTAGAGGGTGTGTAAGTAGATAGGCCATGGGCACTGTGGGTAGACACACATGAAGTCCAAGCATTTAGATGTATAGGTTGATGGTGGTATGTTTTCAGGCTAGATGTATGTACTTCATGCTGTCTACACTAAGAGAGAATGAGAGACACACTGAAGAAGCACCAATCATGAATTAGTTTTATATGCTTCTGTTTTATAATTTTGTGAAGCAAAATTTTTTCTCTAGGAAATATTTATTTTAATAATGTTTCAAACATATATAACAATGCTGTATTTTAAAAGAATGATTATGAATTACATTTGTATAAAATAATTTTTATATTTGAAATATTGACTTTTTATGGCACTAGTATTTCTATGAAATATTATGTTAAAACTGGGACAGGGGAGAACCTAGGGTGATATTAACCAGGGGCCATGAATCACCTTTTGGTCTGGAGGGAAGCCTTGGGGCTGATGCAGTTGTTGCCCACAGCTGTATGATTCCCAGCCAGCACAGCCTCTTAGATGCAGTTCTGAAGAAGATGGTACCACCAGTCTGACTGTTTCCATCAAGGGTACACTGCCTTCTCAACTCCAAACTGACTCTTAAGAAGACTGCATTATATTTATTACTGTAAGAAAATATCACTTGTCAATAAAATCCATACATTTGTGTGAAA', 'ENST00000013222': 'ACATTTCAGGGACACCATGAAGGGTGGCTTCACTGGGGGTGATGAGTACCAGAAGCACTTCCTGCCCAGGGACTACTTGGCTACTTACTACAGCTTCGATGGCAGCCCCTCACCCGAGGCCGAGATGCTGAAGTTTAACTTGGAATGTCTCCACAAGACCTTCGGCCCTGGAGGCCTCCAAGGGGACACGCTGATTGACATTGGCTCAGGTCCTACCATCTACCAAGTTCTTGCTGCCTGTGATTCCTTCCAAGACATCACTCTCTCCGACTTTACCGACCGCAACCGGGAGGAGCTGGAAAAGTGGCTGAAGAAGGAGCCGGGGGCCTATGACTGGACCCCAGCGGTGAAATTCGCCTGTGAGCTGGAAGGAAACAGCGGCCGATGGGAGGAGAAGGAGGAGAAGCTGCGGGCAGCGGTGAAGCGGGTGCTCAAGTGCGATGTCCACCTGGGCAACCCGCTGGCCCCGGCTGTGTTGCCTCTCGCCGACTGTGTGCTCACCCTGCTGGCCATGGAGTGTGCCTGCTGTAGCCTTGATGCCTACCGCGCTGCCCTGTGCAACCTTGCCTCACTGCTCAAGCCGGGTGGCCACCTGGTGACCACTGTCACGCTTCGGCTCCCGTCCTACATGGTGGGGAAGCGTGAATTTTCCTGCGTGGCCCTGGAGAAAGAGGAGGTGGAGCAGGCTGTCCTGGATGCTGGCTTTGACATTGAACAGCTCCTACACAGTCCCCAGAGCTACTCTGTCACCAATGCTGCCAACAATGGGGTCTGCTTCATTGTGGCTCGCAAGAAGCCTGGGCCCTGAGCCAGGAGGGCCAGCCAGAGGTCTGGTCAGGCTGTGAGGCCTTGGCCATCTGTATGCTAGAGAGGGGTGAGGAATGGATACTGTCTAACAGTCTCTGATTTCAACACTAACATTCCATCTTCTGAAATTCTGAGATTCTAACATCCTTGTTTTAGAATTCTAAGTTTCCAACATTCCTCATTCTAGGATCCTAGGAGTGGAATTTTCCATTTTCTAATATACTAAGCCTTACAGCTATCTTAGATGCGATCTGACTCCTGTGTGACTGTGGAGCACCCAGGGACGTGGTTTTAGAGTCTACCTAATATGTTAAGGACAAGGAAACCTCTGAGTCTACCTAATATGTTAAGGACAAGGAAACCTCTGGACAGTGGTATATTGGGGAATTTTTTTTTTTTTTTTGAGACGGAGTCTGGCTCTGTCACCCAGGCTAGAGTGCAATGGCACGATCTCGGCTCACTGCAAGCTCTGCGTCCTGGGTTGACGCCATTCTCCTGCCTCAGCCTCCCGAGTAGCTGGGACTACAGGAGCTCGCCACCACACCCAGCTAATTTTTTTTTTTTTTTTTTTATTTGAGACGGAGTTTCGCTCTGTCGCCCAGGCTGGAGTGCAGTGGCGCGATCTCGACTCACTGCAAGCTCCGCCTCCCGGGTTCACGCCATTCTCCTGCCTCAGCCTCCCGTGTAGCTGGGACTACAGGCACGCGCCACCATGCCCGGCTAATTTTTGTATTTTTAGTAGAGATGGGGTTTCACCGTGTTAGCCAGGATGGTCTCGATCTCCTGACCTGGTGATCCACCCACCTTGGCCTCCCAAAGTGCTGGGATTACAGGCGTGAGCCACCGCACCCAGCCAGGGGGAATGTTCTATAACCAGCTCTGTAAAGGAAAAGCACTGATGTGTGGTAGTCACCAATTTCTGTGGTGTAAATACTCCCACCATGGTTGATTTCAAGCCACCAGTGGTTTAATAACCAGCTCATAAATCTCCTAAATATTTTACAGTTGACTCTCATGAGCTGATTGGAGTCAGCTGGAACATACCACTGCCTCTAGACTAAGGTCAGCAGATTTAGCAAATACAGACTGCCCCAGTTCATTGAATTTTAGATAAATGAAATAAATCTATAAGGTTAAGTATGTCCCCAGAACTGCATGGAACATGCTTAATCTAAACAATGATTTGTTGTTCACCTGAAATTCAAATTTAGCTGGGTGTCCTGTATTTCATCTGGCAACCCTACTTCAGACCCAGGTGTAAGGTACATGGATGTGCTTTGGTCAAGGAATAGGCCAAGGCAGAGATCCATGCCTGCATGACTCAGTGGGTTTGGTGCACAGGCACACACCTCCACTTGTTATATAACCTGTTTGTGTAAGTTCATACTTGGTCTGAGCCACTGTTGTCTGTAAAAGGTAATTGTCCTGCTAATGCTGTACAGGGGCTCTTGGGGTTCGGCTCAGCTCAACATGGCTTGACATGGTGGGCACACTGGCGCCCAGTAAGAGAGAGAGAGAGCCAAAGCTGTCCGTTTTGCAGATGGACAGGAAGGAGCCAGGACACAGCTCAGCTTGCTCACGCCCAGAGAGAGAAAAAGTTAAGCTGCTGACCCTGAAGGCAAGGGAGAGCAGGCTGCACAGCTGTGTGTGGAAGCCACGGGCTCAAGCAGCCAAGGCAGGGCGGACAGTGTGAGAGAGCTAGTGTAAGCTGTTGATGAGAGCTGTTGCTGAATAAAACCATATTCACCTGCC', 'ENST00000056217': 'GGGGCGGCCGGGCCTGCGCTGGGGACGGCTCTGGGGACTGCGGCCGGCGCCGGGACCTGGAGGGGACGCTGGGGCCGAAGCAGCATGTGACACCGACCAGGATTCAGCCCTGATGGAGGCTGAGGAGGCCCAGCGTGGAGCCTCTCCTCCCATCTCTGCCATAGAGGAATTCAGCATTATCCCTGAGGCTCCCATGAGGAGCAGCCAGGTCTCTGCCTTGGGGCTTGAAGCTCAAGAAGATGAGGACCCATCCTATAAGTGGAGAGAGGAACACAGACTCTCAGCAACTCAGCAGAGTGAGTTAAGGGATGTGTGTGACTATGCGATTGAGACGATGCCCTCTTTTCCCAAGGAAGGTTCTGCAGATGTGGAGCCCAATCAGGAAAGCCTTGTGGCTGAGGCCTGTGACACTCCGGAACACTGGGAGGCAGTACCCCAGAGCCTAGCAGGCCGACAAGCAAGGACTCTAGCTCCCCCAGAGCTCTGGGCCTGCCCCATTCAGAGTGAGCATCTAGACATGGCCCCATTTTCCAGTGACCTGGGAAGCGAAGAAGAGGAGGTGGAATTTTGGCCAGGACTTACTTCTTTGACATTGGGATCTGGACAGGCAGAAGAAGAAGAGGAAACCTCTTCAGATAACTCTGGTCAGACCAGATATTATTCTCCCTGCGAAGAGCATCCTGCAGAGACCAACCAGAATGAAGGCTCTGAAAGTGGGACTATCAGGCAGGGGGAAGAGCTGCCACCTGAGGAGCTGCAGGAAAGTCAAGGGCTCTTGCATCCCCAGGAGGTCCAAGTTCTGGAGGAGCAGGGACAGCAGGAAGCAGGATTTCGGGGGGAAGGAACTCTGAGGGAGGATGTTTGTGCCGATGGGCTATTAGGGGAGGAACAGATGATAGAGCAGGTTAATGATGAAAAGGGAGAACAGAAGCAAAAACAGGAACAGGTACAAGATGTGATGCTTGGGAGACAAGGAGAAAGAATGGGGCTCACTGGGGAGCCAGAGGGTCTGAATGACGGTGAGTGGGAGCAGGAGGATATGGAGAGGAAGGCTCAGGGTCAGGGAGGTCCAGAACAGGGAGAAGAGAGGAAGAGGGAGCTGCAGGTGCCAGAAGAGAATAGGGCGGACTCTCAGGACGAAAAGAGTCAAACCTTTTTGGGAAAATCAGAGGAAGTAACTGGAAAGCAAGAAGATCATGGTATAAAGGAGAAAGGGGTGCCAGTCAGCGGGCAGGAGGCGAAAGAGCCAGAGAGTTGGGATGGGGGCAGGCTGGGGGCAGTGGGAAGAGCGAGGAGCAGGGAAGAGGAGAATGAGCATCATGGGCCTTCAATGCCCGCTCTGATAGCCCCTGAGGACTCTCCTCACTGTGACCTGTTTCCAGGTGCCTCATATCTCATGACTCAGATTCCCGGGACTCAGACAGAGTCCAGGGCTGAGGAACTGTCCCCCGCAGCTCTGTCTCCCTCGCTAGAGCCCATCAGGTGCTCTCACCAGCCCATTTCTCTACTGGGCTCCTTTTTGACTGAGGAGTCACCTGACAAGGAAATAGATCAAAACAGCCAGCAAGAGGAATCCAGGCTGAGGAAGGGAACAGTGTCCAGCCAAGGGACTGAGGTGGTCTTTGCCAGTGCATCTGTGACTCCTCCAAGGACACCAGATTCAGCTCCTCCCAGTCCTGCTGAAGCCTACCCCATCACACCTGCCTCGGTATCTGCCAGGCCCCCAGTTGCCTTTCCCAGGAGGGAAACCTCTTGTGCTGCACGTGCTCCAGAAACTGCCAGTGCCCCTCTCTCAATGGATGACCCATCTCCCTGTGGGACTTCTGAGATGTGCCCGGCTGCCCTCTATGGCTTCCCCTCCACCGGGACCAGCCCTCCGAGGCCCCCAGCCAACTCCACAGGCACCGTCCAGCACTTACGGAGTGACTCCTTCCCTGGTTCTCACAGGACAGAGCAGACTCCAGACCTGGTGGGAATGTTGCTTTCCTACTCCCACTCAGAGCTGCCCCAGAGGCCCCCCAAACCTGCCATCTACAGCTCTGTGACCCCAAGAAGGGACAGAAGGAGTGGTAGGGACTACAGCACCGTTTCAGCATCCCCTACTGCCTTATCCACGCTGAAGCAGGACTCTCAAGAATCCATCTCAAATCTAGAGAGACCCAGCAGTCCTCCCAGCATCCAGCCCTGGGTCTCCCCACATAATCCAGCCTTTGCCACAGAGTCTCCCGCCTACGGTTCTTCCCCATCCTTTGTCTCCATGGAGGATGTGAGGATCCACGAACCTCTGCCCCCTCCTCCCCCACAGAGGAGGGACACCCATCCCTCCGTGGTGGAGACAGATGGCCATGCTCGTGTAGTGGTTCCCACGCTGAAGCAGCATAGCCACCCTCCTCCATTGGCCCTAGGTTCAGGGCTGCATGCCCCCCATAAAGGCCCACTTCCCCAAGCCTCTGACCCCGCTGTGGCCAGGCAGCACCGACCTCTGCCATCTACCCCAGACAGCTCCCACCATGCTCAGGCCACCCCCAGGTGGAGATACAACAAGCCGCTACCCCCTACCCCTGATTTGCCGCAGCCCCACCTTCCTCCCATTTCTGCTCCTGGTAGCTCAAGGATCTACAGGCCTCTACCCCCACTACCCATCATAGACCCTCCCACCGAACCACCCCCATTGCCCCCAAAGTCCAGGGGGAGGAGCAGGAGCACTCGGGGAGGACATATGAACTCAGGGGGTCATGCCAAAACAAGACCTGCTTGTCAAGACTGGACAGTCCCCCTCCCTGCCTCTGCTGGACGCACCTCCTGGCCCCCGGCCACAGCTAGATCAACAGAGTCTTTCACTTCCACCAGCAGGAGTAAGAGCGAAGTGTCCCCTGGCATGGCTTTCAGCAACATGACAAACTTCCTATGCCCCTCTTCCCCTACCACTCCCTGGACTCCGGAGCTCCAGGGACCCACCTCTAAGGATGAAGCAGGGGTCTCAGAACACCCTGAGGCCCCTGCGAGAGAACCTTTGAGAAGGACAACCCCTCAGCAAGGAGCCAGTGGCCCAGGGAGGTCACCTGTGGGCCAAGCAAGGCAGCCAGAAAAACCCAGCCATCTGCACCTGGAGAAGGCGTC'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first few lines of the script import specific functions from a newly created module called “mbb_functions”</a:t>
            </a:r>
          </a:p>
          <a:p>
            <a:pPr lvl="1"/>
            <a:r>
              <a:rPr/>
              <a:t>A module is simply a Python script that isn’t meant to be run but instead provides functions that can be used (imported) by other scripts</a:t>
            </a:r>
          </a:p>
          <a:p>
            <a:pPr lvl="1"/>
            <a:r>
              <a:rPr/>
              <a:t>Syntax is </a:t>
            </a:r>
            <a:r>
              <a:rPr sz="1800">
                <a:latin typeface="Courier"/>
              </a:rPr>
              <a:t>from MODULENAME import FUNCTION_NAME</a:t>
            </a:r>
          </a:p>
          <a:p>
            <a:pPr lvl="1"/>
            <a:r>
              <a:rPr/>
              <a:t>Two functions now do almost all the work for us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5</dc:title>
  <dc:creator>Ryan Morin</dc:creator>
  <cp:keywords/>
  <dcterms:created xsi:type="dcterms:W3CDTF">2022-02-10T00:21:58Z</dcterms:created>
  <dcterms:modified xsi:type="dcterms:W3CDTF">2022-02-10T00:21:58Z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2022/02/09</vt:lpwstr>
  </property>
  <property fmtid="{D5CDD505-2E9C-101B-9397-08002B2CF9AE}" pid="3" name="output">
    <vt:lpwstr/>
  </property>
</Properties>
</file>