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6" autoAdjust="0"/>
    <p:restoredTop sz="94689" autoAdjust="0"/>
  </p:normalViewPr>
  <p:slideViewPr>
    <p:cSldViewPr snapToGrid="0" snapToObjects="1">
      <p:cViewPr varScale="1">
        <p:scale>
          <a:sx n="184" d="100"/>
          <a:sy n="184" d="100"/>
        </p:scale>
        <p:origin x="20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rinlab/MBB243/blob/main/Glossary.m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s02web.zoom.us/j/85725104049" TargetMode="External"/><Relationship Id="rId2" Type="http://schemas.openxmlformats.org/officeDocument/2006/relationships/hyperlink" Target="https://github.com/morinlab/MBB2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ateway.its.sfu.ca/guacamole/#/" TargetMode="External"/><Relationship Id="rId4" Type="http://schemas.openxmlformats.org/officeDocument/2006/relationships/hyperlink" Target="https://sfu.zoom.us/j/8109061879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rinlab/MBB243/blob/main/Glossary.md#byte" TargetMode="External"/><Relationship Id="rId2" Type="http://schemas.openxmlformats.org/officeDocument/2006/relationships/hyperlink" Target="https://github.com/morinlab/MBB243/blob/main/Glossary.md#b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orinlab/MBB243/blob/main/Glossary.md#string" TargetMode="External"/><Relationship Id="rId4" Type="http://schemas.openxmlformats.org/officeDocument/2006/relationships/hyperlink" Target="Glossary.html#%20character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rinlab/MBB243/blob/main/Glossary.md#FASTA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rinlab/MBB243/blob/main/Glossary.md#newlin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rinlab/MBB243/blob/main/Glossary.md#annotatio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stars.org/p/84686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rinlab/MBB243/blob/main/Glossary.md#BED" TargetMode="Externa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rinlab/MBB243/blob/main/Glossary.md#pipe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github.com" TargetMode="External"/><Relationship Id="rId2" Type="http://schemas.openxmlformats.org/officeDocument/2006/relationships/hyperlink" Target="https://mbb243.slack.com/archives/C02R7MCU2U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c/mbb243/questions" TargetMode="External"/><Relationship Id="rId4" Type="http://schemas.openxmlformats.org/officeDocument/2006/relationships/hyperlink" Target="https://www.sfu.ca/information-systems/services/mfa.html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bb243.slack.com/archives/C02U4MU6NUQ" TargetMode="External"/><Relationship Id="rId2" Type="http://schemas.openxmlformats.org/officeDocument/2006/relationships/hyperlink" Target="https://stackoverflow.com/c/mbb243/question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MBB 243 - Lecture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Ryan Morin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2022/01/12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dirty="0"/>
              <a:t>All source code shown in lectures is in the associated </a:t>
            </a:r>
            <a:r>
              <a:rPr dirty="0" err="1"/>
              <a:t>Rmarkdown</a:t>
            </a:r>
            <a:r>
              <a:rPr dirty="0"/>
              <a:t> file</a:t>
            </a:r>
          </a:p>
          <a:p>
            <a:pPr lvl="1"/>
            <a:r>
              <a:rPr dirty="0"/>
              <a:t>Individual code chunks should run on your lab server</a:t>
            </a:r>
          </a:p>
          <a:p>
            <a:pPr lvl="2"/>
            <a:r>
              <a:rPr dirty="0"/>
              <a:t>Play with it, tweak it, break it, remix it, repurpose it!</a:t>
            </a:r>
          </a:p>
          <a:p>
            <a:pPr lvl="1"/>
            <a:r>
              <a:rPr dirty="0"/>
              <a:t>Course </a:t>
            </a:r>
            <a:r>
              <a:rPr dirty="0">
                <a:hlinkClick r:id="rId2"/>
              </a:rPr>
              <a:t>glossary and “cheat sheet”</a:t>
            </a:r>
          </a:p>
          <a:p>
            <a:pPr lvl="1"/>
            <a:r>
              <a:rPr dirty="0"/>
              <a:t>Suggestions for glossary terms I haven’t included are welcome</a:t>
            </a:r>
          </a:p>
          <a:p>
            <a:pPr lvl="1"/>
            <a:r>
              <a:rPr dirty="0"/>
              <a:t>Submissions of new cheat sheet/glossary entries are highly encouraged and </a:t>
            </a:r>
            <a:r>
              <a:rPr i="1" dirty="0"/>
              <a:t>will be rewarded with participation marks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Important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Lab landing page</a:t>
            </a:r>
            <a:r>
              <a:t>, with all this information</a:t>
            </a:r>
          </a:p>
          <a:p>
            <a:pPr lvl="1"/>
            <a:r>
              <a:rPr>
                <a:hlinkClick r:id="rId3"/>
              </a:rPr>
              <a:t>Zoom for class</a:t>
            </a:r>
          </a:p>
          <a:p>
            <a:pPr lvl="1"/>
            <a:r>
              <a:rPr>
                <a:hlinkClick r:id="rId3"/>
              </a:rPr>
              <a:t>Zoom for Dr. Morin’s office hours</a:t>
            </a:r>
          </a:p>
          <a:p>
            <a:pPr lvl="1"/>
            <a:r>
              <a:rPr>
                <a:hlinkClick r:id="rId4"/>
              </a:rPr>
              <a:t>TA office hours</a:t>
            </a:r>
            <a:r>
              <a:t> Thursdays 4-5 PM</a:t>
            </a:r>
          </a:p>
          <a:p>
            <a:pPr lvl="1"/>
            <a:r>
              <a:rPr>
                <a:hlinkClick r:id="rId5"/>
              </a:rPr>
              <a:t>Link for remote lab workstation connections</a:t>
            </a:r>
            <a:r>
              <a:t> This is only needed to connect to the lab server from </a:t>
            </a:r>
            <a:r>
              <a:rPr i="1"/>
              <a:t>off campus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Learning goals for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Molecular biology generates large volumes of data</a:t>
            </a:r>
          </a:p>
          <a:p>
            <a:pPr lvl="2"/>
            <a:r>
              <a:t>Text-based (DNA/RNA/Protein Sequences)</a:t>
            </a:r>
          </a:p>
          <a:p>
            <a:pPr lvl="2"/>
            <a:r>
              <a:t>Numeric/quantitative (measurements, observations)</a:t>
            </a:r>
          </a:p>
          <a:p>
            <a:pPr lvl="1"/>
            <a:r>
              <a:t>Manipulate files and run individual tools interactively in a command-line environment</a:t>
            </a:r>
          </a:p>
          <a:p>
            <a:pPr lvl="1"/>
            <a:r>
              <a:t>The basics of the Python language to perform some analyses and file manipulations</a:t>
            </a:r>
          </a:p>
          <a:p>
            <a:pPr lvl="1"/>
            <a:r>
              <a:t>Become familiar with the statistical programming language R</a:t>
            </a:r>
          </a:p>
          <a:p>
            <a:pPr lvl="2"/>
            <a:r>
              <a:t>Analyze numerical data of various types</a:t>
            </a:r>
          </a:p>
          <a:p>
            <a:pPr lvl="2"/>
            <a:r>
              <a:t>Produce visualizations (plots) </a:t>
            </a:r>
            <a:r>
              <a:rPr b="1"/>
              <a:t>NOT using Excel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Learning goals for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Become familiar with some common data types we encounter in the life sciences, particularly molecular biology and biochemistry</a:t>
            </a:r>
          </a:p>
          <a:p>
            <a:pPr lvl="1"/>
            <a:r>
              <a:t>Understand some basic computer science concepts relating to different data types</a:t>
            </a:r>
          </a:p>
          <a:p>
            <a:pPr lvl="1"/>
            <a:r>
              <a:t>Know some basic ways we can represent and manipulate DNA (genome) sequences and their annotations</a:t>
            </a:r>
          </a:p>
          <a:p>
            <a:pPr lvl="1"/>
            <a:r>
              <a:t>Become familiar with the command line and appreciate how it enables us to work with some of these data types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General data flavours in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Molecular biology experiments primarily lead to two major data types</a:t>
            </a:r>
          </a:p>
          <a:p>
            <a:pPr lvl="2"/>
            <a:r>
              <a:t>Sequence (essentially text)</a:t>
            </a:r>
          </a:p>
          <a:p>
            <a:pPr lvl="2"/>
            <a:r>
              <a:t>Numeric (quantitative or categorical)</a:t>
            </a:r>
          </a:p>
          <a:p>
            <a:pPr lvl="1"/>
            <a:r>
              <a:t>Genome sequence carries your genetic information and identity</a:t>
            </a:r>
          </a:p>
          <a:p>
            <a:pPr lvl="1"/>
            <a:r>
              <a:t>mRNA sequence is the portion of the genome that can be made into proteins</a:t>
            </a:r>
          </a:p>
          <a:p>
            <a:pPr lvl="1"/>
            <a:r>
              <a:t>How many times a given mRNA is observed can inform on the expression of that gene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Types of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DNA molecules are sequences in an alphabet of four nucleotides</a:t>
            </a:r>
          </a:p>
          <a:p>
            <a:pPr lvl="2"/>
            <a:r>
              <a:t>A, C, T, G</a:t>
            </a:r>
          </a:p>
          <a:p>
            <a:pPr lvl="2"/>
            <a:r>
              <a:t>Double-stranded, always complementary</a:t>
            </a:r>
          </a:p>
          <a:p>
            <a:pPr lvl="1"/>
            <a:r>
              <a:t>RNA molecules are sequences of four nucleotides and are generally single-stranded</a:t>
            </a:r>
          </a:p>
          <a:p>
            <a:pPr lvl="2"/>
            <a:r>
              <a:t>A, C, U, G</a:t>
            </a:r>
          </a:p>
          <a:p>
            <a:pPr lvl="1"/>
            <a:r>
              <a:t>Protein molecules comprise 20 different amino acids that you have all studied and probably memorized (right?)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All DNA sequences have a partner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t>A DNA sequence is a succession of letters indicating the order of nucleotides on one of the complementary strands</a:t>
            </a:r>
          </a:p>
          <a:p>
            <a:pPr lvl="1"/>
            <a:r>
              <a:t>For us it is redundant to represent both strands because the other can always be inferred using base pairing rules</a:t>
            </a:r>
          </a:p>
        </p:txBody>
      </p:sp>
      <p:pic>
        <p:nvPicPr>
          <p:cNvPr id="4" name="Picture 1" descr="images/dna1.jpe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349500"/>
            <a:ext cx="4038600" cy="303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DNA sequence as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The minimal unit of data in computers is a </a:t>
            </a:r>
            <a:r>
              <a:rPr>
                <a:hlinkClick r:id="rId2"/>
              </a:rPr>
              <a:t>bit</a:t>
            </a:r>
            <a:r>
              <a:t>, which has two states (0 or 1)</a:t>
            </a:r>
          </a:p>
          <a:p>
            <a:pPr lvl="1"/>
            <a:r>
              <a:t>There are eight bits per </a:t>
            </a:r>
            <a:r>
              <a:rPr>
                <a:hlinkClick r:id="rId3"/>
              </a:rPr>
              <a:t>byte</a:t>
            </a:r>
          </a:p>
          <a:p>
            <a:pPr lvl="2"/>
            <a:r>
              <a:t>One byte can be used to encode any ASCII character in a plain text file</a:t>
            </a:r>
          </a:p>
          <a:p>
            <a:pPr lvl="1"/>
            <a:r>
              <a:t>In programming, text-based information is represented as either </a:t>
            </a:r>
            <a:r>
              <a:rPr>
                <a:hlinkClick r:id="rId4"/>
              </a:rPr>
              <a:t>character</a:t>
            </a:r>
            <a:r>
              <a:t> (length of 1) or </a:t>
            </a:r>
            <a:r>
              <a:rPr>
                <a:hlinkClick r:id="rId5"/>
              </a:rPr>
              <a:t>string</a:t>
            </a:r>
            <a:r>
              <a:t> (arbitrary length) but can also be represented in other ways for efficiency</a:t>
            </a:r>
          </a:p>
          <a:p>
            <a:pPr lvl="2"/>
            <a:r>
              <a:t>e.g. two bits are sufficient to represent each of the four nucleotide characters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(Alpha)Bits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t>Imagine the 4 nucleotides mapped to a 2D grid</a:t>
            </a:r>
          </a:p>
          <a:p>
            <a:pPr lvl="1"/>
            <a:r>
              <a:t>The answer to two true/false questions can disambiguate any of these</a:t>
            </a:r>
          </a:p>
          <a:p>
            <a:pPr lvl="2"/>
            <a:r>
              <a:t>Is it a purine?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600200"/>
          <a:ext cx="40386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purine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pyrimidine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A-or-C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not-A-or-C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(Alpha)Bits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t>Imagine the 4 nucleotides mapped to a 2D grid</a:t>
            </a:r>
          </a:p>
          <a:p>
            <a:pPr lvl="1"/>
            <a:r>
              <a:t>The answer to two true/false questions can disambiguate any of these</a:t>
            </a:r>
          </a:p>
          <a:p>
            <a:pPr lvl="2"/>
            <a:r>
              <a:t>Is it a purine?</a:t>
            </a:r>
          </a:p>
          <a:p>
            <a:pPr lvl="3"/>
            <a:r>
              <a:t>TRUE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600200"/>
          <a:ext cx="40386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purine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pyrimidine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A-or-C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not-A-or-C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2FB0-B4E9-CA4A-A3B0-CA6A9B82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I be recording these?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4678B-6B58-DA45-92BC-F2F14A494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25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(Alpha)Bits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t>Imagine the 4 nucleotides mapped to a 2D grid</a:t>
            </a:r>
          </a:p>
          <a:p>
            <a:pPr lvl="1"/>
            <a:r>
              <a:t>The answer to two true/false questions can disambiguate any of these</a:t>
            </a:r>
          </a:p>
          <a:p>
            <a:pPr lvl="2"/>
            <a:r>
              <a:t>Is it a purine?</a:t>
            </a:r>
          </a:p>
          <a:p>
            <a:pPr lvl="3"/>
            <a:r>
              <a:t>TRUE</a:t>
            </a:r>
          </a:p>
          <a:p>
            <a:pPr lvl="2"/>
            <a:r>
              <a:t>Is it one of A or C?</a:t>
            </a:r>
          </a:p>
          <a:p>
            <a:pPr lvl="3"/>
            <a:r>
              <a:t>FALSE</a:t>
            </a:r>
          </a:p>
          <a:p>
            <a:pPr lvl="2"/>
            <a:r>
              <a:t>It must be 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600200"/>
          <a:ext cx="40386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purine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pyrimidine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A-or-C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not-A-or-C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Sequence as a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Storing a sequence as a variable uses a similar syntax in the three programming languages we will be using</a:t>
            </a:r>
          </a:p>
          <a:p>
            <a:pPr marL="1270000" lvl="0" indent="0">
              <a:buNone/>
            </a:pPr>
            <a:r>
              <a:rPr sz="1800">
                <a:solidFill>
                  <a:srgbClr val="19177C"/>
                </a:solidFill>
                <a:latin typeface="Courier"/>
              </a:rPr>
              <a:t>DNA_seq=</a:t>
            </a:r>
            <a:r>
              <a:rPr sz="1800">
                <a:solidFill>
                  <a:srgbClr val="4070A0"/>
                </a:solidFill>
                <a:latin typeface="Courier"/>
              </a:rPr>
              <a:t>"ACCTGACCT"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 &lt;- that is bash code.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#This part is a comment</a:t>
            </a:r>
          </a:p>
          <a:p>
            <a:pPr lvl="1"/>
            <a:r>
              <a:t>No spaces allowed when setting a variable!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DNA_seq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"ACCTGACCT"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 Python code</a:t>
            </a:r>
          </a:p>
          <a:p>
            <a:pPr lvl="1"/>
            <a:r>
              <a:t>White space here is OK but Python has its annoying formatting quirks 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DNA_seq &lt;-</a:t>
            </a:r>
            <a:r>
              <a:rPr sz="1800">
                <a:solidFill>
                  <a:srgbClr val="4070A0"/>
                </a:solidFill>
                <a:latin typeface="Courier"/>
              </a:rPr>
              <a:t> "ACCTGACCT"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 R code</a:t>
            </a:r>
          </a:p>
          <a:p>
            <a:pPr lvl="1"/>
            <a:r>
              <a:t>White space is unimportant in this case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human genome as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t>The longest DNA molecule (chromosome) in the human genome is chromosome 1</a:t>
            </a:r>
          </a:p>
          <a:p>
            <a:pPr lvl="2"/>
            <a:r>
              <a:t>249,250,621 base pairs (bp)</a:t>
            </a:r>
          </a:p>
          <a:p>
            <a:pPr lvl="2"/>
            <a:r>
              <a:t>What size (in bytes) is a plain text file containing the sequence of human chromosome 1?</a:t>
            </a:r>
          </a:p>
        </p:txBody>
      </p:sp>
      <p:pic>
        <p:nvPicPr>
          <p:cNvPr id="4" name="Picture 1" descr="images/karyotyp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89100"/>
            <a:ext cx="4038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human genome as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t>The longest DNA molecule (chromosome) in the human genome is chromosome 1</a:t>
            </a:r>
          </a:p>
          <a:p>
            <a:pPr lvl="2"/>
            <a:r>
              <a:t>249,250,621 base pairs (bp)</a:t>
            </a:r>
          </a:p>
          <a:p>
            <a:pPr lvl="2"/>
            <a:r>
              <a:t>What size (in bytes) is a plain text file containing the sequence of human chromosome 1?</a:t>
            </a:r>
          </a:p>
          <a:p>
            <a:pPr lvl="2"/>
            <a:r>
              <a:t>249,250,621 bytes!</a:t>
            </a:r>
          </a:p>
        </p:txBody>
      </p:sp>
      <p:pic>
        <p:nvPicPr>
          <p:cNvPr id="4" name="Picture 1" descr="images/karyotyp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89100"/>
            <a:ext cx="4038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File size of the genome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Let’s jump right in: the size of the human reference genome on disk can be determined with a simple bash command (</a:t>
            </a:r>
            <a:r>
              <a:rPr sz="1800">
                <a:latin typeface="Courier"/>
              </a:rPr>
              <a:t>ls -l</a:t>
            </a:r>
            <a:r>
              <a:t>)</a:t>
            </a:r>
          </a:p>
          <a:p>
            <a:pPr marL="1270000" lvl="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ls</a:t>
            </a:r>
            <a:r>
              <a:rPr sz="1800">
                <a:latin typeface="Courier"/>
              </a:rPr>
              <a:t> -l data/hg38.fa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-rw-r--r--@ 1 rmorin  staff  3144230986  5 Jan 08:35 data/hg38.fa</a:t>
            </a:r>
          </a:p>
          <a:p>
            <a:pPr lvl="1"/>
            <a:r>
              <a:t>Using </a:t>
            </a:r>
            <a:r>
              <a:rPr sz="1800">
                <a:latin typeface="Courier"/>
              </a:rPr>
              <a:t>ls -lh</a:t>
            </a:r>
            <a:r>
              <a:t> gives the same output but with the size in a more human readable format</a:t>
            </a:r>
          </a:p>
          <a:p>
            <a:pPr marL="1270000" lvl="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ls</a:t>
            </a:r>
            <a:r>
              <a:rPr sz="1800">
                <a:latin typeface="Courier"/>
              </a:rPr>
              <a:t> -lh data/hg38.fa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-rw-r--r--@ 1 rmorin  staff   2.9G  5 Jan 08:35 data/hg38.fa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DNA sequence as plain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t>Most common way to store DNA sequences is </a:t>
            </a:r>
            <a:r>
              <a:rPr>
                <a:hlinkClick r:id="rId2"/>
              </a:rPr>
              <a:t>FASTA</a:t>
            </a:r>
            <a:r>
              <a:t> format, which has two components</a:t>
            </a:r>
          </a:p>
          <a:p>
            <a:pPr lvl="2"/>
            <a:r>
              <a:t>header lines begin with </a:t>
            </a:r>
            <a:r>
              <a:rPr sz="1800">
                <a:latin typeface="Courier"/>
              </a:rPr>
              <a:t>&gt;</a:t>
            </a:r>
          </a:p>
          <a:p>
            <a:pPr lvl="2"/>
            <a:r>
              <a:t>sequence lines are just sequence, usually split across multiple lines</a:t>
            </a:r>
          </a:p>
          <a:p>
            <a:pPr lvl="1"/>
            <a:r>
              <a:t>Many more verbose formats available for different applications</a:t>
            </a:r>
          </a:p>
          <a:p>
            <a:pPr lvl="2"/>
            <a:r>
              <a:t>harder to work with but can be more versatile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&gt;NC_002516.2 
TTTAAAGAGACCGGCGATTCTAGTGAAATCGAACGG
GCAGGTCAATTTCCAACCAGCGATGACGTAATAGAT
AGATACAAGGAAG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DNA sequence as plain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FASTA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&gt;NC_002516.2 &lt;-----This is the header line
TTTAAAGAGACCGGCGATTCTAGTGAAATC &lt;- sequence
GCAGGTCAATTTCCAACCAGCGATGACGTA &lt;- more sequence
AGATACAAGGAAG &lt;- end of this sequence
&gt;NCC1701-D &lt;------- Header for the next sequence
AAAAAAAAAAAAAAAAAAAAAAAAAA &lt;- the next sequence
AAAAAAAAAAAAAAAAAAAAAAAAAA &lt;- and so 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it looks to a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Whitespace is important to computers and this can be useful and annoying</a:t>
            </a:r>
          </a:p>
          <a:p>
            <a:pPr lvl="1"/>
            <a:r>
              <a:t>Since we can’t see them, in programs we use special notation to represent them (e.g. </a:t>
            </a:r>
            <a:r>
              <a:rPr sz="1800">
                <a:latin typeface="Courier"/>
              </a:rPr>
              <a:t>\n</a:t>
            </a:r>
            <a:r>
              <a:t> means a line break/ </a:t>
            </a:r>
            <a:r>
              <a:rPr>
                <a:hlinkClick r:id="rId2"/>
              </a:rPr>
              <a:t>newline</a:t>
            </a:r>
            <a:r>
              <a:t>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&gt;NC_002516.2\n
TTTAAAGAGACCGGCGATTCTAGTGAAATC\n
GCAGGTCAATTTCCAACCAGCGATGACGTA\n
AGATACAAGGAAG\n
&gt;NCC1701-D\n
AAAAAAAAAAAAAAAAAAAAAAAAAA\n
AAAAAAAAAAAAAAAAAAAAAAAAAA\n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Genes and Chromosomes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t>A gene is a functional region that consists of one or more exon sequences, usually separated by introns</a:t>
            </a:r>
          </a:p>
          <a:p>
            <a:pPr lvl="1"/>
            <a:r>
              <a:t>Exons and introns of a gene are all on the same strand</a:t>
            </a:r>
          </a:p>
          <a:p>
            <a:pPr lvl="2"/>
            <a:r>
              <a:t>Genes can exist on the + or the - strand</a:t>
            </a:r>
          </a:p>
          <a:p>
            <a:pPr lvl="1"/>
            <a:r>
              <a:t>Broad variability in gene size</a:t>
            </a:r>
          </a:p>
          <a:p>
            <a:pPr lvl="2"/>
            <a:r>
              <a:t>e.g. CNTNAP2 is 2.3 Mb long.</a:t>
            </a:r>
          </a:p>
        </p:txBody>
      </p:sp>
      <p:pic>
        <p:nvPicPr>
          <p:cNvPr id="4" name="Picture 1" descr="images/exons.gif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184400"/>
            <a:ext cx="4038600" cy="335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Central Dogma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t>DNA is copied to complementary DNA during replication</a:t>
            </a:r>
          </a:p>
          <a:p>
            <a:pPr lvl="1"/>
            <a:r>
              <a:t>DNA is copied to complementary RNA during transcription</a:t>
            </a:r>
          </a:p>
          <a:p>
            <a:pPr lvl="1"/>
            <a:r>
              <a:t>Genetic code is used to produce protein from mRNA through translation</a:t>
            </a:r>
          </a:p>
        </p:txBody>
      </p:sp>
      <p:pic>
        <p:nvPicPr>
          <p:cNvPr id="4" name="Picture 1" descr="images/image20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8956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Welcome to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t>Instructor: Ryan Morin</a:t>
            </a:r>
          </a:p>
          <a:p>
            <a:pPr lvl="1"/>
            <a:r>
              <a:t>Associate Professor (MBB)</a:t>
            </a:r>
          </a:p>
          <a:p>
            <a:pPr lvl="1"/>
            <a:r>
              <a:t>Senior Scientist (BC Cancer)</a:t>
            </a:r>
          </a:p>
          <a:p>
            <a:pPr lvl="1"/>
            <a:r>
              <a:t>Bioinformatics &amp; Cancer Genomics lab</a:t>
            </a:r>
          </a:p>
          <a:p>
            <a:pPr lvl="1"/>
            <a:r>
              <a:t>Office hour (zoom or in person): 4:30 – 5:30 PM Wednesdays (after class)</a:t>
            </a:r>
          </a:p>
        </p:txBody>
      </p:sp>
      <p:pic>
        <p:nvPicPr>
          <p:cNvPr id="4" name="Picture 1" descr="images/RyanMori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320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Genes and Transcripts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t>All genes have unique names</a:t>
            </a:r>
          </a:p>
          <a:p>
            <a:pPr lvl="2"/>
            <a:r>
              <a:t>some have more than one name for historical reasons but can only have one official symbol</a:t>
            </a:r>
          </a:p>
          <a:p>
            <a:pPr lvl="1"/>
            <a:r>
              <a:t>Exons and introns are transcribed but introns are spliced out</a:t>
            </a:r>
          </a:p>
          <a:p>
            <a:pPr lvl="1"/>
            <a:r>
              <a:t>Terminal exons contain untranslated regions (UTR)</a:t>
            </a:r>
          </a:p>
        </p:txBody>
      </p:sp>
      <p:pic>
        <p:nvPicPr>
          <p:cNvPr id="4" name="Picture 1" descr="images/splicing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120900"/>
            <a:ext cx="4038600" cy="346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Genomic features as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Every location in a genome can be referred to by a coordinate</a:t>
            </a:r>
          </a:p>
          <a:p>
            <a:pPr lvl="1"/>
            <a:r>
              <a:t>The combination of chromosome name, position and strand (where relevant)</a:t>
            </a:r>
          </a:p>
          <a:p>
            <a:pPr lvl="1"/>
            <a:r>
              <a:t>The transcription start site of the TTN gene is at </a:t>
            </a:r>
            <a:r>
              <a:rPr sz="1800">
                <a:latin typeface="Courier"/>
              </a:rPr>
              <a:t>chr2:178807423</a:t>
            </a:r>
            <a:r>
              <a:t> on the </a:t>
            </a:r>
            <a:r>
              <a:rPr sz="1800">
                <a:latin typeface="Courier"/>
              </a:rPr>
              <a:t>-</a:t>
            </a:r>
            <a:r>
              <a:t> strand</a:t>
            </a:r>
          </a:p>
          <a:p>
            <a:pPr lvl="1"/>
            <a:r>
              <a:t>The location of genes and their elements within the genome is one type of </a:t>
            </a:r>
            <a:r>
              <a:rPr>
                <a:hlinkClick r:id="rId2"/>
              </a:rPr>
              <a:t>annotation</a:t>
            </a:r>
          </a:p>
          <a:p>
            <a:pPr lvl="1"/>
            <a:r>
              <a:t>Most annotations have two positions (i.e. start and end)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the first number?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When storing multiple values in one variable (e.g. an array or list), each is retrieved/set using a unique index</a:t>
            </a:r>
          </a:p>
          <a:p>
            <a:pPr lvl="1"/>
            <a:r>
              <a:t>Programming languages almost universally use 0 as the first available index (including Python) R is an exception</a:t>
            </a:r>
          </a:p>
          <a:p>
            <a:pPr lvl="1"/>
            <a:r>
              <a:t>Genomic coordinate systems have a similar inconsistency</a:t>
            </a:r>
          </a:p>
          <a:p>
            <a:pPr lvl="2"/>
            <a:r>
              <a:rPr>
                <a:hlinkClick r:id="rId2"/>
              </a:rPr>
              <a:t>Zero-based vs 1-based systems</a:t>
            </a:r>
          </a:p>
          <a:p>
            <a:pPr lvl="2"/>
            <a:r>
              <a:t>To be discussed in more detail later in the course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Genomic Features as Plain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t>Various formats exist for representing genomic annotations most are delimited plain text</a:t>
            </a:r>
          </a:p>
          <a:p>
            <a:pPr lvl="1"/>
            <a:r>
              <a:t>Delimiters such as tab, comma or semicolon are treated as special characters to separate columns</a:t>
            </a:r>
          </a:p>
          <a:p>
            <a:pPr lvl="1"/>
            <a:r>
              <a:t>Standardized formats dictate what data each column contains</a:t>
            </a:r>
          </a:p>
          <a:p>
            <a:pPr lvl="2"/>
            <a:r>
              <a:t>e.g. </a:t>
            </a:r>
            <a:r>
              <a:rPr>
                <a:hlinkClick r:id="rId2"/>
              </a:rPr>
              <a:t>BED format</a:t>
            </a:r>
            <a:r>
              <a:t> 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BED file:</a:t>
            </a:r>
          </a:p>
          <a:p>
            <a:pPr marL="0" lvl="0" indent="0">
              <a:buNone/>
            </a:pPr>
            <a:r>
              <a:t>chr7 7471196 7472363 chr7 7472363 7473530 chr7 7473530 7474697</a:t>
            </a:r>
          </a:p>
          <a:p>
            <a:pPr lvl="1"/>
            <a:r>
              <a:t>columns must be separated by a tab (not space)</a:t>
            </a:r>
          </a:p>
          <a:p>
            <a:pPr lvl="1"/>
            <a:r>
              <a:t>no column-defining header line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it looks to a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Tabs (</a:t>
            </a:r>
            <a:r>
              <a:rPr sz="1800">
                <a:latin typeface="Courier"/>
              </a:rPr>
              <a:t>\t</a:t>
            </a:r>
            <a:r>
              <a:t>) separate each column, newlines (</a:t>
            </a:r>
            <a:r>
              <a:rPr sz="1800">
                <a:latin typeface="Courier"/>
              </a:rPr>
              <a:t>\n</a:t>
            </a:r>
            <a:r>
              <a:t>) separate each row</a:t>
            </a:r>
          </a:p>
          <a:p>
            <a:pPr lvl="1"/>
            <a:r>
              <a:t>The meaning of each column is entirely dependent on knowing what file format you have</a:t>
            </a:r>
          </a:p>
          <a:p>
            <a:pPr lvl="2"/>
            <a:r>
              <a:t>More generic delimited files will have a header line defining each column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chr7\t7471196\t7472363\n
chr7\t7472363\t7473530\n
chr7\t7473530\t7474697\n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From Features to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Extracting DNA sequence from a region of interest at the command line</a:t>
            </a:r>
          </a:p>
          <a:p>
            <a:pPr marL="1270000" lvl="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samtools is the program we are using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faidx tells it we want to extract sequence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data/hg38.fa is the file we will extract from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chr2:178807210-178807299 is our region</a:t>
            </a:r>
            <a:br/>
            <a:r>
              <a:rPr sz="1800">
                <a:latin typeface="Courier"/>
              </a:rPr>
              <a:t>samtools faidx data/hg38.fa chr2:178807210-178807299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#output is in fasta format and the header is auto-generated: 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&gt;chr2:178807210-178807299
## ACCTGATTTCTCAAGAGTGCCTAAAAAGGGTGGGACTAAGCCCAAGGTTGCTTCTGAAAC
## GACGTCCTATGGAGAGTTGGTTTTTCTGAC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Respect your computer’s limits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t>The simple act of reading a file from disk into RAM (memory) can be noticeably slow</a:t>
            </a:r>
          </a:p>
          <a:p>
            <a:pPr lvl="1"/>
            <a:r>
              <a:t>Storing text (strings) in RAM will consume more memory than you expect</a:t>
            </a:r>
          </a:p>
          <a:p>
            <a:pPr lvl="1"/>
            <a:r>
              <a:t>The procedure on the previous slide uses indexing to allow you to rapidly skip to the place in the file you need without reading/storing the entire contents</a:t>
            </a:r>
          </a:p>
        </p:txBody>
      </p:sp>
      <p:pic>
        <p:nvPicPr>
          <p:cNvPr id="4" name="Picture 1" descr="images/Processing2.gif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3022600"/>
            <a:ext cx="40386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Respect your computer’s limits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t>It’s virtually never necessary to store large sequences as variables</a:t>
            </a:r>
          </a:p>
          <a:p>
            <a:pPr lvl="2"/>
            <a:r>
              <a:t>Use an indexed file and skip to the data you need OR</a:t>
            </a:r>
          </a:p>
          <a:p>
            <a:pPr lvl="2"/>
            <a:r>
              <a:t>Read from the start and don’t store until necessary (e.g. when you hit a specific line of text, e.g. a chromosome of interest) OR</a:t>
            </a:r>
          </a:p>
          <a:p>
            <a:pPr lvl="2"/>
            <a:r>
              <a:t>read from the start and process data in a stream while also outputting results</a:t>
            </a:r>
          </a:p>
        </p:txBody>
      </p:sp>
      <p:pic>
        <p:nvPicPr>
          <p:cNvPr id="4" name="Picture 1" descr="images/io-ins.gif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3175000"/>
            <a:ext cx="4038600" cy="137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From DNA sequence to mRNA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t>The rules of transcription are simple: the template strand of the DNA duplex becomes complementary RNA</a:t>
            </a:r>
          </a:p>
          <a:p>
            <a:pPr lvl="1"/>
            <a:r>
              <a:t>The resulting mRNA has the same nucleotide sequence as the coding strand but with U in place of T</a:t>
            </a:r>
          </a:p>
        </p:txBody>
      </p:sp>
      <p:pic>
        <p:nvPicPr>
          <p:cNvPr id="4" name="Picture 1" descr="images/transcriptio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5146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Transcription is “simple” to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get the sequence of the region, skipping header</a:t>
            </a:r>
            <a:br/>
            <a:r>
              <a:rPr sz="1800">
                <a:solidFill>
                  <a:srgbClr val="19177C"/>
                </a:solidFill>
                <a:latin typeface="Courier"/>
              </a:rPr>
              <a:t>seq=$(</a:t>
            </a:r>
            <a:r>
              <a:rPr sz="1800">
                <a:latin typeface="Courier"/>
              </a:rPr>
              <a:t>samtools faidx data/hg38.fa chr1:23,559,389-23,559,426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grep</a:t>
            </a:r>
            <a:r>
              <a:rPr sz="1800">
                <a:latin typeface="Courier"/>
              </a:rPr>
              <a:t> -v </a:t>
            </a:r>
            <a:r>
              <a:rPr sz="1800">
                <a:solidFill>
                  <a:srgbClr val="902000"/>
                </a:solidFill>
                <a:latin typeface="Courier"/>
              </a:rPr>
              <a:t>\&gt;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Welcome to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t>T.A. Casey Engstrom</a:t>
            </a:r>
          </a:p>
          <a:p>
            <a:pPr lvl="1"/>
            <a:r>
              <a:t>Graduate student, Quarmby Lab</a:t>
            </a:r>
          </a:p>
          <a:p>
            <a:pPr lvl="1"/>
            <a:r>
              <a:t>Office hour: </a:t>
            </a:r>
            <a:r>
              <a:rPr i="1"/>
              <a:t>tentatively</a:t>
            </a:r>
            <a:r>
              <a:t> Thursdays at 4-5</a:t>
            </a:r>
          </a:p>
          <a:p>
            <a:pPr lvl="1"/>
            <a:r>
              <a:t>Bioinformatician, geneticist, snow algae enthusiast</a:t>
            </a:r>
          </a:p>
        </p:txBody>
      </p:sp>
      <p:pic>
        <p:nvPicPr>
          <p:cNvPr id="4" name="Picture 1" descr="images/TA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600200"/>
            <a:ext cx="3390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Transcription is “simple” to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get the sequence of the region, skipping header</a:t>
            </a:r>
            <a:br/>
            <a:r>
              <a:rPr sz="1800">
                <a:solidFill>
                  <a:srgbClr val="19177C"/>
                </a:solidFill>
                <a:latin typeface="Courier"/>
              </a:rPr>
              <a:t>seq=$(</a:t>
            </a:r>
            <a:r>
              <a:rPr sz="1800">
                <a:latin typeface="Courier"/>
              </a:rPr>
              <a:t>samtools faidx data/hg38.fa chr1:23,559,389-23,559,426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grep</a:t>
            </a:r>
            <a:r>
              <a:rPr sz="1800">
                <a:latin typeface="Courier"/>
              </a:rPr>
              <a:t> -v </a:t>
            </a:r>
            <a:r>
              <a:rPr sz="1800">
                <a:solidFill>
                  <a:srgbClr val="902000"/>
                </a:solidFill>
                <a:latin typeface="Courier"/>
              </a:rPr>
              <a:t>\&gt;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reverse the sequence (- strand gene)</a:t>
            </a:r>
            <a:br/>
            <a:r>
              <a:rPr sz="1800">
                <a:solidFill>
                  <a:srgbClr val="19177C"/>
                </a:solidFill>
                <a:latin typeface="Courier"/>
              </a:rPr>
              <a:t>reversed_seq=$(</a:t>
            </a:r>
            <a:r>
              <a:rPr sz="1800">
                <a:latin typeface="Courier"/>
              </a:rPr>
              <a:t>echo </a:t>
            </a:r>
            <a:r>
              <a:rPr sz="1800">
                <a:solidFill>
                  <a:srgbClr val="19177C"/>
                </a:solidFill>
                <a:latin typeface="Courier"/>
              </a:rPr>
              <a:t>$seq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rev</a:t>
            </a:r>
            <a:r>
              <a:rPr sz="1800">
                <a:solidFill>
                  <a:srgbClr val="19177C"/>
                </a:solidFill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Complement sequence</a:t>
            </a:r>
            <a:br/>
            <a:r>
              <a:rPr sz="1800">
                <a:solidFill>
                  <a:srgbClr val="19177C"/>
                </a:solidFill>
                <a:latin typeface="Courier"/>
              </a:rPr>
              <a:t>complemented=$(</a:t>
            </a:r>
            <a:r>
              <a:rPr sz="1800">
                <a:latin typeface="Courier"/>
              </a:rPr>
              <a:t>echo </a:t>
            </a:r>
            <a:r>
              <a:rPr sz="1800">
                <a:solidFill>
                  <a:srgbClr val="19177C"/>
                </a:solidFill>
                <a:latin typeface="Courier"/>
              </a:rPr>
              <a:t>$reversed_seq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perl</a:t>
            </a:r>
            <a:r>
              <a:rPr sz="1800">
                <a:latin typeface="Courier"/>
              </a:rPr>
              <a:t> -pe </a:t>
            </a:r>
            <a:r>
              <a:rPr sz="1800">
                <a:solidFill>
                  <a:srgbClr val="4070A0"/>
                </a:solidFill>
                <a:latin typeface="Courier"/>
              </a:rPr>
              <a:t>'tr/ACTG/TGAC/'</a:t>
            </a:r>
            <a:r>
              <a:rPr sz="1800">
                <a:solidFill>
                  <a:srgbClr val="19177C"/>
                </a:solidFill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Transcription is “simple” to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get the sequence of the region, skipping header</a:t>
            </a:r>
            <a:br/>
            <a:r>
              <a:rPr sz="1800">
                <a:solidFill>
                  <a:srgbClr val="19177C"/>
                </a:solidFill>
                <a:latin typeface="Courier"/>
              </a:rPr>
              <a:t>seq=$(</a:t>
            </a:r>
            <a:r>
              <a:rPr sz="1800">
                <a:latin typeface="Courier"/>
              </a:rPr>
              <a:t>samtools faidx data/hg38.fa chr1:23,559,389-23,559,426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grep</a:t>
            </a:r>
            <a:r>
              <a:rPr sz="1800">
                <a:latin typeface="Courier"/>
              </a:rPr>
              <a:t> -v </a:t>
            </a:r>
            <a:r>
              <a:rPr sz="1800">
                <a:solidFill>
                  <a:srgbClr val="902000"/>
                </a:solidFill>
                <a:latin typeface="Courier"/>
              </a:rPr>
              <a:t>\&gt;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reverse the sequence (- strand gene)</a:t>
            </a:r>
            <a:br/>
            <a:r>
              <a:rPr sz="1800">
                <a:solidFill>
                  <a:srgbClr val="19177C"/>
                </a:solidFill>
                <a:latin typeface="Courier"/>
              </a:rPr>
              <a:t>reversed_seq=$(</a:t>
            </a:r>
            <a:r>
              <a:rPr sz="1800">
                <a:latin typeface="Courier"/>
              </a:rPr>
              <a:t>echo </a:t>
            </a:r>
            <a:r>
              <a:rPr sz="1800">
                <a:solidFill>
                  <a:srgbClr val="19177C"/>
                </a:solidFill>
                <a:latin typeface="Courier"/>
              </a:rPr>
              <a:t>$seq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rev</a:t>
            </a:r>
            <a:r>
              <a:rPr sz="1800">
                <a:solidFill>
                  <a:srgbClr val="19177C"/>
                </a:solidFill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Complement sequence</a:t>
            </a:r>
            <a:br/>
            <a:r>
              <a:rPr sz="1800">
                <a:solidFill>
                  <a:srgbClr val="19177C"/>
                </a:solidFill>
                <a:latin typeface="Courier"/>
              </a:rPr>
              <a:t>complemented=$(</a:t>
            </a:r>
            <a:r>
              <a:rPr sz="1800">
                <a:latin typeface="Courier"/>
              </a:rPr>
              <a:t>echo </a:t>
            </a:r>
            <a:r>
              <a:rPr sz="1800">
                <a:solidFill>
                  <a:srgbClr val="19177C"/>
                </a:solidFill>
                <a:latin typeface="Courier"/>
              </a:rPr>
              <a:t>$reversed_seq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perl</a:t>
            </a:r>
            <a:r>
              <a:rPr sz="1800">
                <a:latin typeface="Courier"/>
              </a:rPr>
              <a:t> -pe </a:t>
            </a:r>
            <a:r>
              <a:rPr sz="1800">
                <a:solidFill>
                  <a:srgbClr val="4070A0"/>
                </a:solidFill>
                <a:latin typeface="Courier"/>
              </a:rPr>
              <a:t>'tr/ACTG/TGAC/'</a:t>
            </a:r>
            <a:r>
              <a:rPr sz="1800">
                <a:solidFill>
                  <a:srgbClr val="19177C"/>
                </a:solidFill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Substitute all T positions with U</a:t>
            </a:r>
            <a:br/>
            <a:r>
              <a:rPr sz="1800">
                <a:solidFill>
                  <a:srgbClr val="19177C"/>
                </a:solidFill>
                <a:latin typeface="Courier"/>
              </a:rPr>
              <a:t>rna=$(</a:t>
            </a:r>
            <a:r>
              <a:rPr sz="1800">
                <a:latin typeface="Courier"/>
              </a:rPr>
              <a:t>echo </a:t>
            </a:r>
            <a:r>
              <a:rPr sz="1800">
                <a:solidFill>
                  <a:srgbClr val="19177C"/>
                </a:solidFill>
                <a:latin typeface="Courier"/>
              </a:rPr>
              <a:t>$complemented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perl</a:t>
            </a:r>
            <a:r>
              <a:rPr sz="1800">
                <a:latin typeface="Courier"/>
              </a:rPr>
              <a:t> -pe </a:t>
            </a:r>
            <a:r>
              <a:rPr sz="1800">
                <a:solidFill>
                  <a:srgbClr val="4070A0"/>
                </a:solidFill>
                <a:latin typeface="Courier"/>
              </a:rPr>
              <a:t>'s/T/U/g'</a:t>
            </a:r>
            <a:r>
              <a:rPr sz="1800">
                <a:solidFill>
                  <a:srgbClr val="19177C"/>
                </a:solidFill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#print them all out for visual comparison</a:t>
            </a:r>
            <a:br/>
            <a:r>
              <a:rPr sz="1800">
                <a:latin typeface="Courier"/>
              </a:rPr>
              <a:t>echo </a:t>
            </a:r>
            <a:r>
              <a:rPr sz="1800">
                <a:solidFill>
                  <a:srgbClr val="4070A0"/>
                </a:solidFill>
                <a:latin typeface="Courier"/>
              </a:rPr>
              <a:t>"</a:t>
            </a:r>
            <a:r>
              <a:rPr sz="1800">
                <a:solidFill>
                  <a:srgbClr val="19177C"/>
                </a:solidFill>
                <a:latin typeface="Courier"/>
              </a:rPr>
              <a:t>$seq</a:t>
            </a:r>
            <a:r>
              <a:rPr sz="1800">
                <a:solidFill>
                  <a:srgbClr val="4070A0"/>
                </a:solidFill>
                <a:latin typeface="Courier"/>
              </a:rPr>
              <a:t>&lt;-DNA"</a:t>
            </a:r>
            <a:r>
              <a:rPr sz="1800" b="1">
                <a:solidFill>
                  <a:srgbClr val="007020"/>
                </a:solidFill>
                <a:latin typeface="Courier"/>
              </a:rPr>
              <a:t>;</a:t>
            </a:r>
            <a:r>
              <a:rPr sz="1800">
                <a:latin typeface="Courier"/>
              </a:rPr>
              <a:t> echo </a:t>
            </a:r>
            <a:r>
              <a:rPr sz="1800">
                <a:solidFill>
                  <a:srgbClr val="19177C"/>
                </a:solidFill>
                <a:latin typeface="Courier"/>
              </a:rPr>
              <a:t>$reversed_seq</a:t>
            </a:r>
            <a:r>
              <a:rPr sz="1800" b="1">
                <a:solidFill>
                  <a:srgbClr val="007020"/>
                </a:solidFill>
                <a:latin typeface="Courier"/>
              </a:rPr>
              <a:t>;</a:t>
            </a:r>
            <a:r>
              <a:rPr sz="1800">
                <a:latin typeface="Courier"/>
              </a:rPr>
              <a:t> echo </a:t>
            </a:r>
            <a:r>
              <a:rPr sz="1800">
                <a:solidFill>
                  <a:srgbClr val="19177C"/>
                </a:solidFill>
                <a:latin typeface="Courier"/>
              </a:rPr>
              <a:t>$complemented</a:t>
            </a:r>
            <a:r>
              <a:rPr sz="1800" b="1">
                <a:solidFill>
                  <a:srgbClr val="007020"/>
                </a:solidFill>
                <a:latin typeface="Courier"/>
              </a:rPr>
              <a:t>;</a:t>
            </a:r>
            <a:r>
              <a:rPr sz="1800">
                <a:latin typeface="Courier"/>
              </a:rPr>
              <a:t> echo </a:t>
            </a:r>
            <a:r>
              <a:rPr sz="1800">
                <a:solidFill>
                  <a:srgbClr val="4070A0"/>
                </a:solidFill>
                <a:latin typeface="Courier"/>
              </a:rPr>
              <a:t>"</a:t>
            </a:r>
            <a:r>
              <a:rPr sz="1800">
                <a:solidFill>
                  <a:srgbClr val="19177C"/>
                </a:solidFill>
                <a:latin typeface="Courier"/>
              </a:rPr>
              <a:t>$rna</a:t>
            </a:r>
            <a:r>
              <a:rPr sz="1800">
                <a:solidFill>
                  <a:srgbClr val="4070A0"/>
                </a:solidFill>
                <a:latin typeface="Courier"/>
              </a:rPr>
              <a:t> &lt;-mRNA!"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GCCTCGTAGCAGCCGCGCACCGGGCTCAGCGCCTTCAT&lt;-DNA
## TACTTCCGCGACTCGGGCCACGCGCCGACGATGCTCCG
## ATGAAGGCGCTGAGCCCGGTGCGCGGCTGCTACGAGGC
## AUGAAGGCGCUGAGCCCGGUGCGCGGCUGCUACGAGGC &lt;-mRNA!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just happened?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The sequence of a region was extracted and the output of that command was used to set a new variable named </a:t>
            </a:r>
            <a:r>
              <a:rPr sz="1800">
                <a:latin typeface="Courier"/>
              </a:rPr>
              <a:t>seq</a:t>
            </a:r>
          </a:p>
          <a:p>
            <a:pPr lvl="1"/>
            <a:r>
              <a:t>The contents, </a:t>
            </a:r>
            <a:r>
              <a:rPr sz="1800">
                <a:latin typeface="Courier"/>
              </a:rPr>
              <a:t>$seq</a:t>
            </a:r>
            <a:r>
              <a:t>, were manipulated using several utilities and saved as a new variable each time: </a:t>
            </a:r>
            <a:r>
              <a:rPr sz="1800">
                <a:latin typeface="Courier"/>
              </a:rPr>
              <a:t>reversed_seq</a:t>
            </a:r>
            <a:r>
              <a:t>, </a:t>
            </a:r>
            <a:r>
              <a:rPr sz="1800">
                <a:latin typeface="Courier"/>
              </a:rPr>
              <a:t>complemented</a:t>
            </a:r>
            <a:r>
              <a:t>, </a:t>
            </a:r>
            <a:r>
              <a:rPr sz="1800">
                <a:latin typeface="Courier"/>
              </a:rPr>
              <a:t>rna</a:t>
            </a:r>
            <a:r>
              <a:t>.</a:t>
            </a:r>
          </a:p>
          <a:p>
            <a:pPr lvl="2"/>
            <a:r>
              <a:t>Multiple steps used Perl, a programming language that has many convenient features for text manipulation</a:t>
            </a:r>
          </a:p>
          <a:p>
            <a:pPr lvl="2"/>
            <a:r>
              <a:rPr sz="1800">
                <a:latin typeface="Courier"/>
              </a:rPr>
              <a:t>rev</a:t>
            </a:r>
            <a:r>
              <a:t> could be accomplished with </a:t>
            </a:r>
            <a:r>
              <a:rPr sz="1800">
                <a:latin typeface="Courier"/>
              </a:rPr>
              <a:t>perl -pe 'reverse'</a:t>
            </a:r>
          </a:p>
          <a:p>
            <a:pPr lvl="1"/>
            <a:r>
              <a:t>We will see more examples of how to accomplish this in a single language (Python) later in the course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Outlook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The example on the previous slide could be done numerous ways at the command line</a:t>
            </a:r>
          </a:p>
          <a:p>
            <a:pPr lvl="2"/>
            <a:r>
              <a:t>There is always more than one way to get the same (or similar) result</a:t>
            </a:r>
          </a:p>
          <a:p>
            <a:pPr lvl="2"/>
            <a:r>
              <a:t>Tradeoff between code efficiency (CPU/memory usage), readability, ease of implementation</a:t>
            </a:r>
          </a:p>
          <a:p>
            <a:pPr lvl="1"/>
            <a:r>
              <a:t>Once comfortable in bash, the interactive environment can be a handy way to accomplish many “one-off” analyses</a:t>
            </a:r>
          </a:p>
          <a:p>
            <a:pPr lvl="1"/>
            <a:r>
              <a:t>Implementing full scripts or programs to do this involves more of a time investment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Thought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7772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dirty="0"/>
              <a:t>Assume you were given a BED file with the </a:t>
            </a:r>
            <a:r>
              <a:rPr dirty="0" err="1"/>
              <a:t>exonic</a:t>
            </a:r>
            <a:r>
              <a:rPr dirty="0"/>
              <a:t> coordinates and strand information for a single gene</a:t>
            </a:r>
          </a:p>
          <a:p>
            <a:pPr lvl="1"/>
            <a:r>
              <a:rPr dirty="0"/>
              <a:t>How could you reconstruct the mRNA (or cDNA) sequence for that gene?</a:t>
            </a:r>
          </a:p>
          <a:p>
            <a:pPr lvl="1"/>
            <a:r>
              <a:rPr dirty="0"/>
              <a:t>Could you also determine the protein sequence (why/why not)?</a:t>
            </a:r>
          </a:p>
          <a:p>
            <a:pPr lvl="1"/>
            <a:r>
              <a:rPr dirty="0"/>
              <a:t>Step 1:</a:t>
            </a:r>
            <a:r>
              <a:rPr lang="en-CA" dirty="0"/>
              <a:t> Use coordinates to extract DNA sequence for exon 1, then exon 2, then exon 3.</a:t>
            </a:r>
          </a:p>
          <a:p>
            <a:pPr lvl="2"/>
            <a:r>
              <a:rPr lang="en-CA" dirty="0"/>
              <a:t>Check strand</a:t>
            </a:r>
          </a:p>
          <a:p>
            <a:pPr lvl="2"/>
            <a:endParaRPr dirty="0"/>
          </a:p>
          <a:p>
            <a:pPr lvl="1"/>
            <a:r>
              <a:rPr dirty="0"/>
              <a:t>Step 2:</a:t>
            </a:r>
            <a:r>
              <a:rPr lang="en-CA" dirty="0"/>
              <a:t> </a:t>
            </a:r>
          </a:p>
          <a:p>
            <a:pPr lvl="2"/>
            <a:r>
              <a:rPr lang="en-CA" dirty="0"/>
              <a:t>Depending on if + or – strand gene:</a:t>
            </a:r>
            <a:br>
              <a:rPr lang="en-CA" dirty="0"/>
            </a:br>
            <a:r>
              <a:rPr lang="en-CA" dirty="0"/>
              <a:t>	concatenate exon1 + exon 2 + exon 3</a:t>
            </a:r>
            <a:endParaRPr dirty="0"/>
          </a:p>
          <a:p>
            <a:pPr lvl="1"/>
            <a:r>
              <a:rPr lang="en-CA" dirty="0"/>
              <a:t>Step 3: Convert to mRNA sequence by swapping every T with U</a:t>
            </a:r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Thought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dirty="0"/>
              <a:t>Assume you were given a BED file with the </a:t>
            </a:r>
            <a:r>
              <a:rPr dirty="0" err="1"/>
              <a:t>exonic</a:t>
            </a:r>
            <a:r>
              <a:rPr dirty="0"/>
              <a:t> coordinates and strand information for a single gene</a:t>
            </a:r>
          </a:p>
          <a:p>
            <a:pPr lvl="1"/>
            <a:r>
              <a:rPr dirty="0"/>
              <a:t>How could you reconstruct the mRNA (or cDNA) sequence for that gene?</a:t>
            </a:r>
          </a:p>
          <a:p>
            <a:pPr lvl="1"/>
            <a:r>
              <a:rPr b="1" dirty="0"/>
              <a:t>Could you also determine the protein sequence (why/why not)?</a:t>
            </a:r>
          </a:p>
          <a:p>
            <a:pPr lvl="1"/>
            <a:r>
              <a:rPr lang="en-CA" dirty="0"/>
              <a:t>No because you need to know where the translation start site is (you need the right one)</a:t>
            </a:r>
            <a:endParaRPr dirty="0"/>
          </a:p>
          <a:p>
            <a:pPr lvl="1"/>
            <a:r>
              <a:rPr dirty="0"/>
              <a:t>…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Genetic variation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t>Genomes continuously change due to mutations</a:t>
            </a:r>
          </a:p>
          <a:p>
            <a:pPr lvl="2"/>
            <a:r>
              <a:t>Can be neutral, detrimental or beneficial</a:t>
            </a:r>
          </a:p>
          <a:p>
            <a:pPr lvl="1"/>
            <a:r>
              <a:t>The driving force in evolution</a:t>
            </a:r>
          </a:p>
          <a:p>
            <a:pPr lvl="1"/>
            <a:r>
              <a:t>Mutations fixed in the population are called single nucleotide polymorphisms (SNPs)</a:t>
            </a:r>
          </a:p>
          <a:p>
            <a:pPr lvl="1"/>
            <a:r>
              <a:t>Any two unrelated genomes differ by &gt;3 million SNPs</a:t>
            </a:r>
          </a:p>
        </p:txBody>
      </p:sp>
      <p:pic>
        <p:nvPicPr>
          <p:cNvPr id="4" name="Picture 1" descr="images/image16.jpe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451100"/>
            <a:ext cx="40386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SNPs: the foundation of population genetics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t>High-throughput approaches allow genotyping at &gt; 1 million positions</a:t>
            </a:r>
          </a:p>
          <a:p>
            <a:pPr lvl="1"/>
            <a:r>
              <a:t>SNPs are commonly referred to by allele</a:t>
            </a:r>
          </a:p>
          <a:p>
            <a:pPr lvl="2"/>
            <a:r>
              <a:t>A and B</a:t>
            </a:r>
          </a:p>
          <a:p>
            <a:pPr lvl="2"/>
            <a:r>
              <a:t>AA, BB, AB (heterozygous)</a:t>
            </a:r>
          </a:p>
          <a:p>
            <a:pPr lvl="1"/>
            <a:r>
              <a:t>Each corresponds to one of two nucleotide sequences at the corresponding position in the reference genome</a:t>
            </a:r>
          </a:p>
        </p:txBody>
      </p:sp>
      <p:pic>
        <p:nvPicPr>
          <p:cNvPr id="4" name="Picture 1" descr="images/GWAS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10200" y="1600200"/>
            <a:ext cx="2527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SNP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t>Common SNPs all have unique identifiers in the SNP database (dbSNP)</a:t>
            </a:r>
          </a:p>
          <a:p>
            <a:pPr lvl="1"/>
            <a:r>
              <a:t>Each allele is associated with one or more population frequencies</a:t>
            </a:r>
          </a:p>
          <a:p>
            <a:pPr lvl="1"/>
            <a:r>
              <a:t>Lower minor allele frequency implies lower rate of heterozygotes (according to Hardy-Weinberg)</a:t>
            </a:r>
          </a:p>
        </p:txBody>
      </p:sp>
      <p:pic>
        <p:nvPicPr>
          <p:cNvPr id="4" name="Picture 1" descr="images/SNP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3187700"/>
            <a:ext cx="4038600" cy="134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Biallelic SNP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t>In the reference genome this position is an A:T pair</a:t>
            </a:r>
          </a:p>
          <a:p>
            <a:pPr lvl="1"/>
            <a:r>
              <a:t>The other allele is a C:G pair</a:t>
            </a:r>
          </a:p>
          <a:p>
            <a:pPr lvl="1"/>
            <a:r>
              <a:t>The GnomAD population frequency of the C is 0.190888</a:t>
            </a:r>
          </a:p>
        </p:txBody>
      </p:sp>
      <p:pic>
        <p:nvPicPr>
          <p:cNvPr id="4" name="Picture 1" descr="images/SNP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3187700"/>
            <a:ext cx="4038600" cy="134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Lectures (Wednesday):</a:t>
            </a:r>
          </a:p>
          <a:p>
            <a:pPr lvl="2"/>
            <a:r>
              <a:t>Introduce the nature of molecular biology data, molecular biology data analysis, and molecular biology data analysis result presentation</a:t>
            </a:r>
          </a:p>
          <a:p>
            <a:pPr lvl="2"/>
            <a:r>
              <a:t>General programming and data analysis concepts</a:t>
            </a:r>
          </a:p>
          <a:p>
            <a:pPr lvl="1"/>
            <a:r>
              <a:t>Labs (Friday): Apply the fundamentals of three “languages” commonly used for analysis of scientific data</a:t>
            </a:r>
          </a:p>
          <a:p>
            <a:pPr lvl="2"/>
            <a:r>
              <a:t>Command-line interpreter (Bash)</a:t>
            </a:r>
          </a:p>
          <a:p>
            <a:pPr lvl="2"/>
            <a:r>
              <a:t>A popular scripting language (Python)</a:t>
            </a:r>
          </a:p>
          <a:p>
            <a:pPr lvl="2"/>
            <a:r>
              <a:t>A popular statistical programming language (R 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Polymorphisms vs genotypes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SNPs are essentially a type of genome annotation relative to a population</a:t>
            </a:r>
          </a:p>
          <a:p>
            <a:pPr lvl="2"/>
            <a:r>
              <a:t>usually have two possible alleles</a:t>
            </a:r>
          </a:p>
          <a:p>
            <a:pPr lvl="1"/>
            <a:r>
              <a:t>Each allele has a frequency relative to any population in which the allele exists (i.e. how common it is among the individuals)</a:t>
            </a:r>
          </a:p>
          <a:p>
            <a:pPr lvl="1"/>
            <a:r>
              <a:t>Genotypes are a feature of an </a:t>
            </a:r>
            <a:r>
              <a:rPr i="1"/>
              <a:t>individual</a:t>
            </a:r>
          </a:p>
          <a:p>
            <a:pPr lvl="1"/>
            <a:r>
              <a:t>A concise representation of the most informative regions of a person’s genome</a:t>
            </a:r>
          </a:p>
          <a:p>
            <a:pPr lvl="1"/>
            <a:r>
              <a:t>Every person can be described by their genotype at all/some SNPs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Genotypes as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Sets of genotypes can be represented in a basic plain text, delimited format</a:t>
            </a:r>
          </a:p>
          <a:p>
            <a:pPr lvl="1"/>
            <a:r>
              <a:t>23andMe result for Dr. Morin is below (about 960,000 rows)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#rsid   chromosome  position    genotype
rs4477212   1   82154   --
rs3094315   1   752566  AA
rs3131972   1   752721  GG
rs12124819  1   776546  --
rs11240777  1   798959  GG
rs4970383   1   838555  AC
rs4475691   1   846808  CC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Genotypes as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Sets of genotypes can be represented in a basic plain text, delimited format</a:t>
            </a:r>
          </a:p>
          <a:p>
            <a:pPr lvl="1"/>
            <a:r>
              <a:t>23andMe result for Dr. Morin is below (about 960,000 rows)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#rsid   chromosome  position    genotype
rs4477212   1   82154   -- &lt;--- not called
rs3094315   1   752566  AA &lt;--- homozygous A
rs3131972   1   752721  GG
rs12124819  1   776546  --
rs11240777  1   798959  GG &lt;--- homozygous G
rs4970383   1   838555  AC  &lt;--- heterozygous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Standard format for 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t>Bioinformatics community loves creating data standards</a:t>
            </a:r>
          </a:p>
          <a:p>
            <a:pPr lvl="1"/>
            <a:r>
              <a:t>Bioinformaticians seem to be bad at adhering to them</a:t>
            </a:r>
          </a:p>
          <a:p>
            <a:pPr lvl="1"/>
            <a:r>
              <a:t>Variant Call Format (VCF) is one such widely adopted and broadly despised standard</a:t>
            </a:r>
          </a:p>
          <a:p>
            <a:pPr lvl="1"/>
            <a:r>
              <a:t>We will revisit this in a future lab and MBB 342, if you can wait that long</a:t>
            </a:r>
          </a:p>
        </p:txBody>
      </p:sp>
      <p:pic>
        <p:nvPicPr>
          <p:cNvPr id="4" name="Picture 1" descr="images/standard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717800"/>
            <a:ext cx="4038600" cy="228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“Fun”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What is the breakdown of heterozygous and homozygous positions in Dr. Morin’s genome?</a:t>
            </a:r>
          </a:p>
          <a:p>
            <a:pPr lvl="1"/>
            <a:r>
              <a:t>Let’s solve this with the command line (bash)</a:t>
            </a:r>
          </a:p>
          <a:p>
            <a:pPr marL="1270000" lvl="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tail</a:t>
            </a:r>
            <a:r>
              <a:rPr sz="1800">
                <a:latin typeface="Courier"/>
              </a:rPr>
              <a:t> -n +2 data/Morin_genotypes.txt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egrep</a:t>
            </a:r>
            <a:r>
              <a:rPr sz="1800">
                <a:latin typeface="Courier"/>
              </a:rPr>
              <a:t> -v </a:t>
            </a:r>
            <a:r>
              <a:rPr sz="1800">
                <a:solidFill>
                  <a:srgbClr val="4070A0"/>
                </a:solidFill>
                <a:latin typeface="Courier"/>
              </a:rPr>
              <a:t>"MT|X|Y|--"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cut</a:t>
            </a:r>
            <a:r>
              <a:rPr sz="1800">
                <a:latin typeface="Courier"/>
              </a:rPr>
              <a:t> -f 4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 -n 2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get non-header lines from the file with tail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drop non-autosome rows using egrep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keep only the fourth column (the genotype)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AA
## GG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“Fun”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What is the breakdown of heterozygous and homozygous positions in Dr. Morin’s genome?</a:t>
            </a:r>
          </a:p>
          <a:p>
            <a:pPr lvl="1"/>
            <a:r>
              <a:t>Let’s solve this with the command line (bash)</a:t>
            </a:r>
          </a:p>
          <a:p>
            <a:pPr marL="1270000" lvl="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tail</a:t>
            </a:r>
            <a:r>
              <a:rPr sz="1800">
                <a:latin typeface="Courier"/>
              </a:rPr>
              <a:t> -n +2 data/Morin_genotypes.txt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egrep</a:t>
            </a:r>
            <a:r>
              <a:rPr sz="1800">
                <a:latin typeface="Courier"/>
              </a:rPr>
              <a:t> -v </a:t>
            </a:r>
            <a:r>
              <a:rPr sz="1800">
                <a:solidFill>
                  <a:srgbClr val="4070A0"/>
                </a:solidFill>
                <a:latin typeface="Courier"/>
              </a:rPr>
              <a:t>"MT|X|Y|--"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cut</a:t>
            </a:r>
            <a:r>
              <a:rPr sz="1800">
                <a:latin typeface="Courier"/>
              </a:rPr>
              <a:t> -f 4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sort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uniq</a:t>
            </a:r>
            <a:r>
              <a:rPr sz="1800">
                <a:latin typeface="Courier"/>
              </a:rPr>
              <a:t> -c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perl</a:t>
            </a:r>
            <a:r>
              <a:rPr sz="1800">
                <a:latin typeface="Courier"/>
              </a:rPr>
              <a:t> -pe </a:t>
            </a:r>
            <a:r>
              <a:rPr sz="1800">
                <a:solidFill>
                  <a:srgbClr val="4070A0"/>
                </a:solidFill>
                <a:latin typeface="Courier"/>
              </a:rPr>
              <a:t>'s/^\s+//'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genotype_counts.txt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get non-header lines from the file with tail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drop non-autosome rows using egrep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keep only the fourth column (the genotype)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Sort the rows so we can count them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Count the occurrences of each genotype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and redirect output to new file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Bash solution,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Math is awful in the command line because variables are all strings by default</a:t>
            </a:r>
          </a:p>
          <a:p>
            <a:pPr lvl="1"/>
            <a:r>
              <a:rPr dirty="0"/>
              <a:t>Math is also annoying because the </a:t>
            </a:r>
            <a:r>
              <a:rPr dirty="0" err="1"/>
              <a:t>bc</a:t>
            </a:r>
            <a:r>
              <a:rPr dirty="0"/>
              <a:t> tool needs its input on one line and we usually don’t have things in this format</a:t>
            </a:r>
          </a:p>
          <a:p>
            <a:pPr marL="1270000"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 crunch the numbers from the file we just created </a:t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egrep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 can keep or drop homozygous lines</a:t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the -v switches the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behaviour</a:t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paste is a tool to combine rows into one line</a:t>
            </a:r>
            <a:br>
              <a:rPr dirty="0"/>
            </a:br>
            <a:r>
              <a:rPr sz="1800" dirty="0" err="1">
                <a:solidFill>
                  <a:srgbClr val="06287E"/>
                </a:solidFill>
                <a:latin typeface="Courier"/>
              </a:rPr>
              <a:t>egrep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"AA|CC|DD|GG|TT|II"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genotype_counts.txt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|</a:t>
            </a:r>
            <a:r>
              <a:rPr sz="1800" dirty="0">
                <a:latin typeface="Courier"/>
              </a:rPr>
              <a:t> </a:t>
            </a:r>
            <a:br>
              <a:rPr dirty="0"/>
            </a:br>
            <a:r>
              <a:rPr sz="1800" dirty="0">
                <a:solidFill>
                  <a:srgbClr val="06287E"/>
                </a:solidFill>
                <a:latin typeface="Courier"/>
              </a:rPr>
              <a:t>cut</a:t>
            </a:r>
            <a:r>
              <a:rPr sz="1800" dirty="0">
                <a:latin typeface="Courier"/>
              </a:rPr>
              <a:t> -d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 "</a:t>
            </a:r>
            <a:r>
              <a:rPr sz="1800" dirty="0">
                <a:latin typeface="Courier"/>
              </a:rPr>
              <a:t> -f 1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|</a:t>
            </a:r>
            <a:r>
              <a:rPr sz="1800" dirty="0">
                <a:latin typeface="Courier"/>
              </a:rPr>
              <a:t> paste -</a:t>
            </a:r>
            <a:r>
              <a:rPr sz="1800" dirty="0" err="1">
                <a:latin typeface="Courier"/>
              </a:rPr>
              <a:t>sd</a:t>
            </a:r>
            <a:r>
              <a:rPr sz="1800" dirty="0">
                <a:latin typeface="Courier"/>
              </a:rPr>
              <a:t>+ -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|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solidFill>
                  <a:srgbClr val="06287E"/>
                </a:solidFill>
                <a:latin typeface="Courier"/>
              </a:rPr>
              <a:t>bc</a:t>
            </a:r>
            <a:endParaRPr sz="1800" dirty="0">
              <a:solidFill>
                <a:srgbClr val="06287E"/>
              </a:solidFill>
              <a:latin typeface="Courier"/>
            </a:endParaRP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637655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Bash solution,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Math is awful in the command line because variables are all strings by default</a:t>
            </a:r>
          </a:p>
          <a:p>
            <a:pPr lvl="1"/>
            <a:r>
              <a:t>Math is also annoying because the bc tool needs its input on one line and we usually don’t have things in this format</a:t>
            </a:r>
          </a:p>
          <a:p>
            <a:pPr marL="1270000" lvl="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crunch the numbers from the file we just created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egrep can keep or drop homozygous lines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the -v switches the behaviour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paste is a tool to combine rows into one line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egrep</a:t>
            </a:r>
            <a:r>
              <a:rPr sz="1800">
                <a:latin typeface="Courier"/>
              </a:rPr>
              <a:t> -v </a:t>
            </a:r>
            <a:r>
              <a:rPr sz="1800">
                <a:solidFill>
                  <a:srgbClr val="4070A0"/>
                </a:solidFill>
                <a:latin typeface="Courier"/>
              </a:rPr>
              <a:t>"AA|CC|DD|GG|TT|II"</a:t>
            </a:r>
            <a:r>
              <a:rPr sz="1800">
                <a:latin typeface="Courier"/>
              </a:rPr>
              <a:t> genotype_counts.txt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cut</a:t>
            </a:r>
            <a:r>
              <a:rPr sz="1800">
                <a:latin typeface="Courier"/>
              </a:rPr>
              <a:t> -d </a:t>
            </a:r>
            <a:r>
              <a:rPr sz="1800">
                <a:solidFill>
                  <a:srgbClr val="4070A0"/>
                </a:solidFill>
                <a:latin typeface="Courier"/>
              </a:rPr>
              <a:t>" "</a:t>
            </a:r>
            <a:r>
              <a:rPr sz="1800">
                <a:latin typeface="Courier"/>
              </a:rPr>
              <a:t> -f 1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paste -sd+ -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bc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did I just watch?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the command line is a powerful way to manipulate data in text files</a:t>
            </a:r>
          </a:p>
          <a:p>
            <a:pPr lvl="1"/>
            <a:r>
              <a:t>Simple commands are often combined together with a </a:t>
            </a:r>
            <a:r>
              <a:rPr>
                <a:hlinkClick r:id="rId2"/>
              </a:rPr>
              <a:t>pipe</a:t>
            </a:r>
            <a:r>
              <a:t> </a:t>
            </a:r>
            <a:r>
              <a:rPr sz="1800">
                <a:latin typeface="Courier"/>
              </a:rPr>
              <a:t>|</a:t>
            </a:r>
            <a:r>
              <a:t>, which allows the output of one command to be the input for another command</a:t>
            </a:r>
          </a:p>
          <a:p>
            <a:pPr lvl="1"/>
            <a:r>
              <a:t>Output can also be “redirected” into a file with </a:t>
            </a:r>
            <a:r>
              <a:rPr sz="1800">
                <a:latin typeface="Courier"/>
              </a:rPr>
              <a:t>&gt;</a:t>
            </a:r>
          </a:p>
          <a:p>
            <a:pPr lvl="1"/>
            <a:r>
              <a:rPr sz="1800">
                <a:latin typeface="Courier"/>
              </a:rPr>
              <a:t>cut</a:t>
            </a:r>
            <a:r>
              <a:t> extracts a single column for subsequent steps</a:t>
            </a:r>
          </a:p>
          <a:p>
            <a:pPr lvl="1"/>
            <a:r>
              <a:rPr sz="1800">
                <a:latin typeface="Courier"/>
              </a:rPr>
              <a:t>paste</a:t>
            </a:r>
            <a:r>
              <a:t> combines lines into one row</a:t>
            </a:r>
          </a:p>
          <a:p>
            <a:pPr lvl="1"/>
            <a:r>
              <a:rPr sz="1800">
                <a:latin typeface="Courier"/>
              </a:rPr>
              <a:t>egrep</a:t>
            </a:r>
            <a:r>
              <a:t> and </a:t>
            </a:r>
            <a:r>
              <a:rPr sz="1800">
                <a:latin typeface="Courier"/>
              </a:rPr>
              <a:t>grep</a:t>
            </a:r>
            <a:r>
              <a:t> are searching plain text for exact or partial matches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egrep and </a:t>
            </a:r>
            <a:r>
              <a:rPr sz="1800">
                <a:latin typeface="Courier"/>
              </a:rPr>
              <a:t>|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egrep</a:t>
            </a:r>
            <a:r>
              <a:t> is the simplest way to match one of a number of different search criteria</a:t>
            </a:r>
          </a:p>
          <a:p>
            <a:pPr lvl="1"/>
            <a:r>
              <a:t>Combining your search patterns is as simple as separating them with </a:t>
            </a:r>
            <a:r>
              <a:rPr sz="1800">
                <a:latin typeface="Courier"/>
              </a:rPr>
              <a:t>|</a:t>
            </a:r>
          </a:p>
          <a:p>
            <a:pPr lvl="2"/>
            <a:r>
              <a:t>This is not acting as a pipe in this context, instead it’s interpreted as OR</a:t>
            </a:r>
          </a:p>
          <a:p>
            <a:pPr lvl="1"/>
            <a:r>
              <a:t>egrep “A|B|C|D” will match any line containing A or B or C or 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Are you in the </a:t>
            </a:r>
            <a:r>
              <a:rPr dirty="0">
                <a:hlinkClick r:id="rId2"/>
              </a:rPr>
              <a:t>Slack Workspace?</a:t>
            </a:r>
          </a:p>
          <a:p>
            <a:pPr lvl="1"/>
            <a:r>
              <a:rPr dirty="0"/>
              <a:t>Do you have a </a:t>
            </a:r>
            <a:r>
              <a:rPr dirty="0">
                <a:hlinkClick r:id="rId3"/>
              </a:rPr>
              <a:t>github account?</a:t>
            </a:r>
          </a:p>
          <a:p>
            <a:pPr lvl="1"/>
            <a:r>
              <a:rPr dirty="0"/>
              <a:t>Do you have </a:t>
            </a:r>
            <a:r>
              <a:rPr dirty="0">
                <a:hlinkClick r:id="rId4"/>
              </a:rPr>
              <a:t>SFU Multifactor Authentication</a:t>
            </a:r>
            <a:r>
              <a:rPr dirty="0"/>
              <a:t> set up and working?</a:t>
            </a:r>
          </a:p>
          <a:p>
            <a:pPr lvl="1"/>
            <a:r>
              <a:rPr dirty="0"/>
              <a:t>Do you have access to the course </a:t>
            </a:r>
            <a:r>
              <a:rPr dirty="0">
                <a:hlinkClick r:id="rId5"/>
              </a:rPr>
              <a:t>StackOverflow</a:t>
            </a:r>
            <a:r>
              <a:rPr dirty="0"/>
              <a:t> site?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Command-line arguments</a:t>
            </a:r>
          </a:p>
        </p:txBody>
      </p:sp>
      <p:pic>
        <p:nvPicPr>
          <p:cNvPr id="3" name="Picture 1" descr="images/command-line-argument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32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Wildcards and globbing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There are some characters that have special meaning and function in bash and thus, cannot be part of real file names or paths</a:t>
            </a:r>
          </a:p>
          <a:p>
            <a:pPr lvl="2"/>
            <a:r>
              <a:t>These include </a:t>
            </a:r>
            <a:r>
              <a:rPr sz="1800">
                <a:latin typeface="Courier"/>
              </a:rPr>
              <a:t>?</a:t>
            </a:r>
            <a:r>
              <a:t>, </a:t>
            </a:r>
            <a:r>
              <a:rPr sz="1800">
                <a:latin typeface="Courier"/>
              </a:rPr>
              <a:t>*</a:t>
            </a:r>
            <a:r>
              <a:t>, various forms of brackets, and </a:t>
            </a:r>
            <a:r>
              <a:rPr sz="1800">
                <a:latin typeface="Courier"/>
              </a:rPr>
              <a:t>/</a:t>
            </a:r>
          </a:p>
          <a:p>
            <a:pPr lvl="1"/>
            <a:r>
              <a:t>The </a:t>
            </a:r>
            <a:r>
              <a:rPr sz="1800">
                <a:latin typeface="Courier"/>
              </a:rPr>
              <a:t>*</a:t>
            </a:r>
            <a:r>
              <a:t> is extremely useful because it acts as a shortcut to allow multiple files to be specified shorthand (this is called “globbing”)</a:t>
            </a:r>
          </a:p>
          <a:p>
            <a:pPr lvl="2"/>
            <a:r>
              <a:rPr sz="1800">
                <a:latin typeface="Courier"/>
              </a:rPr>
              <a:t>*.txt</a:t>
            </a:r>
            <a:r>
              <a:t> matches all files </a:t>
            </a:r>
            <a:r>
              <a:rPr i="1"/>
              <a:t>ending</a:t>
            </a:r>
            <a:r>
              <a:t> with </a:t>
            </a:r>
            <a:r>
              <a:rPr sz="1800">
                <a:latin typeface="Courier"/>
              </a:rPr>
              <a:t>.txt</a:t>
            </a:r>
            <a:r>
              <a:t> in the working directory</a:t>
            </a:r>
          </a:p>
          <a:p>
            <a:pPr lvl="2"/>
            <a:r>
              <a:rPr sz="1800">
                <a:latin typeface="Courier"/>
              </a:rPr>
              <a:t>/home/*/fasta*</a:t>
            </a:r>
            <a:r>
              <a:t> matches all files in any users home directory </a:t>
            </a:r>
            <a:r>
              <a:rPr i="1"/>
              <a:t>starting</a:t>
            </a:r>
            <a:r>
              <a:t> with “fasta”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Input, Output and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t>Data flows from the terminal or a file as STDIN (standard input)</a:t>
            </a:r>
          </a:p>
          <a:p>
            <a:pPr lvl="1"/>
            <a:r>
              <a:t>STDOUT is the output and by default is printed to the terminal but can flow to other programs or redirected to a file</a:t>
            </a:r>
          </a:p>
          <a:p>
            <a:pPr lvl="1"/>
            <a:r>
              <a:t>STDERR is a special output for error messages</a:t>
            </a:r>
          </a:p>
        </p:txBody>
      </p:sp>
      <p:pic>
        <p:nvPicPr>
          <p:cNvPr id="4" name="Picture 1" descr="images/pip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43100"/>
            <a:ext cx="40386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To store the result of a bash command as a new variable the syntax is </a:t>
            </a:r>
            <a:r>
              <a:rPr sz="1800">
                <a:latin typeface="Courier"/>
              </a:rPr>
              <a:t>NEW_VARIABLE=$(your bash commands)</a:t>
            </a:r>
          </a:p>
          <a:p>
            <a:pPr marL="1270000" lvl="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#store the number of homozygous positions</a:t>
            </a:r>
            <a:br/>
            <a:r>
              <a:rPr sz="1800">
                <a:solidFill>
                  <a:srgbClr val="19177C"/>
                </a:solidFill>
                <a:latin typeface="Courier"/>
              </a:rPr>
              <a:t>N_HOMO=$(</a:t>
            </a:r>
            <a:r>
              <a:rPr sz="1800">
                <a:solidFill>
                  <a:srgbClr val="06287E"/>
                </a:solidFill>
                <a:latin typeface="Courier"/>
              </a:rPr>
              <a:t>egrep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"AA|CC|DD|GG|TT|II"</a:t>
            </a:r>
            <a:r>
              <a:rPr sz="1800">
                <a:latin typeface="Courier"/>
              </a:rPr>
              <a:t> data/genotype_counts.txt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cut</a:t>
            </a:r>
            <a:r>
              <a:rPr sz="1800">
                <a:latin typeface="Courier"/>
              </a:rPr>
              <a:t> -d </a:t>
            </a:r>
            <a:r>
              <a:rPr sz="1800">
                <a:solidFill>
                  <a:srgbClr val="4070A0"/>
                </a:solidFill>
                <a:latin typeface="Courier"/>
              </a:rPr>
              <a:t>" "</a:t>
            </a:r>
            <a:r>
              <a:rPr sz="1800">
                <a:latin typeface="Courier"/>
              </a:rPr>
              <a:t> -f 1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paste -sd+ -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bc</a:t>
            </a:r>
            <a:r>
              <a:rPr sz="1800">
                <a:solidFill>
                  <a:srgbClr val="19177C"/>
                </a:solidFill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#store the number of heterozygous positions</a:t>
            </a:r>
            <a:br/>
            <a:r>
              <a:rPr sz="1800">
                <a:solidFill>
                  <a:srgbClr val="19177C"/>
                </a:solidFill>
                <a:latin typeface="Courier"/>
              </a:rPr>
              <a:t>N_HETERO=$(</a:t>
            </a:r>
            <a:r>
              <a:rPr sz="1800">
                <a:solidFill>
                  <a:srgbClr val="06287E"/>
                </a:solidFill>
                <a:latin typeface="Courier"/>
              </a:rPr>
              <a:t>egrep</a:t>
            </a:r>
            <a:r>
              <a:rPr sz="1800">
                <a:latin typeface="Courier"/>
              </a:rPr>
              <a:t> -v </a:t>
            </a:r>
            <a:r>
              <a:rPr sz="1800">
                <a:solidFill>
                  <a:srgbClr val="4070A0"/>
                </a:solidFill>
                <a:latin typeface="Courier"/>
              </a:rPr>
              <a:t>"AA|CC|DD|GG|TT|II"</a:t>
            </a:r>
            <a:r>
              <a:rPr sz="1800">
                <a:latin typeface="Courier"/>
              </a:rPr>
              <a:t> data/genotype_counts.txt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cut</a:t>
            </a:r>
            <a:r>
              <a:rPr sz="1800">
                <a:latin typeface="Courier"/>
              </a:rPr>
              <a:t> -d </a:t>
            </a:r>
            <a:r>
              <a:rPr sz="1800">
                <a:solidFill>
                  <a:srgbClr val="4070A0"/>
                </a:solidFill>
                <a:latin typeface="Courier"/>
              </a:rPr>
              <a:t>" "</a:t>
            </a:r>
            <a:r>
              <a:rPr sz="1800">
                <a:latin typeface="Courier"/>
              </a:rPr>
              <a:t> -f 1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paste -sd+ -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bc</a:t>
            </a:r>
            <a:r>
              <a:rPr sz="1800">
                <a:solidFill>
                  <a:srgbClr val="19177C"/>
                </a:solidFill>
                <a:latin typeface="Courier"/>
              </a:rPr>
              <a:t>)</a:t>
            </a:r>
            <a:br/>
            <a:r>
              <a:rPr sz="1800">
                <a:latin typeface="Courier"/>
              </a:rPr>
              <a:t>echo </a:t>
            </a:r>
            <a:r>
              <a:rPr sz="1800">
                <a:solidFill>
                  <a:srgbClr val="4070A0"/>
                </a:solidFill>
                <a:latin typeface="Courier"/>
              </a:rPr>
              <a:t>"100*</a:t>
            </a:r>
            <a:r>
              <a:rPr sz="1800">
                <a:solidFill>
                  <a:srgbClr val="19177C"/>
                </a:solidFill>
                <a:latin typeface="Courier"/>
              </a:rPr>
              <a:t>$N_HOMO</a:t>
            </a:r>
            <a:r>
              <a:rPr sz="1800">
                <a:solidFill>
                  <a:srgbClr val="4070A0"/>
                </a:solidFill>
                <a:latin typeface="Courier"/>
              </a:rPr>
              <a:t>/(</a:t>
            </a:r>
            <a:r>
              <a:rPr sz="1800">
                <a:solidFill>
                  <a:srgbClr val="19177C"/>
                </a:solidFill>
                <a:latin typeface="Courier"/>
              </a:rPr>
              <a:t>$N_HOMO</a:t>
            </a:r>
            <a:r>
              <a:rPr sz="1800">
                <a:solidFill>
                  <a:srgbClr val="4070A0"/>
                </a:solidFill>
                <a:latin typeface="Courier"/>
              </a:rPr>
              <a:t>+</a:t>
            </a:r>
            <a:r>
              <a:rPr sz="1800">
                <a:solidFill>
                  <a:srgbClr val="19177C"/>
                </a:solidFill>
                <a:latin typeface="Courier"/>
              </a:rPr>
              <a:t>$N_HETERO</a:t>
            </a:r>
            <a:r>
              <a:rPr sz="1800">
                <a:solidFill>
                  <a:srgbClr val="4070A0"/>
                </a:solidFill>
                <a:latin typeface="Courier"/>
              </a:rPr>
              <a:t>)"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echo </a:t>
            </a:r>
            <a:r>
              <a:rPr sz="1800">
                <a:solidFill>
                  <a:srgbClr val="4070A0"/>
                </a:solidFill>
                <a:latin typeface="Courier"/>
              </a:rPr>
              <a:t>"100*</a:t>
            </a:r>
            <a:r>
              <a:rPr sz="1800">
                <a:solidFill>
                  <a:srgbClr val="19177C"/>
                </a:solidFill>
                <a:latin typeface="Courier"/>
              </a:rPr>
              <a:t>$N_HOMO</a:t>
            </a:r>
            <a:r>
              <a:rPr sz="1800">
                <a:solidFill>
                  <a:srgbClr val="4070A0"/>
                </a:solidFill>
                <a:latin typeface="Courier"/>
              </a:rPr>
              <a:t>/(</a:t>
            </a:r>
            <a:r>
              <a:rPr sz="1800">
                <a:solidFill>
                  <a:srgbClr val="19177C"/>
                </a:solidFill>
                <a:latin typeface="Courier"/>
              </a:rPr>
              <a:t>$N_HOMO</a:t>
            </a:r>
            <a:r>
              <a:rPr sz="1800">
                <a:solidFill>
                  <a:srgbClr val="4070A0"/>
                </a:solidFill>
                <a:latin typeface="Courier"/>
              </a:rPr>
              <a:t>+</a:t>
            </a:r>
            <a:r>
              <a:rPr sz="1800">
                <a:solidFill>
                  <a:srgbClr val="19177C"/>
                </a:solidFill>
                <a:latin typeface="Courier"/>
              </a:rPr>
              <a:t>$N_HETERO</a:t>
            </a:r>
            <a:r>
              <a:rPr sz="1800">
                <a:solidFill>
                  <a:srgbClr val="4070A0"/>
                </a:solidFill>
                <a:latin typeface="Courier"/>
              </a:rPr>
              <a:t>)"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bc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100*637655/(637655+269176)
## 70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Variables don’t always vary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As you will explore in the lab, many variables will be set at the start of your bash session and never change</a:t>
            </a:r>
          </a:p>
          <a:p>
            <a:pPr lvl="2"/>
            <a:r>
              <a:t>Environment variables store useful information about your session that allows things to work the way you want</a:t>
            </a:r>
          </a:p>
          <a:p>
            <a:pPr lvl="1"/>
            <a:r>
              <a:t>Example: PATH environment variable tells Linux where to find all the executables you may want to run</a:t>
            </a:r>
          </a:p>
          <a:p>
            <a:pPr lvl="1"/>
            <a:r>
              <a:t>When you type a command such as </a:t>
            </a:r>
            <a:r>
              <a:rPr sz="1800">
                <a:latin typeface="Courier"/>
              </a:rPr>
              <a:t>python</a:t>
            </a:r>
            <a:r>
              <a:t> the exact program that is run will depend on the contents of PATH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Variables don’t always vary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The </a:t>
            </a:r>
            <a:r>
              <a:rPr sz="1800">
                <a:latin typeface="Courier"/>
              </a:rPr>
              <a:t>which</a:t>
            </a:r>
            <a:r>
              <a:t> program tells the user the path to the program that gets run when you enter a given command without the full path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echo </a:t>
            </a:r>
            <a:r>
              <a:rPr sz="1800">
                <a:solidFill>
                  <a:srgbClr val="19177C"/>
                </a:solidFill>
                <a:latin typeface="Courier"/>
              </a:rPr>
              <a:t>$PATH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/usr/bin:/bin:/usr/sbin:/sbin:/usr/local/bin:/Library/TeX/texbin:/opt/X11/bin:/Applications/RStudio.app/Contents/MacOS/postback</a:t>
            </a:r>
          </a:p>
          <a:p>
            <a:pPr marL="1270000" lvl="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which</a:t>
            </a:r>
            <a:r>
              <a:rPr sz="1800">
                <a:latin typeface="Courier"/>
              </a:rPr>
              <a:t> python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/usr/bin/python</a:t>
            </a:r>
          </a:p>
          <a:p>
            <a:pPr marL="1270000" lvl="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which</a:t>
            </a:r>
            <a:r>
              <a:rPr sz="1800">
                <a:latin typeface="Courier"/>
              </a:rPr>
              <a:t> R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/usr/local/bin/R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From interactive sessions to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any series of bash commands can be automated by putting the same commands into a plain text file that has a special line at the top to tell the computer what interpreter to use</a:t>
            </a:r>
          </a:p>
          <a:p>
            <a:pPr lvl="1"/>
            <a:r>
              <a:t>More generally, the commands for any interpreted/scripting language work this way (bash, Python, R, Perl, Awk, etc)</a:t>
            </a:r>
          </a:p>
          <a:p>
            <a:pPr lvl="1"/>
            <a:r>
              <a:t>The first line is our “shebang” line. This is the only time a line starting with # isn’t a comment!</a:t>
            </a:r>
          </a:p>
          <a:p>
            <a:pPr marL="1270000" lvl="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#!/bin/bash</a:t>
            </a:r>
            <a:br/>
            <a:r>
              <a:rPr sz="1800">
                <a:latin typeface="Courier"/>
              </a:rPr>
              <a:t>echo </a:t>
            </a:r>
            <a:r>
              <a:rPr sz="1800">
                <a:solidFill>
                  <a:srgbClr val="4070A0"/>
                </a:solidFill>
                <a:latin typeface="Courier"/>
              </a:rPr>
              <a:t>"Hello World"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From interactive sessions to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To run this, you simply have to save those lines in a plain text file of any name</a:t>
            </a:r>
          </a:p>
          <a:p>
            <a:pPr lvl="1"/>
            <a:r>
              <a:t>Though not required, by convention you should end it with .sh to indicate it’s a shell script</a:t>
            </a:r>
          </a:p>
          <a:p>
            <a:pPr lvl="1"/>
            <a:r>
              <a:t>One more thing: the file permissions must be set to “executable”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-rw-r--r--@ 1 me staff 31B 8 Jan 14:52 a.sh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#won't run for anyone</a:t>
            </a:r>
            <a:br/>
            <a:r>
              <a:rPr sz="1800">
                <a:latin typeface="Courier"/>
              </a:rPr>
              <a:t>-rwxr--r--@ 1 me staff 31B 8 Jan 14:52 b.sh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#only runs for the owner of the file (me)</a:t>
            </a:r>
            <a:br/>
            <a:r>
              <a:rPr sz="1800">
                <a:latin typeface="Courier"/>
              </a:rPr>
              <a:t>-rwxr-xr--@ 1 me staff 31B 8 Jan 14:52 c.sh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#runs for the file owner and any member of the staff group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Permissions in UNIX/Linux</a:t>
            </a:r>
          </a:p>
        </p:txBody>
      </p:sp>
      <p:pic>
        <p:nvPicPr>
          <p:cNvPr id="3" name="Picture 1" descr="images/permissions_comic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3700" y="1600200"/>
            <a:ext cx="5829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Changing file permissions with </a:t>
            </a:r>
            <a:r>
              <a:rPr sz="1800">
                <a:latin typeface="Courier"/>
              </a:rPr>
              <a:t>chmod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a = all, u=owner, g=group, o=others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use +x to give -x to revoke executable permissions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other permissions: r=read, w=write/delete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ls</a:t>
            </a:r>
            <a:r>
              <a:rPr sz="1800">
                <a:latin typeface="Courier"/>
              </a:rPr>
              <a:t> -l scripts/hello_world.sh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-r--------@ 1 rmorin  staff  31 10 Jan 15:08 scripts/hello_world.sh</a:t>
            </a:r>
          </a:p>
          <a:p>
            <a:pPr marL="1270000" lvl="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chmod</a:t>
            </a:r>
            <a:r>
              <a:rPr sz="1800">
                <a:latin typeface="Courier"/>
              </a:rPr>
              <a:t> u+x scripts/hello_world.sh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ls</a:t>
            </a:r>
            <a:r>
              <a:rPr sz="1800">
                <a:latin typeface="Courier"/>
              </a:rPr>
              <a:t> -l scripts/hello_world.sh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-r-x------@ 1 rmorin  staff  31 10 Jan 15:08 scripts/hello_world.sh</a:t>
            </a:r>
          </a:p>
          <a:p>
            <a:pPr marL="1270000" lvl="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chmod</a:t>
            </a:r>
            <a:r>
              <a:rPr sz="1800">
                <a:latin typeface="Courier"/>
              </a:rPr>
              <a:t> o+x scripts/hello_world.sh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ls</a:t>
            </a:r>
            <a:r>
              <a:rPr sz="1800">
                <a:latin typeface="Courier"/>
              </a:rPr>
              <a:t> -l scripts/hello_world.sh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-r-x-----x@ 1 rmorin  staff  31 10 Jan 15:08 scripts/hello_world.sh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20% In each lab, there is a list of tasks that should be accomplished in class and submitted by the end of each lab.</a:t>
            </a:r>
          </a:p>
          <a:p>
            <a:pPr lvl="1"/>
            <a:r>
              <a:t>35% Lab assignments: For some labs, short assignments will be made available and due at the start of your lab one week later.</a:t>
            </a:r>
          </a:p>
          <a:p>
            <a:pPr lvl="1"/>
            <a:r>
              <a:t>10% In-class midterm exam</a:t>
            </a:r>
          </a:p>
          <a:p>
            <a:pPr lvl="1"/>
            <a:r>
              <a:t>25% cumulative final exam mixture of multiple choice, short answer and written questions</a:t>
            </a:r>
          </a:p>
          <a:p>
            <a:pPr lvl="1"/>
            <a:r>
              <a:t>10% Attendance and participation in both lecture and lab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command would we need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Allow any user to run the script </a:t>
            </a:r>
            <a:r>
              <a:rPr sz="1800">
                <a:latin typeface="Courier"/>
              </a:rPr>
              <a:t>a.sh</a:t>
            </a:r>
            <a:r>
              <a:t>?</a:t>
            </a:r>
          </a:p>
          <a:p>
            <a:pPr marL="0" lvl="0" indent="0">
              <a:buNone/>
            </a:pPr>
            <a:r>
              <a:rPr sz="1800">
                <a:latin typeface="Courier"/>
              </a:rPr>
              <a:t>-rw-r--r--@ 1 big_nerd1 scientists 31B 8 Jan 14:52 a.sh</a:t>
            </a:r>
          </a:p>
          <a:p>
            <a:pPr lvl="1"/>
            <a:r>
              <a:t>Prevent people outside the students group from reading the contents of filez.gz?</a:t>
            </a:r>
          </a:p>
          <a:p>
            <a:pPr marL="0" lvl="0" indent="0">
              <a:buNone/>
            </a:pPr>
            <a:r>
              <a:rPr sz="1800">
                <a:latin typeface="Courier"/>
              </a:rPr>
              <a:t>-rw-r--r--@ 1 big_nerd2 students 31B 8 Jan 14:52 filez.gz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command would we need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Allow any user to run the script </a:t>
            </a:r>
            <a:r>
              <a:rPr sz="1800">
                <a:latin typeface="Courier"/>
              </a:rPr>
              <a:t>a.sh</a:t>
            </a:r>
            <a:r>
              <a:t>?</a:t>
            </a:r>
          </a:p>
          <a:p>
            <a:pPr marL="0" lvl="0" indent="0">
              <a:buNone/>
            </a:pPr>
            <a:r>
              <a:rPr sz="1800">
                <a:latin typeface="Courier"/>
              </a:rPr>
              <a:t>-rw-r--r--@ 1 big_nerd1 scientists 31B 8 Jan 14:52 a.sh</a:t>
            </a:r>
          </a:p>
          <a:p>
            <a:pPr marL="0" lvl="0" indent="0">
              <a:buNone/>
            </a:pPr>
            <a:r>
              <a:rPr sz="1800">
                <a:latin typeface="Courier"/>
              </a:rPr>
              <a:t>chmod a+x a.sh</a:t>
            </a:r>
          </a:p>
          <a:p>
            <a:pPr marL="0" lvl="0" indent="0">
              <a:buNone/>
            </a:pPr>
            <a:r>
              <a:rPr sz="1800">
                <a:latin typeface="Courier"/>
              </a:rPr>
              <a:t>-rwxr-xr-x@ 1 big_nerd1 scientists 31B 8 Jan 14:52 a.sh</a:t>
            </a:r>
          </a:p>
          <a:p>
            <a:pPr lvl="1"/>
            <a:r>
              <a:t>Prevent people outside the students group from reading the contents of filez.gz?</a:t>
            </a:r>
          </a:p>
          <a:p>
            <a:pPr marL="0" lvl="0" indent="0">
              <a:buNone/>
            </a:pPr>
            <a:r>
              <a:rPr sz="1800">
                <a:latin typeface="Courier"/>
              </a:rPr>
              <a:t>-rw-r--r--@ 1 big_nerd2 students 31B 8 Jan 14:52 filez.gz</a:t>
            </a:r>
          </a:p>
          <a:p>
            <a:pPr marL="0" lvl="0" indent="0">
              <a:buNone/>
            </a:pPr>
            <a:r>
              <a:rPr sz="1800">
                <a:latin typeface="Courier"/>
              </a:rPr>
              <a:t>chmod o-r filez.gz</a:t>
            </a:r>
          </a:p>
          <a:p>
            <a:pPr marL="0" lvl="0" indent="0">
              <a:buNone/>
            </a:pPr>
            <a:r>
              <a:rPr sz="1800">
                <a:latin typeface="Courier"/>
              </a:rPr>
              <a:t>-rw-r-----@ 1 big_nerd2 students 31B 8 Jan 14:52 filez.gz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Closing thoughts before your lab</a:t>
            </a:r>
          </a:p>
        </p:txBody>
      </p:sp>
      <p:pic>
        <p:nvPicPr>
          <p:cNvPr id="3" name="Picture 1" descr="images/why-i-love-bash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32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to get a good grade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Come to class and labs and ask questions if you’re lost/stuck</a:t>
            </a:r>
          </a:p>
          <a:p>
            <a:pPr lvl="1"/>
            <a:r>
              <a:t>Come to office hours to ask more questions, if necessary</a:t>
            </a:r>
          </a:p>
          <a:p>
            <a:pPr lvl="1"/>
            <a:r>
              <a:t>Post questions to the course </a:t>
            </a:r>
            <a:r>
              <a:rPr>
                <a:hlinkClick r:id="rId2"/>
              </a:rPr>
              <a:t>StackOverflow page</a:t>
            </a:r>
            <a:r>
              <a:t> or Slack using channels such as </a:t>
            </a:r>
            <a:r>
              <a:rPr>
                <a:hlinkClick r:id="rId3"/>
              </a:rPr>
              <a:t>lab-discussion</a:t>
            </a:r>
          </a:p>
          <a:p>
            <a:pPr lvl="1"/>
            <a:r>
              <a:rPr i="1"/>
              <a:t>Practice</a:t>
            </a:r>
            <a:r>
              <a:t> the things you are learning in class and not just within the context of lab assignments</a:t>
            </a:r>
          </a:p>
          <a:p>
            <a:pPr lvl="2"/>
            <a:r>
              <a:t>This is the only effective way to learn programming/data analysis concepts!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NO REQUIRED TEXTBOOX</a:t>
            </a:r>
          </a:p>
          <a:p>
            <a:pPr lvl="1"/>
            <a:r>
              <a:t>Reading material will be provided throughout the course as linked content</a:t>
            </a:r>
          </a:p>
          <a:p>
            <a:pPr lvl="1"/>
            <a:r>
              <a:t>As we sink into R, </a:t>
            </a:r>
            <a:r>
              <a:rPr>
                <a:hlinkClick r:id="rId2"/>
              </a:rPr>
              <a:t>this free book</a:t>
            </a:r>
            <a:r>
              <a:t> is an excellent resource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4966</Words>
  <Application>Microsoft Macintosh PowerPoint</Application>
  <PresentationFormat>On-screen Show (4:3)</PresentationFormat>
  <Paragraphs>396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6" baseType="lpstr">
      <vt:lpstr>Arial</vt:lpstr>
      <vt:lpstr>Calibri</vt:lpstr>
      <vt:lpstr>Courier</vt:lpstr>
      <vt:lpstr>Office Theme</vt:lpstr>
      <vt:lpstr>MBB 243 - Lecture 1</vt:lpstr>
      <vt:lpstr>Should I be recording these?</vt:lpstr>
      <vt:lpstr>Welcome to the course</vt:lpstr>
      <vt:lpstr>Welcome to the course</vt:lpstr>
      <vt:lpstr>Schedule</vt:lpstr>
      <vt:lpstr>Getting started</vt:lpstr>
      <vt:lpstr>Grading</vt:lpstr>
      <vt:lpstr>How to get a good grade</vt:lpstr>
      <vt:lpstr>Reading</vt:lpstr>
      <vt:lpstr>Other resources</vt:lpstr>
      <vt:lpstr>Important links</vt:lpstr>
      <vt:lpstr>Learning goals for the course</vt:lpstr>
      <vt:lpstr>Learning goals for this week</vt:lpstr>
      <vt:lpstr>General data flavours in biology</vt:lpstr>
      <vt:lpstr>Types of sequences</vt:lpstr>
      <vt:lpstr>All DNA sequences have a partner</vt:lpstr>
      <vt:lpstr>DNA sequence as data</vt:lpstr>
      <vt:lpstr>(Alpha)Bits</vt:lpstr>
      <vt:lpstr>(Alpha)Bits</vt:lpstr>
      <vt:lpstr>(Alpha)Bits</vt:lpstr>
      <vt:lpstr>Sequence as a variable</vt:lpstr>
      <vt:lpstr>The human genome as data</vt:lpstr>
      <vt:lpstr>The human genome as data</vt:lpstr>
      <vt:lpstr>File size of the genome</vt:lpstr>
      <vt:lpstr>DNA sequence as plain text files</vt:lpstr>
      <vt:lpstr>DNA sequence as plain text files</vt:lpstr>
      <vt:lpstr>How it looks to a computer</vt:lpstr>
      <vt:lpstr>Genes and Chromosomes</vt:lpstr>
      <vt:lpstr>Central Dogma</vt:lpstr>
      <vt:lpstr>Genes and Transcripts</vt:lpstr>
      <vt:lpstr>Genomic features as data</vt:lpstr>
      <vt:lpstr>What is the first number?</vt:lpstr>
      <vt:lpstr>Genomic Features as Plain Text</vt:lpstr>
      <vt:lpstr>How it looks to a computer</vt:lpstr>
      <vt:lpstr>From Features to Sequence</vt:lpstr>
      <vt:lpstr>Respect your computer’s limits</vt:lpstr>
      <vt:lpstr>Respect your computer’s limits</vt:lpstr>
      <vt:lpstr>From DNA sequence to mRNA sequence</vt:lpstr>
      <vt:lpstr>Transcription is “simple” to code</vt:lpstr>
      <vt:lpstr>Transcription is “simple” to code</vt:lpstr>
      <vt:lpstr>Transcription is “simple” to code</vt:lpstr>
      <vt:lpstr>What just happened?</vt:lpstr>
      <vt:lpstr>Outlook</vt:lpstr>
      <vt:lpstr>Thought experiment</vt:lpstr>
      <vt:lpstr>Thought experiment</vt:lpstr>
      <vt:lpstr>Genetic variation</vt:lpstr>
      <vt:lpstr>SNPs: the foundation of population genetics</vt:lpstr>
      <vt:lpstr>SNP database</vt:lpstr>
      <vt:lpstr>Example Biallelic SNP</vt:lpstr>
      <vt:lpstr>Polymorphisms vs genotypes</vt:lpstr>
      <vt:lpstr>Genotypes as data</vt:lpstr>
      <vt:lpstr>Genotypes as data</vt:lpstr>
      <vt:lpstr>Standard format for variants</vt:lpstr>
      <vt:lpstr>“Fun” exercise</vt:lpstr>
      <vt:lpstr>“Fun” exercise</vt:lpstr>
      <vt:lpstr>Bash solution, continued</vt:lpstr>
      <vt:lpstr>Bash solution, continued</vt:lpstr>
      <vt:lpstr>What did I just watch?</vt:lpstr>
      <vt:lpstr>egrep and |</vt:lpstr>
      <vt:lpstr>Command-line arguments</vt:lpstr>
      <vt:lpstr>Wildcards and globbing</vt:lpstr>
      <vt:lpstr>Input, Output and pipes</vt:lpstr>
      <vt:lpstr>Putting it all together</vt:lpstr>
      <vt:lpstr>Variables don’t always vary</vt:lpstr>
      <vt:lpstr>Variables don’t always vary</vt:lpstr>
      <vt:lpstr>From interactive sessions to scripts</vt:lpstr>
      <vt:lpstr>From interactive sessions to scripts</vt:lpstr>
      <vt:lpstr>Permissions in UNIX/Linux</vt:lpstr>
      <vt:lpstr>Changing file permissions with chmod</vt:lpstr>
      <vt:lpstr>What command would we need to</vt:lpstr>
      <vt:lpstr>What command would we need to</vt:lpstr>
      <vt:lpstr>Closing thoughts before your lab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MBB 243 - Lecture 1</dc:title>
  <dc:creator>Ryan Morin</dc:creator>
  <cp:keywords/>
  <cp:lastModifiedBy>Ryan Morin</cp:lastModifiedBy>
  <cp:revision>2</cp:revision>
  <dcterms:created xsi:type="dcterms:W3CDTF">2022-01-12T21:16:31Z</dcterms:created>
  <dcterms:modified xsi:type="dcterms:W3CDTF">2022-01-13T00:48:48Z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2022/01/12</vt:lpwstr>
  </property>
  <property fmtid="{D5CDD505-2E9C-101B-9397-08002B2CF9AE}" pid="3" name="output">
    <vt:lpwstr/>
  </property>
</Properties>
</file>