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815" autoAdjust="0"/>
    <p:restoredTop sz="94660"/>
  </p:normalViewPr>
  <p:slideViewPr>
    <p:cSldViewPr snapToGrid="0">
      <p:cViewPr varScale="1">
        <p:scale>
          <a:sx n="71" d="100"/>
          <a:sy n="71" d="100"/>
        </p:scale>
        <p:origin x="11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11/6/2023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11/6/2023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5F3-AAB4-1CAF-185E-FF135990C4F5}"/>
              </a:ext>
            </a:extLst>
          </p:cNvPr>
          <p:cNvSpPr>
            <a:spLocks noGrp="1"/>
          </p:cNvSpPr>
          <p:nvPr>
            <p:ph type="ctrTitle"/>
          </p:nvPr>
        </p:nvSpPr>
        <p:spPr/>
        <p:txBody>
          <a:bodyPr/>
          <a:lstStyle/>
          <a:p>
            <a:r>
              <a:rPr lang="es-MX" dirty="0"/>
              <a:t>Estandarización de Linux</a:t>
            </a:r>
          </a:p>
        </p:txBody>
      </p:sp>
      <p:sp>
        <p:nvSpPr>
          <p:cNvPr id="3" name="Subtítulo 2">
            <a:extLst>
              <a:ext uri="{FF2B5EF4-FFF2-40B4-BE49-F238E27FC236}">
                <a16:creationId xmlns:a16="http://schemas.microsoft.com/office/drawing/2014/main" id="{D65F6CF2-D45F-DE51-FF99-098AF6234DD1}"/>
              </a:ext>
            </a:extLst>
          </p:cNvPr>
          <p:cNvSpPr>
            <a:spLocks noGrp="1"/>
          </p:cNvSpPr>
          <p:nvPr>
            <p:ph type="subTitle" idx="1"/>
          </p:nvPr>
        </p:nvSpPr>
        <p:spPr/>
        <p:txBody>
          <a:bodyPr/>
          <a:lstStyle/>
          <a:p>
            <a:pPr algn="r"/>
            <a:r>
              <a:rPr lang="es-MX" dirty="0"/>
              <a:t>Carlos Ceniceros Mariaca</a:t>
            </a:r>
          </a:p>
        </p:txBody>
      </p:sp>
    </p:spTree>
    <p:extLst>
      <p:ext uri="{BB962C8B-B14F-4D97-AF65-F5344CB8AC3E}">
        <p14:creationId xmlns:p14="http://schemas.microsoft.com/office/powerpoint/2010/main" val="95835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445699-4C53-1D0D-2CEC-03250136F6C7}"/>
              </a:ext>
            </a:extLst>
          </p:cNvPr>
          <p:cNvSpPr>
            <a:spLocks noGrp="1"/>
          </p:cNvSpPr>
          <p:nvPr>
            <p:ph type="title"/>
          </p:nvPr>
        </p:nvSpPr>
        <p:spPr/>
        <p:txBody>
          <a:bodyPr/>
          <a:lstStyle/>
          <a:p>
            <a:r>
              <a:rPr lang="es-MX" dirty="0"/>
              <a:t>Distribuciones destacables</a:t>
            </a:r>
          </a:p>
        </p:txBody>
      </p:sp>
      <p:sp>
        <p:nvSpPr>
          <p:cNvPr id="3" name="Marcador de contenido 2">
            <a:extLst>
              <a:ext uri="{FF2B5EF4-FFF2-40B4-BE49-F238E27FC236}">
                <a16:creationId xmlns:a16="http://schemas.microsoft.com/office/drawing/2014/main" id="{8390B9DD-06C6-C597-F341-BE2240352451}"/>
              </a:ext>
            </a:extLst>
          </p:cNvPr>
          <p:cNvSpPr>
            <a:spLocks noGrp="1"/>
          </p:cNvSpPr>
          <p:nvPr>
            <p:ph idx="1"/>
          </p:nvPr>
        </p:nvSpPr>
        <p:spPr/>
        <p:txBody>
          <a:bodyPr>
            <a:normAutofit/>
          </a:bodyPr>
          <a:lstStyle/>
          <a:p>
            <a:r>
              <a:rPr lang="es-MX" sz="2400" dirty="0"/>
              <a:t>Debian</a:t>
            </a:r>
          </a:p>
          <a:p>
            <a:r>
              <a:rPr lang="es-MX" sz="2400" dirty="0"/>
              <a:t>Red Hat</a:t>
            </a:r>
          </a:p>
          <a:p>
            <a:r>
              <a:rPr lang="es-MX" sz="2400" dirty="0"/>
              <a:t>Arch Linux</a:t>
            </a:r>
          </a:p>
          <a:p>
            <a:r>
              <a:rPr lang="es-MX" sz="2400" dirty="0"/>
              <a:t>Slackware</a:t>
            </a:r>
          </a:p>
          <a:p>
            <a:r>
              <a:rPr lang="es-MX" sz="2400" dirty="0"/>
              <a:t>SUSE</a:t>
            </a:r>
          </a:p>
        </p:txBody>
      </p:sp>
    </p:spTree>
    <p:extLst>
      <p:ext uri="{BB962C8B-B14F-4D97-AF65-F5344CB8AC3E}">
        <p14:creationId xmlns:p14="http://schemas.microsoft.com/office/powerpoint/2010/main" val="88912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A68C19-88EC-A690-7332-A67CBE672924}"/>
              </a:ext>
            </a:extLst>
          </p:cNvPr>
          <p:cNvSpPr>
            <a:spLocks noGrp="1"/>
          </p:cNvSpPr>
          <p:nvPr>
            <p:ph type="title"/>
          </p:nvPr>
        </p:nvSpPr>
        <p:spPr/>
        <p:txBody>
          <a:bodyPr/>
          <a:lstStyle/>
          <a:p>
            <a:r>
              <a:rPr lang="es-MX" dirty="0"/>
              <a:t>¿Y el resto?</a:t>
            </a:r>
          </a:p>
        </p:txBody>
      </p:sp>
      <p:sp>
        <p:nvSpPr>
          <p:cNvPr id="3" name="Marcador de contenido 2">
            <a:extLst>
              <a:ext uri="{FF2B5EF4-FFF2-40B4-BE49-F238E27FC236}">
                <a16:creationId xmlns:a16="http://schemas.microsoft.com/office/drawing/2014/main" id="{E92CF514-1352-3052-F932-0DE0E42CEE83}"/>
              </a:ext>
            </a:extLst>
          </p:cNvPr>
          <p:cNvSpPr>
            <a:spLocks noGrp="1"/>
          </p:cNvSpPr>
          <p:nvPr>
            <p:ph idx="1"/>
          </p:nvPr>
        </p:nvSpPr>
        <p:spPr/>
        <p:txBody>
          <a:bodyPr>
            <a:normAutofit/>
          </a:bodyPr>
          <a:lstStyle/>
          <a:p>
            <a:pPr marL="0" indent="0" algn="just">
              <a:buNone/>
            </a:pPr>
            <a:r>
              <a:rPr lang="es-MX" sz="2400" dirty="0"/>
              <a:t>Como se mencionó antes hay más de 200 distribuciones pero se pueden considerar que algunas son más importantes que otras. Un factor determinante para esta exposición es si la distribución esta o no basada en alguna otra además de si otras distribuciones se basan en la misma.</a:t>
            </a:r>
          </a:p>
        </p:txBody>
      </p:sp>
    </p:spTree>
    <p:extLst>
      <p:ext uri="{BB962C8B-B14F-4D97-AF65-F5344CB8AC3E}">
        <p14:creationId xmlns:p14="http://schemas.microsoft.com/office/powerpoint/2010/main" val="115977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C74AE-48AC-21EE-B087-70BF4618FE92}"/>
              </a:ext>
            </a:extLst>
          </p:cNvPr>
          <p:cNvSpPr>
            <a:spLocks noGrp="1"/>
          </p:cNvSpPr>
          <p:nvPr>
            <p:ph type="title"/>
          </p:nvPr>
        </p:nvSpPr>
        <p:spPr/>
        <p:txBody>
          <a:bodyPr/>
          <a:lstStyle/>
          <a:p>
            <a:r>
              <a:rPr lang="es-MX" dirty="0"/>
              <a:t>Debian</a:t>
            </a:r>
          </a:p>
        </p:txBody>
      </p:sp>
      <p:sp>
        <p:nvSpPr>
          <p:cNvPr id="3" name="Marcador de contenido 2">
            <a:extLst>
              <a:ext uri="{FF2B5EF4-FFF2-40B4-BE49-F238E27FC236}">
                <a16:creationId xmlns:a16="http://schemas.microsoft.com/office/drawing/2014/main" id="{F4174692-C89F-9177-30FB-1DD77EF0AAE3}"/>
              </a:ext>
            </a:extLst>
          </p:cNvPr>
          <p:cNvSpPr>
            <a:spLocks noGrp="1"/>
          </p:cNvSpPr>
          <p:nvPr>
            <p:ph idx="1"/>
          </p:nvPr>
        </p:nvSpPr>
        <p:spPr>
          <a:xfrm>
            <a:off x="827424" y="2466127"/>
            <a:ext cx="10554574" cy="3636511"/>
          </a:xfrm>
        </p:spPr>
        <p:txBody>
          <a:bodyPr>
            <a:normAutofit fontScale="92500" lnSpcReduction="20000"/>
          </a:bodyPr>
          <a:lstStyle/>
          <a:p>
            <a:pPr algn="just"/>
            <a:r>
              <a:rPr lang="es-MX" sz="2600" dirty="0"/>
              <a:t>Ubuntu </a:t>
            </a:r>
          </a:p>
          <a:p>
            <a:pPr lvl="1" algn="just"/>
            <a:r>
              <a:rPr lang="es-MX" sz="2600" dirty="0"/>
              <a:t>Linux Mint</a:t>
            </a:r>
          </a:p>
          <a:p>
            <a:pPr lvl="1" algn="just"/>
            <a:r>
              <a:rPr lang="es-MX" sz="2600" dirty="0"/>
              <a:t>Elementary OS</a:t>
            </a:r>
          </a:p>
          <a:p>
            <a:pPr lvl="1" algn="just"/>
            <a:r>
              <a:rPr lang="es-MX" sz="2600" dirty="0"/>
              <a:t>Pop!_OS</a:t>
            </a:r>
          </a:p>
          <a:p>
            <a:pPr algn="just"/>
            <a:r>
              <a:rPr lang="es-MX" sz="2600" dirty="0"/>
              <a:t>Linux Mint Debian Edition (LMDE)</a:t>
            </a:r>
          </a:p>
          <a:p>
            <a:pPr algn="just"/>
            <a:r>
              <a:rPr lang="es-MX" sz="2600" dirty="0"/>
              <a:t>Kali Linux</a:t>
            </a:r>
          </a:p>
          <a:p>
            <a:pPr algn="just"/>
            <a:r>
              <a:rPr lang="es-MX" sz="2600" dirty="0"/>
              <a:t>MX Linux</a:t>
            </a:r>
          </a:p>
          <a:p>
            <a:pPr algn="just"/>
            <a:r>
              <a:rPr lang="es-MX" sz="2600" dirty="0"/>
              <a:t>Deepin</a:t>
            </a:r>
          </a:p>
          <a:p>
            <a:endParaRPr lang="es-MX" dirty="0"/>
          </a:p>
        </p:txBody>
      </p:sp>
    </p:spTree>
    <p:extLst>
      <p:ext uri="{BB962C8B-B14F-4D97-AF65-F5344CB8AC3E}">
        <p14:creationId xmlns:p14="http://schemas.microsoft.com/office/powerpoint/2010/main" val="421561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089F5-A6A5-AB5E-540C-2BA2A1089F84}"/>
              </a:ext>
            </a:extLst>
          </p:cNvPr>
          <p:cNvSpPr>
            <a:spLocks noGrp="1"/>
          </p:cNvSpPr>
          <p:nvPr>
            <p:ph type="title"/>
          </p:nvPr>
        </p:nvSpPr>
        <p:spPr/>
        <p:txBody>
          <a:bodyPr/>
          <a:lstStyle/>
          <a:p>
            <a:r>
              <a:rPr lang="es-MX" dirty="0"/>
              <a:t>Red Hat</a:t>
            </a:r>
          </a:p>
        </p:txBody>
      </p:sp>
      <p:sp>
        <p:nvSpPr>
          <p:cNvPr id="3" name="Marcador de contenido 2">
            <a:extLst>
              <a:ext uri="{FF2B5EF4-FFF2-40B4-BE49-F238E27FC236}">
                <a16:creationId xmlns:a16="http://schemas.microsoft.com/office/drawing/2014/main" id="{24139E40-5FFE-C4BD-5EA9-A0860E18C330}"/>
              </a:ext>
            </a:extLst>
          </p:cNvPr>
          <p:cNvSpPr>
            <a:spLocks noGrp="1"/>
          </p:cNvSpPr>
          <p:nvPr>
            <p:ph idx="1"/>
          </p:nvPr>
        </p:nvSpPr>
        <p:spPr/>
        <p:txBody>
          <a:bodyPr>
            <a:normAutofit/>
          </a:bodyPr>
          <a:lstStyle/>
          <a:p>
            <a:pPr algn="just"/>
            <a:r>
              <a:rPr lang="es-MX" sz="2400" dirty="0"/>
              <a:t>Fedora</a:t>
            </a:r>
          </a:p>
          <a:p>
            <a:pPr algn="just"/>
            <a:r>
              <a:rPr lang="es-MX" sz="2400" dirty="0"/>
              <a:t>CentOS</a:t>
            </a:r>
          </a:p>
          <a:p>
            <a:pPr algn="just"/>
            <a:r>
              <a:rPr lang="es-MX" sz="2400" dirty="0"/>
              <a:t>Oracle Linux</a:t>
            </a:r>
          </a:p>
          <a:p>
            <a:pPr algn="just"/>
            <a:r>
              <a:rPr lang="es-MX" sz="2400" dirty="0"/>
              <a:t>ClearOS</a:t>
            </a:r>
          </a:p>
        </p:txBody>
      </p:sp>
    </p:spTree>
    <p:extLst>
      <p:ext uri="{BB962C8B-B14F-4D97-AF65-F5344CB8AC3E}">
        <p14:creationId xmlns:p14="http://schemas.microsoft.com/office/powerpoint/2010/main" val="185797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43FB1-17A1-2EC4-7334-5728201F48A8}"/>
              </a:ext>
            </a:extLst>
          </p:cNvPr>
          <p:cNvSpPr>
            <a:spLocks noGrp="1"/>
          </p:cNvSpPr>
          <p:nvPr>
            <p:ph type="title"/>
          </p:nvPr>
        </p:nvSpPr>
        <p:spPr/>
        <p:txBody>
          <a:bodyPr/>
          <a:lstStyle/>
          <a:p>
            <a:r>
              <a:rPr lang="es-MX" dirty="0"/>
              <a:t>Arch Linux</a:t>
            </a:r>
          </a:p>
        </p:txBody>
      </p:sp>
      <p:sp>
        <p:nvSpPr>
          <p:cNvPr id="3" name="Marcador de contenido 2">
            <a:extLst>
              <a:ext uri="{FF2B5EF4-FFF2-40B4-BE49-F238E27FC236}">
                <a16:creationId xmlns:a16="http://schemas.microsoft.com/office/drawing/2014/main" id="{7A9E4679-4F6A-18DD-9071-C245C720ADEE}"/>
              </a:ext>
            </a:extLst>
          </p:cNvPr>
          <p:cNvSpPr>
            <a:spLocks noGrp="1"/>
          </p:cNvSpPr>
          <p:nvPr>
            <p:ph idx="1"/>
          </p:nvPr>
        </p:nvSpPr>
        <p:spPr/>
        <p:txBody>
          <a:bodyPr>
            <a:normAutofit/>
          </a:bodyPr>
          <a:lstStyle/>
          <a:p>
            <a:pPr algn="just"/>
            <a:r>
              <a:rPr lang="es-MX" sz="2400" dirty="0"/>
              <a:t>Manjaro</a:t>
            </a:r>
          </a:p>
          <a:p>
            <a:pPr algn="just"/>
            <a:r>
              <a:rPr lang="es-MX" sz="2400" dirty="0"/>
              <a:t>ArchBang</a:t>
            </a:r>
          </a:p>
          <a:p>
            <a:pPr algn="just"/>
            <a:r>
              <a:rPr lang="es-MX" sz="2400" dirty="0"/>
              <a:t>Chakra</a:t>
            </a:r>
          </a:p>
          <a:p>
            <a:pPr algn="just"/>
            <a:r>
              <a:rPr lang="es-MX" sz="2400" dirty="0"/>
              <a:t>Arch Labs</a:t>
            </a:r>
          </a:p>
        </p:txBody>
      </p:sp>
    </p:spTree>
    <p:extLst>
      <p:ext uri="{BB962C8B-B14F-4D97-AF65-F5344CB8AC3E}">
        <p14:creationId xmlns:p14="http://schemas.microsoft.com/office/powerpoint/2010/main" val="381671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06FD1-31C6-9450-8A45-6E62B5CB88A1}"/>
              </a:ext>
            </a:extLst>
          </p:cNvPr>
          <p:cNvSpPr>
            <a:spLocks noGrp="1"/>
          </p:cNvSpPr>
          <p:nvPr>
            <p:ph type="title"/>
          </p:nvPr>
        </p:nvSpPr>
        <p:spPr/>
        <p:txBody>
          <a:bodyPr/>
          <a:lstStyle/>
          <a:p>
            <a:r>
              <a:rPr lang="es-MX" dirty="0"/>
              <a:t>Slackware</a:t>
            </a:r>
          </a:p>
        </p:txBody>
      </p:sp>
      <p:sp>
        <p:nvSpPr>
          <p:cNvPr id="3" name="Marcador de contenido 2">
            <a:extLst>
              <a:ext uri="{FF2B5EF4-FFF2-40B4-BE49-F238E27FC236}">
                <a16:creationId xmlns:a16="http://schemas.microsoft.com/office/drawing/2014/main" id="{70863C38-FB64-E548-570F-EB4D3DF0A5E4}"/>
              </a:ext>
            </a:extLst>
          </p:cNvPr>
          <p:cNvSpPr>
            <a:spLocks noGrp="1"/>
          </p:cNvSpPr>
          <p:nvPr>
            <p:ph idx="1"/>
          </p:nvPr>
        </p:nvSpPr>
        <p:spPr/>
        <p:txBody>
          <a:bodyPr>
            <a:normAutofit/>
          </a:bodyPr>
          <a:lstStyle/>
          <a:p>
            <a:pPr algn="just"/>
            <a:r>
              <a:rPr lang="es-MX" sz="2400" dirty="0"/>
              <a:t>Slackware Live Edition </a:t>
            </a:r>
          </a:p>
          <a:p>
            <a:pPr algn="just"/>
            <a:r>
              <a:rPr lang="es-MX" sz="2400" dirty="0"/>
              <a:t>Zenwalk</a:t>
            </a:r>
          </a:p>
          <a:p>
            <a:pPr algn="just"/>
            <a:r>
              <a:rPr lang="es-MX" sz="2400" dirty="0"/>
              <a:t>Salix</a:t>
            </a:r>
          </a:p>
          <a:p>
            <a:pPr algn="just"/>
            <a:r>
              <a:rPr lang="es-MX" sz="2400" dirty="0"/>
              <a:t>VectorLinux</a:t>
            </a:r>
          </a:p>
        </p:txBody>
      </p:sp>
    </p:spTree>
    <p:extLst>
      <p:ext uri="{BB962C8B-B14F-4D97-AF65-F5344CB8AC3E}">
        <p14:creationId xmlns:p14="http://schemas.microsoft.com/office/powerpoint/2010/main" val="288521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EDD48-6AE9-73C2-D415-2E1740B67B89}"/>
              </a:ext>
            </a:extLst>
          </p:cNvPr>
          <p:cNvSpPr>
            <a:spLocks noGrp="1"/>
          </p:cNvSpPr>
          <p:nvPr>
            <p:ph type="title"/>
          </p:nvPr>
        </p:nvSpPr>
        <p:spPr/>
        <p:txBody>
          <a:bodyPr/>
          <a:lstStyle/>
          <a:p>
            <a:r>
              <a:rPr lang="es-MX" dirty="0"/>
              <a:t>SUSE</a:t>
            </a:r>
          </a:p>
        </p:txBody>
      </p:sp>
      <p:sp>
        <p:nvSpPr>
          <p:cNvPr id="3" name="Marcador de contenido 2">
            <a:extLst>
              <a:ext uri="{FF2B5EF4-FFF2-40B4-BE49-F238E27FC236}">
                <a16:creationId xmlns:a16="http://schemas.microsoft.com/office/drawing/2014/main" id="{C42FF1DD-D5E8-1115-50AB-1D5B1E4DE261}"/>
              </a:ext>
            </a:extLst>
          </p:cNvPr>
          <p:cNvSpPr>
            <a:spLocks noGrp="1"/>
          </p:cNvSpPr>
          <p:nvPr>
            <p:ph idx="1"/>
          </p:nvPr>
        </p:nvSpPr>
        <p:spPr/>
        <p:txBody>
          <a:bodyPr>
            <a:normAutofit/>
          </a:bodyPr>
          <a:lstStyle/>
          <a:p>
            <a:pPr algn="just"/>
            <a:r>
              <a:rPr lang="es-MX" sz="2400" dirty="0"/>
              <a:t>openSUSE</a:t>
            </a:r>
          </a:p>
          <a:p>
            <a:pPr algn="just"/>
            <a:r>
              <a:rPr lang="en-US" sz="2400" dirty="0"/>
              <a:t>openSUSE Leap</a:t>
            </a:r>
          </a:p>
          <a:p>
            <a:pPr algn="just"/>
            <a:r>
              <a:rPr lang="en-US" sz="2400" dirty="0"/>
              <a:t>openSUSE Tumbleweed</a:t>
            </a:r>
          </a:p>
          <a:p>
            <a:pPr algn="just"/>
            <a:r>
              <a:rPr lang="en-US" sz="2400" dirty="0"/>
              <a:t>openSUSE Education</a:t>
            </a:r>
          </a:p>
          <a:p>
            <a:pPr algn="just"/>
            <a:r>
              <a:rPr lang="en-US" sz="2400" dirty="0"/>
              <a:t>openSUSE Kubic</a:t>
            </a:r>
            <a:endParaRPr lang="es-MX" sz="2400" dirty="0"/>
          </a:p>
        </p:txBody>
      </p:sp>
    </p:spTree>
    <p:extLst>
      <p:ext uri="{BB962C8B-B14F-4D97-AF65-F5344CB8AC3E}">
        <p14:creationId xmlns:p14="http://schemas.microsoft.com/office/powerpoint/2010/main" val="200194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7B672-FEFA-C29A-FFFA-0AD677587FF8}"/>
              </a:ext>
            </a:extLst>
          </p:cNvPr>
          <p:cNvSpPr>
            <a:spLocks noGrp="1"/>
          </p:cNvSpPr>
          <p:nvPr>
            <p:ph type="title"/>
          </p:nvPr>
        </p:nvSpPr>
        <p:spPr/>
        <p:txBody>
          <a:bodyPr/>
          <a:lstStyle/>
          <a:p>
            <a:r>
              <a:rPr lang="es-MX" dirty="0"/>
              <a:t>¿Existen estándares en Linux?</a:t>
            </a:r>
          </a:p>
        </p:txBody>
      </p:sp>
    </p:spTree>
    <p:extLst>
      <p:ext uri="{BB962C8B-B14F-4D97-AF65-F5344CB8AC3E}">
        <p14:creationId xmlns:p14="http://schemas.microsoft.com/office/powerpoint/2010/main" val="3016739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84FC7-D6CA-EB81-C789-7529B622A12F}"/>
              </a:ext>
            </a:extLst>
          </p:cNvPr>
          <p:cNvSpPr>
            <a:spLocks noGrp="1"/>
          </p:cNvSpPr>
          <p:nvPr>
            <p:ph type="title"/>
          </p:nvPr>
        </p:nvSpPr>
        <p:spPr/>
        <p:txBody>
          <a:bodyPr/>
          <a:lstStyle/>
          <a:p>
            <a:r>
              <a:rPr lang="es-MX" dirty="0"/>
              <a:t>POSIX</a:t>
            </a:r>
          </a:p>
        </p:txBody>
      </p:sp>
      <p:sp>
        <p:nvSpPr>
          <p:cNvPr id="3" name="Marcador de contenido 2">
            <a:extLst>
              <a:ext uri="{FF2B5EF4-FFF2-40B4-BE49-F238E27FC236}">
                <a16:creationId xmlns:a16="http://schemas.microsoft.com/office/drawing/2014/main" id="{C374E3A2-0FCD-92CB-BAB6-7EFFA5061485}"/>
              </a:ext>
            </a:extLst>
          </p:cNvPr>
          <p:cNvSpPr>
            <a:spLocks noGrp="1"/>
          </p:cNvSpPr>
          <p:nvPr>
            <p:ph idx="1"/>
          </p:nvPr>
        </p:nvSpPr>
        <p:spPr/>
        <p:txBody>
          <a:bodyPr>
            <a:normAutofit/>
          </a:bodyPr>
          <a:lstStyle/>
          <a:p>
            <a:pPr marL="0" indent="0" algn="just">
              <a:buNone/>
            </a:pPr>
            <a:r>
              <a:rPr lang="es-MX" sz="2400" dirty="0"/>
              <a:t>Los estándares POSIX si se cumplen en muchos sistemas Linux y también se adhieren a muchos de las especificaciones que definen a un sistema tipo UNIX:</a:t>
            </a:r>
          </a:p>
          <a:p>
            <a:pPr lvl="1" algn="just"/>
            <a:r>
              <a:rPr lang="es-MX" sz="2200" dirty="0"/>
              <a:t>Gestión de Procesos</a:t>
            </a:r>
          </a:p>
          <a:p>
            <a:pPr lvl="1" algn="just"/>
            <a:r>
              <a:rPr lang="es-MX" sz="2200" dirty="0"/>
              <a:t>Gestión de Archivos y Directorios</a:t>
            </a:r>
          </a:p>
          <a:p>
            <a:pPr lvl="1" algn="just"/>
            <a:r>
              <a:rPr lang="es-MX" sz="2200" dirty="0"/>
              <a:t>Interfaces y Servicios del Sistema </a:t>
            </a:r>
          </a:p>
        </p:txBody>
      </p:sp>
    </p:spTree>
    <p:extLst>
      <p:ext uri="{BB962C8B-B14F-4D97-AF65-F5344CB8AC3E}">
        <p14:creationId xmlns:p14="http://schemas.microsoft.com/office/powerpoint/2010/main" val="399084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A1A16-3AE0-5053-079A-32D330370B80}"/>
              </a:ext>
            </a:extLst>
          </p:cNvPr>
          <p:cNvSpPr>
            <a:spLocks noGrp="1"/>
          </p:cNvSpPr>
          <p:nvPr>
            <p:ph type="title"/>
          </p:nvPr>
        </p:nvSpPr>
        <p:spPr/>
        <p:txBody>
          <a:bodyPr/>
          <a:lstStyle/>
          <a:p>
            <a:r>
              <a:rPr lang="es-MX" dirty="0"/>
              <a:t>¿Por qué Linux no es UNIX?</a:t>
            </a:r>
          </a:p>
        </p:txBody>
      </p:sp>
      <p:sp>
        <p:nvSpPr>
          <p:cNvPr id="3" name="Marcador de contenido 2">
            <a:extLst>
              <a:ext uri="{FF2B5EF4-FFF2-40B4-BE49-F238E27FC236}">
                <a16:creationId xmlns:a16="http://schemas.microsoft.com/office/drawing/2014/main" id="{F02885A7-B2F0-AF9E-499D-8A81995FA903}"/>
              </a:ext>
            </a:extLst>
          </p:cNvPr>
          <p:cNvSpPr>
            <a:spLocks noGrp="1"/>
          </p:cNvSpPr>
          <p:nvPr>
            <p:ph idx="1"/>
          </p:nvPr>
        </p:nvSpPr>
        <p:spPr/>
        <p:txBody>
          <a:bodyPr>
            <a:normAutofit/>
          </a:bodyPr>
          <a:lstStyle/>
          <a:p>
            <a:pPr marL="0" indent="0" algn="just">
              <a:buNone/>
            </a:pPr>
            <a:r>
              <a:rPr lang="es-MX" sz="2400" dirty="0"/>
              <a:t>Linux no es un sistema tipo UNIX por varias razones:</a:t>
            </a:r>
          </a:p>
          <a:p>
            <a:pPr lvl="2" algn="just"/>
            <a:r>
              <a:rPr lang="es-MX" sz="2400" dirty="0"/>
              <a:t>La diversidad que abarca Linux</a:t>
            </a:r>
          </a:p>
          <a:p>
            <a:pPr lvl="2" algn="just"/>
            <a:r>
              <a:rPr lang="es-MX" sz="2400" dirty="0"/>
              <a:t>Falta de interés de pasar las rigurosas pruebas</a:t>
            </a:r>
          </a:p>
          <a:p>
            <a:pPr lvl="2" algn="just"/>
            <a:r>
              <a:rPr lang="es-MX" sz="2400" dirty="0"/>
              <a:t>Razones económicas</a:t>
            </a:r>
          </a:p>
        </p:txBody>
      </p:sp>
    </p:spTree>
    <p:extLst>
      <p:ext uri="{BB962C8B-B14F-4D97-AF65-F5344CB8AC3E}">
        <p14:creationId xmlns:p14="http://schemas.microsoft.com/office/powerpoint/2010/main" val="277879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710B05-B534-5CF7-C8A8-14D39CC9E904}"/>
              </a:ext>
            </a:extLst>
          </p:cNvPr>
          <p:cNvSpPr>
            <a:spLocks noGrp="1"/>
          </p:cNvSpPr>
          <p:nvPr>
            <p:ph type="title"/>
          </p:nvPr>
        </p:nvSpPr>
        <p:spPr/>
        <p:txBody>
          <a:bodyPr/>
          <a:lstStyle/>
          <a:p>
            <a:r>
              <a:rPr lang="es-MX" dirty="0"/>
              <a:t>Historia</a:t>
            </a:r>
          </a:p>
        </p:txBody>
      </p:sp>
    </p:spTree>
    <p:extLst>
      <p:ext uri="{BB962C8B-B14F-4D97-AF65-F5344CB8AC3E}">
        <p14:creationId xmlns:p14="http://schemas.microsoft.com/office/powerpoint/2010/main" val="3641861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24339-DA22-8C2A-7ACE-6C0292D20A89}"/>
              </a:ext>
            </a:extLst>
          </p:cNvPr>
          <p:cNvSpPr>
            <a:spLocks noGrp="1"/>
          </p:cNvSpPr>
          <p:nvPr>
            <p:ph type="title"/>
          </p:nvPr>
        </p:nvSpPr>
        <p:spPr/>
        <p:txBody>
          <a:bodyPr/>
          <a:lstStyle/>
          <a:p>
            <a:r>
              <a:rPr lang="es-MX" dirty="0"/>
              <a:t>¿Alguna vez se ha intentado estandarizar Linux?</a:t>
            </a:r>
          </a:p>
        </p:txBody>
      </p:sp>
    </p:spTree>
    <p:extLst>
      <p:ext uri="{BB962C8B-B14F-4D97-AF65-F5344CB8AC3E}">
        <p14:creationId xmlns:p14="http://schemas.microsoft.com/office/powerpoint/2010/main" val="4019074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7D4FF-DD24-B84A-D200-A20A8D938BD4}"/>
              </a:ext>
            </a:extLst>
          </p:cNvPr>
          <p:cNvSpPr>
            <a:spLocks noGrp="1"/>
          </p:cNvSpPr>
          <p:nvPr>
            <p:ph type="title"/>
          </p:nvPr>
        </p:nvSpPr>
        <p:spPr/>
        <p:txBody>
          <a:bodyPr/>
          <a:lstStyle/>
          <a:p>
            <a:r>
              <a:rPr lang="es-MX" dirty="0"/>
              <a:t>Linux Standard Base (LSB)</a:t>
            </a:r>
          </a:p>
        </p:txBody>
      </p:sp>
      <p:sp>
        <p:nvSpPr>
          <p:cNvPr id="3" name="Marcador de contenido 2">
            <a:extLst>
              <a:ext uri="{FF2B5EF4-FFF2-40B4-BE49-F238E27FC236}">
                <a16:creationId xmlns:a16="http://schemas.microsoft.com/office/drawing/2014/main" id="{7323A24B-0CCB-815B-C651-8722A3F77DA4}"/>
              </a:ext>
            </a:extLst>
          </p:cNvPr>
          <p:cNvSpPr>
            <a:spLocks noGrp="1"/>
          </p:cNvSpPr>
          <p:nvPr>
            <p:ph idx="1"/>
          </p:nvPr>
        </p:nvSpPr>
        <p:spPr/>
        <p:txBody>
          <a:bodyPr>
            <a:normAutofit/>
          </a:bodyPr>
          <a:lstStyle/>
          <a:p>
            <a:pPr marL="0" indent="0" algn="just">
              <a:buNone/>
            </a:pPr>
            <a:r>
              <a:rPr lang="es-MX" sz="2400" dirty="0"/>
              <a:t>Es un proyecto al que se adhirieron varias distribuciones de Linux que busca la normalización de la estructura interna de los sistemas operativos Linux.</a:t>
            </a:r>
          </a:p>
        </p:txBody>
      </p:sp>
    </p:spTree>
    <p:extLst>
      <p:ext uri="{BB962C8B-B14F-4D97-AF65-F5344CB8AC3E}">
        <p14:creationId xmlns:p14="http://schemas.microsoft.com/office/powerpoint/2010/main" val="831142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96879-E1EA-A95F-E7F1-9AC7033EF1D3}"/>
              </a:ext>
            </a:extLst>
          </p:cNvPr>
          <p:cNvSpPr>
            <a:spLocks noGrp="1"/>
          </p:cNvSpPr>
          <p:nvPr>
            <p:ph type="title"/>
          </p:nvPr>
        </p:nvSpPr>
        <p:spPr/>
        <p:txBody>
          <a:bodyPr/>
          <a:lstStyle/>
          <a:p>
            <a:r>
              <a:rPr lang="es-MX" b="1" dirty="0"/>
              <a:t>Filesystem Hierarchy Standard (FHS)</a:t>
            </a:r>
            <a:endParaRPr lang="es-MX" dirty="0"/>
          </a:p>
        </p:txBody>
      </p:sp>
      <p:sp>
        <p:nvSpPr>
          <p:cNvPr id="3" name="Marcador de contenido 2">
            <a:extLst>
              <a:ext uri="{FF2B5EF4-FFF2-40B4-BE49-F238E27FC236}">
                <a16:creationId xmlns:a16="http://schemas.microsoft.com/office/drawing/2014/main" id="{6AB083DA-32E0-9285-15A8-74AA5BA6B7B2}"/>
              </a:ext>
            </a:extLst>
          </p:cNvPr>
          <p:cNvSpPr>
            <a:spLocks noGrp="1"/>
          </p:cNvSpPr>
          <p:nvPr>
            <p:ph idx="1"/>
          </p:nvPr>
        </p:nvSpPr>
        <p:spPr/>
        <p:txBody>
          <a:bodyPr>
            <a:normAutofit/>
          </a:bodyPr>
          <a:lstStyle/>
          <a:p>
            <a:pPr marL="0" indent="0" algn="just">
              <a:buNone/>
            </a:pPr>
            <a:r>
              <a:rPr lang="es-MX" sz="2400" dirty="0"/>
              <a:t>Es una iniciativa para desarrollar un estándar en relación a la jerarquía del FileSystem para reestructurar los ficheros y directorios de Linux.</a:t>
            </a:r>
          </a:p>
          <a:p>
            <a:pPr marL="0" indent="0" algn="just">
              <a:buNone/>
            </a:pPr>
            <a:r>
              <a:rPr lang="es-MX" sz="2400" dirty="0"/>
              <a:t>Eventualmente se marco como objetivo ampliar este estándar para los sistemas de la rama UNIX.</a:t>
            </a:r>
          </a:p>
        </p:txBody>
      </p:sp>
    </p:spTree>
    <p:extLst>
      <p:ext uri="{BB962C8B-B14F-4D97-AF65-F5344CB8AC3E}">
        <p14:creationId xmlns:p14="http://schemas.microsoft.com/office/powerpoint/2010/main" val="353947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994EF-9D6E-5262-4366-7106B12C417A}"/>
              </a:ext>
            </a:extLst>
          </p:cNvPr>
          <p:cNvSpPr>
            <a:spLocks noGrp="1"/>
          </p:cNvSpPr>
          <p:nvPr>
            <p:ph type="title"/>
          </p:nvPr>
        </p:nvSpPr>
        <p:spPr/>
        <p:txBody>
          <a:bodyPr/>
          <a:lstStyle/>
          <a:p>
            <a:r>
              <a:rPr lang="es-MX" dirty="0"/>
              <a:t>Free Standards Group (FSG)</a:t>
            </a:r>
          </a:p>
        </p:txBody>
      </p:sp>
      <p:sp>
        <p:nvSpPr>
          <p:cNvPr id="3" name="Marcador de contenido 2">
            <a:extLst>
              <a:ext uri="{FF2B5EF4-FFF2-40B4-BE49-F238E27FC236}">
                <a16:creationId xmlns:a16="http://schemas.microsoft.com/office/drawing/2014/main" id="{1496BE4B-2AE4-A610-02C3-71CECB00540A}"/>
              </a:ext>
            </a:extLst>
          </p:cNvPr>
          <p:cNvSpPr>
            <a:spLocks noGrp="1"/>
          </p:cNvSpPr>
          <p:nvPr>
            <p:ph idx="1"/>
          </p:nvPr>
        </p:nvSpPr>
        <p:spPr>
          <a:xfrm>
            <a:off x="818712" y="2222287"/>
            <a:ext cx="10554574" cy="3954993"/>
          </a:xfrm>
        </p:spPr>
        <p:txBody>
          <a:bodyPr>
            <a:normAutofit/>
          </a:bodyPr>
          <a:lstStyle/>
          <a:p>
            <a:pPr marL="0" indent="0" algn="just">
              <a:buNone/>
            </a:pPr>
            <a:r>
              <a:rPr lang="es-MX" sz="2400" dirty="0"/>
              <a:t>Se creo en el 2000 con el objetivo de mejorar la compatibilidad entre las distribuciones de Linux para facilitar el desarrollo de software.</a:t>
            </a:r>
          </a:p>
          <a:p>
            <a:pPr marL="0" indent="0" algn="just">
              <a:buNone/>
            </a:pPr>
            <a:r>
              <a:rPr lang="es-MX" sz="2400" dirty="0"/>
              <a:t>Entidades que han participado:</a:t>
            </a:r>
          </a:p>
          <a:p>
            <a:pPr lvl="2" algn="just"/>
            <a:r>
              <a:rPr lang="es-MX" sz="2400" dirty="0"/>
              <a:t>Dell</a:t>
            </a:r>
          </a:p>
          <a:p>
            <a:pPr lvl="2" algn="just"/>
            <a:r>
              <a:rPr lang="es-MX" sz="2400" dirty="0"/>
              <a:t>Intel</a:t>
            </a:r>
          </a:p>
          <a:p>
            <a:pPr lvl="2" algn="just"/>
            <a:r>
              <a:rPr lang="es-MX" sz="2400" dirty="0"/>
              <a:t>IMB</a:t>
            </a:r>
          </a:p>
          <a:p>
            <a:pPr lvl="2" algn="just"/>
            <a:r>
              <a:rPr lang="es-MX" sz="2400" dirty="0"/>
              <a:t>Oracle</a:t>
            </a:r>
          </a:p>
          <a:p>
            <a:pPr marL="0" indent="0" algn="just">
              <a:buNone/>
            </a:pPr>
            <a:r>
              <a:rPr lang="es-MX" sz="2400" dirty="0"/>
              <a:t>Junto con otros grupos FSG formo “The Linux Fundation”.</a:t>
            </a:r>
          </a:p>
        </p:txBody>
      </p:sp>
    </p:spTree>
    <p:extLst>
      <p:ext uri="{BB962C8B-B14F-4D97-AF65-F5344CB8AC3E}">
        <p14:creationId xmlns:p14="http://schemas.microsoft.com/office/powerpoint/2010/main" val="264436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BDE41-DD27-94CD-8F81-9023F2E08F25}"/>
              </a:ext>
            </a:extLst>
          </p:cNvPr>
          <p:cNvSpPr>
            <a:spLocks noGrp="1"/>
          </p:cNvSpPr>
          <p:nvPr>
            <p:ph type="title"/>
          </p:nvPr>
        </p:nvSpPr>
        <p:spPr/>
        <p:txBody>
          <a:bodyPr/>
          <a:lstStyle/>
          <a:p>
            <a:r>
              <a:rPr lang="es-MX" dirty="0"/>
              <a:t>Conclusiones</a:t>
            </a:r>
          </a:p>
        </p:txBody>
      </p:sp>
    </p:spTree>
    <p:extLst>
      <p:ext uri="{BB962C8B-B14F-4D97-AF65-F5344CB8AC3E}">
        <p14:creationId xmlns:p14="http://schemas.microsoft.com/office/powerpoint/2010/main" val="3778285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4726A-3626-C717-80BF-E7D4DEBD4FDC}"/>
              </a:ext>
            </a:extLst>
          </p:cNvPr>
          <p:cNvSpPr>
            <a:spLocks noGrp="1"/>
          </p:cNvSpPr>
          <p:nvPr>
            <p:ph type="title"/>
          </p:nvPr>
        </p:nvSpPr>
        <p:spPr/>
        <p:txBody>
          <a:bodyPr/>
          <a:lstStyle/>
          <a:p>
            <a:r>
              <a:rPr lang="es-MX" dirty="0"/>
              <a:t>¿Es posible “un solo” Linux?</a:t>
            </a:r>
          </a:p>
        </p:txBody>
      </p:sp>
      <p:sp>
        <p:nvSpPr>
          <p:cNvPr id="3" name="Marcador de contenido 2">
            <a:extLst>
              <a:ext uri="{FF2B5EF4-FFF2-40B4-BE49-F238E27FC236}">
                <a16:creationId xmlns:a16="http://schemas.microsoft.com/office/drawing/2014/main" id="{EA9D0349-4BB8-39D0-A1DD-D27ED1EFC187}"/>
              </a:ext>
            </a:extLst>
          </p:cNvPr>
          <p:cNvSpPr>
            <a:spLocks noGrp="1"/>
          </p:cNvSpPr>
          <p:nvPr>
            <p:ph idx="1"/>
          </p:nvPr>
        </p:nvSpPr>
        <p:spPr/>
        <p:txBody>
          <a:bodyPr>
            <a:normAutofit/>
          </a:bodyPr>
          <a:lstStyle/>
          <a:p>
            <a:pPr marL="0" indent="0" algn="just">
              <a:buNone/>
            </a:pPr>
            <a:r>
              <a:rPr lang="es-MX" sz="2400" dirty="0"/>
              <a:t>La respuesta simple es no, ya que Linux tiene muy arraigado la idea del software libre que promueve la constante modificación del sistema para moldearlo a nuestras necesidades.</a:t>
            </a:r>
          </a:p>
        </p:txBody>
      </p:sp>
    </p:spTree>
    <p:extLst>
      <p:ext uri="{BB962C8B-B14F-4D97-AF65-F5344CB8AC3E}">
        <p14:creationId xmlns:p14="http://schemas.microsoft.com/office/powerpoint/2010/main" val="2923241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9C852-0E57-AE06-260C-9D540CDB3678}"/>
              </a:ext>
            </a:extLst>
          </p:cNvPr>
          <p:cNvSpPr>
            <a:spLocks noGrp="1"/>
          </p:cNvSpPr>
          <p:nvPr>
            <p:ph type="title"/>
          </p:nvPr>
        </p:nvSpPr>
        <p:spPr/>
        <p:txBody>
          <a:bodyPr/>
          <a:lstStyle/>
          <a:p>
            <a:r>
              <a:rPr lang="es-MX" dirty="0"/>
              <a:t>ORIGENES</a:t>
            </a:r>
          </a:p>
        </p:txBody>
      </p:sp>
      <p:sp>
        <p:nvSpPr>
          <p:cNvPr id="3" name="Marcador de contenido 2">
            <a:extLst>
              <a:ext uri="{FF2B5EF4-FFF2-40B4-BE49-F238E27FC236}">
                <a16:creationId xmlns:a16="http://schemas.microsoft.com/office/drawing/2014/main" id="{8ED43693-A9CD-DF78-0542-1CF80D79C165}"/>
              </a:ext>
            </a:extLst>
          </p:cNvPr>
          <p:cNvSpPr>
            <a:spLocks noGrp="1"/>
          </p:cNvSpPr>
          <p:nvPr>
            <p:ph idx="1"/>
          </p:nvPr>
        </p:nvSpPr>
        <p:spPr>
          <a:xfrm>
            <a:off x="818712" y="2222287"/>
            <a:ext cx="10571998" cy="3467313"/>
          </a:xfrm>
        </p:spPr>
        <p:txBody>
          <a:bodyPr>
            <a:normAutofit/>
          </a:bodyPr>
          <a:lstStyle/>
          <a:p>
            <a:pPr marL="0" indent="0" algn="just">
              <a:buNone/>
            </a:pPr>
            <a:r>
              <a:rPr lang="es-MX" sz="2400" dirty="0"/>
              <a:t>Linux es un sistema operativo con origen en el kernel subido por Linus Torvalds. La intención de este proyecto era crear un sistema operativo que tomara en cuenta a los usuarios, basándose en la idea de “Software libre” un discurso existente desde la década de los 80’s.</a:t>
            </a:r>
          </a:p>
          <a:p>
            <a:pPr marL="0" indent="0" algn="just">
              <a:buNone/>
            </a:pPr>
            <a:endParaRPr lang="es-MX" dirty="0"/>
          </a:p>
        </p:txBody>
      </p:sp>
    </p:spTree>
    <p:extLst>
      <p:ext uri="{BB962C8B-B14F-4D97-AF65-F5344CB8AC3E}">
        <p14:creationId xmlns:p14="http://schemas.microsoft.com/office/powerpoint/2010/main" val="424594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B83C4-1E30-EC08-F153-24155D2D4895}"/>
              </a:ext>
            </a:extLst>
          </p:cNvPr>
          <p:cNvSpPr>
            <a:spLocks noGrp="1"/>
          </p:cNvSpPr>
          <p:nvPr>
            <p:ph type="title"/>
          </p:nvPr>
        </p:nvSpPr>
        <p:spPr/>
        <p:txBody>
          <a:bodyPr/>
          <a:lstStyle/>
          <a:p>
            <a:r>
              <a:rPr lang="es-MX" dirty="0"/>
              <a:t>1991</a:t>
            </a:r>
          </a:p>
        </p:txBody>
      </p:sp>
      <p:sp>
        <p:nvSpPr>
          <p:cNvPr id="3" name="Marcador de contenido 2">
            <a:extLst>
              <a:ext uri="{FF2B5EF4-FFF2-40B4-BE49-F238E27FC236}">
                <a16:creationId xmlns:a16="http://schemas.microsoft.com/office/drawing/2014/main" id="{68E81300-5183-A0D6-C19F-3871BD9FB6B9}"/>
              </a:ext>
            </a:extLst>
          </p:cNvPr>
          <p:cNvSpPr>
            <a:spLocks noGrp="1"/>
          </p:cNvSpPr>
          <p:nvPr>
            <p:ph idx="1"/>
          </p:nvPr>
        </p:nvSpPr>
        <p:spPr/>
        <p:txBody>
          <a:bodyPr/>
          <a:lstStyle/>
          <a:p>
            <a:pPr marL="0" indent="0" algn="just">
              <a:buNone/>
            </a:pPr>
            <a:r>
              <a:rPr lang="es-MX" sz="2400" kern="100" dirty="0">
                <a:latin typeface="+mj-lt"/>
                <a:ea typeface="Calibri" panose="020F0502020204030204" pitchFamily="34" charset="0"/>
                <a:cs typeface="Times New Roman" panose="02020603050405020304" pitchFamily="18" charset="0"/>
              </a:rPr>
              <a:t>Junto con el</a:t>
            </a:r>
            <a:r>
              <a:rPr lang="es-MX" sz="2400" kern="100" dirty="0">
                <a:effectLst/>
                <a:latin typeface="+mj-lt"/>
                <a:ea typeface="Calibri" panose="020F0502020204030204" pitchFamily="34" charset="0"/>
                <a:cs typeface="Times New Roman" panose="02020603050405020304" pitchFamily="18" charset="0"/>
              </a:rPr>
              <a:t> desarrollo de GNU, que se realizaba desde</a:t>
            </a:r>
            <a:r>
              <a:rPr lang="es-MX" sz="2400" kern="100" dirty="0">
                <a:latin typeface="+mj-lt"/>
                <a:ea typeface="Calibri" panose="020F0502020204030204" pitchFamily="34" charset="0"/>
                <a:cs typeface="Times New Roman" panose="02020603050405020304" pitchFamily="18" charset="0"/>
              </a:rPr>
              <a:t> </a:t>
            </a:r>
            <a:r>
              <a:rPr lang="es-MX" sz="2400" kern="100" dirty="0">
                <a:effectLst/>
                <a:latin typeface="+mj-lt"/>
                <a:ea typeface="Calibri" panose="020F0502020204030204" pitchFamily="34" charset="0"/>
                <a:cs typeface="Times New Roman" panose="02020603050405020304" pitchFamily="18" charset="0"/>
              </a:rPr>
              <a:t>1984 , y la subida del kernel de Linus en 1991 la situación se dio para crear los sistemas abiertos de la familia “GNU/Linux”.</a:t>
            </a:r>
          </a:p>
          <a:p>
            <a:pPr algn="just"/>
            <a:endParaRPr lang="es-MX" dirty="0"/>
          </a:p>
        </p:txBody>
      </p:sp>
    </p:spTree>
    <p:extLst>
      <p:ext uri="{BB962C8B-B14F-4D97-AF65-F5344CB8AC3E}">
        <p14:creationId xmlns:p14="http://schemas.microsoft.com/office/powerpoint/2010/main" val="350831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8C59B-763D-6367-55DD-087447700810}"/>
              </a:ext>
            </a:extLst>
          </p:cNvPr>
          <p:cNvSpPr>
            <a:spLocks noGrp="1"/>
          </p:cNvSpPr>
          <p:nvPr>
            <p:ph type="title"/>
          </p:nvPr>
        </p:nvSpPr>
        <p:spPr/>
        <p:txBody>
          <a:bodyPr/>
          <a:lstStyle/>
          <a:p>
            <a:r>
              <a:rPr lang="es-MX" dirty="0"/>
              <a:t>1993</a:t>
            </a:r>
          </a:p>
        </p:txBody>
      </p:sp>
      <p:sp>
        <p:nvSpPr>
          <p:cNvPr id="3" name="Marcador de contenido 2">
            <a:extLst>
              <a:ext uri="{FF2B5EF4-FFF2-40B4-BE49-F238E27FC236}">
                <a16:creationId xmlns:a16="http://schemas.microsoft.com/office/drawing/2014/main" id="{61C179D4-EFB2-22E5-8156-4C1DF117E29C}"/>
              </a:ext>
            </a:extLst>
          </p:cNvPr>
          <p:cNvSpPr>
            <a:spLocks noGrp="1"/>
          </p:cNvSpPr>
          <p:nvPr>
            <p:ph idx="1"/>
          </p:nvPr>
        </p:nvSpPr>
        <p:spPr/>
        <p:txBody>
          <a:bodyPr>
            <a:normAutofit/>
          </a:bodyPr>
          <a:lstStyle/>
          <a:p>
            <a:pPr marL="0" indent="0" algn="just">
              <a:buNone/>
            </a:pPr>
            <a:r>
              <a:rPr lang="es-MX" sz="2400" dirty="0"/>
              <a:t>Un año muy para Linux ya que se crearon 2 de las distribuciones más importantes Red Hat y Debian. Y en general empezaron a surgir muchas distribuciones de Linux.</a:t>
            </a:r>
          </a:p>
        </p:txBody>
      </p:sp>
    </p:spTree>
    <p:extLst>
      <p:ext uri="{BB962C8B-B14F-4D97-AF65-F5344CB8AC3E}">
        <p14:creationId xmlns:p14="http://schemas.microsoft.com/office/powerpoint/2010/main" val="36768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ACABC-9DD9-905D-07F2-34B183CD74E0}"/>
              </a:ext>
            </a:extLst>
          </p:cNvPr>
          <p:cNvSpPr>
            <a:spLocks noGrp="1"/>
          </p:cNvSpPr>
          <p:nvPr>
            <p:ph type="title"/>
          </p:nvPr>
        </p:nvSpPr>
        <p:spPr/>
        <p:txBody>
          <a:bodyPr/>
          <a:lstStyle/>
          <a:p>
            <a:r>
              <a:rPr lang="es-MX" dirty="0"/>
              <a:t>¿Y antes de 1993?</a:t>
            </a:r>
          </a:p>
        </p:txBody>
      </p:sp>
      <p:sp>
        <p:nvSpPr>
          <p:cNvPr id="3" name="Marcador de contenido 2">
            <a:extLst>
              <a:ext uri="{FF2B5EF4-FFF2-40B4-BE49-F238E27FC236}">
                <a16:creationId xmlns:a16="http://schemas.microsoft.com/office/drawing/2014/main" id="{423D4BE6-879A-A829-7687-E68E01A75434}"/>
              </a:ext>
            </a:extLst>
          </p:cNvPr>
          <p:cNvSpPr>
            <a:spLocks noGrp="1"/>
          </p:cNvSpPr>
          <p:nvPr>
            <p:ph idx="1"/>
          </p:nvPr>
        </p:nvSpPr>
        <p:spPr>
          <a:xfrm>
            <a:off x="810000" y="2222287"/>
            <a:ext cx="10554574" cy="3636511"/>
          </a:xfrm>
        </p:spPr>
        <p:txBody>
          <a:bodyPr>
            <a:normAutofit/>
          </a:bodyPr>
          <a:lstStyle/>
          <a:p>
            <a:pPr marL="0" indent="0" algn="just">
              <a:buNone/>
            </a:pPr>
            <a:r>
              <a:rPr lang="es-MX" sz="2400" dirty="0"/>
              <a:t>Bueno en ese entonces Linux se propago solamente como kernel y se instalaban los paquetes y demás herramientas que los usuarios consideraban necesarias. Para después intentar ejecutar el sistema operativo esperando lo mejor.</a:t>
            </a:r>
          </a:p>
          <a:p>
            <a:pPr marL="0" indent="0" algn="just">
              <a:buNone/>
            </a:pPr>
            <a:r>
              <a:rPr lang="es-MX" sz="2400" dirty="0"/>
              <a:t>Cabe mencionar que la primer distribución en forma surgió en 1992 con SLS Linux (Softlanding Linux System).</a:t>
            </a:r>
          </a:p>
        </p:txBody>
      </p:sp>
    </p:spTree>
    <p:extLst>
      <p:ext uri="{BB962C8B-B14F-4D97-AF65-F5344CB8AC3E}">
        <p14:creationId xmlns:p14="http://schemas.microsoft.com/office/powerpoint/2010/main" val="34016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DC098-0593-A26F-E8B0-581C48E666A3}"/>
              </a:ext>
            </a:extLst>
          </p:cNvPr>
          <p:cNvSpPr>
            <a:spLocks noGrp="1"/>
          </p:cNvSpPr>
          <p:nvPr>
            <p:ph type="title"/>
          </p:nvPr>
        </p:nvSpPr>
        <p:spPr/>
        <p:txBody>
          <a:bodyPr/>
          <a:lstStyle/>
          <a:p>
            <a:r>
              <a:rPr lang="es-MX" dirty="0"/>
              <a:t>Distribuciones</a:t>
            </a:r>
          </a:p>
        </p:txBody>
      </p:sp>
    </p:spTree>
    <p:extLst>
      <p:ext uri="{BB962C8B-B14F-4D97-AF65-F5344CB8AC3E}">
        <p14:creationId xmlns:p14="http://schemas.microsoft.com/office/powerpoint/2010/main" val="239005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C061E-3FFB-73F2-23FE-4B243377AAF8}"/>
              </a:ext>
            </a:extLst>
          </p:cNvPr>
          <p:cNvSpPr>
            <a:spLocks noGrp="1"/>
          </p:cNvSpPr>
          <p:nvPr>
            <p:ph type="title"/>
          </p:nvPr>
        </p:nvSpPr>
        <p:spPr/>
        <p:txBody>
          <a:bodyPr/>
          <a:lstStyle/>
          <a:p>
            <a:r>
              <a:rPr lang="es-MX" dirty="0"/>
              <a:t>¿Qué es una distribución?</a:t>
            </a:r>
          </a:p>
        </p:txBody>
      </p:sp>
      <p:sp>
        <p:nvSpPr>
          <p:cNvPr id="3" name="Marcador de contenido 2">
            <a:extLst>
              <a:ext uri="{FF2B5EF4-FFF2-40B4-BE49-F238E27FC236}">
                <a16:creationId xmlns:a16="http://schemas.microsoft.com/office/drawing/2014/main" id="{467D102E-A049-0865-0547-6988BB2E42CF}"/>
              </a:ext>
            </a:extLst>
          </p:cNvPr>
          <p:cNvSpPr>
            <a:spLocks noGrp="1"/>
          </p:cNvSpPr>
          <p:nvPr>
            <p:ph idx="1"/>
          </p:nvPr>
        </p:nvSpPr>
        <p:spPr>
          <a:xfrm>
            <a:off x="810000" y="2628687"/>
            <a:ext cx="10554574" cy="3636511"/>
          </a:xfrm>
        </p:spPr>
        <p:txBody>
          <a:bodyPr>
            <a:noAutofit/>
          </a:bodyPr>
          <a:lstStyle/>
          <a:p>
            <a:pPr marL="0" indent="0" algn="just">
              <a:buNone/>
            </a:pPr>
            <a:r>
              <a:rPr lang="es-MX" sz="2400" dirty="0"/>
              <a:t>Cuando se hablan de distribuciones nos referimos a una versión especifica de un sistema operativo Linux.</a:t>
            </a:r>
          </a:p>
          <a:p>
            <a:pPr marL="0" indent="0" algn="just">
              <a:buNone/>
            </a:pPr>
            <a:r>
              <a:rPr lang="es-MX" sz="2400" dirty="0"/>
              <a:t>Se define como una colección de:</a:t>
            </a:r>
          </a:p>
          <a:p>
            <a:pPr lvl="1" algn="just"/>
            <a:r>
              <a:rPr lang="es-MX" sz="2400" dirty="0"/>
              <a:t>Colección de software del sistema</a:t>
            </a:r>
          </a:p>
          <a:p>
            <a:pPr lvl="1" algn="just"/>
            <a:r>
              <a:rPr lang="es-MX" sz="2400" dirty="0"/>
              <a:t>Bibliotecas</a:t>
            </a:r>
          </a:p>
          <a:p>
            <a:pPr lvl="1" algn="just"/>
            <a:r>
              <a:rPr lang="es-MX" sz="2400" dirty="0"/>
              <a:t>Aplicaciones</a:t>
            </a:r>
          </a:p>
          <a:p>
            <a:pPr lvl="1" algn="just"/>
            <a:r>
              <a:rPr lang="es-MX" sz="2400" dirty="0"/>
              <a:t>Controladores</a:t>
            </a:r>
          </a:p>
          <a:p>
            <a:pPr lvl="1" algn="just"/>
            <a:r>
              <a:rPr lang="es-MX" sz="2400" dirty="0"/>
              <a:t>Utilidades</a:t>
            </a:r>
          </a:p>
          <a:p>
            <a:pPr marL="0" indent="0" algn="just">
              <a:buNone/>
            </a:pPr>
            <a:r>
              <a:rPr lang="es-MX" sz="2400" dirty="0"/>
              <a:t>Todo esto empaquetado con el kernel de Linux.</a:t>
            </a:r>
          </a:p>
        </p:txBody>
      </p:sp>
    </p:spTree>
    <p:extLst>
      <p:ext uri="{BB962C8B-B14F-4D97-AF65-F5344CB8AC3E}">
        <p14:creationId xmlns:p14="http://schemas.microsoft.com/office/powerpoint/2010/main" val="286989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9BC92-4C2E-51BB-4279-B71F4AB31538}"/>
              </a:ext>
            </a:extLst>
          </p:cNvPr>
          <p:cNvSpPr>
            <a:spLocks noGrp="1"/>
          </p:cNvSpPr>
          <p:nvPr>
            <p:ph type="title"/>
          </p:nvPr>
        </p:nvSpPr>
        <p:spPr/>
        <p:txBody>
          <a:bodyPr/>
          <a:lstStyle/>
          <a:p>
            <a:r>
              <a:rPr lang="es-MX" dirty="0"/>
              <a:t>¿Cuántas hay?</a:t>
            </a:r>
          </a:p>
        </p:txBody>
      </p:sp>
      <p:sp>
        <p:nvSpPr>
          <p:cNvPr id="3" name="Marcador de contenido 2">
            <a:extLst>
              <a:ext uri="{FF2B5EF4-FFF2-40B4-BE49-F238E27FC236}">
                <a16:creationId xmlns:a16="http://schemas.microsoft.com/office/drawing/2014/main" id="{2C647659-DFF6-DE30-D2C6-098812EF6637}"/>
              </a:ext>
            </a:extLst>
          </p:cNvPr>
          <p:cNvSpPr>
            <a:spLocks noGrp="1"/>
          </p:cNvSpPr>
          <p:nvPr>
            <p:ph idx="1"/>
          </p:nvPr>
        </p:nvSpPr>
        <p:spPr/>
        <p:txBody>
          <a:bodyPr>
            <a:normAutofit/>
          </a:bodyPr>
          <a:lstStyle/>
          <a:p>
            <a:pPr marL="0" indent="0" algn="just">
              <a:buNone/>
            </a:pPr>
            <a:r>
              <a:rPr lang="es-MX" sz="2400" dirty="0"/>
              <a:t>En la actualidad hay más de 200 distribuciones basadas en GNU/Linux o en alguno de sus derivados.</a:t>
            </a:r>
          </a:p>
        </p:txBody>
      </p:sp>
    </p:spTree>
    <p:extLst>
      <p:ext uri="{BB962C8B-B14F-4D97-AF65-F5344CB8AC3E}">
        <p14:creationId xmlns:p14="http://schemas.microsoft.com/office/powerpoint/2010/main" val="1203749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TM03457503[[fn=Citable]]</Template>
  <TotalTime>497</TotalTime>
  <Words>636</Words>
  <Application>Microsoft Office PowerPoint</Application>
  <PresentationFormat>Panorámica</PresentationFormat>
  <Paragraphs>90</Paragraphs>
  <Slides>25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25</vt:i4>
      </vt:variant>
    </vt:vector>
  </HeadingPairs>
  <TitlesOfParts>
    <vt:vector size="28" baseType="lpstr">
      <vt:lpstr>Century Gothic</vt:lpstr>
      <vt:lpstr>Wingdings 2</vt:lpstr>
      <vt:lpstr>Citable</vt:lpstr>
      <vt:lpstr>Estandarización de Linux</vt:lpstr>
      <vt:lpstr>Historia</vt:lpstr>
      <vt:lpstr>ORIGENES</vt:lpstr>
      <vt:lpstr>1991</vt:lpstr>
      <vt:lpstr>1993</vt:lpstr>
      <vt:lpstr>¿Y antes de 1993?</vt:lpstr>
      <vt:lpstr>Distribuciones</vt:lpstr>
      <vt:lpstr>¿Qué es una distribución?</vt:lpstr>
      <vt:lpstr>¿Cuántas hay?</vt:lpstr>
      <vt:lpstr>Distribuciones destacables</vt:lpstr>
      <vt:lpstr>¿Y el resto?</vt:lpstr>
      <vt:lpstr>Debian</vt:lpstr>
      <vt:lpstr>Red Hat</vt:lpstr>
      <vt:lpstr>Arch Linux</vt:lpstr>
      <vt:lpstr>Slackware</vt:lpstr>
      <vt:lpstr>SUSE</vt:lpstr>
      <vt:lpstr>¿Existen estándares en Linux?</vt:lpstr>
      <vt:lpstr>POSIX</vt:lpstr>
      <vt:lpstr>¿Por qué Linux no es UNIX?</vt:lpstr>
      <vt:lpstr>¿Alguna vez se ha intentado estandarizar Linux?</vt:lpstr>
      <vt:lpstr>Linux Standard Base (LSB)</vt:lpstr>
      <vt:lpstr>Filesystem Hierarchy Standard (FHS)</vt:lpstr>
      <vt:lpstr>Free Standards Group (FSG)</vt:lpstr>
      <vt:lpstr>Conclusiones</vt:lpstr>
      <vt:lpstr>¿Es posible “un solo” Linux?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Estandarización de Linux</dc:title>
  <dc:creator>Carlos Ceniceros Mariaca</dc:creator>
  <cp:lastModifiedBy>Carlos Ceniceros Mariaca</cp:lastModifiedBy>
  <cp:revision>2</cp:revision>
  <dcterms:created xsi:type="dcterms:W3CDTF">2023-10-31T15:21:49Z</dcterms:created>
  <dcterms:modified xsi:type="dcterms:W3CDTF">2023-11-07T04:26:47Z</dcterms:modified>
</cp:coreProperties>
</file>