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1" r:id="rId4"/>
    <p:sldId id="263" r:id="rId5"/>
    <p:sldId id="264" r:id="rId6"/>
    <p:sldId id="265" r:id="rId7"/>
    <p:sldId id="267" r:id="rId8"/>
    <p:sldId id="268" r:id="rId9"/>
    <p:sldId id="271" r:id="rId10"/>
    <p:sldId id="272" r:id="rId11"/>
    <p:sldId id="273" r:id="rId12"/>
    <p:sldId id="269" r:id="rId13"/>
    <p:sldId id="270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544"/>
    <a:srgbClr val="8D4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327"/>
  </p:normalViewPr>
  <p:slideViewPr>
    <p:cSldViewPr snapToGrid="0" snapToObjects="1">
      <p:cViewPr>
        <p:scale>
          <a:sx n="110" d="100"/>
          <a:sy n="110" d="100"/>
        </p:scale>
        <p:origin x="28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B28C-CE01-7547-AEAC-46F5A8FADC88}" type="datetimeFigureOut">
              <a:rPr lang="nl-NL" smtClean="0"/>
              <a:t>07-12-2021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EDDCA-4564-5A4E-A90E-FD6E0934BD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079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ze &gt; tijdens </a:t>
            </a:r>
          </a:p>
          <a:p>
            <a:r>
              <a:rPr lang="nl-NL" dirty="0"/>
              <a:t>De beginsituatie </a:t>
            </a:r>
          </a:p>
          <a:p>
            <a:r>
              <a:rPr lang="nl-NL" dirty="0"/>
              <a:t>Soorten agenten &gt; beginfase</a:t>
            </a:r>
          </a:p>
          <a:p>
            <a:r>
              <a:rPr lang="nl-NL" dirty="0"/>
              <a:t>Componenten erbuiten laten?</a:t>
            </a:r>
          </a:p>
          <a:p>
            <a:r>
              <a:rPr lang="nl-NL" dirty="0"/>
              <a:t>Werking van de applicatie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EDDCA-4564-5A4E-A90E-FD6E0934BDA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71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30E51-7D2B-CB40-A079-8517F7FFF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AE0CB2-C729-BD47-8A87-E907E2EE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BE7BF-0518-754E-B1C6-FC61A907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492F22-1A54-614C-836B-BE4FE1D0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5502A1-11DC-E44E-B85A-EC95D47E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77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78DC-234D-D749-ACDF-725E74C5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F65BCE-012C-5E47-82CE-0F4DFCE1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767752-4510-A14B-8FD4-3CFBE977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E067AC-F564-914B-8855-2E82926E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AECE-5CB6-D14E-A9FE-AFC9F61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1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68EB8D8-F318-9447-9BA6-F126D202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B97AD0A-0946-AD4F-BAC6-F9096051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553C0F-B9DC-9B46-99F5-9A1CA35A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1EDFB2-2309-BB4A-8308-FC51BE65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A09177-7B3A-ED4A-B1B7-BD233BA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5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FBF6F-6191-F549-AAEF-C842D4D2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E9C01-4A15-894C-98C8-E86D86FD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1DB3FD-0C5F-4D44-ACEC-37BB26B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FC20F9-FC7A-3C4D-90F2-4CA88B88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B4ABBD-A1D9-C34E-B92D-CF4CA85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33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ED598-D1F6-CF41-92E0-7184CFEE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D0C0E5-09EF-F641-8163-07A311DB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C532E-CCB7-1848-A592-DE75D708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70D3B-E992-BC4C-A1AE-A74F8F7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87E0D-9825-924B-9210-CF0947AB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E25B7-4B27-3444-832D-E4EAF99C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45418-2888-8B47-93A1-4F7BC29E4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7DBC5E-3473-C544-A78F-2D3B0D350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1100C6-602C-EB41-8A4B-DC37B542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5BF241-A187-3F41-9B5C-5EACCAB3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BEF9A-EBA2-0E40-8853-F8967E7F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6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FB67F-61D5-3349-9168-1B87911D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DA4843-4E38-574F-B496-D8D02098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EAA2CD-A435-AA48-B7AC-B667DAB27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BE05FB6-7E52-864E-B993-21D41B29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FE3CA9C-C4AD-D149-9481-BF7036289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7979559-7FC6-7341-804B-DC22DACC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5D545B-1D8B-3E4D-AB88-6D85A2D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123CF78-A9FF-8243-852E-E02167D1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1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1F57-AE52-B146-A3B4-47C7532F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E0B1D0-3888-B04E-B8D4-0155D190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66A3B7-EC31-8445-B342-6F951E8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11DB8D-BAB5-714F-B9A1-8088202C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8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DF24082-332F-9947-990A-7EDA0A8A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742B5DD-A97E-BF42-9CAC-2A22616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5F22D6-89D6-EE48-8AF9-FAFE0576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92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12DEC-453E-2042-8D2B-18E44B29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84CC74-3A13-0942-B156-22805D44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11C9EB-D626-7A42-AD05-40410B70C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833DDD-29BF-6D48-8506-12232A09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156E31-2AA0-2449-9D3F-05D5E5F6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9BB7C3-6DC0-C84B-B85D-611E59A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9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5655-2A9C-9046-A2C7-4B1A731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F2AEB3-1642-2844-BCD9-8C3B0D9A4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AA65ED-BD94-F044-8BB5-A3503CF5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5FE97B-6791-544D-AABF-9A911E6C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72BAB0-C121-FC4F-A744-C4FF9E6B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E28585-C74E-E541-B495-D56609DD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86F431-5547-A048-8409-8C281522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7183FB-AED7-814F-939D-86E4374D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296530-DF40-F544-8642-5AD100B1D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50F2-675D-D743-BB38-18A897FCA3F6}" type="datetimeFigureOut">
              <a:rPr lang="nl-NL" smtClean="0"/>
              <a:t>06-12-2021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EBF9F6-EC0E-F246-8DB4-CB58CCCC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0B8A86-2A8A-464B-94F9-E18D34629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3DD4-59B3-AD45-B6F6-B49F2FF8B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9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08E92DB-4E87-9343-B5BB-33312C0C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Afbeelding 6" descr="Afbeelding met tekst, tafelgerei, bord, serviesgoed&#10;&#10;Automatisch gegenereerde beschrijving">
            <a:extLst>
              <a:ext uri="{FF2B5EF4-FFF2-40B4-BE49-F238E27FC236}">
                <a16:creationId xmlns:a16="http://schemas.microsoft.com/office/drawing/2014/main" id="{61C6AE9B-69EB-C346-B7C5-AB50BA36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35801"/>
            <a:ext cx="4096748" cy="207614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F05DCEA-315E-DE45-92A0-E9123C824E45}"/>
              </a:ext>
            </a:extLst>
          </p:cNvPr>
          <p:cNvSpPr txBox="1"/>
          <p:nvPr/>
        </p:nvSpPr>
        <p:spPr>
          <a:xfrm>
            <a:off x="959555" y="5675868"/>
            <a:ext cx="448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Kaan </a:t>
            </a:r>
            <a:r>
              <a:rPr lang="nl-NL" dirty="0" err="1">
                <a:solidFill>
                  <a:schemeClr val="bg1"/>
                </a:solidFill>
              </a:rPr>
              <a:t>Cenik</a:t>
            </a:r>
            <a:r>
              <a:rPr lang="nl-NL" dirty="0">
                <a:solidFill>
                  <a:schemeClr val="bg1"/>
                </a:solidFill>
              </a:rPr>
              <a:t> | 500784367 | Afstudeerproject</a:t>
            </a:r>
          </a:p>
          <a:p>
            <a:r>
              <a:rPr lang="nl-NL" dirty="0">
                <a:solidFill>
                  <a:schemeClr val="bg1"/>
                </a:solidFill>
              </a:rPr>
              <a:t>Groenlicht presentatie | Jaap </a:t>
            </a:r>
            <a:r>
              <a:rPr lang="nl-NL" dirty="0" err="1">
                <a:solidFill>
                  <a:schemeClr val="bg1"/>
                </a:solidFill>
              </a:rPr>
              <a:t>Evenhuis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8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361235" y="535801"/>
            <a:ext cx="93114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FEATURES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EAE054F-6790-F848-8EF5-E45866C3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4" y="1071601"/>
            <a:ext cx="8668832" cy="541203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6E775E0-9D08-C54E-AEF7-A459865C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5346138"/>
            <a:ext cx="4216400" cy="7493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300E61D-C885-D841-B4FE-1281D27428FD}"/>
              </a:ext>
            </a:extLst>
          </p:cNvPr>
          <p:cNvSpPr txBox="1"/>
          <p:nvPr/>
        </p:nvSpPr>
        <p:spPr>
          <a:xfrm>
            <a:off x="7280476" y="829592"/>
            <a:ext cx="4487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User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bg1"/>
                </a:solidFill>
              </a:rPr>
              <a:t>Hoe kan de gebruiker een voertuig opslaan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bg1"/>
                </a:solidFill>
              </a:rPr>
              <a:t>Welke feedback krijgt de gebruiker bij het opslaan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bg1"/>
                </a:solidFill>
              </a:rPr>
              <a:t>Wat krijgt de gebruiker te zien als er geen voertuig is opgeslagen</a:t>
            </a:r>
          </a:p>
          <a:p>
            <a:r>
              <a:rPr lang="nl-NL" sz="1200" dirty="0">
                <a:solidFill>
                  <a:schemeClr val="bg1"/>
                </a:solidFill>
              </a:rPr>
              <a:t>(Zero-state)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239AF0-618F-B64A-B30F-F962E4E1B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798" y="3013642"/>
            <a:ext cx="9460404" cy="330855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FE2FCB2-8764-EE4D-A805-8BC48F75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274" y="3022184"/>
            <a:ext cx="9460404" cy="296391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906BF55-2E8F-2746-BA07-FDB17F2A4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50" y="3010430"/>
            <a:ext cx="9460404" cy="29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8216 -0.6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3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349661" y="535801"/>
            <a:ext cx="93230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FEATURES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34560F-BC2C-0E42-A80E-FA70CE9F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2" y="1789657"/>
            <a:ext cx="2167572" cy="3853461"/>
          </a:xfrm>
          <a:prstGeom prst="rect">
            <a:avLst/>
          </a:prstGeom>
        </p:spPr>
      </p:pic>
      <p:sp>
        <p:nvSpPr>
          <p:cNvPr id="5" name="Pijl links 4">
            <a:extLst>
              <a:ext uri="{FF2B5EF4-FFF2-40B4-BE49-F238E27FC236}">
                <a16:creationId xmlns:a16="http://schemas.microsoft.com/office/drawing/2014/main" id="{6C5F38B1-72F4-C84B-96B2-203399FE5718}"/>
              </a:ext>
            </a:extLst>
          </p:cNvPr>
          <p:cNvSpPr/>
          <p:nvPr/>
        </p:nvSpPr>
        <p:spPr>
          <a:xfrm>
            <a:off x="3541751" y="3424896"/>
            <a:ext cx="1098284" cy="544010"/>
          </a:xfrm>
          <a:prstGeom prst="rightArrow">
            <a:avLst/>
          </a:prstGeom>
          <a:solidFill>
            <a:srgbClr val="EC6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9259CE-7FBF-3042-A23B-93884F1C5460}"/>
              </a:ext>
            </a:extLst>
          </p:cNvPr>
          <p:cNvSpPr txBox="1"/>
          <p:nvPr/>
        </p:nvSpPr>
        <p:spPr>
          <a:xfrm>
            <a:off x="1574154" y="14203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Lo-</a:t>
            </a:r>
            <a:r>
              <a:rPr lang="nl-NL" dirty="0" err="1">
                <a:solidFill>
                  <a:schemeClr val="bg1"/>
                </a:solidFill>
              </a:rPr>
              <a:t>Fi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2F62DD9-3014-9F4C-9407-2FC4370AC9BA}"/>
              </a:ext>
            </a:extLst>
          </p:cNvPr>
          <p:cNvSpPr txBox="1"/>
          <p:nvPr/>
        </p:nvSpPr>
        <p:spPr>
          <a:xfrm>
            <a:off x="5530781" y="79339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</a:rPr>
              <a:t>Opslaan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BB2A133-F12A-DC4C-9C78-D1514AC94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92" y="1789656"/>
            <a:ext cx="1785520" cy="3853443"/>
          </a:xfrm>
          <a:prstGeom prst="rect">
            <a:avLst/>
          </a:prstGeom>
        </p:spPr>
      </p:pic>
      <p:sp>
        <p:nvSpPr>
          <p:cNvPr id="14" name="Pijl links 13">
            <a:extLst>
              <a:ext uri="{FF2B5EF4-FFF2-40B4-BE49-F238E27FC236}">
                <a16:creationId xmlns:a16="http://schemas.microsoft.com/office/drawing/2014/main" id="{602C4F50-1DE8-0E42-A31E-65125A5EEC71}"/>
              </a:ext>
            </a:extLst>
          </p:cNvPr>
          <p:cNvSpPr/>
          <p:nvPr/>
        </p:nvSpPr>
        <p:spPr>
          <a:xfrm>
            <a:off x="7559669" y="3424896"/>
            <a:ext cx="1098284" cy="544010"/>
          </a:xfrm>
          <a:prstGeom prst="rightArrow">
            <a:avLst/>
          </a:prstGeom>
          <a:solidFill>
            <a:srgbClr val="EC6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5085A25D-CE45-FF43-B125-C20EE5322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010" y="1789656"/>
            <a:ext cx="1785517" cy="3901129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35C8A435-3012-574D-80CA-4E21A739AE6A}"/>
              </a:ext>
            </a:extLst>
          </p:cNvPr>
          <p:cNvSpPr txBox="1"/>
          <p:nvPr/>
        </p:nvSpPr>
        <p:spPr>
          <a:xfrm>
            <a:off x="5756845" y="142032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Hi-Fi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BA535F2-26A7-2347-8EAB-26A8E588AF86}"/>
              </a:ext>
            </a:extLst>
          </p:cNvPr>
          <p:cNvSpPr txBox="1"/>
          <p:nvPr/>
        </p:nvSpPr>
        <p:spPr>
          <a:xfrm>
            <a:off x="9559538" y="1420324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Prototype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483556" y="535801"/>
            <a:ext cx="918915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PROTOTYPE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E8F06CA-170C-F44D-8001-71741E29261D}"/>
              </a:ext>
            </a:extLst>
          </p:cNvPr>
          <p:cNvSpPr txBox="1"/>
          <p:nvPr/>
        </p:nvSpPr>
        <p:spPr>
          <a:xfrm>
            <a:off x="1577195" y="3219846"/>
            <a:ext cx="90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https</a:t>
            </a:r>
            <a:r>
              <a:rPr lang="nl-NL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://</a:t>
            </a:r>
            <a:r>
              <a:rPr lang="nl-NL" dirty="0" err="1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xd.adobe.com</a:t>
            </a:r>
            <a:r>
              <a:rPr lang="nl-NL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/view/761cde3f-b663-4c7e-bd55-18728fe59b27-234f/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4C19182-E604-EF44-8E16-10BF25E90347}"/>
              </a:ext>
            </a:extLst>
          </p:cNvPr>
          <p:cNvSpPr txBox="1"/>
          <p:nvPr/>
        </p:nvSpPr>
        <p:spPr>
          <a:xfrm>
            <a:off x="1723950" y="2850514"/>
            <a:ext cx="90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Link naar prototype:</a:t>
            </a:r>
          </a:p>
        </p:txBody>
      </p:sp>
    </p:spTree>
    <p:extLst>
      <p:ext uri="{BB962C8B-B14F-4D97-AF65-F5344CB8AC3E}">
        <p14:creationId xmlns:p14="http://schemas.microsoft.com/office/powerpoint/2010/main" val="302352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878667" y="535801"/>
            <a:ext cx="879404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WHAT’S NEXT?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8DFB63D-B636-5046-B3B1-771E0D799521}"/>
              </a:ext>
            </a:extLst>
          </p:cNvPr>
          <p:cNvSpPr txBox="1"/>
          <p:nvPr/>
        </p:nvSpPr>
        <p:spPr>
          <a:xfrm>
            <a:off x="807121" y="1071601"/>
            <a:ext cx="6191990" cy="667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Prototype verder uitwerken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Feature: Al gescand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Feature: Melding maken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Micro interacties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User 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Testplan maken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Expert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Kritische reflectie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DR &amp; PB verder uitwerken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nl-NL" sz="2400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Poppins" pitchFamily="2" charset="77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B6F0E69-E178-254A-8236-E1E6A3D1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11" y="3345180"/>
            <a:ext cx="5204178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009422" y="535801"/>
            <a:ext cx="96632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INHOUD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B77014-5AD3-8C4B-9D60-CC815F780004}"/>
              </a:ext>
            </a:extLst>
          </p:cNvPr>
          <p:cNvSpPr txBox="1"/>
          <p:nvPr/>
        </p:nvSpPr>
        <p:spPr>
          <a:xfrm>
            <a:off x="807122" y="1343563"/>
            <a:ext cx="4312356" cy="501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Probleemstelling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Design Challenge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Stakeholders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Prototype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What’s</a:t>
            </a: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Poppins" pitchFamily="2" charset="77"/>
              </a:rPr>
              <a:t> next?</a:t>
            </a:r>
          </a:p>
          <a:p>
            <a:pPr>
              <a:lnSpc>
                <a:spcPct val="150000"/>
              </a:lnSpc>
            </a:pPr>
            <a:endParaRPr lang="nl-NL" sz="2400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577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3522133" y="535801"/>
            <a:ext cx="81505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2576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PROBLEEMSTELLING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B77014-5AD3-8C4B-9D60-CC815F780004}"/>
              </a:ext>
            </a:extLst>
          </p:cNvPr>
          <p:cNvSpPr txBox="1"/>
          <p:nvPr/>
        </p:nvSpPr>
        <p:spPr>
          <a:xfrm>
            <a:off x="8353778" y="174555"/>
            <a:ext cx="1952977" cy="23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SF Pro Text Heavy" pitchFamily="2" charset="0"/>
                <a:ea typeface="SF Pro Text Heavy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7F32D41-B3B6-C445-8CE1-0664B23EC2E3}"/>
              </a:ext>
            </a:extLst>
          </p:cNvPr>
          <p:cNvSpPr txBox="1"/>
          <p:nvPr/>
        </p:nvSpPr>
        <p:spPr>
          <a:xfrm>
            <a:off x="2600490" y="1590135"/>
            <a:ext cx="658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Voertuigcriminaliteit staat niet op zichzelf. Criminele organisaties maken veelvuldig gebruik van gestolen voertuigen en valse, vermiste of gestolen kentekenplaten.</a:t>
            </a:r>
            <a:endParaRPr lang="nl-NL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EBA8350-3817-8046-86CF-602D4170EBF0}"/>
              </a:ext>
            </a:extLst>
          </p:cNvPr>
          <p:cNvSpPr txBox="1"/>
          <p:nvPr/>
        </p:nvSpPr>
        <p:spPr>
          <a:xfrm>
            <a:off x="1824755" y="2051800"/>
            <a:ext cx="2171512" cy="23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SF Pro Text Heavy" pitchFamily="2" charset="0"/>
                <a:ea typeface="SF Pro Text Heavy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312DC2B-CD98-3049-B03D-E027C7AA3A28}"/>
              </a:ext>
            </a:extLst>
          </p:cNvPr>
          <p:cNvSpPr txBox="1"/>
          <p:nvPr/>
        </p:nvSpPr>
        <p:spPr>
          <a:xfrm>
            <a:off x="3522133" y="3385144"/>
            <a:ext cx="658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Impact: </a:t>
            </a:r>
            <a:r>
              <a:rPr lang="nl-NL" dirty="0">
                <a:solidFill>
                  <a:schemeClr val="bg1"/>
                </a:solidFill>
              </a:rPr>
              <a:t>Volkswagen </a:t>
            </a:r>
            <a:r>
              <a:rPr lang="nl-NL" dirty="0" err="1">
                <a:solidFill>
                  <a:schemeClr val="bg1"/>
                </a:solidFill>
              </a:rPr>
              <a:t>Transporter</a:t>
            </a:r>
            <a:r>
              <a:rPr lang="nl-NL" dirty="0">
                <a:solidFill>
                  <a:schemeClr val="bg1"/>
                </a:solidFill>
              </a:rPr>
              <a:t> die werd gebruikt bij de liquidatie van Lucas Boom. En de Volkswagen </a:t>
            </a:r>
            <a:r>
              <a:rPr lang="nl-NL" dirty="0" err="1">
                <a:solidFill>
                  <a:schemeClr val="bg1"/>
                </a:solidFill>
              </a:rPr>
              <a:t>Caddy</a:t>
            </a:r>
            <a:r>
              <a:rPr lang="nl-NL" dirty="0">
                <a:solidFill>
                  <a:schemeClr val="bg1"/>
                </a:solidFill>
              </a:rPr>
              <a:t>, waarin het onthoofde lichaam van Nabil </a:t>
            </a:r>
            <a:r>
              <a:rPr lang="nl-NL" dirty="0" err="1">
                <a:solidFill>
                  <a:schemeClr val="bg1"/>
                </a:solidFill>
              </a:rPr>
              <a:t>Amzieb</a:t>
            </a:r>
            <a:r>
              <a:rPr lang="nl-NL" dirty="0">
                <a:solidFill>
                  <a:schemeClr val="bg1"/>
                </a:solidFill>
              </a:rPr>
              <a:t> werd gevonden.</a:t>
            </a:r>
            <a:endParaRPr lang="nl-NL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2CEE3D1-AE6F-3E42-888B-504A7EA6E647}"/>
              </a:ext>
            </a:extLst>
          </p:cNvPr>
          <p:cNvSpPr txBox="1"/>
          <p:nvPr/>
        </p:nvSpPr>
        <p:spPr>
          <a:xfrm>
            <a:off x="8353778" y="4010698"/>
            <a:ext cx="2171512" cy="23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SF Pro Text Heavy" pitchFamily="2" charset="0"/>
                <a:ea typeface="SF Pro Text Heavy" pitchFamily="2" charset="0"/>
                <a:cs typeface="Poppins" pitchFamily="2" charset="77"/>
              </a:rPr>
              <a:t>03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28FFAD9-277F-E346-91F4-98658CD118FD}"/>
              </a:ext>
            </a:extLst>
          </p:cNvPr>
          <p:cNvSpPr txBox="1"/>
          <p:nvPr/>
        </p:nvSpPr>
        <p:spPr>
          <a:xfrm>
            <a:off x="2600489" y="5426278"/>
            <a:ext cx="67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Valse kentekens dragen niet alleen bij aan de anonimiteit van criminelen, ze vormen ook een groot probleem voor de </a:t>
            </a:r>
            <a:r>
              <a:rPr lang="nl-NL" dirty="0" err="1">
                <a:solidFill>
                  <a:schemeClr val="bg1"/>
                </a:solidFill>
              </a:rPr>
              <a:t>oorspronke-lijke</a:t>
            </a:r>
            <a:r>
              <a:rPr lang="nl-NL" dirty="0">
                <a:solidFill>
                  <a:schemeClr val="bg1"/>
                </a:solidFill>
              </a:rPr>
              <a:t> eigenaars</a:t>
            </a:r>
            <a:endParaRPr lang="nl-NL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7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4" grpId="0"/>
          <p:bldP spid="9" grpId="0"/>
          <p:bldP spid="11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4" grpId="0"/>
          <p:bldP spid="9" grpId="0"/>
          <p:bldP spid="11" grpId="0"/>
          <p:bldP spid="13" grpId="0"/>
          <p:bldP spid="1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3522133" y="535801"/>
            <a:ext cx="81505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2576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PROBLEEMSTELLING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E7E3C7F-4429-8D44-B7F5-16C4033A9DCD}"/>
              </a:ext>
            </a:extLst>
          </p:cNvPr>
          <p:cNvSpPr txBox="1"/>
          <p:nvPr/>
        </p:nvSpPr>
        <p:spPr>
          <a:xfrm>
            <a:off x="1827544" y="2921168"/>
            <a:ext cx="853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Als voertuigcriminaliteit zo'n belangrijke schakel is in het criminele proces, zou het dan ook niet een elementaire schakel (kunnen) zijn in het opsporingsproces? 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</a:rPr>
              <a:t>Kunnen kentekens ons naar de voorkant van het probleem leiden?</a:t>
            </a:r>
          </a:p>
        </p:txBody>
      </p:sp>
    </p:spTree>
    <p:extLst>
      <p:ext uri="{BB962C8B-B14F-4D97-AF65-F5344CB8AC3E}">
        <p14:creationId xmlns:p14="http://schemas.microsoft.com/office/powerpoint/2010/main" val="133617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3522133" y="535801"/>
            <a:ext cx="81505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DESIGN CHALLENGE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0347179-54A2-944E-8B4D-3442879C3C20}"/>
              </a:ext>
            </a:extLst>
          </p:cNvPr>
          <p:cNvSpPr txBox="1"/>
          <p:nvPr/>
        </p:nvSpPr>
        <p:spPr>
          <a:xfrm>
            <a:off x="1336471" y="1431133"/>
            <a:ext cx="1952977" cy="241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Muli ExtraBold" pitchFamily="2" charset="77"/>
                <a:ea typeface="SF Pro Display Black" pitchFamily="2" charset="0"/>
                <a:cs typeface="Poppins" pitchFamily="2" charset="77"/>
              </a:rPr>
              <a:t>“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E7E3C7F-4429-8D44-B7F5-16C4033A9DCD}"/>
              </a:ext>
            </a:extLst>
          </p:cNvPr>
          <p:cNvSpPr txBox="1"/>
          <p:nvPr/>
        </p:nvSpPr>
        <p:spPr>
          <a:xfrm>
            <a:off x="1735039" y="2487193"/>
            <a:ext cx="8718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Hoe kan doormiddel van een applicatie, een (motor)agent geholpen worden </a:t>
            </a:r>
            <a:r>
              <a:rPr lang="nl-NL" sz="2400" dirty="0">
                <a:solidFill>
                  <a:schemeClr val="bg1"/>
                </a:solidFill>
                <a:effectLst/>
                <a:latin typeface="SF Pro Text Medium" pitchFamily="2" charset="0"/>
                <a:ea typeface="SF Pro Text Medium" pitchFamily="2" charset="0"/>
              </a:rPr>
              <a:t>bij het </a:t>
            </a:r>
            <a:r>
              <a:rPr lang="nl-NL" sz="2400" dirty="0">
                <a:solidFill>
                  <a:srgbClr val="EC6544"/>
                </a:solidFill>
                <a:effectLst/>
                <a:latin typeface="SF Pro Text Medium" pitchFamily="2" charset="0"/>
                <a:ea typeface="SF Pro Text Medium" pitchFamily="2" charset="0"/>
              </a:rPr>
              <a:t>maken van een melding </a:t>
            </a:r>
            <a:r>
              <a:rPr lang="nl-NL" sz="2400" dirty="0">
                <a:solidFill>
                  <a:schemeClr val="bg1"/>
                </a:solidFill>
                <a:effectLst/>
                <a:latin typeface="SF Pro Text Medium" pitchFamily="2" charset="0"/>
                <a:ea typeface="SF Pro Text Medium" pitchFamily="2" charset="0"/>
              </a:rPr>
              <a:t>op een vervalste of gestolen auto</a:t>
            </a: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. Dit als ze aan het patrouilleren zijn op straat </a:t>
            </a:r>
            <a:r>
              <a:rPr lang="nl-NL" sz="2400" dirty="0">
                <a:solidFill>
                  <a:schemeClr val="bg1"/>
                </a:solidFill>
                <a:effectLst/>
                <a:latin typeface="SF Pro Text Medium" pitchFamily="2" charset="0"/>
                <a:ea typeface="SF Pro Text Medium" pitchFamily="2" charset="0"/>
              </a:rPr>
              <a:t>of </a:t>
            </a:r>
            <a:r>
              <a:rPr lang="nl-NL" sz="2400" dirty="0">
                <a:solidFill>
                  <a:srgbClr val="EC6544"/>
                </a:solidFill>
                <a:effectLst/>
                <a:latin typeface="SF Pro Text Medium" pitchFamily="2" charset="0"/>
                <a:ea typeface="SF Pro Text Medium" pitchFamily="2" charset="0"/>
              </a:rPr>
              <a:t>onderweg zijn</a:t>
            </a:r>
            <a:r>
              <a:rPr lang="nl-NL" sz="2400" dirty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2CCDAEC-9507-914F-ADDA-3B3CA39D5CC2}"/>
              </a:ext>
            </a:extLst>
          </p:cNvPr>
          <p:cNvSpPr txBox="1"/>
          <p:nvPr/>
        </p:nvSpPr>
        <p:spPr>
          <a:xfrm>
            <a:off x="9875992" y="2872298"/>
            <a:ext cx="1952977" cy="236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Muli ExtraBold" pitchFamily="2" charset="77"/>
                <a:ea typeface="SF Pro Text Heavy" pitchFamily="2" charset="0"/>
                <a:cs typeface="Poppins" pitchFamily="2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15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991556" y="535801"/>
            <a:ext cx="86811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STAKEHOLDERS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50A144-CCBC-194C-B79A-C2026790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689689"/>
            <a:ext cx="6858000" cy="6858000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D142AFF-2F48-2240-B9D4-A5E6E0D81BEE}"/>
              </a:ext>
            </a:extLst>
          </p:cNvPr>
          <p:cNvCxnSpPr>
            <a:cxnSpLocks/>
          </p:cNvCxnSpPr>
          <p:nvPr/>
        </p:nvCxnSpPr>
        <p:spPr>
          <a:xfrm>
            <a:off x="4548352" y="2727434"/>
            <a:ext cx="3128092" cy="784801"/>
          </a:xfrm>
          <a:prstGeom prst="line">
            <a:avLst/>
          </a:prstGeom>
          <a:ln w="25400">
            <a:solidFill>
              <a:srgbClr val="EC6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8EEC4656-08EC-8A4B-8B3C-E9C78A4D7744}"/>
              </a:ext>
            </a:extLst>
          </p:cNvPr>
          <p:cNvCxnSpPr>
            <a:cxnSpLocks/>
          </p:cNvCxnSpPr>
          <p:nvPr/>
        </p:nvCxnSpPr>
        <p:spPr>
          <a:xfrm flipV="1">
            <a:off x="4855779" y="3512235"/>
            <a:ext cx="2820665" cy="980937"/>
          </a:xfrm>
          <a:prstGeom prst="line">
            <a:avLst/>
          </a:prstGeom>
          <a:ln w="25400">
            <a:solidFill>
              <a:srgbClr val="EC6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A92D89C0-7131-9F48-8491-84E57AD95FF5}"/>
              </a:ext>
            </a:extLst>
          </p:cNvPr>
          <p:cNvCxnSpPr>
            <a:cxnSpLocks/>
          </p:cNvCxnSpPr>
          <p:nvPr/>
        </p:nvCxnSpPr>
        <p:spPr>
          <a:xfrm flipV="1">
            <a:off x="3097924" y="3512257"/>
            <a:ext cx="4578520" cy="1154336"/>
          </a:xfrm>
          <a:prstGeom prst="line">
            <a:avLst/>
          </a:prstGeom>
          <a:ln w="25400">
            <a:solidFill>
              <a:srgbClr val="EC6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5D12DD7-7B9B-CE4A-B5CA-6B52D35468F6}"/>
              </a:ext>
            </a:extLst>
          </p:cNvPr>
          <p:cNvSpPr txBox="1"/>
          <p:nvPr/>
        </p:nvSpPr>
        <p:spPr>
          <a:xfrm>
            <a:off x="7762414" y="332756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Projectfocus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9C5A3727-60C8-164F-9A0C-3E260D1008AC}"/>
              </a:ext>
            </a:extLst>
          </p:cNvPr>
          <p:cNvSpPr/>
          <p:nvPr/>
        </p:nvSpPr>
        <p:spPr>
          <a:xfrm>
            <a:off x="7596757" y="3461426"/>
            <a:ext cx="111243" cy="111243"/>
          </a:xfrm>
          <a:prstGeom prst="ellipse">
            <a:avLst/>
          </a:prstGeom>
          <a:solidFill>
            <a:srgbClr val="EC6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6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968978" y="535801"/>
            <a:ext cx="8703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STAKEHOLDERS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B77014-5AD3-8C4B-9D60-CC815F780004}"/>
              </a:ext>
            </a:extLst>
          </p:cNvPr>
          <p:cNvSpPr txBox="1"/>
          <p:nvPr/>
        </p:nvSpPr>
        <p:spPr>
          <a:xfrm>
            <a:off x="8353778" y="174555"/>
            <a:ext cx="1952977" cy="23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SF Pro Text Heavy" pitchFamily="2" charset="0"/>
                <a:ea typeface="SF Pro Text Heavy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7F32D41-B3B6-C445-8CE1-0664B23EC2E3}"/>
              </a:ext>
            </a:extLst>
          </p:cNvPr>
          <p:cNvSpPr txBox="1"/>
          <p:nvPr/>
        </p:nvSpPr>
        <p:spPr>
          <a:xfrm>
            <a:off x="2600490" y="1590135"/>
            <a:ext cx="658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Motoragent</a:t>
            </a:r>
            <a:r>
              <a:rPr lang="nl-NL" dirty="0">
                <a:solidFill>
                  <a:schemeClr val="bg1"/>
                </a:solidFill>
              </a:rPr>
              <a:t>: de toegankelijkheid bij hen is beperkt. Als ik uiteindelijk de ideale app voor de motoragent kan realiseren, valt de rest van de categorieën ook makkelijk hieronder.</a:t>
            </a:r>
            <a:endParaRPr lang="nl-NL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EBA8350-3817-8046-86CF-602D4170EBF0}"/>
              </a:ext>
            </a:extLst>
          </p:cNvPr>
          <p:cNvSpPr txBox="1"/>
          <p:nvPr/>
        </p:nvSpPr>
        <p:spPr>
          <a:xfrm>
            <a:off x="1824755" y="2051800"/>
            <a:ext cx="2171512" cy="23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SF Pro Text Heavy" pitchFamily="2" charset="0"/>
                <a:ea typeface="SF Pro Text Heavy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312DC2B-CD98-3049-B03D-E027C7AA3A28}"/>
              </a:ext>
            </a:extLst>
          </p:cNvPr>
          <p:cNvSpPr txBox="1"/>
          <p:nvPr/>
        </p:nvSpPr>
        <p:spPr>
          <a:xfrm>
            <a:off x="3522133" y="3385144"/>
            <a:ext cx="658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iCOV: </a:t>
            </a:r>
            <a:r>
              <a:rPr lang="nl-NL" dirty="0">
                <a:solidFill>
                  <a:schemeClr val="bg1"/>
                </a:solidFill>
              </a:rPr>
              <a:t>beschikt over een database met gegevens van burgers in Nederland. Door een koppeling te maken met deze database vanuit de app, kan de gegevens van de bestuurder achterhaald worden.</a:t>
            </a:r>
            <a:endParaRPr lang="nl-NL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2CEE3D1-AE6F-3E42-888B-504A7EA6E647}"/>
              </a:ext>
            </a:extLst>
          </p:cNvPr>
          <p:cNvSpPr txBox="1"/>
          <p:nvPr/>
        </p:nvSpPr>
        <p:spPr>
          <a:xfrm>
            <a:off x="8353778" y="4010698"/>
            <a:ext cx="2171512" cy="23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0" b="1" dirty="0">
                <a:solidFill>
                  <a:srgbClr val="8D4E56"/>
                </a:solidFill>
                <a:latin typeface="SF Pro Text Heavy" pitchFamily="2" charset="0"/>
                <a:ea typeface="SF Pro Text Heavy" pitchFamily="2" charset="0"/>
                <a:cs typeface="Poppins" pitchFamily="2" charset="77"/>
              </a:rPr>
              <a:t>03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28FFAD9-277F-E346-91F4-98658CD118FD}"/>
              </a:ext>
            </a:extLst>
          </p:cNvPr>
          <p:cNvSpPr txBox="1"/>
          <p:nvPr/>
        </p:nvSpPr>
        <p:spPr>
          <a:xfrm>
            <a:off x="2600489" y="5426278"/>
            <a:ext cx="67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Bestuurder</a:t>
            </a:r>
            <a:r>
              <a:rPr lang="nl-NL" dirty="0">
                <a:solidFill>
                  <a:schemeClr val="bg1"/>
                </a:solidFill>
              </a:rPr>
              <a:t>: Van hen worden de gegevens achterhaald en gekeken of er sprake is van voertuigcriminaliteit. En wanneer is een bestuurder een verdachte?</a:t>
            </a:r>
            <a:endParaRPr lang="nl-NL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7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4" grpId="0"/>
          <p:bldP spid="9" grpId="0"/>
          <p:bldP spid="11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4" grpId="0"/>
          <p:bldP spid="9" grpId="0"/>
          <p:bldP spid="11" grpId="0"/>
          <p:bldP spid="13" grpId="0"/>
          <p:bldP spid="1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280356" y="535801"/>
            <a:ext cx="939235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CONCEPT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1086F7B-D8DF-9B4F-972A-07D31B19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3" y="1533269"/>
            <a:ext cx="7117756" cy="416649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5814719-45E9-7C4D-ACB1-9C14D9A3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040" y="1533268"/>
            <a:ext cx="3610950" cy="41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5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17385E-E00C-E348-B2A8-8CE38C0B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C256DFEC-6A27-B94B-B83A-3F581D6C012C}"/>
              </a:ext>
            </a:extLst>
          </p:cNvPr>
          <p:cNvCxnSpPr>
            <a:cxnSpLocks/>
          </p:cNvCxnSpPr>
          <p:nvPr/>
        </p:nvCxnSpPr>
        <p:spPr>
          <a:xfrm flipH="1">
            <a:off x="2280356" y="535801"/>
            <a:ext cx="939235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BF73328F-01F6-C84E-A65F-46D686505F53}"/>
              </a:ext>
            </a:extLst>
          </p:cNvPr>
          <p:cNvSpPr txBox="1"/>
          <p:nvPr/>
        </p:nvSpPr>
        <p:spPr>
          <a:xfrm>
            <a:off x="807122" y="381912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pc="300" dirty="0">
                <a:solidFill>
                  <a:schemeClr val="bg1"/>
                </a:solidFill>
                <a:latin typeface="SF Pro Text Light" pitchFamily="2" charset="0"/>
                <a:ea typeface="SF Pro Text Light" pitchFamily="2" charset="0"/>
              </a:rPr>
              <a:t>CONCEPT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58D6C15-446D-AE4A-A580-1503A8AF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260" y="1071603"/>
            <a:ext cx="1752600" cy="9652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9270972-F918-0E49-8FD0-A5887C5F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610" y="1992829"/>
            <a:ext cx="1485900" cy="14605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7E07524-D023-E040-B68E-A2B0A4882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608" y="4964623"/>
            <a:ext cx="1485900" cy="14605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C43835C-2784-5F44-9543-1A6CC2650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608" y="3438014"/>
            <a:ext cx="1485899" cy="152660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51B4184-148F-8540-9228-5F02E4024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491" y="1071603"/>
            <a:ext cx="2764682" cy="2059780"/>
          </a:xfrm>
          <a:prstGeom prst="rect">
            <a:avLst/>
          </a:prstGeom>
        </p:spPr>
      </p:pic>
      <p:pic>
        <p:nvPicPr>
          <p:cNvPr id="18" name="Afbeelding 17" descr="Afbeelding met tekst&#10;&#10;Automatisch gegenereerde beschrijving">
            <a:extLst>
              <a:ext uri="{FF2B5EF4-FFF2-40B4-BE49-F238E27FC236}">
                <a16:creationId xmlns:a16="http://schemas.microsoft.com/office/drawing/2014/main" id="{5E07A069-E52B-3749-BF80-BEAF20B08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491" y="2883893"/>
            <a:ext cx="2764682" cy="1566581"/>
          </a:xfrm>
          <a:prstGeom prst="rect">
            <a:avLst/>
          </a:prstGeom>
        </p:spPr>
      </p:pic>
      <p:pic>
        <p:nvPicPr>
          <p:cNvPr id="16" name="Afbeelding 15" descr="Afbeelding met tekst, schermafbeelding, scherm, elektronica&#10;&#10;Automatisch gegenereerde beschrijving">
            <a:extLst>
              <a:ext uri="{FF2B5EF4-FFF2-40B4-BE49-F238E27FC236}">
                <a16:creationId xmlns:a16="http://schemas.microsoft.com/office/drawing/2014/main" id="{A1B6EE87-A5AB-244D-97CA-45E324E56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3491" y="4450474"/>
            <a:ext cx="2764682" cy="1963657"/>
          </a:xfrm>
          <a:prstGeom prst="rect">
            <a:avLst/>
          </a:prstGeom>
        </p:spPr>
      </p:pic>
      <p:pic>
        <p:nvPicPr>
          <p:cNvPr id="2050" name="Picture 2" descr="Exporteer gemarkeerde tekst uit een pdf (geen software nodig) – L~hacking">
            <a:extLst>
              <a:ext uri="{FF2B5EF4-FFF2-40B4-BE49-F238E27FC236}">
                <a16:creationId xmlns:a16="http://schemas.microsoft.com/office/drawing/2014/main" id="{F6E18B70-334A-0949-80AB-4F3DC9AB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1" y="1071601"/>
            <a:ext cx="3419433" cy="16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4B23ABFA-7E29-4C4B-840F-B7E40878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251" y="2721210"/>
            <a:ext cx="3419433" cy="173352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ADF3B4C-F33A-7242-9BE6-506A406425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1251" y="4450474"/>
            <a:ext cx="3419433" cy="11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384</Words>
  <Application>Microsoft Macintosh PowerPoint</Application>
  <PresentationFormat>Breedbeeld</PresentationFormat>
  <Paragraphs>66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Muli ExtraBold</vt:lpstr>
      <vt:lpstr>SF Pro Text</vt:lpstr>
      <vt:lpstr>SF PRO TEXT HEAVY</vt:lpstr>
      <vt:lpstr>SF PRO TEXT HEAVY</vt:lpstr>
      <vt:lpstr>SF PRO TEXT LIGHT</vt:lpstr>
      <vt:lpstr>SF PRO TEXT LIGHT</vt:lpstr>
      <vt:lpstr>SF PRO TEXT MEDIUM</vt:lpstr>
      <vt:lpstr>SF PRO TEXT MEDIUM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Kaan Cenik</dc:creator>
  <cp:lastModifiedBy>Kaan Cenik</cp:lastModifiedBy>
  <cp:revision>4</cp:revision>
  <dcterms:created xsi:type="dcterms:W3CDTF">2021-12-06T17:45:09Z</dcterms:created>
  <dcterms:modified xsi:type="dcterms:W3CDTF">2021-12-08T11:27:22Z</dcterms:modified>
</cp:coreProperties>
</file>