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 ContentType="image/tif"/>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95" r:id="rId5"/>
    <p:sldId id="394" r:id="rId6"/>
    <p:sldId id="277" r:id="rId7"/>
    <p:sldId id="393" r:id="rId8"/>
    <p:sldId id="313" r:id="rId9"/>
    <p:sldId id="314" r:id="rId10"/>
    <p:sldId id="317" r:id="rId11"/>
    <p:sldId id="316" r:id="rId12"/>
    <p:sldId id="392" r:id="rId13"/>
    <p:sldId id="395" r:id="rId14"/>
    <p:sldId id="396" r:id="rId15"/>
    <p:sldId id="391" r:id="rId16"/>
    <p:sldId id="3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AD0E"/>
    <a:srgbClr val="F0C320"/>
    <a:srgbClr val="D83B01"/>
    <a:srgbClr val="2677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25AAB3-A467-488F-9D27-D2AEF867988E}" v="1" dt="2019-02-07T05:03:44.251"/>
  </p1510:revLst>
</p1510:revInfo>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72"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dy Rodrigues" userId="S::vandyr@microsoft.com::d69b4906-773b-4d7a-924b-08b7a0de5ed7" providerId="AD" clId="Web-{CA7AA10C-18F5-484C-BBE8-056D74268AE6}"/>
    <pc:docChg chg="modSld">
      <pc:chgData name="Vandy Rodrigues" userId="S::vandyr@microsoft.com::d69b4906-773b-4d7a-924b-08b7a0de5ed7" providerId="AD" clId="Web-{CA7AA10C-18F5-484C-BBE8-056D74268AE6}" dt="2019-01-11T18:32:48.180" v="31" actId="20577"/>
      <pc:docMkLst>
        <pc:docMk/>
      </pc:docMkLst>
      <pc:sldChg chg="modSp">
        <pc:chgData name="Vandy Rodrigues" userId="S::vandyr@microsoft.com::d69b4906-773b-4d7a-924b-08b7a0de5ed7" providerId="AD" clId="Web-{CA7AA10C-18F5-484C-BBE8-056D74268AE6}" dt="2019-01-11T18:32:43.758" v="24" actId="20577"/>
        <pc:sldMkLst>
          <pc:docMk/>
          <pc:sldMk cId="3446698670" sldId="395"/>
        </pc:sldMkLst>
        <pc:spChg chg="mod">
          <ac:chgData name="Vandy Rodrigues" userId="S::vandyr@microsoft.com::d69b4906-773b-4d7a-924b-08b7a0de5ed7" providerId="AD" clId="Web-{CA7AA10C-18F5-484C-BBE8-056D74268AE6}" dt="2019-01-11T18:32:43.758" v="24" actId="20577"/>
          <ac:spMkLst>
            <pc:docMk/>
            <pc:sldMk cId="3446698670" sldId="395"/>
            <ac:spMk id="3" creationId="{7DF74586-30F6-4617-AAE3-E858890DF31D}"/>
          </ac:spMkLst>
        </pc:spChg>
      </pc:sldChg>
      <pc:sldChg chg="modSp">
        <pc:chgData name="Vandy Rodrigues" userId="S::vandyr@microsoft.com::d69b4906-773b-4d7a-924b-08b7a0de5ed7" providerId="AD" clId="Web-{CA7AA10C-18F5-484C-BBE8-056D74268AE6}" dt="2019-01-11T18:32:48.180" v="30" actId="20577"/>
        <pc:sldMkLst>
          <pc:docMk/>
          <pc:sldMk cId="2383338744" sldId="396"/>
        </pc:sldMkLst>
        <pc:spChg chg="mod">
          <ac:chgData name="Vandy Rodrigues" userId="S::vandyr@microsoft.com::d69b4906-773b-4d7a-924b-08b7a0de5ed7" providerId="AD" clId="Web-{CA7AA10C-18F5-484C-BBE8-056D74268AE6}" dt="2019-01-11T18:32:48.180" v="30" actId="20577"/>
          <ac:spMkLst>
            <pc:docMk/>
            <pc:sldMk cId="2383338744" sldId="396"/>
            <ac:spMk id="3" creationId="{7DF74586-30F6-4617-AAE3-E858890DF31D}"/>
          </ac:spMkLst>
        </pc:spChg>
      </pc:sldChg>
    </pc:docChg>
  </pc:docChgLst>
  <pc:docChgLst>
    <pc:chgData name="Vandy Rodrigues" userId="S::vandyr@microsoft.com::d69b4906-773b-4d7a-924b-08b7a0de5ed7" providerId="AD" clId="Web-{32FEE90D-1E62-4015-97A5-5D2BE06D104D}"/>
    <pc:docChg chg="modSld">
      <pc:chgData name="Vandy Rodrigues" userId="S::vandyr@microsoft.com::d69b4906-773b-4d7a-924b-08b7a0de5ed7" providerId="AD" clId="Web-{32FEE90D-1E62-4015-97A5-5D2BE06D104D}" dt="2019-01-11T18:31:39.176" v="29" actId="20577"/>
      <pc:docMkLst>
        <pc:docMk/>
      </pc:docMkLst>
      <pc:sldChg chg="modSp">
        <pc:chgData name="Vandy Rodrigues" userId="S::vandyr@microsoft.com::d69b4906-773b-4d7a-924b-08b7a0de5ed7" providerId="AD" clId="Web-{32FEE90D-1E62-4015-97A5-5D2BE06D104D}" dt="2019-01-11T18:31:39.176" v="28" actId="20577"/>
        <pc:sldMkLst>
          <pc:docMk/>
          <pc:sldMk cId="3446698670" sldId="395"/>
        </pc:sldMkLst>
        <pc:spChg chg="mod">
          <ac:chgData name="Vandy Rodrigues" userId="S::vandyr@microsoft.com::d69b4906-773b-4d7a-924b-08b7a0de5ed7" providerId="AD" clId="Web-{32FEE90D-1E62-4015-97A5-5D2BE06D104D}" dt="2019-01-11T18:31:28.816" v="6" actId="20577"/>
          <ac:spMkLst>
            <pc:docMk/>
            <pc:sldMk cId="3446698670" sldId="395"/>
            <ac:spMk id="2" creationId="{E9CD2E64-CFA3-442A-B37E-FA3C6C69A816}"/>
          </ac:spMkLst>
        </pc:spChg>
        <pc:spChg chg="mod">
          <ac:chgData name="Vandy Rodrigues" userId="S::vandyr@microsoft.com::d69b4906-773b-4d7a-924b-08b7a0de5ed7" providerId="AD" clId="Web-{32FEE90D-1E62-4015-97A5-5D2BE06D104D}" dt="2019-01-11T18:31:39.176" v="28" actId="20577"/>
          <ac:spMkLst>
            <pc:docMk/>
            <pc:sldMk cId="3446698670" sldId="395"/>
            <ac:spMk id="3" creationId="{7DF74586-30F6-4617-AAE3-E858890DF31D}"/>
          </ac:spMkLst>
        </pc:spChg>
      </pc:sldChg>
    </pc:docChg>
  </pc:docChgLst>
  <pc:docChgLst>
    <pc:chgData name="Cenk Caglar" userId="67723780-3e8d-4f91-955b-262c862f308d" providerId="ADAL" clId="{AD25AAB3-A467-488F-9D27-D2AEF867988E}"/>
    <pc:docChg chg="custSel modSld">
      <pc:chgData name="Cenk Caglar" userId="67723780-3e8d-4f91-955b-262c862f308d" providerId="ADAL" clId="{AD25AAB3-A467-488F-9D27-D2AEF867988E}" dt="2019-02-07T21:10:53.694" v="6" actId="478"/>
      <pc:docMkLst>
        <pc:docMk/>
      </pc:docMkLst>
      <pc:sldChg chg="addSp delSp modSp">
        <pc:chgData name="Cenk Caglar" userId="67723780-3e8d-4f91-955b-262c862f308d" providerId="ADAL" clId="{AD25AAB3-A467-488F-9D27-D2AEF867988E}" dt="2019-02-07T21:10:53.694" v="6" actId="478"/>
        <pc:sldMkLst>
          <pc:docMk/>
          <pc:sldMk cId="2383338744" sldId="396"/>
        </pc:sldMkLst>
        <pc:picChg chg="add del mod ord">
          <ac:chgData name="Cenk Caglar" userId="67723780-3e8d-4f91-955b-262c862f308d" providerId="ADAL" clId="{AD25AAB3-A467-488F-9D27-D2AEF867988E}" dt="2019-02-07T21:10:53.694" v="6" actId="478"/>
          <ac:picMkLst>
            <pc:docMk/>
            <pc:sldMk cId="2383338744" sldId="396"/>
            <ac:picMk id="1026" creationId="{A3B98BED-A110-4799-AA2E-2C82C46CE24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61BB18-229A-494D-9BAF-BBAFA145B22E}" type="doc">
      <dgm:prSet loTypeId="urn:microsoft.com/office/officeart/2005/8/layout/StepDownProcess" loCatId="" qsTypeId="urn:microsoft.com/office/officeart/2005/8/quickstyle/simple1" qsCatId="simple" csTypeId="urn:microsoft.com/office/officeart/2005/8/colors/colorful1" csCatId="colorful" phldr="1"/>
      <dgm:spPr/>
      <dgm:t>
        <a:bodyPr/>
        <a:lstStyle/>
        <a:p>
          <a:endParaRPr lang="en-US"/>
        </a:p>
      </dgm:t>
    </dgm:pt>
    <dgm:pt modelId="{8DFD67B8-D561-994D-A0E2-7E62AB4D7403}" type="pres">
      <dgm:prSet presAssocID="{6461BB18-229A-494D-9BAF-BBAFA145B22E}" presName="rootnode" presStyleCnt="0">
        <dgm:presLayoutVars>
          <dgm:chMax/>
          <dgm:chPref/>
          <dgm:dir/>
          <dgm:animLvl val="lvl"/>
        </dgm:presLayoutVars>
      </dgm:prSet>
      <dgm:spPr/>
    </dgm:pt>
  </dgm:ptLst>
  <dgm:cxnLst>
    <dgm:cxn modelId="{16A7F841-4B7C-8B43-9F4F-FF9047C0963A}" type="presOf" srcId="{6461BB18-229A-494D-9BAF-BBAFA145B22E}" destId="{8DFD67B8-D561-994D-A0E2-7E62AB4D7403}"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61BB18-229A-494D-9BAF-BBAFA145B22E}" type="doc">
      <dgm:prSet loTypeId="urn:microsoft.com/office/officeart/2005/8/layout/StepDownProcess" loCatId="" qsTypeId="urn:microsoft.com/office/officeart/2005/8/quickstyle/simple1" qsCatId="simple" csTypeId="urn:microsoft.com/office/officeart/2005/8/colors/colorful1" csCatId="colorful" phldr="1"/>
      <dgm:spPr/>
      <dgm:t>
        <a:bodyPr/>
        <a:lstStyle/>
        <a:p>
          <a:endParaRPr lang="en-US"/>
        </a:p>
      </dgm:t>
    </dgm:pt>
    <dgm:pt modelId="{CF28DB55-6624-6948-9DF9-F5A92F09DBF0}">
      <dgm:prSet phldrT="[Text]" custT="1"/>
      <dgm:spPr/>
      <dgm:t>
        <a:bodyPr/>
        <a:lstStyle/>
        <a:p>
          <a:r>
            <a:rPr lang="en-US" sz="1600" b="1">
              <a:solidFill>
                <a:schemeClr val="tx1"/>
              </a:solidFill>
            </a:rPr>
            <a:t>Challenge 1</a:t>
          </a:r>
        </a:p>
      </dgm:t>
    </dgm:pt>
    <dgm:pt modelId="{F51373B9-6BF4-7B43-B986-BF1D9F5CC1A5}" type="parTrans" cxnId="{7DA231F0-39E1-284E-A427-4F9696EC86FA}">
      <dgm:prSet/>
      <dgm:spPr/>
      <dgm:t>
        <a:bodyPr/>
        <a:lstStyle/>
        <a:p>
          <a:endParaRPr lang="en-US" sz="2400"/>
        </a:p>
      </dgm:t>
    </dgm:pt>
    <dgm:pt modelId="{C3B1B784-385E-4145-A5C7-5E80B8654E71}" type="sibTrans" cxnId="{7DA231F0-39E1-284E-A427-4F9696EC86FA}">
      <dgm:prSet/>
      <dgm:spPr/>
      <dgm:t>
        <a:bodyPr/>
        <a:lstStyle/>
        <a:p>
          <a:endParaRPr lang="en-US" sz="2400"/>
        </a:p>
      </dgm:t>
    </dgm:pt>
    <dgm:pt modelId="{4CDBBC08-7F9C-3146-94F1-DBA386FA7C21}">
      <dgm:prSet phldrT="[Text]" custT="1"/>
      <dgm:spPr/>
      <dgm:t>
        <a:bodyPr/>
        <a:lstStyle/>
        <a:p>
          <a:r>
            <a:rPr lang="en-US" sz="1600" b="1">
              <a:solidFill>
                <a:schemeClr val="tx1"/>
              </a:solidFill>
            </a:rPr>
            <a:t>Challenge 3</a:t>
          </a:r>
        </a:p>
      </dgm:t>
    </dgm:pt>
    <dgm:pt modelId="{830823ED-041F-3545-AD08-9BFE03B949AB}" type="parTrans" cxnId="{8BCD718B-B1F2-6647-ADC7-03BFF985FE66}">
      <dgm:prSet/>
      <dgm:spPr/>
      <dgm:t>
        <a:bodyPr/>
        <a:lstStyle/>
        <a:p>
          <a:endParaRPr lang="en-US" sz="2400"/>
        </a:p>
      </dgm:t>
    </dgm:pt>
    <dgm:pt modelId="{DFB90D4C-1764-E34B-B827-98ABBB831B1E}" type="sibTrans" cxnId="{8BCD718B-B1F2-6647-ADC7-03BFF985FE66}">
      <dgm:prSet/>
      <dgm:spPr/>
      <dgm:t>
        <a:bodyPr/>
        <a:lstStyle/>
        <a:p>
          <a:endParaRPr lang="en-US" sz="2400"/>
        </a:p>
      </dgm:t>
    </dgm:pt>
    <dgm:pt modelId="{7FF5E108-8DF3-404D-8D5F-2E181E2179D3}">
      <dgm:prSet phldrT="[Text]" custT="1"/>
      <dgm:spPr/>
      <dgm:t>
        <a:bodyPr/>
        <a:lstStyle/>
        <a:p>
          <a:r>
            <a:rPr lang="en-US" sz="1600" b="1">
              <a:solidFill>
                <a:schemeClr val="tx1"/>
              </a:solidFill>
            </a:rPr>
            <a:t>Challenge 2</a:t>
          </a:r>
        </a:p>
      </dgm:t>
    </dgm:pt>
    <dgm:pt modelId="{C3F7CC50-BF90-0743-964B-086D1BD8509D}" type="parTrans" cxnId="{C53E7889-0B88-9349-8921-BA1487AB48AC}">
      <dgm:prSet/>
      <dgm:spPr/>
      <dgm:t>
        <a:bodyPr/>
        <a:lstStyle/>
        <a:p>
          <a:endParaRPr lang="en-US" sz="1600"/>
        </a:p>
      </dgm:t>
    </dgm:pt>
    <dgm:pt modelId="{5B87446B-02B9-8649-AB91-CE41F15EFD43}" type="sibTrans" cxnId="{C53E7889-0B88-9349-8921-BA1487AB48AC}">
      <dgm:prSet/>
      <dgm:spPr/>
      <dgm:t>
        <a:bodyPr/>
        <a:lstStyle/>
        <a:p>
          <a:endParaRPr lang="en-US" sz="1600"/>
        </a:p>
      </dgm:t>
    </dgm:pt>
    <dgm:pt modelId="{8C141C72-AD93-1545-857B-4D2FE4959C40}">
      <dgm:prSet phldrT="[Text]" custT="1"/>
      <dgm:spPr/>
      <dgm:t>
        <a:bodyPr/>
        <a:lstStyle/>
        <a:p>
          <a:r>
            <a:rPr lang="en-US" sz="1600" b="1">
              <a:solidFill>
                <a:schemeClr val="tx1"/>
              </a:solidFill>
            </a:rPr>
            <a:t>Demo</a:t>
          </a:r>
        </a:p>
      </dgm:t>
    </dgm:pt>
    <dgm:pt modelId="{044DBB9C-B362-A44C-9F4D-42AD513BFF0E}" type="sibTrans" cxnId="{271C1D13-6766-664B-B19B-8CF07019A934}">
      <dgm:prSet/>
      <dgm:spPr/>
      <dgm:t>
        <a:bodyPr/>
        <a:lstStyle/>
        <a:p>
          <a:endParaRPr lang="en-US" sz="2400"/>
        </a:p>
      </dgm:t>
    </dgm:pt>
    <dgm:pt modelId="{D703A137-F46C-654A-851E-009D7141D0A8}" type="parTrans" cxnId="{271C1D13-6766-664B-B19B-8CF07019A934}">
      <dgm:prSet/>
      <dgm:spPr/>
      <dgm:t>
        <a:bodyPr/>
        <a:lstStyle/>
        <a:p>
          <a:endParaRPr lang="en-US" sz="2400"/>
        </a:p>
      </dgm:t>
    </dgm:pt>
    <dgm:pt modelId="{8DFD67B8-D561-994D-A0E2-7E62AB4D7403}" type="pres">
      <dgm:prSet presAssocID="{6461BB18-229A-494D-9BAF-BBAFA145B22E}" presName="rootnode" presStyleCnt="0">
        <dgm:presLayoutVars>
          <dgm:chMax/>
          <dgm:chPref/>
          <dgm:dir/>
          <dgm:animLvl val="lvl"/>
        </dgm:presLayoutVars>
      </dgm:prSet>
      <dgm:spPr/>
    </dgm:pt>
    <dgm:pt modelId="{3A7A16FB-483D-6741-BE94-46CD165AB7AD}" type="pres">
      <dgm:prSet presAssocID="{CF28DB55-6624-6948-9DF9-F5A92F09DBF0}" presName="composite" presStyleCnt="0"/>
      <dgm:spPr/>
    </dgm:pt>
    <dgm:pt modelId="{6A5AE2B9-42AA-C34B-80EA-BE4B1010BB85}" type="pres">
      <dgm:prSet presAssocID="{CF28DB55-6624-6948-9DF9-F5A92F09DBF0}" presName="bentUpArrow1" presStyleLbl="alignImgPlace1" presStyleIdx="0" presStyleCnt="3" custLinFactX="-143846" custLinFactNeighborX="-200000" custLinFactNeighborY="-3178"/>
      <dgm:spPr/>
    </dgm:pt>
    <dgm:pt modelId="{0F91F0DD-3B46-A645-9482-2FFA0A97B4A6}" type="pres">
      <dgm:prSet presAssocID="{CF28DB55-6624-6948-9DF9-F5A92F09DBF0}" presName="ParentText" presStyleLbl="node1" presStyleIdx="0" presStyleCnt="4" custScaleX="132663" custLinFactX="-100000" custLinFactNeighborX="-132538" custLinFactNeighborY="-1397">
        <dgm:presLayoutVars>
          <dgm:chMax val="1"/>
          <dgm:chPref val="1"/>
          <dgm:bulletEnabled val="1"/>
        </dgm:presLayoutVars>
      </dgm:prSet>
      <dgm:spPr/>
    </dgm:pt>
    <dgm:pt modelId="{10399004-045B-844A-972C-54C830C3E972}" type="pres">
      <dgm:prSet presAssocID="{CF28DB55-6624-6948-9DF9-F5A92F09DBF0}" presName="ChildText" presStyleLbl="revTx" presStyleIdx="0" presStyleCnt="3">
        <dgm:presLayoutVars>
          <dgm:chMax val="0"/>
          <dgm:chPref val="0"/>
          <dgm:bulletEnabled val="1"/>
        </dgm:presLayoutVars>
      </dgm:prSet>
      <dgm:spPr/>
    </dgm:pt>
    <dgm:pt modelId="{F758AE3B-70F4-774E-B5DA-6318B2145BD4}" type="pres">
      <dgm:prSet presAssocID="{C3B1B784-385E-4145-A5C7-5E80B8654E71}" presName="sibTrans" presStyleCnt="0"/>
      <dgm:spPr/>
    </dgm:pt>
    <dgm:pt modelId="{31B2EFCE-8A35-1641-828F-30383BBEE7C8}" type="pres">
      <dgm:prSet presAssocID="{7FF5E108-8DF3-404D-8D5F-2E181E2179D3}" presName="composite" presStyleCnt="0"/>
      <dgm:spPr/>
    </dgm:pt>
    <dgm:pt modelId="{3CE3060E-4821-E94D-8944-352F9036708C}" type="pres">
      <dgm:prSet presAssocID="{7FF5E108-8DF3-404D-8D5F-2E181E2179D3}" presName="bentUpArrow1" presStyleLbl="alignImgPlace1" presStyleIdx="1" presStyleCnt="3" custLinFactX="-124729" custLinFactNeighborX="-200000" custLinFactNeighborY="-3178"/>
      <dgm:spPr/>
    </dgm:pt>
    <dgm:pt modelId="{A9B570B6-9AB9-B441-8A49-78263FB132A5}" type="pres">
      <dgm:prSet presAssocID="{7FF5E108-8DF3-404D-8D5F-2E181E2179D3}" presName="ParentText" presStyleLbl="node1" presStyleIdx="1" presStyleCnt="4" custLinFactX="-100000" custLinFactNeighborX="-123012" custLinFactNeighborY="-1378">
        <dgm:presLayoutVars>
          <dgm:chMax val="1"/>
          <dgm:chPref val="1"/>
          <dgm:bulletEnabled val="1"/>
        </dgm:presLayoutVars>
      </dgm:prSet>
      <dgm:spPr/>
    </dgm:pt>
    <dgm:pt modelId="{848ECA70-E4B7-5340-A00C-61754BF21E81}" type="pres">
      <dgm:prSet presAssocID="{7FF5E108-8DF3-404D-8D5F-2E181E2179D3}" presName="ChildText" presStyleLbl="revTx" presStyleIdx="1" presStyleCnt="3">
        <dgm:presLayoutVars>
          <dgm:chMax val="0"/>
          <dgm:chPref val="0"/>
          <dgm:bulletEnabled val="1"/>
        </dgm:presLayoutVars>
      </dgm:prSet>
      <dgm:spPr/>
    </dgm:pt>
    <dgm:pt modelId="{41AF3B10-E199-B747-BF2C-C6DC7FC6729C}" type="pres">
      <dgm:prSet presAssocID="{5B87446B-02B9-8649-AB91-CE41F15EFD43}" presName="sibTrans" presStyleCnt="0"/>
      <dgm:spPr/>
    </dgm:pt>
    <dgm:pt modelId="{79ACF0D2-BEAF-8245-8BFF-372E2110652C}" type="pres">
      <dgm:prSet presAssocID="{4CDBBC08-7F9C-3146-94F1-DBA386FA7C21}" presName="composite" presStyleCnt="0"/>
      <dgm:spPr/>
    </dgm:pt>
    <dgm:pt modelId="{02904B05-2915-054C-A1B7-AF27F24EEACF}" type="pres">
      <dgm:prSet presAssocID="{4CDBBC08-7F9C-3146-94F1-DBA386FA7C21}" presName="bentUpArrow1" presStyleLbl="alignImgPlace1" presStyleIdx="2" presStyleCnt="3" custLinFactX="-143846" custLinFactNeighborX="-200000" custLinFactNeighborY="-3178"/>
      <dgm:spPr/>
    </dgm:pt>
    <dgm:pt modelId="{EACC0B4E-1894-3843-9C7E-43D97429168C}" type="pres">
      <dgm:prSet presAssocID="{4CDBBC08-7F9C-3146-94F1-DBA386FA7C21}" presName="ParentText" presStyleLbl="node1" presStyleIdx="2" presStyleCnt="4" custLinFactX="-100000" custLinFactNeighborX="-132538" custLinFactNeighborY="-2697">
        <dgm:presLayoutVars>
          <dgm:chMax val="1"/>
          <dgm:chPref val="1"/>
          <dgm:bulletEnabled val="1"/>
        </dgm:presLayoutVars>
      </dgm:prSet>
      <dgm:spPr/>
    </dgm:pt>
    <dgm:pt modelId="{131CAF40-97AE-EE40-8409-30AE5BADE101}" type="pres">
      <dgm:prSet presAssocID="{4CDBBC08-7F9C-3146-94F1-DBA386FA7C21}" presName="ChildText" presStyleLbl="revTx" presStyleIdx="2" presStyleCnt="3">
        <dgm:presLayoutVars>
          <dgm:chMax val="0"/>
          <dgm:chPref val="0"/>
          <dgm:bulletEnabled val="1"/>
        </dgm:presLayoutVars>
      </dgm:prSet>
      <dgm:spPr/>
    </dgm:pt>
    <dgm:pt modelId="{7A7CDA76-108F-BD41-BA2C-DF400CC5E256}" type="pres">
      <dgm:prSet presAssocID="{DFB90D4C-1764-E34B-B827-98ABBB831B1E}" presName="sibTrans" presStyleCnt="0"/>
      <dgm:spPr/>
    </dgm:pt>
    <dgm:pt modelId="{4D393B1B-90E1-AE43-8B4C-59887812E09F}" type="pres">
      <dgm:prSet presAssocID="{8C141C72-AD93-1545-857B-4D2FE4959C40}" presName="composite" presStyleCnt="0"/>
      <dgm:spPr/>
    </dgm:pt>
    <dgm:pt modelId="{D8DC1696-C14F-2B47-86A2-E755768F4FD7}" type="pres">
      <dgm:prSet presAssocID="{8C141C72-AD93-1545-857B-4D2FE4959C40}" presName="ParentText" presStyleLbl="node1" presStyleIdx="3" presStyleCnt="4" custLinFactX="-100000" custLinFactNeighborX="-141384" custLinFactNeighborY="-3669">
        <dgm:presLayoutVars>
          <dgm:chMax val="1"/>
          <dgm:chPref val="1"/>
          <dgm:bulletEnabled val="1"/>
        </dgm:presLayoutVars>
      </dgm:prSet>
      <dgm:spPr/>
    </dgm:pt>
  </dgm:ptLst>
  <dgm:cxnLst>
    <dgm:cxn modelId="{271C1D13-6766-664B-B19B-8CF07019A934}" srcId="{6461BB18-229A-494D-9BAF-BBAFA145B22E}" destId="{8C141C72-AD93-1545-857B-4D2FE4959C40}" srcOrd="3" destOrd="0" parTransId="{D703A137-F46C-654A-851E-009D7141D0A8}" sibTransId="{044DBB9C-B362-A44C-9F4D-42AD513BFF0E}"/>
    <dgm:cxn modelId="{6C527E16-F75B-C940-9476-1726A4098A67}" type="presOf" srcId="{4CDBBC08-7F9C-3146-94F1-DBA386FA7C21}" destId="{EACC0B4E-1894-3843-9C7E-43D97429168C}" srcOrd="0" destOrd="0" presId="urn:microsoft.com/office/officeart/2005/8/layout/StepDownProcess"/>
    <dgm:cxn modelId="{16A7F841-4B7C-8B43-9F4F-FF9047C0963A}" type="presOf" srcId="{6461BB18-229A-494D-9BAF-BBAFA145B22E}" destId="{8DFD67B8-D561-994D-A0E2-7E62AB4D7403}" srcOrd="0" destOrd="0" presId="urn:microsoft.com/office/officeart/2005/8/layout/StepDownProcess"/>
    <dgm:cxn modelId="{C53E7889-0B88-9349-8921-BA1487AB48AC}" srcId="{6461BB18-229A-494D-9BAF-BBAFA145B22E}" destId="{7FF5E108-8DF3-404D-8D5F-2E181E2179D3}" srcOrd="1" destOrd="0" parTransId="{C3F7CC50-BF90-0743-964B-086D1BD8509D}" sibTransId="{5B87446B-02B9-8649-AB91-CE41F15EFD43}"/>
    <dgm:cxn modelId="{8BCD718B-B1F2-6647-ADC7-03BFF985FE66}" srcId="{6461BB18-229A-494D-9BAF-BBAFA145B22E}" destId="{4CDBBC08-7F9C-3146-94F1-DBA386FA7C21}" srcOrd="2" destOrd="0" parTransId="{830823ED-041F-3545-AD08-9BFE03B949AB}" sibTransId="{DFB90D4C-1764-E34B-B827-98ABBB831B1E}"/>
    <dgm:cxn modelId="{EB374DA1-C5BD-C942-B010-35AF61A99471}" type="presOf" srcId="{CF28DB55-6624-6948-9DF9-F5A92F09DBF0}" destId="{0F91F0DD-3B46-A645-9482-2FFA0A97B4A6}" srcOrd="0" destOrd="0" presId="urn:microsoft.com/office/officeart/2005/8/layout/StepDownProcess"/>
    <dgm:cxn modelId="{161567B7-93C2-8444-9B69-93ADD3F9F58E}" type="presOf" srcId="{7FF5E108-8DF3-404D-8D5F-2E181E2179D3}" destId="{A9B570B6-9AB9-B441-8A49-78263FB132A5}" srcOrd="0" destOrd="0" presId="urn:microsoft.com/office/officeart/2005/8/layout/StepDownProcess"/>
    <dgm:cxn modelId="{7DA231F0-39E1-284E-A427-4F9696EC86FA}" srcId="{6461BB18-229A-494D-9BAF-BBAFA145B22E}" destId="{CF28DB55-6624-6948-9DF9-F5A92F09DBF0}" srcOrd="0" destOrd="0" parTransId="{F51373B9-6BF4-7B43-B986-BF1D9F5CC1A5}" sibTransId="{C3B1B784-385E-4145-A5C7-5E80B8654E71}"/>
    <dgm:cxn modelId="{99AA0CF5-FC58-C94E-89F2-9761C3A09DDE}" type="presOf" srcId="{8C141C72-AD93-1545-857B-4D2FE4959C40}" destId="{D8DC1696-C14F-2B47-86A2-E755768F4FD7}" srcOrd="0" destOrd="0" presId="urn:microsoft.com/office/officeart/2005/8/layout/StepDownProcess"/>
    <dgm:cxn modelId="{7CF14865-6225-A643-926F-EF599FA0701B}" type="presParOf" srcId="{8DFD67B8-D561-994D-A0E2-7E62AB4D7403}" destId="{3A7A16FB-483D-6741-BE94-46CD165AB7AD}" srcOrd="0" destOrd="0" presId="urn:microsoft.com/office/officeart/2005/8/layout/StepDownProcess"/>
    <dgm:cxn modelId="{521E85B6-CBA9-E14F-829E-1D823D725187}" type="presParOf" srcId="{3A7A16FB-483D-6741-BE94-46CD165AB7AD}" destId="{6A5AE2B9-42AA-C34B-80EA-BE4B1010BB85}" srcOrd="0" destOrd="0" presId="urn:microsoft.com/office/officeart/2005/8/layout/StepDownProcess"/>
    <dgm:cxn modelId="{B7E2977B-A544-A64B-84B1-6C43F9D24968}" type="presParOf" srcId="{3A7A16FB-483D-6741-BE94-46CD165AB7AD}" destId="{0F91F0DD-3B46-A645-9482-2FFA0A97B4A6}" srcOrd="1" destOrd="0" presId="urn:microsoft.com/office/officeart/2005/8/layout/StepDownProcess"/>
    <dgm:cxn modelId="{2C9A0705-8137-BB49-8E80-9C6F5F8450E7}" type="presParOf" srcId="{3A7A16FB-483D-6741-BE94-46CD165AB7AD}" destId="{10399004-045B-844A-972C-54C830C3E972}" srcOrd="2" destOrd="0" presId="urn:microsoft.com/office/officeart/2005/8/layout/StepDownProcess"/>
    <dgm:cxn modelId="{810C7767-146E-C24F-B209-1BE35278E07F}" type="presParOf" srcId="{8DFD67B8-D561-994D-A0E2-7E62AB4D7403}" destId="{F758AE3B-70F4-774E-B5DA-6318B2145BD4}" srcOrd="1" destOrd="0" presId="urn:microsoft.com/office/officeart/2005/8/layout/StepDownProcess"/>
    <dgm:cxn modelId="{8501B44F-1495-094D-A968-C7F7639D664F}" type="presParOf" srcId="{8DFD67B8-D561-994D-A0E2-7E62AB4D7403}" destId="{31B2EFCE-8A35-1641-828F-30383BBEE7C8}" srcOrd="2" destOrd="0" presId="urn:microsoft.com/office/officeart/2005/8/layout/StepDownProcess"/>
    <dgm:cxn modelId="{D927C71C-D44E-0245-92EB-C6B504253DF7}" type="presParOf" srcId="{31B2EFCE-8A35-1641-828F-30383BBEE7C8}" destId="{3CE3060E-4821-E94D-8944-352F9036708C}" srcOrd="0" destOrd="0" presId="urn:microsoft.com/office/officeart/2005/8/layout/StepDownProcess"/>
    <dgm:cxn modelId="{00DC44F3-07FC-0546-9D5D-5E6FCAF93954}" type="presParOf" srcId="{31B2EFCE-8A35-1641-828F-30383BBEE7C8}" destId="{A9B570B6-9AB9-B441-8A49-78263FB132A5}" srcOrd="1" destOrd="0" presId="urn:microsoft.com/office/officeart/2005/8/layout/StepDownProcess"/>
    <dgm:cxn modelId="{CD9CE2ED-3229-494B-BC76-457D51E8D8C5}" type="presParOf" srcId="{31B2EFCE-8A35-1641-828F-30383BBEE7C8}" destId="{848ECA70-E4B7-5340-A00C-61754BF21E81}" srcOrd="2" destOrd="0" presId="urn:microsoft.com/office/officeart/2005/8/layout/StepDownProcess"/>
    <dgm:cxn modelId="{1D25EFC8-46ED-704A-A3FB-2CCBB0EA4BCA}" type="presParOf" srcId="{8DFD67B8-D561-994D-A0E2-7E62AB4D7403}" destId="{41AF3B10-E199-B747-BF2C-C6DC7FC6729C}" srcOrd="3" destOrd="0" presId="urn:microsoft.com/office/officeart/2005/8/layout/StepDownProcess"/>
    <dgm:cxn modelId="{80714EAD-4473-A047-A185-BA04912FCA91}" type="presParOf" srcId="{8DFD67B8-D561-994D-A0E2-7E62AB4D7403}" destId="{79ACF0D2-BEAF-8245-8BFF-372E2110652C}" srcOrd="4" destOrd="0" presId="urn:microsoft.com/office/officeart/2005/8/layout/StepDownProcess"/>
    <dgm:cxn modelId="{D9F36C77-92F4-2A48-BAB2-EE9BB8BBA1F5}" type="presParOf" srcId="{79ACF0D2-BEAF-8245-8BFF-372E2110652C}" destId="{02904B05-2915-054C-A1B7-AF27F24EEACF}" srcOrd="0" destOrd="0" presId="urn:microsoft.com/office/officeart/2005/8/layout/StepDownProcess"/>
    <dgm:cxn modelId="{5501E8E0-3A8B-E94A-BA78-1D6BA5D705BB}" type="presParOf" srcId="{79ACF0D2-BEAF-8245-8BFF-372E2110652C}" destId="{EACC0B4E-1894-3843-9C7E-43D97429168C}" srcOrd="1" destOrd="0" presId="urn:microsoft.com/office/officeart/2005/8/layout/StepDownProcess"/>
    <dgm:cxn modelId="{6AD4D96E-962C-B940-AE99-5E17051583E1}" type="presParOf" srcId="{79ACF0D2-BEAF-8245-8BFF-372E2110652C}" destId="{131CAF40-97AE-EE40-8409-30AE5BADE101}" srcOrd="2" destOrd="0" presId="urn:microsoft.com/office/officeart/2005/8/layout/StepDownProcess"/>
    <dgm:cxn modelId="{1CA4D914-A5DC-F843-BAAF-739C1C714229}" type="presParOf" srcId="{8DFD67B8-D561-994D-A0E2-7E62AB4D7403}" destId="{7A7CDA76-108F-BD41-BA2C-DF400CC5E256}" srcOrd="5" destOrd="0" presId="urn:microsoft.com/office/officeart/2005/8/layout/StepDownProcess"/>
    <dgm:cxn modelId="{662819AB-7CD8-334C-A8A3-E1B1F5D55F33}" type="presParOf" srcId="{8DFD67B8-D561-994D-A0E2-7E62AB4D7403}" destId="{4D393B1B-90E1-AE43-8B4C-59887812E09F}" srcOrd="6" destOrd="0" presId="urn:microsoft.com/office/officeart/2005/8/layout/StepDownProcess"/>
    <dgm:cxn modelId="{DF04018C-D263-464C-8427-32217647BCF3}" type="presParOf" srcId="{4D393B1B-90E1-AE43-8B4C-59887812E09F}" destId="{D8DC1696-C14F-2B47-86A2-E755768F4FD7}"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61BB18-229A-494D-9BAF-BBAFA145B22E}" type="doc">
      <dgm:prSet loTypeId="urn:microsoft.com/office/officeart/2005/8/layout/StepDownProcess" loCatId="" qsTypeId="urn:microsoft.com/office/officeart/2005/8/quickstyle/simple1" qsCatId="simple" csTypeId="urn:microsoft.com/office/officeart/2005/8/colors/colorful1" csCatId="colorful" phldr="1"/>
      <dgm:spPr/>
      <dgm:t>
        <a:bodyPr/>
        <a:lstStyle/>
        <a:p>
          <a:endParaRPr lang="en-US"/>
        </a:p>
      </dgm:t>
    </dgm:pt>
    <dgm:pt modelId="{CF28DB55-6624-6948-9DF9-F5A92F09DBF0}">
      <dgm:prSet phldrT="[Text]" custT="1"/>
      <dgm:spPr/>
      <dgm:t>
        <a:bodyPr/>
        <a:lstStyle/>
        <a:p>
          <a:r>
            <a:rPr lang="en-US" sz="1600" b="1">
              <a:solidFill>
                <a:schemeClr val="tx1"/>
              </a:solidFill>
            </a:rPr>
            <a:t>Azure Subscription</a:t>
          </a:r>
        </a:p>
      </dgm:t>
    </dgm:pt>
    <dgm:pt modelId="{F51373B9-6BF4-7B43-B986-BF1D9F5CC1A5}" type="parTrans" cxnId="{7DA231F0-39E1-284E-A427-4F9696EC86FA}">
      <dgm:prSet/>
      <dgm:spPr/>
      <dgm:t>
        <a:bodyPr/>
        <a:lstStyle/>
        <a:p>
          <a:endParaRPr lang="en-US" sz="2400"/>
        </a:p>
      </dgm:t>
    </dgm:pt>
    <dgm:pt modelId="{C3B1B784-385E-4145-A5C7-5E80B8654E71}" type="sibTrans" cxnId="{7DA231F0-39E1-284E-A427-4F9696EC86FA}">
      <dgm:prSet/>
      <dgm:spPr/>
      <dgm:t>
        <a:bodyPr/>
        <a:lstStyle/>
        <a:p>
          <a:endParaRPr lang="en-US" sz="2400"/>
        </a:p>
      </dgm:t>
    </dgm:pt>
    <dgm:pt modelId="{4CDBBC08-7F9C-3146-94F1-DBA386FA7C21}">
      <dgm:prSet phldrT="[Text]" custT="1"/>
      <dgm:spPr/>
      <dgm:t>
        <a:bodyPr/>
        <a:lstStyle/>
        <a:p>
          <a:r>
            <a:rPr lang="en-US" sz="1600" b="1">
              <a:solidFill>
                <a:schemeClr val="tx1"/>
              </a:solidFill>
            </a:rPr>
            <a:t>Terraform open source</a:t>
          </a:r>
        </a:p>
      </dgm:t>
    </dgm:pt>
    <dgm:pt modelId="{830823ED-041F-3545-AD08-9BFE03B949AB}" type="parTrans" cxnId="{8BCD718B-B1F2-6647-ADC7-03BFF985FE66}">
      <dgm:prSet/>
      <dgm:spPr/>
      <dgm:t>
        <a:bodyPr/>
        <a:lstStyle/>
        <a:p>
          <a:endParaRPr lang="en-US" sz="2400"/>
        </a:p>
      </dgm:t>
    </dgm:pt>
    <dgm:pt modelId="{DFB90D4C-1764-E34B-B827-98ABBB831B1E}" type="sibTrans" cxnId="{8BCD718B-B1F2-6647-ADC7-03BFF985FE66}">
      <dgm:prSet/>
      <dgm:spPr/>
      <dgm:t>
        <a:bodyPr/>
        <a:lstStyle/>
        <a:p>
          <a:endParaRPr lang="en-US" sz="2400"/>
        </a:p>
      </dgm:t>
    </dgm:pt>
    <dgm:pt modelId="{8C141C72-AD93-1545-857B-4D2FE4959C40}">
      <dgm:prSet phldrT="[Text]" custT="1"/>
      <dgm:spPr/>
      <dgm:t>
        <a:bodyPr/>
        <a:lstStyle/>
        <a:p>
          <a:r>
            <a:rPr lang="en-US" sz="1600" b="1">
              <a:solidFill>
                <a:schemeClr val="tx1"/>
              </a:solidFill>
            </a:rPr>
            <a:t>Internet Access</a:t>
          </a:r>
        </a:p>
      </dgm:t>
    </dgm:pt>
    <dgm:pt modelId="{D703A137-F46C-654A-851E-009D7141D0A8}" type="parTrans" cxnId="{271C1D13-6766-664B-B19B-8CF07019A934}">
      <dgm:prSet/>
      <dgm:spPr/>
      <dgm:t>
        <a:bodyPr/>
        <a:lstStyle/>
        <a:p>
          <a:endParaRPr lang="en-US" sz="2400"/>
        </a:p>
      </dgm:t>
    </dgm:pt>
    <dgm:pt modelId="{044DBB9C-B362-A44C-9F4D-42AD513BFF0E}" type="sibTrans" cxnId="{271C1D13-6766-664B-B19B-8CF07019A934}">
      <dgm:prSet/>
      <dgm:spPr/>
      <dgm:t>
        <a:bodyPr/>
        <a:lstStyle/>
        <a:p>
          <a:endParaRPr lang="en-US" sz="2400"/>
        </a:p>
      </dgm:t>
    </dgm:pt>
    <dgm:pt modelId="{7FF5E108-8DF3-404D-8D5F-2E181E2179D3}">
      <dgm:prSet phldrT="[Text]" custT="1"/>
      <dgm:spPr/>
      <dgm:t>
        <a:bodyPr/>
        <a:lstStyle/>
        <a:p>
          <a:r>
            <a:rPr lang="en-US" sz="1600" b="1">
              <a:solidFill>
                <a:schemeClr val="tx1"/>
              </a:solidFill>
            </a:rPr>
            <a:t>Windows or Linux or Cloud Shell</a:t>
          </a:r>
        </a:p>
      </dgm:t>
    </dgm:pt>
    <dgm:pt modelId="{C3F7CC50-BF90-0743-964B-086D1BD8509D}" type="parTrans" cxnId="{C53E7889-0B88-9349-8921-BA1487AB48AC}">
      <dgm:prSet/>
      <dgm:spPr/>
      <dgm:t>
        <a:bodyPr/>
        <a:lstStyle/>
        <a:p>
          <a:endParaRPr lang="en-US" sz="1600"/>
        </a:p>
      </dgm:t>
    </dgm:pt>
    <dgm:pt modelId="{5B87446B-02B9-8649-AB91-CE41F15EFD43}" type="sibTrans" cxnId="{C53E7889-0B88-9349-8921-BA1487AB48AC}">
      <dgm:prSet/>
      <dgm:spPr/>
      <dgm:t>
        <a:bodyPr/>
        <a:lstStyle/>
        <a:p>
          <a:endParaRPr lang="en-US" sz="1600"/>
        </a:p>
      </dgm:t>
    </dgm:pt>
    <dgm:pt modelId="{8DFD67B8-D561-994D-A0E2-7E62AB4D7403}" type="pres">
      <dgm:prSet presAssocID="{6461BB18-229A-494D-9BAF-BBAFA145B22E}" presName="rootnode" presStyleCnt="0">
        <dgm:presLayoutVars>
          <dgm:chMax/>
          <dgm:chPref/>
          <dgm:dir/>
          <dgm:animLvl val="lvl"/>
        </dgm:presLayoutVars>
      </dgm:prSet>
      <dgm:spPr/>
    </dgm:pt>
    <dgm:pt modelId="{3A7A16FB-483D-6741-BE94-46CD165AB7AD}" type="pres">
      <dgm:prSet presAssocID="{CF28DB55-6624-6948-9DF9-F5A92F09DBF0}" presName="composite" presStyleCnt="0"/>
      <dgm:spPr/>
    </dgm:pt>
    <dgm:pt modelId="{6A5AE2B9-42AA-C34B-80EA-BE4B1010BB85}" type="pres">
      <dgm:prSet presAssocID="{CF28DB55-6624-6948-9DF9-F5A92F09DBF0}" presName="bentUpArrow1" presStyleLbl="alignImgPlace1" presStyleIdx="0" presStyleCnt="3" custLinFactX="-143846" custLinFactNeighborX="-200000" custLinFactNeighborY="-3178"/>
      <dgm:spPr/>
    </dgm:pt>
    <dgm:pt modelId="{0F91F0DD-3B46-A645-9482-2FFA0A97B4A6}" type="pres">
      <dgm:prSet presAssocID="{CF28DB55-6624-6948-9DF9-F5A92F09DBF0}" presName="ParentText" presStyleLbl="node1" presStyleIdx="0" presStyleCnt="4" custScaleX="132663" custLinFactX="-100000" custLinFactNeighborX="-132538" custLinFactNeighborY="-1397">
        <dgm:presLayoutVars>
          <dgm:chMax val="1"/>
          <dgm:chPref val="1"/>
          <dgm:bulletEnabled val="1"/>
        </dgm:presLayoutVars>
      </dgm:prSet>
      <dgm:spPr/>
    </dgm:pt>
    <dgm:pt modelId="{10399004-045B-844A-972C-54C830C3E972}" type="pres">
      <dgm:prSet presAssocID="{CF28DB55-6624-6948-9DF9-F5A92F09DBF0}" presName="ChildText" presStyleLbl="revTx" presStyleIdx="0" presStyleCnt="3">
        <dgm:presLayoutVars>
          <dgm:chMax val="0"/>
          <dgm:chPref val="0"/>
          <dgm:bulletEnabled val="1"/>
        </dgm:presLayoutVars>
      </dgm:prSet>
      <dgm:spPr/>
    </dgm:pt>
    <dgm:pt modelId="{F758AE3B-70F4-774E-B5DA-6318B2145BD4}" type="pres">
      <dgm:prSet presAssocID="{C3B1B784-385E-4145-A5C7-5E80B8654E71}" presName="sibTrans" presStyleCnt="0"/>
      <dgm:spPr/>
    </dgm:pt>
    <dgm:pt modelId="{31B2EFCE-8A35-1641-828F-30383BBEE7C8}" type="pres">
      <dgm:prSet presAssocID="{7FF5E108-8DF3-404D-8D5F-2E181E2179D3}" presName="composite" presStyleCnt="0"/>
      <dgm:spPr/>
    </dgm:pt>
    <dgm:pt modelId="{3CE3060E-4821-E94D-8944-352F9036708C}" type="pres">
      <dgm:prSet presAssocID="{7FF5E108-8DF3-404D-8D5F-2E181E2179D3}" presName="bentUpArrow1" presStyleLbl="alignImgPlace1" presStyleIdx="1" presStyleCnt="3" custLinFactX="-124729" custLinFactNeighborX="-200000" custLinFactNeighborY="-3178"/>
      <dgm:spPr/>
    </dgm:pt>
    <dgm:pt modelId="{A9B570B6-9AB9-B441-8A49-78263FB132A5}" type="pres">
      <dgm:prSet presAssocID="{7FF5E108-8DF3-404D-8D5F-2E181E2179D3}" presName="ParentText" presStyleLbl="node1" presStyleIdx="1" presStyleCnt="4" custLinFactX="-100000" custLinFactNeighborX="-123012" custLinFactNeighborY="-1378">
        <dgm:presLayoutVars>
          <dgm:chMax val="1"/>
          <dgm:chPref val="1"/>
          <dgm:bulletEnabled val="1"/>
        </dgm:presLayoutVars>
      </dgm:prSet>
      <dgm:spPr/>
    </dgm:pt>
    <dgm:pt modelId="{848ECA70-E4B7-5340-A00C-61754BF21E81}" type="pres">
      <dgm:prSet presAssocID="{7FF5E108-8DF3-404D-8D5F-2E181E2179D3}" presName="ChildText" presStyleLbl="revTx" presStyleIdx="1" presStyleCnt="3">
        <dgm:presLayoutVars>
          <dgm:chMax val="0"/>
          <dgm:chPref val="0"/>
          <dgm:bulletEnabled val="1"/>
        </dgm:presLayoutVars>
      </dgm:prSet>
      <dgm:spPr/>
    </dgm:pt>
    <dgm:pt modelId="{41AF3B10-E199-B747-BF2C-C6DC7FC6729C}" type="pres">
      <dgm:prSet presAssocID="{5B87446B-02B9-8649-AB91-CE41F15EFD43}" presName="sibTrans" presStyleCnt="0"/>
      <dgm:spPr/>
    </dgm:pt>
    <dgm:pt modelId="{79ACF0D2-BEAF-8245-8BFF-372E2110652C}" type="pres">
      <dgm:prSet presAssocID="{4CDBBC08-7F9C-3146-94F1-DBA386FA7C21}" presName="composite" presStyleCnt="0"/>
      <dgm:spPr/>
    </dgm:pt>
    <dgm:pt modelId="{02904B05-2915-054C-A1B7-AF27F24EEACF}" type="pres">
      <dgm:prSet presAssocID="{4CDBBC08-7F9C-3146-94F1-DBA386FA7C21}" presName="bentUpArrow1" presStyleLbl="alignImgPlace1" presStyleIdx="2" presStyleCnt="3" custLinFactX="-143846" custLinFactNeighborX="-200000" custLinFactNeighborY="-3178"/>
      <dgm:spPr/>
    </dgm:pt>
    <dgm:pt modelId="{EACC0B4E-1894-3843-9C7E-43D97429168C}" type="pres">
      <dgm:prSet presAssocID="{4CDBBC08-7F9C-3146-94F1-DBA386FA7C21}" presName="ParentText" presStyleLbl="node1" presStyleIdx="2" presStyleCnt="4" custLinFactX="-100000" custLinFactNeighborX="-132538" custLinFactNeighborY="-2697">
        <dgm:presLayoutVars>
          <dgm:chMax val="1"/>
          <dgm:chPref val="1"/>
          <dgm:bulletEnabled val="1"/>
        </dgm:presLayoutVars>
      </dgm:prSet>
      <dgm:spPr/>
    </dgm:pt>
    <dgm:pt modelId="{131CAF40-97AE-EE40-8409-30AE5BADE101}" type="pres">
      <dgm:prSet presAssocID="{4CDBBC08-7F9C-3146-94F1-DBA386FA7C21}" presName="ChildText" presStyleLbl="revTx" presStyleIdx="2" presStyleCnt="3">
        <dgm:presLayoutVars>
          <dgm:chMax val="0"/>
          <dgm:chPref val="0"/>
          <dgm:bulletEnabled val="1"/>
        </dgm:presLayoutVars>
      </dgm:prSet>
      <dgm:spPr/>
    </dgm:pt>
    <dgm:pt modelId="{7A7CDA76-108F-BD41-BA2C-DF400CC5E256}" type="pres">
      <dgm:prSet presAssocID="{DFB90D4C-1764-E34B-B827-98ABBB831B1E}" presName="sibTrans" presStyleCnt="0"/>
      <dgm:spPr/>
    </dgm:pt>
    <dgm:pt modelId="{4D393B1B-90E1-AE43-8B4C-59887812E09F}" type="pres">
      <dgm:prSet presAssocID="{8C141C72-AD93-1545-857B-4D2FE4959C40}" presName="composite" presStyleCnt="0"/>
      <dgm:spPr/>
    </dgm:pt>
    <dgm:pt modelId="{D8DC1696-C14F-2B47-86A2-E755768F4FD7}" type="pres">
      <dgm:prSet presAssocID="{8C141C72-AD93-1545-857B-4D2FE4959C40}" presName="ParentText" presStyleLbl="node1" presStyleIdx="3" presStyleCnt="4" custLinFactX="-100000" custLinFactNeighborX="-141384" custLinFactNeighborY="-3669">
        <dgm:presLayoutVars>
          <dgm:chMax val="1"/>
          <dgm:chPref val="1"/>
          <dgm:bulletEnabled val="1"/>
        </dgm:presLayoutVars>
      </dgm:prSet>
      <dgm:spPr/>
    </dgm:pt>
  </dgm:ptLst>
  <dgm:cxnLst>
    <dgm:cxn modelId="{271C1D13-6766-664B-B19B-8CF07019A934}" srcId="{6461BB18-229A-494D-9BAF-BBAFA145B22E}" destId="{8C141C72-AD93-1545-857B-4D2FE4959C40}" srcOrd="3" destOrd="0" parTransId="{D703A137-F46C-654A-851E-009D7141D0A8}" sibTransId="{044DBB9C-B362-A44C-9F4D-42AD513BFF0E}"/>
    <dgm:cxn modelId="{6C527E16-F75B-C940-9476-1726A4098A67}" type="presOf" srcId="{4CDBBC08-7F9C-3146-94F1-DBA386FA7C21}" destId="{EACC0B4E-1894-3843-9C7E-43D97429168C}" srcOrd="0" destOrd="0" presId="urn:microsoft.com/office/officeart/2005/8/layout/StepDownProcess"/>
    <dgm:cxn modelId="{16A7F841-4B7C-8B43-9F4F-FF9047C0963A}" type="presOf" srcId="{6461BB18-229A-494D-9BAF-BBAFA145B22E}" destId="{8DFD67B8-D561-994D-A0E2-7E62AB4D7403}" srcOrd="0" destOrd="0" presId="urn:microsoft.com/office/officeart/2005/8/layout/StepDownProcess"/>
    <dgm:cxn modelId="{C53E7889-0B88-9349-8921-BA1487AB48AC}" srcId="{6461BB18-229A-494D-9BAF-BBAFA145B22E}" destId="{7FF5E108-8DF3-404D-8D5F-2E181E2179D3}" srcOrd="1" destOrd="0" parTransId="{C3F7CC50-BF90-0743-964B-086D1BD8509D}" sibTransId="{5B87446B-02B9-8649-AB91-CE41F15EFD43}"/>
    <dgm:cxn modelId="{8BCD718B-B1F2-6647-ADC7-03BFF985FE66}" srcId="{6461BB18-229A-494D-9BAF-BBAFA145B22E}" destId="{4CDBBC08-7F9C-3146-94F1-DBA386FA7C21}" srcOrd="2" destOrd="0" parTransId="{830823ED-041F-3545-AD08-9BFE03B949AB}" sibTransId="{DFB90D4C-1764-E34B-B827-98ABBB831B1E}"/>
    <dgm:cxn modelId="{EB374DA1-C5BD-C942-B010-35AF61A99471}" type="presOf" srcId="{CF28DB55-6624-6948-9DF9-F5A92F09DBF0}" destId="{0F91F0DD-3B46-A645-9482-2FFA0A97B4A6}" srcOrd="0" destOrd="0" presId="urn:microsoft.com/office/officeart/2005/8/layout/StepDownProcess"/>
    <dgm:cxn modelId="{161567B7-93C2-8444-9B69-93ADD3F9F58E}" type="presOf" srcId="{7FF5E108-8DF3-404D-8D5F-2E181E2179D3}" destId="{A9B570B6-9AB9-B441-8A49-78263FB132A5}" srcOrd="0" destOrd="0" presId="urn:microsoft.com/office/officeart/2005/8/layout/StepDownProcess"/>
    <dgm:cxn modelId="{7DA231F0-39E1-284E-A427-4F9696EC86FA}" srcId="{6461BB18-229A-494D-9BAF-BBAFA145B22E}" destId="{CF28DB55-6624-6948-9DF9-F5A92F09DBF0}" srcOrd="0" destOrd="0" parTransId="{F51373B9-6BF4-7B43-B986-BF1D9F5CC1A5}" sibTransId="{C3B1B784-385E-4145-A5C7-5E80B8654E71}"/>
    <dgm:cxn modelId="{99AA0CF5-FC58-C94E-89F2-9761C3A09DDE}" type="presOf" srcId="{8C141C72-AD93-1545-857B-4D2FE4959C40}" destId="{D8DC1696-C14F-2B47-86A2-E755768F4FD7}" srcOrd="0" destOrd="0" presId="urn:microsoft.com/office/officeart/2005/8/layout/StepDownProcess"/>
    <dgm:cxn modelId="{7CF14865-6225-A643-926F-EF599FA0701B}" type="presParOf" srcId="{8DFD67B8-D561-994D-A0E2-7E62AB4D7403}" destId="{3A7A16FB-483D-6741-BE94-46CD165AB7AD}" srcOrd="0" destOrd="0" presId="urn:microsoft.com/office/officeart/2005/8/layout/StepDownProcess"/>
    <dgm:cxn modelId="{521E85B6-CBA9-E14F-829E-1D823D725187}" type="presParOf" srcId="{3A7A16FB-483D-6741-BE94-46CD165AB7AD}" destId="{6A5AE2B9-42AA-C34B-80EA-BE4B1010BB85}" srcOrd="0" destOrd="0" presId="urn:microsoft.com/office/officeart/2005/8/layout/StepDownProcess"/>
    <dgm:cxn modelId="{B7E2977B-A544-A64B-84B1-6C43F9D24968}" type="presParOf" srcId="{3A7A16FB-483D-6741-BE94-46CD165AB7AD}" destId="{0F91F0DD-3B46-A645-9482-2FFA0A97B4A6}" srcOrd="1" destOrd="0" presId="urn:microsoft.com/office/officeart/2005/8/layout/StepDownProcess"/>
    <dgm:cxn modelId="{2C9A0705-8137-BB49-8E80-9C6F5F8450E7}" type="presParOf" srcId="{3A7A16FB-483D-6741-BE94-46CD165AB7AD}" destId="{10399004-045B-844A-972C-54C830C3E972}" srcOrd="2" destOrd="0" presId="urn:microsoft.com/office/officeart/2005/8/layout/StepDownProcess"/>
    <dgm:cxn modelId="{810C7767-146E-C24F-B209-1BE35278E07F}" type="presParOf" srcId="{8DFD67B8-D561-994D-A0E2-7E62AB4D7403}" destId="{F758AE3B-70F4-774E-B5DA-6318B2145BD4}" srcOrd="1" destOrd="0" presId="urn:microsoft.com/office/officeart/2005/8/layout/StepDownProcess"/>
    <dgm:cxn modelId="{8501B44F-1495-094D-A968-C7F7639D664F}" type="presParOf" srcId="{8DFD67B8-D561-994D-A0E2-7E62AB4D7403}" destId="{31B2EFCE-8A35-1641-828F-30383BBEE7C8}" srcOrd="2" destOrd="0" presId="urn:microsoft.com/office/officeart/2005/8/layout/StepDownProcess"/>
    <dgm:cxn modelId="{D927C71C-D44E-0245-92EB-C6B504253DF7}" type="presParOf" srcId="{31B2EFCE-8A35-1641-828F-30383BBEE7C8}" destId="{3CE3060E-4821-E94D-8944-352F9036708C}" srcOrd="0" destOrd="0" presId="urn:microsoft.com/office/officeart/2005/8/layout/StepDownProcess"/>
    <dgm:cxn modelId="{00DC44F3-07FC-0546-9D5D-5E6FCAF93954}" type="presParOf" srcId="{31B2EFCE-8A35-1641-828F-30383BBEE7C8}" destId="{A9B570B6-9AB9-B441-8A49-78263FB132A5}" srcOrd="1" destOrd="0" presId="urn:microsoft.com/office/officeart/2005/8/layout/StepDownProcess"/>
    <dgm:cxn modelId="{CD9CE2ED-3229-494B-BC76-457D51E8D8C5}" type="presParOf" srcId="{31B2EFCE-8A35-1641-828F-30383BBEE7C8}" destId="{848ECA70-E4B7-5340-A00C-61754BF21E81}" srcOrd="2" destOrd="0" presId="urn:microsoft.com/office/officeart/2005/8/layout/StepDownProcess"/>
    <dgm:cxn modelId="{1D25EFC8-46ED-704A-A3FB-2CCBB0EA4BCA}" type="presParOf" srcId="{8DFD67B8-D561-994D-A0E2-7E62AB4D7403}" destId="{41AF3B10-E199-B747-BF2C-C6DC7FC6729C}" srcOrd="3" destOrd="0" presId="urn:microsoft.com/office/officeart/2005/8/layout/StepDownProcess"/>
    <dgm:cxn modelId="{80714EAD-4473-A047-A185-BA04912FCA91}" type="presParOf" srcId="{8DFD67B8-D561-994D-A0E2-7E62AB4D7403}" destId="{79ACF0D2-BEAF-8245-8BFF-372E2110652C}" srcOrd="4" destOrd="0" presId="urn:microsoft.com/office/officeart/2005/8/layout/StepDownProcess"/>
    <dgm:cxn modelId="{D9F36C77-92F4-2A48-BAB2-EE9BB8BBA1F5}" type="presParOf" srcId="{79ACF0D2-BEAF-8245-8BFF-372E2110652C}" destId="{02904B05-2915-054C-A1B7-AF27F24EEACF}" srcOrd="0" destOrd="0" presId="urn:microsoft.com/office/officeart/2005/8/layout/StepDownProcess"/>
    <dgm:cxn modelId="{5501E8E0-3A8B-E94A-BA78-1D6BA5D705BB}" type="presParOf" srcId="{79ACF0D2-BEAF-8245-8BFF-372E2110652C}" destId="{EACC0B4E-1894-3843-9C7E-43D97429168C}" srcOrd="1" destOrd="0" presId="urn:microsoft.com/office/officeart/2005/8/layout/StepDownProcess"/>
    <dgm:cxn modelId="{6AD4D96E-962C-B940-AE99-5E17051583E1}" type="presParOf" srcId="{79ACF0D2-BEAF-8245-8BFF-372E2110652C}" destId="{131CAF40-97AE-EE40-8409-30AE5BADE101}" srcOrd="2" destOrd="0" presId="urn:microsoft.com/office/officeart/2005/8/layout/StepDownProcess"/>
    <dgm:cxn modelId="{1CA4D914-A5DC-F843-BAAF-739C1C714229}" type="presParOf" srcId="{8DFD67B8-D561-994D-A0E2-7E62AB4D7403}" destId="{7A7CDA76-108F-BD41-BA2C-DF400CC5E256}" srcOrd="5" destOrd="0" presId="urn:microsoft.com/office/officeart/2005/8/layout/StepDownProcess"/>
    <dgm:cxn modelId="{662819AB-7CD8-334C-A8A3-E1B1F5D55F33}" type="presParOf" srcId="{8DFD67B8-D561-994D-A0E2-7E62AB4D7403}" destId="{4D393B1B-90E1-AE43-8B4C-59887812E09F}" srcOrd="6" destOrd="0" presId="urn:microsoft.com/office/officeart/2005/8/layout/StepDownProcess"/>
    <dgm:cxn modelId="{DF04018C-D263-464C-8427-32217647BCF3}" type="presParOf" srcId="{4D393B1B-90E1-AE43-8B4C-59887812E09F}" destId="{D8DC1696-C14F-2B47-86A2-E755768F4FD7}"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AE2B9-42AA-C34B-80EA-BE4B1010BB85}">
      <dsp:nvSpPr>
        <dsp:cNvPr id="0" name=""/>
        <dsp:cNvSpPr/>
      </dsp:nvSpPr>
      <dsp:spPr>
        <a:xfrm rot="5400000">
          <a:off x="262459" y="849622"/>
          <a:ext cx="767576" cy="87385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91F0DD-3B46-A645-9482-2FFA0A97B4A6}">
      <dsp:nvSpPr>
        <dsp:cNvPr id="0" name=""/>
        <dsp:cNvSpPr/>
      </dsp:nvSpPr>
      <dsp:spPr>
        <a:xfrm>
          <a:off x="0" y="10507"/>
          <a:ext cx="1714199" cy="904460"/>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tx1"/>
              </a:solidFill>
            </a:rPr>
            <a:t>Challenge 1</a:t>
          </a:r>
        </a:p>
      </dsp:txBody>
      <dsp:txXfrm>
        <a:off x="44160" y="54667"/>
        <a:ext cx="1625879" cy="816140"/>
      </dsp:txXfrm>
    </dsp:sp>
    <dsp:sp modelId="{10399004-045B-844A-972C-54C830C3E972}">
      <dsp:nvSpPr>
        <dsp:cNvPr id="0" name=""/>
        <dsp:cNvSpPr/>
      </dsp:nvSpPr>
      <dsp:spPr>
        <a:xfrm>
          <a:off x="4355971" y="109403"/>
          <a:ext cx="939783" cy="731024"/>
        </a:xfrm>
        <a:prstGeom prst="rect">
          <a:avLst/>
        </a:prstGeom>
        <a:noFill/>
        <a:ln>
          <a:noFill/>
        </a:ln>
        <a:effectLst/>
      </dsp:spPr>
      <dsp:style>
        <a:lnRef idx="0">
          <a:scrgbClr r="0" g="0" b="0"/>
        </a:lnRef>
        <a:fillRef idx="0">
          <a:scrgbClr r="0" g="0" b="0"/>
        </a:fillRef>
        <a:effectRef idx="0">
          <a:scrgbClr r="0" g="0" b="0"/>
        </a:effectRef>
        <a:fontRef idx="minor"/>
      </dsp:style>
    </dsp:sp>
    <dsp:sp modelId="{3CE3060E-4821-E94D-8944-352F9036708C}">
      <dsp:nvSpPr>
        <dsp:cNvPr id="0" name=""/>
        <dsp:cNvSpPr/>
      </dsp:nvSpPr>
      <dsp:spPr>
        <a:xfrm rot="5400000">
          <a:off x="1391107" y="1865629"/>
          <a:ext cx="767576" cy="873858"/>
        </a:xfrm>
        <a:prstGeom prst="bentUpArrow">
          <a:avLst>
            <a:gd name="adj1" fmla="val 32840"/>
            <a:gd name="adj2" fmla="val 25000"/>
            <a:gd name="adj3" fmla="val 35780"/>
          </a:avLst>
        </a:prstGeom>
        <a:solidFill>
          <a:schemeClr val="accent1">
            <a:tint val="50000"/>
            <a:hueOff val="-6359532"/>
            <a:satOff val="17037"/>
            <a:lumOff val="61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B570B6-9AB9-B441-8A49-78263FB132A5}">
      <dsp:nvSpPr>
        <dsp:cNvPr id="0" name=""/>
        <dsp:cNvSpPr/>
      </dsp:nvSpPr>
      <dsp:spPr>
        <a:xfrm>
          <a:off x="1143776" y="1026686"/>
          <a:ext cx="1292146" cy="904460"/>
        </a:xfrm>
        <a:prstGeom prst="roundRect">
          <a:avLst>
            <a:gd name="adj" fmla="val 166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tx1"/>
              </a:solidFill>
            </a:rPr>
            <a:t>Challenge 2</a:t>
          </a:r>
        </a:p>
      </dsp:txBody>
      <dsp:txXfrm>
        <a:off x="1187936" y="1070846"/>
        <a:ext cx="1203826" cy="816140"/>
      </dsp:txXfrm>
    </dsp:sp>
    <dsp:sp modelId="{848ECA70-E4B7-5340-A00C-61754BF21E81}">
      <dsp:nvSpPr>
        <dsp:cNvPr id="0" name=""/>
        <dsp:cNvSpPr/>
      </dsp:nvSpPr>
      <dsp:spPr>
        <a:xfrm>
          <a:off x="5317563" y="1125410"/>
          <a:ext cx="939783" cy="731024"/>
        </a:xfrm>
        <a:prstGeom prst="rect">
          <a:avLst/>
        </a:prstGeom>
        <a:noFill/>
        <a:ln>
          <a:noFill/>
        </a:ln>
        <a:effectLst/>
      </dsp:spPr>
      <dsp:style>
        <a:lnRef idx="0">
          <a:scrgbClr r="0" g="0" b="0"/>
        </a:lnRef>
        <a:fillRef idx="0">
          <a:scrgbClr r="0" g="0" b="0"/>
        </a:fillRef>
        <a:effectRef idx="0">
          <a:scrgbClr r="0" g="0" b="0"/>
        </a:effectRef>
        <a:fontRef idx="minor"/>
      </dsp:style>
    </dsp:sp>
    <dsp:sp modelId="{02904B05-2915-054C-A1B7-AF27F24EEACF}">
      <dsp:nvSpPr>
        <dsp:cNvPr id="0" name=""/>
        <dsp:cNvSpPr/>
      </dsp:nvSpPr>
      <dsp:spPr>
        <a:xfrm rot="5400000">
          <a:off x="2396671" y="2881637"/>
          <a:ext cx="767576" cy="873858"/>
        </a:xfrm>
        <a:prstGeom prst="bentUpArrow">
          <a:avLst>
            <a:gd name="adj1" fmla="val 32840"/>
            <a:gd name="adj2" fmla="val 25000"/>
            <a:gd name="adj3" fmla="val 35780"/>
          </a:avLst>
        </a:prstGeom>
        <a:solidFill>
          <a:schemeClr val="accent1">
            <a:tint val="50000"/>
            <a:hueOff val="-12719064"/>
            <a:satOff val="34075"/>
            <a:lumOff val="123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CC0B4E-1894-3843-9C7E-43D97429168C}">
      <dsp:nvSpPr>
        <dsp:cNvPr id="0" name=""/>
        <dsp:cNvSpPr/>
      </dsp:nvSpPr>
      <dsp:spPr>
        <a:xfrm>
          <a:off x="2193306" y="2030764"/>
          <a:ext cx="1292146" cy="904460"/>
        </a:xfrm>
        <a:prstGeom prst="roundRect">
          <a:avLst>
            <a:gd name="adj" fmla="val 166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tx1"/>
              </a:solidFill>
            </a:rPr>
            <a:t>Challenge 3</a:t>
          </a:r>
        </a:p>
      </dsp:txBody>
      <dsp:txXfrm>
        <a:off x="2237466" y="2074924"/>
        <a:ext cx="1203826" cy="816140"/>
      </dsp:txXfrm>
    </dsp:sp>
    <dsp:sp modelId="{131CAF40-97AE-EE40-8409-30AE5BADE101}">
      <dsp:nvSpPr>
        <dsp:cNvPr id="0" name=""/>
        <dsp:cNvSpPr/>
      </dsp:nvSpPr>
      <dsp:spPr>
        <a:xfrm>
          <a:off x="6490183" y="2141418"/>
          <a:ext cx="939783" cy="731024"/>
        </a:xfrm>
        <a:prstGeom prst="rect">
          <a:avLst/>
        </a:prstGeom>
        <a:noFill/>
        <a:ln>
          <a:noFill/>
        </a:ln>
        <a:effectLst/>
      </dsp:spPr>
      <dsp:style>
        <a:lnRef idx="0">
          <a:scrgbClr r="0" g="0" b="0"/>
        </a:lnRef>
        <a:fillRef idx="0">
          <a:scrgbClr r="0" g="0" b="0"/>
        </a:fillRef>
        <a:effectRef idx="0">
          <a:scrgbClr r="0" g="0" b="0"/>
        </a:effectRef>
        <a:fontRef idx="minor"/>
      </dsp:style>
    </dsp:sp>
    <dsp:sp modelId="{D8DC1696-C14F-2B47-86A2-E755768F4FD7}">
      <dsp:nvSpPr>
        <dsp:cNvPr id="0" name=""/>
        <dsp:cNvSpPr/>
      </dsp:nvSpPr>
      <dsp:spPr>
        <a:xfrm>
          <a:off x="3251622" y="3037980"/>
          <a:ext cx="1292146" cy="904460"/>
        </a:xfrm>
        <a:prstGeom prst="roundRect">
          <a:avLst>
            <a:gd name="adj" fmla="val 166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tx1"/>
              </a:solidFill>
            </a:rPr>
            <a:t>Demo</a:t>
          </a:r>
        </a:p>
      </dsp:txBody>
      <dsp:txXfrm>
        <a:off x="3295782" y="3082140"/>
        <a:ext cx="1203826" cy="8161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AE2B9-42AA-C34B-80EA-BE4B1010BB85}">
      <dsp:nvSpPr>
        <dsp:cNvPr id="0" name=""/>
        <dsp:cNvSpPr/>
      </dsp:nvSpPr>
      <dsp:spPr>
        <a:xfrm rot="5400000">
          <a:off x="262459" y="849622"/>
          <a:ext cx="767576" cy="87385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91F0DD-3B46-A645-9482-2FFA0A97B4A6}">
      <dsp:nvSpPr>
        <dsp:cNvPr id="0" name=""/>
        <dsp:cNvSpPr/>
      </dsp:nvSpPr>
      <dsp:spPr>
        <a:xfrm>
          <a:off x="0" y="10507"/>
          <a:ext cx="1714199" cy="904460"/>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tx1"/>
              </a:solidFill>
            </a:rPr>
            <a:t>Azure Subscription</a:t>
          </a:r>
        </a:p>
      </dsp:txBody>
      <dsp:txXfrm>
        <a:off x="44160" y="54667"/>
        <a:ext cx="1625879" cy="816140"/>
      </dsp:txXfrm>
    </dsp:sp>
    <dsp:sp modelId="{10399004-045B-844A-972C-54C830C3E972}">
      <dsp:nvSpPr>
        <dsp:cNvPr id="0" name=""/>
        <dsp:cNvSpPr/>
      </dsp:nvSpPr>
      <dsp:spPr>
        <a:xfrm>
          <a:off x="4355971" y="109403"/>
          <a:ext cx="939783" cy="731024"/>
        </a:xfrm>
        <a:prstGeom prst="rect">
          <a:avLst/>
        </a:prstGeom>
        <a:noFill/>
        <a:ln>
          <a:noFill/>
        </a:ln>
        <a:effectLst/>
      </dsp:spPr>
      <dsp:style>
        <a:lnRef idx="0">
          <a:scrgbClr r="0" g="0" b="0"/>
        </a:lnRef>
        <a:fillRef idx="0">
          <a:scrgbClr r="0" g="0" b="0"/>
        </a:fillRef>
        <a:effectRef idx="0">
          <a:scrgbClr r="0" g="0" b="0"/>
        </a:effectRef>
        <a:fontRef idx="minor"/>
      </dsp:style>
    </dsp:sp>
    <dsp:sp modelId="{3CE3060E-4821-E94D-8944-352F9036708C}">
      <dsp:nvSpPr>
        <dsp:cNvPr id="0" name=""/>
        <dsp:cNvSpPr/>
      </dsp:nvSpPr>
      <dsp:spPr>
        <a:xfrm rot="5400000">
          <a:off x="1391107" y="1865629"/>
          <a:ext cx="767576" cy="873858"/>
        </a:xfrm>
        <a:prstGeom prst="bentUpArrow">
          <a:avLst>
            <a:gd name="adj1" fmla="val 32840"/>
            <a:gd name="adj2" fmla="val 25000"/>
            <a:gd name="adj3" fmla="val 35780"/>
          </a:avLst>
        </a:prstGeom>
        <a:solidFill>
          <a:schemeClr val="accent1">
            <a:tint val="50000"/>
            <a:hueOff val="-6359532"/>
            <a:satOff val="17037"/>
            <a:lumOff val="61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B570B6-9AB9-B441-8A49-78263FB132A5}">
      <dsp:nvSpPr>
        <dsp:cNvPr id="0" name=""/>
        <dsp:cNvSpPr/>
      </dsp:nvSpPr>
      <dsp:spPr>
        <a:xfrm>
          <a:off x="1143776" y="1026686"/>
          <a:ext cx="1292146" cy="904460"/>
        </a:xfrm>
        <a:prstGeom prst="roundRect">
          <a:avLst>
            <a:gd name="adj" fmla="val 166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tx1"/>
              </a:solidFill>
            </a:rPr>
            <a:t>Windows or Linux or Cloud Shell</a:t>
          </a:r>
        </a:p>
      </dsp:txBody>
      <dsp:txXfrm>
        <a:off x="1187936" y="1070846"/>
        <a:ext cx="1203826" cy="816140"/>
      </dsp:txXfrm>
    </dsp:sp>
    <dsp:sp modelId="{848ECA70-E4B7-5340-A00C-61754BF21E81}">
      <dsp:nvSpPr>
        <dsp:cNvPr id="0" name=""/>
        <dsp:cNvSpPr/>
      </dsp:nvSpPr>
      <dsp:spPr>
        <a:xfrm>
          <a:off x="5317563" y="1125410"/>
          <a:ext cx="939783" cy="731024"/>
        </a:xfrm>
        <a:prstGeom prst="rect">
          <a:avLst/>
        </a:prstGeom>
        <a:noFill/>
        <a:ln>
          <a:noFill/>
        </a:ln>
        <a:effectLst/>
      </dsp:spPr>
      <dsp:style>
        <a:lnRef idx="0">
          <a:scrgbClr r="0" g="0" b="0"/>
        </a:lnRef>
        <a:fillRef idx="0">
          <a:scrgbClr r="0" g="0" b="0"/>
        </a:fillRef>
        <a:effectRef idx="0">
          <a:scrgbClr r="0" g="0" b="0"/>
        </a:effectRef>
        <a:fontRef idx="minor"/>
      </dsp:style>
    </dsp:sp>
    <dsp:sp modelId="{02904B05-2915-054C-A1B7-AF27F24EEACF}">
      <dsp:nvSpPr>
        <dsp:cNvPr id="0" name=""/>
        <dsp:cNvSpPr/>
      </dsp:nvSpPr>
      <dsp:spPr>
        <a:xfrm rot="5400000">
          <a:off x="2396671" y="2881637"/>
          <a:ext cx="767576" cy="873858"/>
        </a:xfrm>
        <a:prstGeom prst="bentUpArrow">
          <a:avLst>
            <a:gd name="adj1" fmla="val 32840"/>
            <a:gd name="adj2" fmla="val 25000"/>
            <a:gd name="adj3" fmla="val 35780"/>
          </a:avLst>
        </a:prstGeom>
        <a:solidFill>
          <a:schemeClr val="accent1">
            <a:tint val="50000"/>
            <a:hueOff val="-12719064"/>
            <a:satOff val="34075"/>
            <a:lumOff val="123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CC0B4E-1894-3843-9C7E-43D97429168C}">
      <dsp:nvSpPr>
        <dsp:cNvPr id="0" name=""/>
        <dsp:cNvSpPr/>
      </dsp:nvSpPr>
      <dsp:spPr>
        <a:xfrm>
          <a:off x="2193306" y="2030764"/>
          <a:ext cx="1292146" cy="904460"/>
        </a:xfrm>
        <a:prstGeom prst="roundRect">
          <a:avLst>
            <a:gd name="adj" fmla="val 166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tx1"/>
              </a:solidFill>
            </a:rPr>
            <a:t>Terraform open source</a:t>
          </a:r>
        </a:p>
      </dsp:txBody>
      <dsp:txXfrm>
        <a:off x="2237466" y="2074924"/>
        <a:ext cx="1203826" cy="816140"/>
      </dsp:txXfrm>
    </dsp:sp>
    <dsp:sp modelId="{131CAF40-97AE-EE40-8409-30AE5BADE101}">
      <dsp:nvSpPr>
        <dsp:cNvPr id="0" name=""/>
        <dsp:cNvSpPr/>
      </dsp:nvSpPr>
      <dsp:spPr>
        <a:xfrm>
          <a:off x="6490183" y="2141418"/>
          <a:ext cx="939783" cy="731024"/>
        </a:xfrm>
        <a:prstGeom prst="rect">
          <a:avLst/>
        </a:prstGeom>
        <a:noFill/>
        <a:ln>
          <a:noFill/>
        </a:ln>
        <a:effectLst/>
      </dsp:spPr>
      <dsp:style>
        <a:lnRef idx="0">
          <a:scrgbClr r="0" g="0" b="0"/>
        </a:lnRef>
        <a:fillRef idx="0">
          <a:scrgbClr r="0" g="0" b="0"/>
        </a:fillRef>
        <a:effectRef idx="0">
          <a:scrgbClr r="0" g="0" b="0"/>
        </a:effectRef>
        <a:fontRef idx="minor"/>
      </dsp:style>
    </dsp:sp>
    <dsp:sp modelId="{D8DC1696-C14F-2B47-86A2-E755768F4FD7}">
      <dsp:nvSpPr>
        <dsp:cNvPr id="0" name=""/>
        <dsp:cNvSpPr/>
      </dsp:nvSpPr>
      <dsp:spPr>
        <a:xfrm>
          <a:off x="3251622" y="3037980"/>
          <a:ext cx="1292146" cy="904460"/>
        </a:xfrm>
        <a:prstGeom prst="roundRect">
          <a:avLst>
            <a:gd name="adj" fmla="val 166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tx1"/>
              </a:solidFill>
            </a:rPr>
            <a:t>Internet Access</a:t>
          </a:r>
        </a:p>
      </dsp:txBody>
      <dsp:txXfrm>
        <a:off x="3295782" y="3082140"/>
        <a:ext cx="1203826" cy="81614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5CDC6-C9CC-4F19-A304-2F95E321901D}" type="datetimeFigureOut">
              <a:rPr lang="en-US" smtClean="0"/>
              <a:t>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32E67-58B7-48E6-A35C-FAFBD4282C30}" type="slidenum">
              <a:rPr lang="en-US" smtClean="0"/>
              <a:t>‹#›</a:t>
            </a:fld>
            <a:endParaRPr lang="en-US"/>
          </a:p>
        </p:txBody>
      </p:sp>
    </p:spTree>
    <p:extLst>
      <p:ext uri="{BB962C8B-B14F-4D97-AF65-F5344CB8AC3E}">
        <p14:creationId xmlns:p14="http://schemas.microsoft.com/office/powerpoint/2010/main" val="200265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1</a:t>
            </a:fld>
            <a:endParaRPr lang="en-US"/>
          </a:p>
        </p:txBody>
      </p:sp>
    </p:spTree>
    <p:extLst>
      <p:ext uri="{BB962C8B-B14F-4D97-AF65-F5344CB8AC3E}">
        <p14:creationId xmlns:p14="http://schemas.microsoft.com/office/powerpoint/2010/main" val="2502492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12</a:t>
            </a:fld>
            <a:endParaRPr lang="en-US"/>
          </a:p>
        </p:txBody>
      </p:sp>
    </p:spTree>
    <p:extLst>
      <p:ext uri="{BB962C8B-B14F-4D97-AF65-F5344CB8AC3E}">
        <p14:creationId xmlns:p14="http://schemas.microsoft.com/office/powerpoint/2010/main" val="567576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Identify the customer’s stage / maturity</a:t>
            </a:r>
          </a:p>
          <a:p>
            <a:r>
              <a:rPr lang="en-US"/>
              <a:t>Is the customer already using Azure or other Cloud providers</a:t>
            </a:r>
          </a:p>
          <a:p>
            <a:r>
              <a:rPr lang="en-US"/>
              <a:t>Investing in serverless  / deploying </a:t>
            </a:r>
          </a:p>
          <a:p>
            <a:r>
              <a:rPr lang="en-US"/>
              <a:t>Cloud agnostic</a:t>
            </a:r>
          </a:p>
          <a:p>
            <a:endParaRPr lang="en-US"/>
          </a:p>
        </p:txBody>
      </p:sp>
      <p:sp>
        <p:nvSpPr>
          <p:cNvPr id="4" name="Slide Number Placeholder 3"/>
          <p:cNvSpPr>
            <a:spLocks noGrp="1"/>
          </p:cNvSpPr>
          <p:nvPr>
            <p:ph type="sldNum" sz="quarter" idx="5"/>
          </p:nvPr>
        </p:nvSpPr>
        <p:spPr/>
        <p:txBody>
          <a:bodyPr/>
          <a:lstStyle/>
          <a:p>
            <a:fld id="{A6E32E67-58B7-48E6-A35C-FAFBD4282C30}" type="slidenum">
              <a:rPr lang="en-US" smtClean="0"/>
              <a:t>2</a:t>
            </a:fld>
            <a:endParaRPr lang="en-US"/>
          </a:p>
        </p:txBody>
      </p:sp>
    </p:spTree>
    <p:extLst>
      <p:ext uri="{BB962C8B-B14F-4D97-AF65-F5344CB8AC3E}">
        <p14:creationId xmlns:p14="http://schemas.microsoft.com/office/powerpoint/2010/main" val="728677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8" name="Shape 1928"/>
          <p:cNvSpPr>
            <a:spLocks noGrp="1" noRot="1" noChangeAspect="1"/>
          </p:cNvSpPr>
          <p:nvPr>
            <p:ph type="sldImg"/>
          </p:nvPr>
        </p:nvSpPr>
        <p:spPr>
          <a:xfrm>
            <a:off x="381000" y="685800"/>
            <a:ext cx="6096000" cy="3429000"/>
          </a:xfrm>
          <a:prstGeom prst="rect">
            <a:avLst/>
          </a:prstGeom>
        </p:spPr>
        <p:txBody>
          <a:bodyPr/>
          <a:lstStyle/>
          <a:p>
            <a:endParaRPr/>
          </a:p>
        </p:txBody>
      </p:sp>
      <p:sp>
        <p:nvSpPr>
          <p:cNvPr id="1929" name="Shape 1929"/>
          <p:cNvSpPr>
            <a:spLocks noGrp="1"/>
          </p:cNvSpPr>
          <p:nvPr>
            <p:ph type="body" sz="quarter" idx="1"/>
          </p:nvPr>
        </p:nvSpPr>
        <p:spPr>
          <a:prstGeom prst="rect">
            <a:avLst/>
          </a:prstGeom>
        </p:spPr>
        <p:txBody>
          <a:bodyPr/>
          <a:lstStyle/>
          <a:p>
            <a:pPr marL="0" indent="0">
              <a:buSzPct val="100000"/>
              <a:buNone/>
              <a:defRPr sz="1400"/>
            </a:pPr>
            <a:endParaRPr lang="en-US"/>
          </a:p>
          <a:p>
            <a:pPr marL="0" indent="0">
              <a:buSzPct val="100000"/>
              <a:buNone/>
              <a:defRPr sz="1400"/>
            </a:pPr>
            <a:r>
              <a:rPr lang="en-US"/>
              <a:t>Partnerships</a:t>
            </a:r>
          </a:p>
          <a:p>
            <a:pPr marL="0" indent="0">
              <a:buSzPct val="100000"/>
              <a:buNone/>
              <a:defRPr sz="1400"/>
            </a:pPr>
            <a:endParaRPr lang="en-US"/>
          </a:p>
          <a:p>
            <a:pPr marL="0" indent="0">
              <a:buSzPct val="100000"/>
              <a:buNone/>
              <a:defRPr sz="1400"/>
            </a:pPr>
            <a:r>
              <a:rPr lang="en-US"/>
              <a:t>VCS support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4</a:t>
            </a:fld>
            <a:endParaRPr lang="en-US"/>
          </a:p>
        </p:txBody>
      </p:sp>
    </p:spTree>
    <p:extLst>
      <p:ext uri="{BB962C8B-B14F-4D97-AF65-F5344CB8AC3E}">
        <p14:creationId xmlns:p14="http://schemas.microsoft.com/office/powerpoint/2010/main" val="1530908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5</a:t>
            </a:fld>
            <a:endParaRPr lang="en-US"/>
          </a:p>
        </p:txBody>
      </p:sp>
    </p:spTree>
    <p:extLst>
      <p:ext uri="{BB962C8B-B14F-4D97-AF65-F5344CB8AC3E}">
        <p14:creationId xmlns:p14="http://schemas.microsoft.com/office/powerpoint/2010/main" val="709596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Terraform Labs: https://azurecitadel.github.io/workshops/terraform/#labs</a:t>
            </a:r>
          </a:p>
          <a:p>
            <a:r>
              <a:rPr lang="en-US"/>
              <a:t>Azure CLI: https://docs.microsoft.com/en-us/cli/azure/get-started-with-azure-cli?view=azure-cli-latest</a:t>
            </a:r>
          </a:p>
          <a:p>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6</a:t>
            </a:fld>
            <a:endParaRPr lang="en-US"/>
          </a:p>
        </p:txBody>
      </p:sp>
    </p:spTree>
    <p:extLst>
      <p:ext uri="{BB962C8B-B14F-4D97-AF65-F5344CB8AC3E}">
        <p14:creationId xmlns:p14="http://schemas.microsoft.com/office/powerpoint/2010/main" val="991454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7</a:t>
            </a:fld>
            <a:endParaRPr lang="en-US"/>
          </a:p>
        </p:txBody>
      </p:sp>
    </p:spTree>
    <p:extLst>
      <p:ext uri="{BB962C8B-B14F-4D97-AF65-F5344CB8AC3E}">
        <p14:creationId xmlns:p14="http://schemas.microsoft.com/office/powerpoint/2010/main" val="2043337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8</a:t>
            </a:fld>
            <a:endParaRPr lang="en-US"/>
          </a:p>
        </p:txBody>
      </p:sp>
    </p:spTree>
    <p:extLst>
      <p:ext uri="{BB962C8B-B14F-4D97-AF65-F5344CB8AC3E}">
        <p14:creationId xmlns:p14="http://schemas.microsoft.com/office/powerpoint/2010/main" val="2987831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9</a:t>
            </a:fld>
            <a:endParaRPr lang="en-US"/>
          </a:p>
        </p:txBody>
      </p:sp>
    </p:spTree>
    <p:extLst>
      <p:ext uri="{BB962C8B-B14F-4D97-AF65-F5344CB8AC3E}">
        <p14:creationId xmlns:p14="http://schemas.microsoft.com/office/powerpoint/2010/main" val="2809238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7EF81AB-0984-4A53-A1A0-D4D18D764F0C}"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202886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EF81AB-0984-4A53-A1A0-D4D18D764F0C}"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922037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EF81AB-0984-4A53-A1A0-D4D18D764F0C}"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2558701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ody w/title Blank">
    <p:spTree>
      <p:nvGrpSpPr>
        <p:cNvPr id="1" name=""/>
        <p:cNvGrpSpPr/>
        <p:nvPr/>
      </p:nvGrpSpPr>
      <p:grpSpPr>
        <a:xfrm>
          <a:off x="0" y="0"/>
          <a:ext cx="0" cy="0"/>
          <a:chOff x="0" y="0"/>
          <a:chExt cx="0" cy="0"/>
        </a:xfrm>
      </p:grpSpPr>
      <p:pic>
        <p:nvPicPr>
          <p:cNvPr id="691" name="image18.jpg"/>
          <p:cNvPicPr>
            <a:picLocks noChangeAspect="1"/>
          </p:cNvPicPr>
          <p:nvPr/>
        </p:nvPicPr>
        <p:blipFill>
          <a:blip r:embed="rId2">
            <a:alphaModFix amt="34000"/>
            <a:extLst/>
          </a:blip>
          <a:stretch>
            <a:fillRect/>
          </a:stretch>
        </p:blipFill>
        <p:spPr>
          <a:xfrm>
            <a:off x="-1" y="-1"/>
            <a:ext cx="12192001" cy="6858001"/>
          </a:xfrm>
          <a:prstGeom prst="rect">
            <a:avLst/>
          </a:prstGeom>
          <a:ln w="12700">
            <a:miter lim="400000"/>
          </a:ln>
        </p:spPr>
      </p:pic>
      <p:sp>
        <p:nvSpPr>
          <p:cNvPr id="692" name="Shape 692"/>
          <p:cNvSpPr/>
          <p:nvPr/>
        </p:nvSpPr>
        <p:spPr>
          <a:xfrm>
            <a:off x="587587" y="391886"/>
            <a:ext cx="11011747" cy="6435309"/>
          </a:xfrm>
          <a:prstGeom prst="rect">
            <a:avLst/>
          </a:prstGeom>
          <a:solidFill>
            <a:srgbClr val="FFFFFF"/>
          </a:solidFill>
          <a:ln w="12700">
            <a:miter lim="400000"/>
          </a:ln>
        </p:spPr>
        <p:txBody>
          <a:bodyPr lIns="60960" tIns="60960" rIns="60960" bIns="60960" anchor="ctr"/>
          <a:lstStyle/>
          <a:p>
            <a:pPr algn="ctr">
              <a:lnSpc>
                <a:spcPct val="100000"/>
              </a:lnSpc>
              <a:spcBef>
                <a:spcPts val="0"/>
              </a:spcBef>
              <a:defRPr sz="3400" b="0">
                <a:latin typeface="Verdana"/>
                <a:ea typeface="Verdana"/>
                <a:cs typeface="Verdana"/>
                <a:sym typeface="Verdana"/>
              </a:defRPr>
            </a:pPr>
            <a:endParaRPr sz="1700"/>
          </a:p>
        </p:txBody>
      </p:sp>
      <p:sp>
        <p:nvSpPr>
          <p:cNvPr id="693" name="Shape 693"/>
          <p:cNvSpPr/>
          <p:nvPr/>
        </p:nvSpPr>
        <p:spPr>
          <a:xfrm flipH="1">
            <a:off x="520697" y="-1"/>
            <a:ext cx="66887" cy="6858001"/>
          </a:xfrm>
          <a:prstGeom prst="rect">
            <a:avLst/>
          </a:prstGeom>
          <a:solidFill>
            <a:srgbClr val="F2F2F2"/>
          </a:solidFill>
          <a:ln w="12700">
            <a:miter lim="400000"/>
          </a:ln>
        </p:spPr>
        <p:txBody>
          <a:bodyPr lIns="60960" tIns="60960" rIns="60960" bIns="60960" anchor="ctr"/>
          <a:lstStyle/>
          <a:p>
            <a:pPr algn="ctr">
              <a:lnSpc>
                <a:spcPct val="100000"/>
              </a:lnSpc>
              <a:spcBef>
                <a:spcPts val="0"/>
              </a:spcBef>
              <a:defRPr sz="2600" b="0">
                <a:latin typeface="Verdana"/>
                <a:ea typeface="Verdana"/>
                <a:cs typeface="Verdana"/>
                <a:sym typeface="Verdana"/>
              </a:defRPr>
            </a:pPr>
            <a:endParaRPr sz="1300"/>
          </a:p>
        </p:txBody>
      </p:sp>
      <p:sp>
        <p:nvSpPr>
          <p:cNvPr id="694" name="Shape 694"/>
          <p:cNvSpPr>
            <a:spLocks noGrp="1"/>
          </p:cNvSpPr>
          <p:nvPr>
            <p:ph type="title"/>
          </p:nvPr>
        </p:nvSpPr>
        <p:spPr>
          <a:xfrm>
            <a:off x="725935" y="391787"/>
            <a:ext cx="10873399" cy="1103762"/>
          </a:xfrm>
          <a:prstGeom prst="rect">
            <a:avLst/>
          </a:prstGeom>
        </p:spPr>
        <p:txBody>
          <a:bodyPr lIns="127000" tIns="127000" rIns="127000" bIns="127000" anchor="t">
            <a:normAutofit/>
          </a:bodyPr>
          <a:lstStyle>
            <a:lvl1pPr defTabSz="914400">
              <a:lnSpc>
                <a:spcPct val="100000"/>
              </a:lnSpc>
              <a:spcBef>
                <a:spcPts val="900"/>
              </a:spcBef>
              <a:defRPr sz="3700" spc="-79"/>
            </a:lvl1pPr>
          </a:lstStyle>
          <a:p>
            <a:r>
              <a:t>Title Text</a:t>
            </a:r>
          </a:p>
        </p:txBody>
      </p:sp>
      <p:sp>
        <p:nvSpPr>
          <p:cNvPr id="695" name="Shape 695"/>
          <p:cNvSpPr/>
          <p:nvPr/>
        </p:nvSpPr>
        <p:spPr>
          <a:xfrm flipH="1">
            <a:off x="520698" y="391788"/>
            <a:ext cx="66886" cy="892265"/>
          </a:xfrm>
          <a:prstGeom prst="rect">
            <a:avLst/>
          </a:prstGeom>
          <a:solidFill>
            <a:srgbClr val="000000"/>
          </a:solidFill>
          <a:ln w="12700">
            <a:miter lim="400000"/>
          </a:ln>
        </p:spPr>
        <p:txBody>
          <a:bodyPr lIns="60960" tIns="60960" rIns="60960" bIns="60960" anchor="ctr"/>
          <a:lstStyle/>
          <a:p>
            <a:pPr algn="ctr">
              <a:lnSpc>
                <a:spcPct val="100000"/>
              </a:lnSpc>
              <a:spcBef>
                <a:spcPts val="0"/>
              </a:spcBef>
              <a:defRPr sz="2600" b="0">
                <a:latin typeface="Verdana"/>
                <a:ea typeface="Verdana"/>
                <a:cs typeface="Verdana"/>
                <a:sym typeface="Verdana"/>
              </a:defRPr>
            </a:pPr>
            <a:endParaRPr sz="1300"/>
          </a:p>
        </p:txBody>
      </p:sp>
      <p:grpSp>
        <p:nvGrpSpPr>
          <p:cNvPr id="699" name="Group 699"/>
          <p:cNvGrpSpPr/>
          <p:nvPr/>
        </p:nvGrpSpPr>
        <p:grpSpPr>
          <a:xfrm>
            <a:off x="11301930" y="6396530"/>
            <a:ext cx="297403" cy="314739"/>
            <a:chOff x="0" y="0"/>
            <a:chExt cx="594805" cy="629477"/>
          </a:xfrm>
        </p:grpSpPr>
        <p:sp>
          <p:nvSpPr>
            <p:cNvPr id="696" name="Shape 696"/>
            <p:cNvSpPr/>
            <p:nvPr/>
          </p:nvSpPr>
          <p:spPr>
            <a:xfrm>
              <a:off x="0" y="0"/>
              <a:ext cx="247689" cy="53995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5718"/>
                  </a:lnTo>
                  <a:lnTo>
                    <a:pt x="0" y="19448"/>
                  </a:lnTo>
                  <a:lnTo>
                    <a:pt x="8115" y="21600"/>
                  </a:lnTo>
                  <a:lnTo>
                    <a:pt x="8115" y="7870"/>
                  </a:lnTo>
                  <a:lnTo>
                    <a:pt x="21600" y="4303"/>
                  </a:lnTo>
                  <a:lnTo>
                    <a:pt x="21600" y="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sz="1700"/>
            </a:p>
          </p:txBody>
        </p:sp>
        <p:sp>
          <p:nvSpPr>
            <p:cNvPr id="697" name="Shape 697"/>
            <p:cNvSpPr/>
            <p:nvPr/>
          </p:nvSpPr>
          <p:spPr>
            <a:xfrm>
              <a:off x="154628" y="0"/>
              <a:ext cx="285550" cy="629124"/>
            </a:xfrm>
            <a:custGeom>
              <a:avLst/>
              <a:gdLst/>
              <a:ahLst/>
              <a:cxnLst>
                <a:cxn ang="0">
                  <a:pos x="wd2" y="hd2"/>
                </a:cxn>
                <a:cxn ang="5400000">
                  <a:pos x="wd2" y="hd2"/>
                </a:cxn>
                <a:cxn ang="10800000">
                  <a:pos x="wd2" y="hd2"/>
                </a:cxn>
                <a:cxn ang="16200000">
                  <a:pos x="wd2" y="hd2"/>
                </a:cxn>
              </a:cxnLst>
              <a:rect l="0" t="0" r="r" b="b"/>
              <a:pathLst>
                <a:path w="21600" h="21600" extrusionOk="0">
                  <a:moveTo>
                    <a:pt x="14534" y="0"/>
                  </a:moveTo>
                  <a:lnTo>
                    <a:pt x="14534" y="9379"/>
                  </a:lnTo>
                  <a:lnTo>
                    <a:pt x="7039" y="9379"/>
                  </a:lnTo>
                  <a:lnTo>
                    <a:pt x="7039" y="5892"/>
                  </a:lnTo>
                  <a:lnTo>
                    <a:pt x="0" y="7739"/>
                  </a:lnTo>
                  <a:lnTo>
                    <a:pt x="0" y="19753"/>
                  </a:lnTo>
                  <a:lnTo>
                    <a:pt x="7039" y="21600"/>
                  </a:lnTo>
                  <a:lnTo>
                    <a:pt x="7039" y="12246"/>
                  </a:lnTo>
                  <a:lnTo>
                    <a:pt x="14534" y="12246"/>
                  </a:lnTo>
                  <a:lnTo>
                    <a:pt x="14534" y="15720"/>
                  </a:lnTo>
                  <a:lnTo>
                    <a:pt x="21600" y="13874"/>
                  </a:lnTo>
                  <a:lnTo>
                    <a:pt x="21600" y="1847"/>
                  </a:lnTo>
                  <a:lnTo>
                    <a:pt x="14534" y="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sz="1700"/>
            </a:p>
          </p:txBody>
        </p:sp>
        <p:sp>
          <p:nvSpPr>
            <p:cNvPr id="698" name="Shape 698"/>
            <p:cNvSpPr/>
            <p:nvPr/>
          </p:nvSpPr>
          <p:spPr>
            <a:xfrm>
              <a:off x="346763" y="89167"/>
              <a:ext cx="248043" cy="5403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5885"/>
                  </a:lnTo>
                  <a:lnTo>
                    <a:pt x="21600" y="2150"/>
                  </a:lnTo>
                  <a:lnTo>
                    <a:pt x="13496" y="0"/>
                  </a:lnTo>
                  <a:lnTo>
                    <a:pt x="13496" y="13735"/>
                  </a:lnTo>
                  <a:lnTo>
                    <a:pt x="0" y="17300"/>
                  </a:lnTo>
                  <a:lnTo>
                    <a:pt x="0" y="2160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sz="1700"/>
            </a:p>
          </p:txBody>
        </p:sp>
      </p:grpSp>
      <p:sp>
        <p:nvSpPr>
          <p:cNvPr id="700" name="Shape 700"/>
          <p:cNvSpPr/>
          <p:nvPr/>
        </p:nvSpPr>
        <p:spPr>
          <a:xfrm>
            <a:off x="725935" y="6469140"/>
            <a:ext cx="1628331" cy="246221"/>
          </a:xfrm>
          <a:prstGeom prst="rect">
            <a:avLst/>
          </a:prstGeom>
          <a:ln w="25400">
            <a:miter lim="400000"/>
          </a:ln>
          <a:extLst>
            <a:ext uri="{C572A759-6A51-4108-AA02-DFA0A04FC94B}">
              <ma14:wrappingTextBoxFlag xmlns="" xmlns:ma14="http://schemas.microsoft.com/office/mac/drawingml/2011/main" val="1"/>
            </a:ext>
          </a:extLst>
        </p:spPr>
        <p:txBody>
          <a:bodyPr wrap="none" lIns="60960" tIns="60960" rIns="60960" bIns="60960">
            <a:spAutoFit/>
          </a:bodyPr>
          <a:lstStyle>
            <a:lvl1pPr>
              <a:lnSpc>
                <a:spcPct val="100000"/>
              </a:lnSpc>
              <a:spcBef>
                <a:spcPts val="0"/>
              </a:spcBef>
              <a:defRPr sz="1600" b="0">
                <a:solidFill>
                  <a:srgbClr val="AFABAB"/>
                </a:solidFill>
                <a:latin typeface="Verdana"/>
                <a:ea typeface="Verdana"/>
                <a:cs typeface="Verdana"/>
                <a:sym typeface="Verdana"/>
              </a:defRPr>
            </a:lvl1pPr>
          </a:lstStyle>
          <a:p>
            <a:r>
              <a:rPr sz="800"/>
              <a:t>Copyright © 2017 HashiCorp</a:t>
            </a:r>
          </a:p>
        </p:txBody>
      </p:sp>
      <p:sp>
        <p:nvSpPr>
          <p:cNvPr id="701" name="Shape 701"/>
          <p:cNvSpPr>
            <a:spLocks noGrp="1"/>
          </p:cNvSpPr>
          <p:nvPr>
            <p:ph type="sldNum" sz="quarter" idx="2"/>
          </p:nvPr>
        </p:nvSpPr>
        <p:spPr>
          <a:xfrm>
            <a:off x="11728450" y="6472791"/>
            <a:ext cx="257453" cy="242571"/>
          </a:xfrm>
          <a:prstGeom prst="rect">
            <a:avLst/>
          </a:prstGeom>
        </p:spPr>
        <p:txBody>
          <a:bodyPr anchor="b"/>
          <a:lstStyle>
            <a:lvl1pPr>
              <a:defRPr sz="800">
                <a:solidFill>
                  <a:srgbClr val="AFABAB"/>
                </a:solidFill>
              </a:defRPr>
            </a:lvl1pPr>
          </a:lstStyle>
          <a:p>
            <a:fld id="{86CB4B4D-7CA3-9044-876B-883B54F8677D}" type="slidenum">
              <a:t>‹#›</a:t>
            </a:fld>
            <a:endParaRPr/>
          </a:p>
        </p:txBody>
      </p:sp>
    </p:spTree>
    <p:extLst>
      <p:ext uri="{BB962C8B-B14F-4D97-AF65-F5344CB8AC3E}">
        <p14:creationId xmlns:p14="http://schemas.microsoft.com/office/powerpoint/2010/main" val="369027075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EF81AB-0984-4A53-A1A0-D4D18D764F0C}"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86053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EF81AB-0984-4A53-A1A0-D4D18D764F0C}"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238016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EF81AB-0984-4A53-A1A0-D4D18D764F0C}"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3370451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EF81AB-0984-4A53-A1A0-D4D18D764F0C}" type="datetimeFigureOut">
              <a:rPr lang="en-US" smtClean="0"/>
              <a:t>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243088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EF81AB-0984-4A53-A1A0-D4D18D764F0C}" type="datetimeFigureOut">
              <a:rPr lang="en-US" smtClean="0"/>
              <a:t>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36276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F81AB-0984-4A53-A1A0-D4D18D764F0C}" type="datetimeFigureOut">
              <a:rPr lang="en-US" smtClean="0"/>
              <a:t>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1218823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EF81AB-0984-4A53-A1A0-D4D18D764F0C}"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208342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EF81AB-0984-4A53-A1A0-D4D18D764F0C}"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1451890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F81AB-0984-4A53-A1A0-D4D18D764F0C}" type="datetimeFigureOut">
              <a:rPr lang="en-US" smtClean="0"/>
              <a:t>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45BCBD-CF5F-4C1C-AE4D-FCAF53E265F7}" type="slidenum">
              <a:rPr lang="en-US" smtClean="0"/>
              <a:t>‹#›</a:t>
            </a:fld>
            <a:endParaRPr lang="en-US"/>
          </a:p>
        </p:txBody>
      </p:sp>
    </p:spTree>
    <p:extLst>
      <p:ext uri="{BB962C8B-B14F-4D97-AF65-F5344CB8AC3E}">
        <p14:creationId xmlns:p14="http://schemas.microsoft.com/office/powerpoint/2010/main" val="2615495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8.tif"/><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7.tiff"/><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hyperlink" Target="https://www.terraform.io/docs/providers/index.html" TargetMode="External"/><Relationship Id="rId5" Type="http://schemas.openxmlformats.org/officeDocument/2006/relationships/image" Target="../media/image5.png"/><Relationship Id="rId10" Type="http://schemas.openxmlformats.org/officeDocument/2006/relationships/image" Target="../media/image10.tif"/><Relationship Id="rId4" Type="http://schemas.openxmlformats.org/officeDocument/2006/relationships/image" Target="../media/image4.png"/><Relationship Id="rId9" Type="http://schemas.openxmlformats.org/officeDocument/2006/relationships/image" Target="../media/image9.tif"/></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azurecitadel.com/automation/terraform/lab1/"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hyperlink" Target="https://azurecitadel.com/automation/terraform/lab8/" TargetMode="External"/><Relationship Id="rId5" Type="http://schemas.openxmlformats.org/officeDocument/2006/relationships/diagramQuickStyle" Target="../diagrams/quickStyle2.xml"/><Relationship Id="rId10" Type="http://schemas.openxmlformats.org/officeDocument/2006/relationships/hyperlink" Target="https://azurecitadel.com/automation/terraform/lab4/" TargetMode="External"/><Relationship Id="rId4" Type="http://schemas.openxmlformats.org/officeDocument/2006/relationships/diagramLayout" Target="../diagrams/layout2.xml"/><Relationship Id="rId9" Type="http://schemas.openxmlformats.org/officeDocument/2006/relationships/hyperlink" Target="https://azurecitadel.com/automation/terraform/lab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74AE76-1481-4C72-90CD-20387B6B35F1}"/>
              </a:ext>
            </a:extLst>
          </p:cNvPr>
          <p:cNvPicPr>
            <a:picLocks noChangeAspect="1"/>
          </p:cNvPicPr>
          <p:nvPr/>
        </p:nvPicPr>
        <p:blipFill>
          <a:blip r:embed="rId3"/>
          <a:stretch>
            <a:fillRect/>
          </a:stretch>
        </p:blipFill>
        <p:spPr>
          <a:xfrm>
            <a:off x="0" y="0"/>
            <a:ext cx="12234203" cy="6858000"/>
          </a:xfrm>
          <a:prstGeom prst="rect">
            <a:avLst/>
          </a:prstGeom>
          <a:solidFill>
            <a:srgbClr val="00B0F0"/>
          </a:solidFill>
        </p:spPr>
      </p:pic>
      <p:sp>
        <p:nvSpPr>
          <p:cNvPr id="5" name="TextBox 4">
            <a:extLst>
              <a:ext uri="{FF2B5EF4-FFF2-40B4-BE49-F238E27FC236}">
                <a16:creationId xmlns:a16="http://schemas.microsoft.com/office/drawing/2014/main" id="{D41D8EB6-A7CA-4D53-AFD2-2FB925CFEF86}"/>
              </a:ext>
            </a:extLst>
          </p:cNvPr>
          <p:cNvSpPr txBox="1"/>
          <p:nvPr/>
        </p:nvSpPr>
        <p:spPr>
          <a:xfrm>
            <a:off x="123684" y="5262720"/>
            <a:ext cx="12110519" cy="769441"/>
          </a:xfrm>
          <a:prstGeom prst="rect">
            <a:avLst/>
          </a:prstGeom>
          <a:noFill/>
        </p:spPr>
        <p:txBody>
          <a:bodyPr wrap="square" rtlCol="0">
            <a:spAutoFit/>
          </a:bodyPr>
          <a:lstStyle/>
          <a:p>
            <a:r>
              <a:rPr lang="en-US" sz="4400">
                <a:solidFill>
                  <a:schemeClr val="bg1"/>
                </a:solidFill>
                <a:latin typeface="Segoe UI Light" panose="020B0502040204020203" pitchFamily="34" charset="0"/>
                <a:cs typeface="Segoe UI Light" panose="020B0502040204020203" pitchFamily="34" charset="0"/>
              </a:rPr>
              <a:t>Multi-cloud Orchestration with Terraform</a:t>
            </a:r>
          </a:p>
        </p:txBody>
      </p:sp>
    </p:spTree>
    <p:extLst>
      <p:ext uri="{BB962C8B-B14F-4D97-AF65-F5344CB8AC3E}">
        <p14:creationId xmlns:p14="http://schemas.microsoft.com/office/powerpoint/2010/main" val="114794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2E64-CFA3-442A-B37E-FA3C6C69A816}"/>
              </a:ext>
            </a:extLst>
          </p:cNvPr>
          <p:cNvSpPr>
            <a:spLocks noGrp="1"/>
          </p:cNvSpPr>
          <p:nvPr>
            <p:ph type="title"/>
          </p:nvPr>
        </p:nvSpPr>
        <p:spPr/>
        <p:txBody>
          <a:bodyPr/>
          <a:lstStyle/>
          <a:p>
            <a:r>
              <a:rPr lang="en-US"/>
              <a:t>Challenge 1: Scenario IaaS - </a:t>
            </a:r>
          </a:p>
        </p:txBody>
      </p:sp>
      <p:sp>
        <p:nvSpPr>
          <p:cNvPr id="3" name="Content Placeholder 2">
            <a:extLst>
              <a:ext uri="{FF2B5EF4-FFF2-40B4-BE49-F238E27FC236}">
                <a16:creationId xmlns:a16="http://schemas.microsoft.com/office/drawing/2014/main" id="{7DF74586-30F6-4617-AAE3-E858890DF31D}"/>
              </a:ext>
            </a:extLst>
          </p:cNvPr>
          <p:cNvSpPr>
            <a:spLocks noGrp="1"/>
          </p:cNvSpPr>
          <p:nvPr>
            <p:ph idx="1"/>
          </p:nvPr>
        </p:nvSpPr>
        <p:spPr/>
        <p:txBody>
          <a:bodyPr vert="horz" lIns="91440" tIns="45720" rIns="91440" bIns="45720" rtlCol="0" anchor="t">
            <a:normAutofit/>
          </a:bodyPr>
          <a:lstStyle/>
          <a:p>
            <a:r>
              <a:rPr lang="en-US" b="1" dirty="0">
                <a:solidFill>
                  <a:schemeClr val="tx1">
                    <a:lumMod val="50000"/>
                    <a:lumOff val="50000"/>
                  </a:schemeClr>
                </a:solidFill>
              </a:rPr>
              <a:t>Azure RG, VM, Manage Disk and VNET, NSG.</a:t>
            </a:r>
          </a:p>
          <a:p>
            <a:r>
              <a:rPr lang="en-US" b="1" dirty="0">
                <a:solidFill>
                  <a:schemeClr val="tx1">
                    <a:lumMod val="50000"/>
                    <a:lumOff val="50000"/>
                  </a:schemeClr>
                </a:solidFill>
                <a:cs typeface="Calibri"/>
              </a:rPr>
              <a:t>@Cenk Caglar  will update this slide</a:t>
            </a:r>
          </a:p>
          <a:p>
            <a:pPr marL="0" indent="0">
              <a:buNone/>
            </a:pPr>
            <a:endParaRPr lang="en-US" dirty="0">
              <a:cs typeface="Calibri" panose="020F0502020204030204"/>
            </a:endParaRPr>
          </a:p>
        </p:txBody>
      </p:sp>
    </p:spTree>
    <p:extLst>
      <p:ext uri="{BB962C8B-B14F-4D97-AF65-F5344CB8AC3E}">
        <p14:creationId xmlns:p14="http://schemas.microsoft.com/office/powerpoint/2010/main" val="3446698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2E64-CFA3-442A-B37E-FA3C6C69A816}"/>
              </a:ext>
            </a:extLst>
          </p:cNvPr>
          <p:cNvSpPr>
            <a:spLocks noGrp="1"/>
          </p:cNvSpPr>
          <p:nvPr>
            <p:ph type="title"/>
          </p:nvPr>
        </p:nvSpPr>
        <p:spPr/>
        <p:txBody>
          <a:bodyPr/>
          <a:lstStyle/>
          <a:p>
            <a:r>
              <a:rPr lang="en-US"/>
              <a:t>Challenge 2: Scenario PaaS</a:t>
            </a:r>
          </a:p>
        </p:txBody>
      </p:sp>
      <p:sp>
        <p:nvSpPr>
          <p:cNvPr id="3" name="Content Placeholder 2">
            <a:extLst>
              <a:ext uri="{FF2B5EF4-FFF2-40B4-BE49-F238E27FC236}">
                <a16:creationId xmlns:a16="http://schemas.microsoft.com/office/drawing/2014/main" id="{7DF74586-30F6-4617-AAE3-E858890DF31D}"/>
              </a:ext>
            </a:extLst>
          </p:cNvPr>
          <p:cNvSpPr>
            <a:spLocks noGrp="1"/>
          </p:cNvSpPr>
          <p:nvPr>
            <p:ph idx="1"/>
          </p:nvPr>
        </p:nvSpPr>
        <p:spPr/>
        <p:txBody>
          <a:bodyPr vert="horz" lIns="91440" tIns="45720" rIns="91440" bIns="45720" rtlCol="0" anchor="t">
            <a:normAutofit/>
          </a:bodyPr>
          <a:lstStyle/>
          <a:p>
            <a:r>
              <a:rPr lang="en-US" b="1" dirty="0">
                <a:solidFill>
                  <a:schemeClr val="tx1">
                    <a:lumMod val="50000"/>
                    <a:lumOff val="50000"/>
                  </a:schemeClr>
                </a:solidFill>
              </a:rPr>
              <a:t>Azure Web App Multi-region, Azure SQL DB, NLB</a:t>
            </a:r>
          </a:p>
          <a:p>
            <a:r>
              <a:rPr lang="en-US" b="1" dirty="0">
                <a:cs typeface="Calibri"/>
              </a:rPr>
              <a:t>@Cenk Caglar  will update this slide</a:t>
            </a:r>
            <a:endParaRPr lang="en-US" b="1" dirty="0">
              <a:solidFill>
                <a:schemeClr val="tx1">
                  <a:lumMod val="50000"/>
                  <a:lumOff val="50000"/>
                </a:schemeClr>
              </a:solidFill>
              <a:cs typeface="Calibri"/>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2383338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a:latin typeface="Segoe UI Light" panose="020B0502040204020203" pitchFamily="34" charset="0"/>
              </a:rPr>
              <a:t>Prerequisites</a:t>
            </a:r>
          </a:p>
        </p:txBody>
      </p:sp>
      <p:graphicFrame>
        <p:nvGraphicFramePr>
          <p:cNvPr id="19" name="Diagram 18">
            <a:extLst>
              <a:ext uri="{FF2B5EF4-FFF2-40B4-BE49-F238E27FC236}">
                <a16:creationId xmlns:a16="http://schemas.microsoft.com/office/drawing/2014/main" id="{308A3B27-D871-4DA9-B27C-0D1AA5A9BAB6}"/>
              </a:ext>
            </a:extLst>
          </p:cNvPr>
          <p:cNvGraphicFramePr/>
          <p:nvPr>
            <p:extLst/>
          </p:nvPr>
        </p:nvGraphicFramePr>
        <p:xfrm>
          <a:off x="838199" y="1950087"/>
          <a:ext cx="10515601" cy="3998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77C660F4-8101-4EC5-A5BD-F29927BF625A}"/>
              </a:ext>
            </a:extLst>
          </p:cNvPr>
          <p:cNvSpPr txBox="1"/>
          <p:nvPr/>
        </p:nvSpPr>
        <p:spPr>
          <a:xfrm>
            <a:off x="2622452" y="2218652"/>
            <a:ext cx="6794696" cy="369332"/>
          </a:xfrm>
          <a:prstGeom prst="rect">
            <a:avLst/>
          </a:prstGeom>
          <a:noFill/>
        </p:spPr>
        <p:txBody>
          <a:bodyPr wrap="square" rtlCol="0">
            <a:spAutoFit/>
          </a:bodyPr>
          <a:lstStyle/>
          <a:p>
            <a:r>
              <a:rPr lang="en-US" b="1">
                <a:solidFill>
                  <a:schemeClr val="tx1">
                    <a:lumMod val="50000"/>
                    <a:lumOff val="50000"/>
                  </a:schemeClr>
                </a:solidFill>
              </a:rPr>
              <a:t>List of activities required to configure Cognitive services etc.</a:t>
            </a:r>
          </a:p>
        </p:txBody>
      </p:sp>
      <p:sp>
        <p:nvSpPr>
          <p:cNvPr id="5" name="TextBox 4">
            <a:extLst>
              <a:ext uri="{FF2B5EF4-FFF2-40B4-BE49-F238E27FC236}">
                <a16:creationId xmlns:a16="http://schemas.microsoft.com/office/drawing/2014/main" id="{CFCEEC94-5FA4-40A4-9ECF-DBB8E4D7A6C7}"/>
              </a:ext>
            </a:extLst>
          </p:cNvPr>
          <p:cNvSpPr txBox="1"/>
          <p:nvPr/>
        </p:nvSpPr>
        <p:spPr>
          <a:xfrm>
            <a:off x="3368430" y="3157957"/>
            <a:ext cx="7247988" cy="369332"/>
          </a:xfrm>
          <a:prstGeom prst="rect">
            <a:avLst/>
          </a:prstGeom>
          <a:noFill/>
        </p:spPr>
        <p:txBody>
          <a:bodyPr wrap="square" rtlCol="0">
            <a:spAutoFit/>
          </a:bodyPr>
          <a:lstStyle/>
          <a:p>
            <a:r>
              <a:rPr lang="en-US" b="1">
                <a:solidFill>
                  <a:schemeClr val="tx1">
                    <a:lumMod val="50000"/>
                    <a:lumOff val="50000"/>
                  </a:schemeClr>
                </a:solidFill>
              </a:rPr>
              <a:t>List of activities required to configure </a:t>
            </a:r>
            <a:r>
              <a:rPr lang="en-US" b="1" err="1">
                <a:solidFill>
                  <a:schemeClr val="tx1">
                    <a:lumMod val="50000"/>
                    <a:lumOff val="50000"/>
                  </a:schemeClr>
                </a:solidFill>
              </a:rPr>
              <a:t>CosmosDB</a:t>
            </a:r>
            <a:endParaRPr lang="en-US" b="1">
              <a:solidFill>
                <a:schemeClr val="tx1">
                  <a:lumMod val="50000"/>
                  <a:lumOff val="50000"/>
                </a:schemeClr>
              </a:solidFill>
            </a:endParaRPr>
          </a:p>
        </p:txBody>
      </p:sp>
      <p:sp>
        <p:nvSpPr>
          <p:cNvPr id="6" name="TextBox 5">
            <a:extLst>
              <a:ext uri="{FF2B5EF4-FFF2-40B4-BE49-F238E27FC236}">
                <a16:creationId xmlns:a16="http://schemas.microsoft.com/office/drawing/2014/main" id="{F2F43DDA-75FA-41BF-98F5-F01E1FDF7F7D}"/>
              </a:ext>
            </a:extLst>
          </p:cNvPr>
          <p:cNvSpPr txBox="1"/>
          <p:nvPr/>
        </p:nvSpPr>
        <p:spPr>
          <a:xfrm>
            <a:off x="4424044" y="4097262"/>
            <a:ext cx="6049499" cy="369332"/>
          </a:xfrm>
          <a:prstGeom prst="rect">
            <a:avLst/>
          </a:prstGeom>
          <a:noFill/>
        </p:spPr>
        <p:txBody>
          <a:bodyPr wrap="square" rtlCol="0">
            <a:spAutoFit/>
          </a:bodyPr>
          <a:lstStyle/>
          <a:p>
            <a:r>
              <a:rPr lang="en-US" b="1">
                <a:solidFill>
                  <a:schemeClr val="tx1">
                    <a:lumMod val="50000"/>
                    <a:lumOff val="50000"/>
                  </a:schemeClr>
                </a:solidFill>
              </a:rPr>
              <a:t>List of activities to point PBI dashboard to </a:t>
            </a:r>
            <a:r>
              <a:rPr lang="en-US" b="1" err="1">
                <a:solidFill>
                  <a:schemeClr val="tx1">
                    <a:lumMod val="50000"/>
                    <a:lumOff val="50000"/>
                  </a:schemeClr>
                </a:solidFill>
              </a:rPr>
              <a:t>CosmosDB</a:t>
            </a:r>
            <a:endParaRPr lang="en-US" b="1">
              <a:solidFill>
                <a:schemeClr val="tx1">
                  <a:lumMod val="50000"/>
                  <a:lumOff val="50000"/>
                </a:schemeClr>
              </a:solidFill>
            </a:endParaRPr>
          </a:p>
        </p:txBody>
      </p:sp>
      <p:sp>
        <p:nvSpPr>
          <p:cNvPr id="7" name="TextBox 6">
            <a:extLst>
              <a:ext uri="{FF2B5EF4-FFF2-40B4-BE49-F238E27FC236}">
                <a16:creationId xmlns:a16="http://schemas.microsoft.com/office/drawing/2014/main" id="{4ED8FA69-5093-45C6-813C-83219EA41F62}"/>
              </a:ext>
            </a:extLst>
          </p:cNvPr>
          <p:cNvSpPr txBox="1"/>
          <p:nvPr/>
        </p:nvSpPr>
        <p:spPr>
          <a:xfrm>
            <a:off x="5444929" y="5145287"/>
            <a:ext cx="4889696" cy="369332"/>
          </a:xfrm>
          <a:prstGeom prst="rect">
            <a:avLst/>
          </a:prstGeom>
          <a:noFill/>
        </p:spPr>
        <p:txBody>
          <a:bodyPr wrap="square" rtlCol="0">
            <a:spAutoFit/>
          </a:bodyPr>
          <a:lstStyle/>
          <a:p>
            <a:r>
              <a:rPr lang="en-US" b="1">
                <a:solidFill>
                  <a:schemeClr val="tx1">
                    <a:lumMod val="50000"/>
                    <a:lumOff val="50000"/>
                  </a:schemeClr>
                </a:solidFill>
              </a:rPr>
              <a:t>List of activities to run end to end test</a:t>
            </a:r>
          </a:p>
        </p:txBody>
      </p:sp>
    </p:spTree>
    <p:extLst>
      <p:ext uri="{BB962C8B-B14F-4D97-AF65-F5344CB8AC3E}">
        <p14:creationId xmlns:p14="http://schemas.microsoft.com/office/powerpoint/2010/main" val="2187258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A7496-23FC-4C00-91D2-A87850E309C4}"/>
              </a:ext>
            </a:extLst>
          </p:cNvPr>
          <p:cNvSpPr>
            <a:spLocks noGrp="1"/>
          </p:cNvSpPr>
          <p:nvPr>
            <p:ph type="title"/>
          </p:nvPr>
        </p:nvSpPr>
        <p:spPr/>
        <p:txBody>
          <a:bodyPr/>
          <a:lstStyle/>
          <a:p>
            <a:r>
              <a:rPr lang="en-US"/>
              <a:t>Terraform variables</a:t>
            </a:r>
          </a:p>
        </p:txBody>
      </p:sp>
      <p:pic>
        <p:nvPicPr>
          <p:cNvPr id="18" name="Content Placeholder 17">
            <a:extLst>
              <a:ext uri="{FF2B5EF4-FFF2-40B4-BE49-F238E27FC236}">
                <a16:creationId xmlns:a16="http://schemas.microsoft.com/office/drawing/2014/main" id="{248DEF98-BFEB-4FA4-84F7-E4C0EC5DD6EE}"/>
              </a:ext>
            </a:extLst>
          </p:cNvPr>
          <p:cNvPicPr>
            <a:picLocks noGrp="1" noChangeAspect="1"/>
          </p:cNvPicPr>
          <p:nvPr>
            <p:ph idx="1"/>
          </p:nvPr>
        </p:nvPicPr>
        <p:blipFill>
          <a:blip r:embed="rId2"/>
          <a:stretch>
            <a:fillRect/>
          </a:stretch>
        </p:blipFill>
        <p:spPr>
          <a:xfrm>
            <a:off x="8197217" y="1884317"/>
            <a:ext cx="1755926" cy="362272"/>
          </a:xfrm>
          <a:prstGeom prst="rect">
            <a:avLst/>
          </a:prstGeom>
        </p:spPr>
      </p:pic>
      <p:pic>
        <p:nvPicPr>
          <p:cNvPr id="6" name="Picture 5">
            <a:extLst>
              <a:ext uri="{FF2B5EF4-FFF2-40B4-BE49-F238E27FC236}">
                <a16:creationId xmlns:a16="http://schemas.microsoft.com/office/drawing/2014/main" id="{BCF9812F-1A10-4B3B-A50B-3089ECA345C3}"/>
              </a:ext>
            </a:extLst>
          </p:cNvPr>
          <p:cNvPicPr>
            <a:picLocks noChangeAspect="1"/>
          </p:cNvPicPr>
          <p:nvPr/>
        </p:nvPicPr>
        <p:blipFill>
          <a:blip r:embed="rId3"/>
          <a:stretch>
            <a:fillRect/>
          </a:stretch>
        </p:blipFill>
        <p:spPr>
          <a:xfrm>
            <a:off x="2238857" y="2415579"/>
            <a:ext cx="7714286" cy="3171429"/>
          </a:xfrm>
          <a:prstGeom prst="rect">
            <a:avLst/>
          </a:prstGeom>
        </p:spPr>
      </p:pic>
      <p:sp>
        <p:nvSpPr>
          <p:cNvPr id="7" name="TextBox 6">
            <a:extLst>
              <a:ext uri="{FF2B5EF4-FFF2-40B4-BE49-F238E27FC236}">
                <a16:creationId xmlns:a16="http://schemas.microsoft.com/office/drawing/2014/main" id="{A0B059C2-D60B-4CCE-AA3F-2E2D7715D2BC}"/>
              </a:ext>
            </a:extLst>
          </p:cNvPr>
          <p:cNvSpPr txBox="1"/>
          <p:nvPr/>
        </p:nvSpPr>
        <p:spPr>
          <a:xfrm>
            <a:off x="947882" y="2639216"/>
            <a:ext cx="865365" cy="369332"/>
          </a:xfrm>
          <a:prstGeom prst="rect">
            <a:avLst/>
          </a:prstGeom>
          <a:solidFill>
            <a:schemeClr val="bg2">
              <a:lumMod val="90000"/>
            </a:schemeClr>
          </a:solidFill>
          <a:ln>
            <a:solidFill>
              <a:srgbClr val="FFC000"/>
            </a:solidFill>
          </a:ln>
        </p:spPr>
        <p:txBody>
          <a:bodyPr wrap="none" rtlCol="0">
            <a:spAutoFit/>
          </a:bodyPr>
          <a:lstStyle/>
          <a:p>
            <a:pPr algn="ctr"/>
            <a:r>
              <a:rPr lang="en-US" b="1"/>
              <a:t>default</a:t>
            </a:r>
          </a:p>
        </p:txBody>
      </p:sp>
      <p:cxnSp>
        <p:nvCxnSpPr>
          <p:cNvPr id="9" name="Straight Arrow Connector 8">
            <a:extLst>
              <a:ext uri="{FF2B5EF4-FFF2-40B4-BE49-F238E27FC236}">
                <a16:creationId xmlns:a16="http://schemas.microsoft.com/office/drawing/2014/main" id="{E8310BCC-2D56-4969-B993-53FD754322A3}"/>
              </a:ext>
            </a:extLst>
          </p:cNvPr>
          <p:cNvCxnSpPr>
            <a:cxnSpLocks/>
            <a:stCxn id="7" idx="3"/>
          </p:cNvCxnSpPr>
          <p:nvPr/>
        </p:nvCxnSpPr>
        <p:spPr>
          <a:xfrm>
            <a:off x="1813247" y="2823882"/>
            <a:ext cx="822377"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3" name="TextBox 12">
            <a:extLst>
              <a:ext uri="{FF2B5EF4-FFF2-40B4-BE49-F238E27FC236}">
                <a16:creationId xmlns:a16="http://schemas.microsoft.com/office/drawing/2014/main" id="{D1EA5020-1CAB-4C7C-9C6C-D754F6F2DA2B}"/>
              </a:ext>
            </a:extLst>
          </p:cNvPr>
          <p:cNvSpPr txBox="1"/>
          <p:nvPr/>
        </p:nvSpPr>
        <p:spPr>
          <a:xfrm>
            <a:off x="1164478" y="4209926"/>
            <a:ext cx="612668" cy="369332"/>
          </a:xfrm>
          <a:prstGeom prst="rect">
            <a:avLst/>
          </a:prstGeom>
          <a:solidFill>
            <a:schemeClr val="bg2">
              <a:lumMod val="90000"/>
            </a:schemeClr>
          </a:solidFill>
          <a:ln>
            <a:solidFill>
              <a:srgbClr val="FFC000"/>
            </a:solidFill>
          </a:ln>
        </p:spPr>
        <p:txBody>
          <a:bodyPr wrap="none" rtlCol="0">
            <a:spAutoFit/>
          </a:bodyPr>
          <a:lstStyle/>
          <a:p>
            <a:pPr algn="ctr"/>
            <a:r>
              <a:rPr lang="en-US" b="1"/>
              <a:t>type</a:t>
            </a:r>
          </a:p>
        </p:txBody>
      </p:sp>
      <p:cxnSp>
        <p:nvCxnSpPr>
          <p:cNvPr id="14" name="Straight Arrow Connector 13">
            <a:extLst>
              <a:ext uri="{FF2B5EF4-FFF2-40B4-BE49-F238E27FC236}">
                <a16:creationId xmlns:a16="http://schemas.microsoft.com/office/drawing/2014/main" id="{857A48E1-1BAE-4FBF-91E0-40FCC01FA271}"/>
              </a:ext>
            </a:extLst>
          </p:cNvPr>
          <p:cNvCxnSpPr>
            <a:cxnSpLocks/>
          </p:cNvCxnSpPr>
          <p:nvPr/>
        </p:nvCxnSpPr>
        <p:spPr>
          <a:xfrm>
            <a:off x="1777146" y="4394592"/>
            <a:ext cx="822377"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17" name="Picture 16">
            <a:extLst>
              <a:ext uri="{FF2B5EF4-FFF2-40B4-BE49-F238E27FC236}">
                <a16:creationId xmlns:a16="http://schemas.microsoft.com/office/drawing/2014/main" id="{213C8903-2D59-44F2-A09E-D745A4A9E546}"/>
              </a:ext>
            </a:extLst>
          </p:cNvPr>
          <p:cNvPicPr>
            <a:picLocks noChangeAspect="1"/>
          </p:cNvPicPr>
          <p:nvPr/>
        </p:nvPicPr>
        <p:blipFill>
          <a:blip r:embed="rId4"/>
          <a:stretch>
            <a:fillRect/>
          </a:stretch>
        </p:blipFill>
        <p:spPr>
          <a:xfrm>
            <a:off x="838200" y="1889201"/>
            <a:ext cx="2386838" cy="357388"/>
          </a:xfrm>
          <a:prstGeom prst="rect">
            <a:avLst/>
          </a:prstGeom>
        </p:spPr>
      </p:pic>
      <p:pic>
        <p:nvPicPr>
          <p:cNvPr id="19" name="Picture 18">
            <a:extLst>
              <a:ext uri="{FF2B5EF4-FFF2-40B4-BE49-F238E27FC236}">
                <a16:creationId xmlns:a16="http://schemas.microsoft.com/office/drawing/2014/main" id="{4F55E797-2D72-4C54-AA36-856BDC6782DF}"/>
              </a:ext>
            </a:extLst>
          </p:cNvPr>
          <p:cNvPicPr>
            <a:picLocks noChangeAspect="1"/>
          </p:cNvPicPr>
          <p:nvPr/>
        </p:nvPicPr>
        <p:blipFill>
          <a:blip r:embed="rId5"/>
          <a:stretch>
            <a:fillRect/>
          </a:stretch>
        </p:blipFill>
        <p:spPr>
          <a:xfrm>
            <a:off x="2238857" y="5780637"/>
            <a:ext cx="7685714" cy="885714"/>
          </a:xfrm>
          <a:prstGeom prst="rect">
            <a:avLst/>
          </a:prstGeom>
        </p:spPr>
      </p:pic>
      <p:sp>
        <p:nvSpPr>
          <p:cNvPr id="21" name="TextBox 20">
            <a:extLst>
              <a:ext uri="{FF2B5EF4-FFF2-40B4-BE49-F238E27FC236}">
                <a16:creationId xmlns:a16="http://schemas.microsoft.com/office/drawing/2014/main" id="{97083277-938D-4AA6-98A3-5D748CAC8AB0}"/>
              </a:ext>
            </a:extLst>
          </p:cNvPr>
          <p:cNvSpPr txBox="1"/>
          <p:nvPr/>
        </p:nvSpPr>
        <p:spPr>
          <a:xfrm>
            <a:off x="1143685" y="6038828"/>
            <a:ext cx="465833" cy="369332"/>
          </a:xfrm>
          <a:prstGeom prst="rect">
            <a:avLst/>
          </a:prstGeom>
          <a:solidFill>
            <a:schemeClr val="bg2">
              <a:lumMod val="90000"/>
            </a:schemeClr>
          </a:solidFill>
          <a:ln>
            <a:solidFill>
              <a:srgbClr val="FFC000"/>
            </a:solidFill>
          </a:ln>
        </p:spPr>
        <p:txBody>
          <a:bodyPr wrap="none" rtlCol="0">
            <a:spAutoFit/>
          </a:bodyPr>
          <a:lstStyle/>
          <a:p>
            <a:pPr algn="ctr"/>
            <a:r>
              <a:rPr lang="en-US" b="1"/>
              <a:t>list</a:t>
            </a:r>
          </a:p>
        </p:txBody>
      </p:sp>
      <p:cxnSp>
        <p:nvCxnSpPr>
          <p:cNvPr id="22" name="Straight Arrow Connector 21">
            <a:extLst>
              <a:ext uri="{FF2B5EF4-FFF2-40B4-BE49-F238E27FC236}">
                <a16:creationId xmlns:a16="http://schemas.microsoft.com/office/drawing/2014/main" id="{F083CCFC-90CC-4499-AE12-20397C1F4BB5}"/>
              </a:ext>
            </a:extLst>
          </p:cNvPr>
          <p:cNvCxnSpPr>
            <a:cxnSpLocks/>
          </p:cNvCxnSpPr>
          <p:nvPr/>
        </p:nvCxnSpPr>
        <p:spPr>
          <a:xfrm>
            <a:off x="1620430" y="6223494"/>
            <a:ext cx="822377"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23" name="Picture 22">
            <a:extLst>
              <a:ext uri="{FF2B5EF4-FFF2-40B4-BE49-F238E27FC236}">
                <a16:creationId xmlns:a16="http://schemas.microsoft.com/office/drawing/2014/main" id="{C6D31957-8733-455A-8371-5708C3FAED4E}"/>
              </a:ext>
            </a:extLst>
          </p:cNvPr>
          <p:cNvPicPr>
            <a:picLocks noChangeAspect="1"/>
          </p:cNvPicPr>
          <p:nvPr/>
        </p:nvPicPr>
        <p:blipFill>
          <a:blip r:embed="rId6"/>
          <a:stretch>
            <a:fillRect/>
          </a:stretch>
        </p:blipFill>
        <p:spPr>
          <a:xfrm>
            <a:off x="5848381" y="6364303"/>
            <a:ext cx="4076190" cy="257143"/>
          </a:xfrm>
          <a:prstGeom prst="rect">
            <a:avLst/>
          </a:prstGeom>
        </p:spPr>
      </p:pic>
    </p:spTree>
    <p:extLst>
      <p:ext uri="{BB962C8B-B14F-4D97-AF65-F5344CB8AC3E}">
        <p14:creationId xmlns:p14="http://schemas.microsoft.com/office/powerpoint/2010/main" val="145183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8416091-CCDB-469C-B482-FB13C9B1E60F}"/>
              </a:ext>
            </a:extLst>
          </p:cNvPr>
          <p:cNvSpPr>
            <a:spLocks noGrp="1"/>
          </p:cNvSpPr>
          <p:nvPr>
            <p:ph type="body" idx="1"/>
          </p:nvPr>
        </p:nvSpPr>
        <p:spPr/>
        <p:txBody>
          <a:bodyPr/>
          <a:lstStyle/>
          <a:p>
            <a:r>
              <a:rPr lang="en-US"/>
              <a:t>Business Strategy</a:t>
            </a:r>
          </a:p>
        </p:txBody>
      </p:sp>
      <p:sp>
        <p:nvSpPr>
          <p:cNvPr id="6" name="Content Placeholder 5">
            <a:extLst>
              <a:ext uri="{FF2B5EF4-FFF2-40B4-BE49-F238E27FC236}">
                <a16:creationId xmlns:a16="http://schemas.microsoft.com/office/drawing/2014/main" id="{4A4BBE77-BBCA-4C3C-BAD4-8F777D707A06}"/>
              </a:ext>
            </a:extLst>
          </p:cNvPr>
          <p:cNvSpPr>
            <a:spLocks noGrp="1"/>
          </p:cNvSpPr>
          <p:nvPr>
            <p:ph sz="half" idx="2"/>
          </p:nvPr>
        </p:nvSpPr>
        <p:spPr/>
        <p:txBody>
          <a:bodyPr>
            <a:normAutofit fontScale="55000" lnSpcReduction="20000"/>
          </a:bodyPr>
          <a:lstStyle/>
          <a:p>
            <a:pPr marL="285750" indent="-285750"/>
            <a:endParaRPr lang="en-US"/>
          </a:p>
          <a:p>
            <a:pPr marL="285750" indent="-285750"/>
            <a:r>
              <a:rPr lang="en-US"/>
              <a:t>Why a multi-cloud Strategy?</a:t>
            </a:r>
          </a:p>
          <a:p>
            <a:pPr marL="742950" lvl="1" indent="-285750"/>
            <a:r>
              <a:rPr lang="en-US"/>
              <a:t>Regulation</a:t>
            </a:r>
          </a:p>
          <a:p>
            <a:pPr marL="742950" lvl="1" indent="-285750"/>
            <a:r>
              <a:rPr lang="en-US"/>
              <a:t>Cost Savings</a:t>
            </a:r>
          </a:p>
          <a:p>
            <a:pPr marL="742950" lvl="1" indent="-285750"/>
            <a:r>
              <a:rPr lang="en-US"/>
              <a:t>Resilience</a:t>
            </a:r>
          </a:p>
          <a:p>
            <a:pPr marL="742950" lvl="1" indent="-285750"/>
            <a:r>
              <a:rPr lang="en-US"/>
              <a:t>Cloud Agnostic</a:t>
            </a:r>
          </a:p>
          <a:p>
            <a:pPr marL="742950" lvl="1" indent="-285750"/>
            <a:endParaRPr lang="en-US"/>
          </a:p>
          <a:p>
            <a:pPr marL="285750" indent="-285750"/>
            <a:r>
              <a:rPr lang="en-US"/>
              <a:t>Uncertainties and Concerns</a:t>
            </a:r>
          </a:p>
          <a:p>
            <a:pPr marL="742950" lvl="1" indent="-285750"/>
            <a:r>
              <a:rPr lang="en-US"/>
              <a:t>Complexity</a:t>
            </a:r>
          </a:p>
          <a:p>
            <a:pPr marL="742950" lvl="1" indent="-285750"/>
            <a:r>
              <a:rPr lang="en-US"/>
              <a:t>Operations</a:t>
            </a:r>
          </a:p>
          <a:p>
            <a:pPr marL="742950" lvl="1" indent="-285750"/>
            <a:r>
              <a:rPr lang="en-US"/>
              <a:t>Tooling</a:t>
            </a:r>
          </a:p>
          <a:p>
            <a:pPr marL="742950" lvl="1" indent="-285750"/>
            <a:r>
              <a:rPr lang="en-US"/>
              <a:t>Training</a:t>
            </a:r>
          </a:p>
          <a:p>
            <a:pPr marL="742950" lvl="1" indent="-285750"/>
            <a:r>
              <a:rPr lang="en-US"/>
              <a:t>Skill Set</a:t>
            </a:r>
          </a:p>
          <a:p>
            <a:endParaRPr lang="en-US"/>
          </a:p>
        </p:txBody>
      </p:sp>
      <p:sp>
        <p:nvSpPr>
          <p:cNvPr id="7" name="Text Placeholder 6">
            <a:extLst>
              <a:ext uri="{FF2B5EF4-FFF2-40B4-BE49-F238E27FC236}">
                <a16:creationId xmlns:a16="http://schemas.microsoft.com/office/drawing/2014/main" id="{DC67E35B-DF01-4503-BDC1-6E4ECA02125E}"/>
              </a:ext>
            </a:extLst>
          </p:cNvPr>
          <p:cNvSpPr>
            <a:spLocks noGrp="1"/>
          </p:cNvSpPr>
          <p:nvPr>
            <p:ph type="body" sz="quarter" idx="3"/>
          </p:nvPr>
        </p:nvSpPr>
        <p:spPr/>
        <p:txBody>
          <a:bodyPr/>
          <a:lstStyle/>
          <a:p>
            <a:r>
              <a:rPr lang="en-US"/>
              <a:t>Technical Challenges</a:t>
            </a:r>
          </a:p>
        </p:txBody>
      </p:sp>
      <p:sp>
        <p:nvSpPr>
          <p:cNvPr id="8" name="Content Placeholder 7">
            <a:extLst>
              <a:ext uri="{FF2B5EF4-FFF2-40B4-BE49-F238E27FC236}">
                <a16:creationId xmlns:a16="http://schemas.microsoft.com/office/drawing/2014/main" id="{FB90EA2E-7FFD-4199-91A7-578B36367BC0}"/>
              </a:ext>
            </a:extLst>
          </p:cNvPr>
          <p:cNvSpPr>
            <a:spLocks noGrp="1"/>
          </p:cNvSpPr>
          <p:nvPr>
            <p:ph sz="quarter" idx="4"/>
          </p:nvPr>
        </p:nvSpPr>
        <p:spPr/>
        <p:txBody>
          <a:bodyPr>
            <a:normAutofit fontScale="55000" lnSpcReduction="20000"/>
          </a:bodyPr>
          <a:lstStyle/>
          <a:p>
            <a:endParaRPr lang="en-US"/>
          </a:p>
          <a:p>
            <a:r>
              <a:rPr lang="en-US"/>
              <a:t>Technical </a:t>
            </a:r>
            <a:r>
              <a:rPr lang="en-US">
                <a:solidFill>
                  <a:srgbClr val="FF0000"/>
                </a:solidFill>
              </a:rPr>
              <a:t>Aspects</a:t>
            </a:r>
          </a:p>
          <a:p>
            <a:pPr lvl="1"/>
            <a:r>
              <a:rPr lang="en-US"/>
              <a:t>Infrastructure</a:t>
            </a:r>
          </a:p>
          <a:p>
            <a:pPr lvl="1"/>
            <a:r>
              <a:rPr lang="en-US"/>
              <a:t>Identity</a:t>
            </a:r>
          </a:p>
          <a:p>
            <a:pPr lvl="1"/>
            <a:r>
              <a:rPr lang="en-US"/>
              <a:t>Networking</a:t>
            </a:r>
          </a:p>
          <a:p>
            <a:pPr lvl="1"/>
            <a:r>
              <a:rPr lang="en-US"/>
              <a:t>Security</a:t>
            </a:r>
          </a:p>
          <a:p>
            <a:pPr lvl="1"/>
            <a:r>
              <a:rPr lang="en-US"/>
              <a:t>Governance</a:t>
            </a:r>
          </a:p>
          <a:p>
            <a:pPr lvl="1"/>
            <a:r>
              <a:rPr lang="en-US" sz="3500" b="1"/>
              <a:t>Automation</a:t>
            </a:r>
          </a:p>
          <a:p>
            <a:pPr lvl="1"/>
            <a:endParaRPr lang="en-US"/>
          </a:p>
          <a:p>
            <a:r>
              <a:rPr lang="en-US"/>
              <a:t>Application Discovery</a:t>
            </a:r>
          </a:p>
          <a:p>
            <a:pPr lvl="1"/>
            <a:r>
              <a:rPr lang="en-US"/>
              <a:t>Decommission</a:t>
            </a:r>
          </a:p>
          <a:p>
            <a:pPr lvl="1"/>
            <a:r>
              <a:rPr lang="en-US"/>
              <a:t>Re-platform</a:t>
            </a:r>
          </a:p>
          <a:p>
            <a:pPr lvl="1"/>
            <a:r>
              <a:rPr lang="en-US"/>
              <a:t>Redesign</a:t>
            </a:r>
          </a:p>
          <a:p>
            <a:pPr lvl="1"/>
            <a:r>
              <a:rPr lang="en-US"/>
              <a:t>Rearchitect</a:t>
            </a:r>
          </a:p>
          <a:p>
            <a:pPr lvl="1"/>
            <a:r>
              <a:rPr lang="en-US"/>
              <a:t>Where to deploy?</a:t>
            </a:r>
          </a:p>
        </p:txBody>
      </p:sp>
      <p:sp>
        <p:nvSpPr>
          <p:cNvPr id="9" name="Title 1">
            <a:extLst>
              <a:ext uri="{FF2B5EF4-FFF2-40B4-BE49-F238E27FC236}">
                <a16:creationId xmlns:a16="http://schemas.microsoft.com/office/drawing/2014/main" id="{B8511AEC-2851-433B-9256-D7306EC24CDA}"/>
              </a:ext>
            </a:extLst>
          </p:cNvPr>
          <p:cNvSpPr>
            <a:spLocks noGrp="1"/>
          </p:cNvSpPr>
          <p:nvPr>
            <p:ph type="title"/>
          </p:nvPr>
        </p:nvSpPr>
        <p:spPr>
          <a:xfrm>
            <a:off x="839788" y="365125"/>
            <a:ext cx="10515600" cy="1325563"/>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5600">
                <a:latin typeface="Segoe UI Light" panose="020B0502040204020203" pitchFamily="34" charset="0"/>
              </a:rPr>
              <a:t>Multi-cloud Strategy - Challenges</a:t>
            </a:r>
          </a:p>
        </p:txBody>
      </p:sp>
    </p:spTree>
    <p:extLst>
      <p:ext uri="{BB962C8B-B14F-4D97-AF65-F5344CB8AC3E}">
        <p14:creationId xmlns:p14="http://schemas.microsoft.com/office/powerpoint/2010/main" val="400957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9" name="Shape 1879"/>
          <p:cNvSpPr/>
          <p:nvPr/>
        </p:nvSpPr>
        <p:spPr>
          <a:xfrm>
            <a:off x="929060" y="1681083"/>
            <a:ext cx="4511066" cy="4573142"/>
          </a:xfrm>
          <a:prstGeom prst="rect">
            <a:avLst/>
          </a:prstGeom>
          <a:gradFill>
            <a:gsLst>
              <a:gs pos="0">
                <a:srgbClr val="FFFFFF">
                  <a:alpha val="44001"/>
                </a:srgbClr>
              </a:gs>
              <a:gs pos="100000">
                <a:srgbClr val="EEEEEE">
                  <a:alpha val="44001"/>
                </a:srgbClr>
              </a:gs>
            </a:gsLst>
            <a:lin ang="16200000"/>
          </a:gradFill>
          <a:ln w="12700">
            <a:miter lim="400000"/>
          </a:ln>
        </p:spPr>
        <p:txBody>
          <a:bodyPr lIns="60960" tIns="60960" rIns="60960" bIns="60960" anchor="ctr"/>
          <a:lstStyle/>
          <a:p>
            <a:pPr>
              <a:defRPr sz="3400" b="0">
                <a:solidFill>
                  <a:srgbClr val="000000"/>
                </a:solidFill>
                <a:latin typeface="Verdana"/>
                <a:ea typeface="Verdana"/>
                <a:cs typeface="Verdana"/>
                <a:sym typeface="Verdana"/>
              </a:defRPr>
            </a:pPr>
            <a:endParaRPr sz="1700"/>
          </a:p>
        </p:txBody>
      </p:sp>
      <p:sp>
        <p:nvSpPr>
          <p:cNvPr id="1880" name="Shape 1880"/>
          <p:cNvSpPr/>
          <p:nvPr/>
        </p:nvSpPr>
        <p:spPr>
          <a:xfrm>
            <a:off x="7330856" y="1617250"/>
            <a:ext cx="4511066" cy="4573142"/>
          </a:xfrm>
          <a:prstGeom prst="rect">
            <a:avLst/>
          </a:prstGeom>
          <a:gradFill>
            <a:gsLst>
              <a:gs pos="0">
                <a:srgbClr val="FFFFFF">
                  <a:alpha val="44001"/>
                </a:srgbClr>
              </a:gs>
              <a:gs pos="100000">
                <a:srgbClr val="EEEEEE">
                  <a:alpha val="44001"/>
                </a:srgbClr>
              </a:gs>
            </a:gsLst>
            <a:lin ang="16200000"/>
          </a:gradFill>
          <a:ln w="12700">
            <a:miter lim="400000"/>
          </a:ln>
        </p:spPr>
        <p:txBody>
          <a:bodyPr lIns="60960" tIns="60960" rIns="60960" bIns="60960" anchor="ctr"/>
          <a:lstStyle/>
          <a:p>
            <a:pPr>
              <a:defRPr sz="3400" b="0">
                <a:solidFill>
                  <a:srgbClr val="000000"/>
                </a:solidFill>
                <a:latin typeface="Verdana"/>
                <a:ea typeface="Verdana"/>
                <a:cs typeface="Verdana"/>
                <a:sym typeface="Verdana"/>
              </a:defRPr>
            </a:pPr>
            <a:endParaRPr sz="1700"/>
          </a:p>
        </p:txBody>
      </p:sp>
      <p:sp>
        <p:nvSpPr>
          <p:cNvPr id="1881" name="Shape 188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a:t>
            </a:fld>
            <a:endParaRPr/>
          </a:p>
        </p:txBody>
      </p:sp>
      <p:sp>
        <p:nvSpPr>
          <p:cNvPr id="1882" name="Shape 1882"/>
          <p:cNvSpPr/>
          <p:nvPr/>
        </p:nvSpPr>
        <p:spPr>
          <a:xfrm>
            <a:off x="5127542" y="4585335"/>
            <a:ext cx="2515817" cy="1457981"/>
          </a:xfrm>
          <a:custGeom>
            <a:avLst/>
            <a:gdLst/>
            <a:ahLst/>
            <a:cxnLst>
              <a:cxn ang="0">
                <a:pos x="wd2" y="hd2"/>
              </a:cxn>
              <a:cxn ang="5400000">
                <a:pos x="wd2" y="hd2"/>
              </a:cxn>
              <a:cxn ang="10800000">
                <a:pos x="wd2" y="hd2"/>
              </a:cxn>
              <a:cxn ang="16200000">
                <a:pos x="wd2" y="hd2"/>
              </a:cxn>
            </a:cxnLst>
            <a:rect l="0" t="0" r="r" b="b"/>
            <a:pathLst>
              <a:path w="21600" h="21600" extrusionOk="0">
                <a:moveTo>
                  <a:pt x="21600" y="10816"/>
                </a:moveTo>
                <a:lnTo>
                  <a:pt x="10782" y="21600"/>
                </a:lnTo>
                <a:lnTo>
                  <a:pt x="0" y="10847"/>
                </a:lnTo>
                <a:lnTo>
                  <a:pt x="10782" y="0"/>
                </a:lnTo>
                <a:lnTo>
                  <a:pt x="21600" y="10816"/>
                </a:lnTo>
                <a:close/>
              </a:path>
            </a:pathLst>
          </a:custGeom>
          <a:solidFill>
            <a:schemeClr val="accent4">
              <a:alpha val="14000"/>
            </a:schemeClr>
          </a:solidFill>
          <a:ln w="63500">
            <a:solidFill>
              <a:schemeClr val="accent4">
                <a:alpha val="56000"/>
              </a:schemeClr>
            </a:solidFill>
            <a:miter/>
          </a:ln>
        </p:spPr>
        <p:txBody>
          <a:bodyPr lIns="60960" tIns="60960" rIns="60960" bIns="60960"/>
          <a:lstStyle/>
          <a:p>
            <a:pPr>
              <a:defRPr sz="3400" b="0">
                <a:solidFill>
                  <a:srgbClr val="000000"/>
                </a:solidFill>
                <a:latin typeface="Verdana"/>
                <a:ea typeface="Verdana"/>
                <a:cs typeface="Verdana"/>
                <a:sym typeface="Verdana"/>
              </a:defRPr>
            </a:pPr>
            <a:endParaRPr sz="1700"/>
          </a:p>
        </p:txBody>
      </p:sp>
      <p:grpSp>
        <p:nvGrpSpPr>
          <p:cNvPr id="1887" name="Group 1887"/>
          <p:cNvGrpSpPr/>
          <p:nvPr/>
        </p:nvGrpSpPr>
        <p:grpSpPr>
          <a:xfrm>
            <a:off x="6232685" y="5140137"/>
            <a:ext cx="305611" cy="348350"/>
            <a:chOff x="0" y="0"/>
            <a:chExt cx="611221" cy="696698"/>
          </a:xfrm>
        </p:grpSpPr>
        <p:sp>
          <p:nvSpPr>
            <p:cNvPr id="1883" name="Shape 1883"/>
            <p:cNvSpPr/>
            <p:nvPr/>
          </p:nvSpPr>
          <p:spPr>
            <a:xfrm>
              <a:off x="211052" y="123302"/>
              <a:ext cx="189117" cy="3290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7200"/>
                  </a:lnTo>
                  <a:lnTo>
                    <a:pt x="21600" y="21600"/>
                  </a:lnTo>
                  <a:lnTo>
                    <a:pt x="0" y="14400"/>
                  </a:lnTo>
                  <a:lnTo>
                    <a:pt x="0" y="0"/>
                  </a:lnTo>
                  <a:close/>
                </a:path>
              </a:pathLst>
            </a:custGeom>
            <a:solidFill>
              <a:schemeClr val="accent4"/>
            </a:solidFill>
            <a:ln w="12700" cap="flat">
              <a:noFill/>
              <a:miter lim="400000"/>
            </a:ln>
            <a:effectLst/>
          </p:spPr>
          <p:txBody>
            <a:bodyPr wrap="square" lIns="60960" tIns="60960" rIns="60960" bIns="60960" numCol="1" anchor="t">
              <a:noAutofit/>
            </a:bodyPr>
            <a:lstStyle/>
            <a:p>
              <a:pPr>
                <a:defRPr sz="2600" b="0">
                  <a:solidFill>
                    <a:srgbClr val="000000"/>
                  </a:solidFill>
                  <a:latin typeface="Verdana"/>
                  <a:ea typeface="Verdana"/>
                  <a:cs typeface="Verdana"/>
                  <a:sym typeface="Verdana"/>
                </a:defRPr>
              </a:pPr>
              <a:endParaRPr sz="1300"/>
            </a:p>
          </p:txBody>
        </p:sp>
        <p:sp>
          <p:nvSpPr>
            <p:cNvPr id="1884" name="Shape 1884"/>
            <p:cNvSpPr/>
            <p:nvPr/>
          </p:nvSpPr>
          <p:spPr>
            <a:xfrm>
              <a:off x="420592" y="123302"/>
              <a:ext cx="190630" cy="329061"/>
            </a:xfrm>
            <a:custGeom>
              <a:avLst/>
              <a:gdLst/>
              <a:ahLst/>
              <a:cxnLst>
                <a:cxn ang="0">
                  <a:pos x="wd2" y="hd2"/>
                </a:cxn>
                <a:cxn ang="5400000">
                  <a:pos x="wd2" y="hd2"/>
                </a:cxn>
                <a:cxn ang="10800000">
                  <a:pos x="wd2" y="hd2"/>
                </a:cxn>
                <a:cxn ang="16200000">
                  <a:pos x="wd2" y="hd2"/>
                </a:cxn>
              </a:cxnLst>
              <a:rect l="0" t="0" r="r" b="b"/>
              <a:pathLst>
                <a:path w="21600" h="21600" extrusionOk="0">
                  <a:moveTo>
                    <a:pt x="0" y="7200"/>
                  </a:moveTo>
                  <a:lnTo>
                    <a:pt x="0" y="21600"/>
                  </a:lnTo>
                  <a:lnTo>
                    <a:pt x="21600" y="14400"/>
                  </a:lnTo>
                  <a:lnTo>
                    <a:pt x="21600" y="0"/>
                  </a:lnTo>
                  <a:lnTo>
                    <a:pt x="0" y="7200"/>
                  </a:lnTo>
                  <a:close/>
                </a:path>
              </a:pathLst>
            </a:custGeom>
            <a:solidFill>
              <a:srgbClr val="4040B2"/>
            </a:solidFill>
            <a:ln w="12700" cap="flat">
              <a:noFill/>
              <a:miter lim="400000"/>
            </a:ln>
            <a:effectLst/>
          </p:spPr>
          <p:txBody>
            <a:bodyPr wrap="square" lIns="60960" tIns="60960" rIns="60960" bIns="60960" numCol="1" anchor="t">
              <a:noAutofit/>
            </a:bodyPr>
            <a:lstStyle/>
            <a:p>
              <a:pPr>
                <a:defRPr sz="2600" b="0">
                  <a:solidFill>
                    <a:srgbClr val="000000"/>
                  </a:solidFill>
                  <a:latin typeface="Verdana"/>
                  <a:ea typeface="Verdana"/>
                  <a:cs typeface="Verdana"/>
                  <a:sym typeface="Verdana"/>
                </a:defRPr>
              </a:pPr>
              <a:endParaRPr sz="1300"/>
            </a:p>
          </p:txBody>
        </p:sp>
        <p:sp>
          <p:nvSpPr>
            <p:cNvPr id="1885" name="Shape 1885"/>
            <p:cNvSpPr/>
            <p:nvPr/>
          </p:nvSpPr>
          <p:spPr>
            <a:xfrm>
              <a:off x="-1" y="-1"/>
              <a:ext cx="189874" cy="3305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384"/>
                  </a:lnTo>
                  <a:lnTo>
                    <a:pt x="21600" y="21600"/>
                  </a:lnTo>
                  <a:lnTo>
                    <a:pt x="21600" y="7216"/>
                  </a:lnTo>
                  <a:lnTo>
                    <a:pt x="0" y="0"/>
                  </a:lnTo>
                  <a:close/>
                </a:path>
              </a:pathLst>
            </a:custGeom>
            <a:solidFill>
              <a:schemeClr val="accent4"/>
            </a:solidFill>
            <a:ln w="12700" cap="flat">
              <a:noFill/>
              <a:miter lim="400000"/>
            </a:ln>
            <a:effectLst/>
          </p:spPr>
          <p:txBody>
            <a:bodyPr wrap="square" lIns="60960" tIns="60960" rIns="60960" bIns="60960" numCol="1" anchor="t">
              <a:noAutofit/>
            </a:bodyPr>
            <a:lstStyle/>
            <a:p>
              <a:pPr>
                <a:defRPr sz="2600" b="0">
                  <a:solidFill>
                    <a:srgbClr val="000000"/>
                  </a:solidFill>
                  <a:latin typeface="Verdana"/>
                  <a:ea typeface="Verdana"/>
                  <a:cs typeface="Verdana"/>
                  <a:sym typeface="Verdana"/>
                </a:defRPr>
              </a:pPr>
              <a:endParaRPr sz="1300"/>
            </a:p>
          </p:txBody>
        </p:sp>
        <p:sp>
          <p:nvSpPr>
            <p:cNvPr id="1886" name="Shape 1886"/>
            <p:cNvSpPr/>
            <p:nvPr/>
          </p:nvSpPr>
          <p:spPr>
            <a:xfrm>
              <a:off x="211052" y="366882"/>
              <a:ext cx="189117" cy="329817"/>
            </a:xfrm>
            <a:custGeom>
              <a:avLst/>
              <a:gdLst/>
              <a:ahLst/>
              <a:cxnLst>
                <a:cxn ang="0">
                  <a:pos x="wd2" y="hd2"/>
                </a:cxn>
                <a:cxn ang="5400000">
                  <a:pos x="wd2" y="hd2"/>
                </a:cxn>
                <a:cxn ang="10800000">
                  <a:pos x="wd2" y="hd2"/>
                </a:cxn>
                <a:cxn ang="16200000">
                  <a:pos x="wd2" y="hd2"/>
                </a:cxn>
              </a:cxnLst>
              <a:rect l="0" t="0" r="r" b="b"/>
              <a:pathLst>
                <a:path w="21600" h="21600" extrusionOk="0">
                  <a:moveTo>
                    <a:pt x="0" y="14417"/>
                  </a:moveTo>
                  <a:lnTo>
                    <a:pt x="21600" y="21600"/>
                  </a:lnTo>
                  <a:lnTo>
                    <a:pt x="21600" y="7233"/>
                  </a:lnTo>
                  <a:lnTo>
                    <a:pt x="0" y="0"/>
                  </a:lnTo>
                  <a:lnTo>
                    <a:pt x="0" y="14417"/>
                  </a:lnTo>
                  <a:close/>
                </a:path>
              </a:pathLst>
            </a:custGeom>
            <a:solidFill>
              <a:schemeClr val="accent4"/>
            </a:solidFill>
            <a:ln w="12700" cap="flat">
              <a:noFill/>
              <a:miter lim="400000"/>
            </a:ln>
            <a:effectLst/>
          </p:spPr>
          <p:txBody>
            <a:bodyPr wrap="square" lIns="60960" tIns="60960" rIns="60960" bIns="60960" numCol="1" anchor="t">
              <a:noAutofit/>
            </a:bodyPr>
            <a:lstStyle/>
            <a:p>
              <a:pPr>
                <a:defRPr sz="2600" b="0">
                  <a:solidFill>
                    <a:srgbClr val="000000"/>
                  </a:solidFill>
                  <a:latin typeface="Verdana"/>
                  <a:ea typeface="Verdana"/>
                  <a:cs typeface="Verdana"/>
                  <a:sym typeface="Verdana"/>
                </a:defRPr>
              </a:pPr>
              <a:endParaRPr sz="1300"/>
            </a:p>
          </p:txBody>
        </p:sp>
      </p:grpSp>
      <p:sp>
        <p:nvSpPr>
          <p:cNvPr id="1888" name="Shape 1888"/>
          <p:cNvSpPr/>
          <p:nvPr/>
        </p:nvSpPr>
        <p:spPr>
          <a:xfrm>
            <a:off x="4386477" y="5059400"/>
            <a:ext cx="1278866" cy="509824"/>
          </a:xfrm>
          <a:prstGeom prst="rect">
            <a:avLst/>
          </a:prstGeom>
          <a:solidFill>
            <a:schemeClr val="accent4"/>
          </a:solidFill>
          <a:ln w="12700">
            <a:miter lim="400000"/>
          </a:ln>
          <a:effectLst>
            <a:outerShdw blurRad="38100" dist="25400" dir="5400000" rotWithShape="0">
              <a:srgbClr val="000000">
                <a:alpha val="50000"/>
              </a:srgbClr>
            </a:outerShdw>
          </a:effectLst>
          <a:extLst>
            <a:ext uri="{C572A759-6A51-4108-AA02-DFA0A04FC94B}">
              <ma14:wrappingTextBoxFlag xmlns="" xmlns:ma14="http://schemas.microsoft.com/office/mac/drawingml/2011/main" val="1"/>
            </a:ext>
          </a:extLst>
        </p:spPr>
        <p:txBody>
          <a:bodyPr lIns="25400" tIns="25400" rIns="25400" bIns="25400" anchor="ctr"/>
          <a:lstStyle>
            <a:lvl1pPr algn="ctr" defTabSz="825500">
              <a:lnSpc>
                <a:spcPct val="100000"/>
              </a:lnSpc>
              <a:spcBef>
                <a:spcPts val="0"/>
              </a:spcBef>
              <a:defRPr sz="3700" b="0">
                <a:latin typeface="Klavika Basic"/>
                <a:ea typeface="Klavika Basic"/>
                <a:cs typeface="Klavika Basic"/>
                <a:sym typeface="Klavika Basic"/>
              </a:defRPr>
            </a:lvl1pPr>
          </a:lstStyle>
          <a:p>
            <a:r>
              <a:rPr sz="1850"/>
              <a:t>Core</a:t>
            </a:r>
          </a:p>
        </p:txBody>
      </p:sp>
      <p:sp>
        <p:nvSpPr>
          <p:cNvPr id="1889" name="Shape 1889"/>
          <p:cNvSpPr>
            <a:spLocks noGrp="1"/>
          </p:cNvSpPr>
          <p:nvPr>
            <p:ph type="title"/>
          </p:nvPr>
        </p:nvSpPr>
        <p:spPr>
          <a:xfrm>
            <a:off x="782698" y="437951"/>
            <a:ext cx="10873398" cy="661748"/>
          </a:xfrm>
          <a:prstGeom prst="rect">
            <a:avLst/>
          </a:prstGeom>
        </p:spPr>
        <p:txBody>
          <a:bodyPr>
            <a:normAutofit fontScale="90000"/>
          </a:bodyPr>
          <a:lstStyle>
            <a:lvl1pPr defTabSz="1700783">
              <a:spcBef>
                <a:spcPts val="1700"/>
              </a:spcBef>
              <a:defRPr sz="6882" spc="-245">
                <a:latin typeface="Verdana"/>
                <a:ea typeface="Verdana"/>
                <a:cs typeface="Verdana"/>
                <a:sym typeface="Verdana"/>
              </a:defRPr>
            </a:lvl1pPr>
          </a:lstStyle>
          <a:p>
            <a:r>
              <a:t>Terraform Ecosystem</a:t>
            </a:r>
          </a:p>
        </p:txBody>
      </p:sp>
      <p:sp>
        <p:nvSpPr>
          <p:cNvPr id="1890" name="Shape 1890"/>
          <p:cNvSpPr/>
          <p:nvPr/>
        </p:nvSpPr>
        <p:spPr>
          <a:xfrm>
            <a:off x="7105638" y="5059400"/>
            <a:ext cx="1278866" cy="509824"/>
          </a:xfrm>
          <a:prstGeom prst="rect">
            <a:avLst/>
          </a:prstGeom>
          <a:solidFill>
            <a:schemeClr val="accent4"/>
          </a:solidFill>
          <a:ln w="12700">
            <a:miter lim="400000"/>
          </a:ln>
          <a:effectLst>
            <a:outerShdw blurRad="38100" dist="25400" dir="5400000" rotWithShape="0">
              <a:srgbClr val="000000">
                <a:alpha val="50000"/>
              </a:srgbClr>
            </a:outerShdw>
          </a:effectLst>
          <a:extLst>
            <a:ext uri="{C572A759-6A51-4108-AA02-DFA0A04FC94B}">
              <ma14:wrappingTextBoxFlag xmlns="" xmlns:ma14="http://schemas.microsoft.com/office/mac/drawingml/2011/main" val="1"/>
            </a:ext>
          </a:extLst>
        </p:spPr>
        <p:txBody>
          <a:bodyPr lIns="25400" tIns="25400" rIns="25400" bIns="25400" anchor="ctr"/>
          <a:lstStyle>
            <a:lvl1pPr algn="ctr" defTabSz="825500">
              <a:lnSpc>
                <a:spcPct val="100000"/>
              </a:lnSpc>
              <a:spcBef>
                <a:spcPts val="0"/>
              </a:spcBef>
              <a:defRPr sz="3700" b="0">
                <a:latin typeface="Klavika Basic"/>
                <a:ea typeface="Klavika Basic"/>
                <a:cs typeface="Klavika Basic"/>
                <a:sym typeface="Klavika Basic"/>
              </a:defRPr>
            </a:lvl1pPr>
          </a:lstStyle>
          <a:p>
            <a:r>
              <a:rPr sz="1850"/>
              <a:t>Provider</a:t>
            </a:r>
          </a:p>
        </p:txBody>
      </p:sp>
      <p:sp>
        <p:nvSpPr>
          <p:cNvPr id="1891" name="Shape 1891"/>
          <p:cNvSpPr/>
          <p:nvPr/>
        </p:nvSpPr>
        <p:spPr>
          <a:xfrm>
            <a:off x="929060" y="1384983"/>
            <a:ext cx="10265716" cy="317010"/>
          </a:xfrm>
          <a:prstGeom prst="rect">
            <a:avLst/>
          </a:prstGeom>
          <a:ln w="25400">
            <a:miter lim="400000"/>
          </a:ln>
          <a:extLst>
            <a:ext uri="{C572A759-6A51-4108-AA02-DFA0A04FC94B}">
              <ma14:wrappingTextBoxFlag xmlns="" xmlns:ma14="http://schemas.microsoft.com/office/mac/drawingml/2011/main" val="1"/>
            </a:ext>
          </a:extLst>
        </p:spPr>
        <p:txBody>
          <a:bodyPr wrap="square" lIns="60960" tIns="60960" rIns="60960" bIns="60960" anchor="b">
            <a:spAutoFit/>
          </a:bodyPr>
          <a:lstStyle>
            <a:lvl1pPr marL="88900" indent="-88900">
              <a:lnSpc>
                <a:spcPct val="90000"/>
              </a:lnSpc>
              <a:spcBef>
                <a:spcPts val="0"/>
              </a:spcBef>
              <a:defRPr sz="3900" i="1">
                <a:solidFill>
                  <a:schemeClr val="accent1"/>
                </a:solidFill>
                <a:latin typeface="Verdana"/>
                <a:ea typeface="Verdana"/>
                <a:cs typeface="Verdana"/>
                <a:sym typeface="Verdana"/>
              </a:defRPr>
            </a:lvl1pPr>
          </a:lstStyle>
          <a:p>
            <a:r>
              <a:rPr sz="1400"/>
              <a:t>Partnerships with </a:t>
            </a:r>
            <a:r>
              <a:rPr lang="en-US" sz="1400"/>
              <a:t>4</a:t>
            </a:r>
            <a:r>
              <a:rPr sz="1400"/>
              <a:t>5+ technology providers, community support for many more</a:t>
            </a:r>
          </a:p>
        </p:txBody>
      </p:sp>
      <p:pic>
        <p:nvPicPr>
          <p:cNvPr id="1892" name="image26.png"/>
          <p:cNvPicPr>
            <a:picLocks noChangeAspect="1"/>
          </p:cNvPicPr>
          <p:nvPr/>
        </p:nvPicPr>
        <p:blipFill>
          <a:blip r:embed="rId3">
            <a:extLst/>
          </a:blip>
          <a:srcRect/>
          <a:stretch>
            <a:fillRect/>
          </a:stretch>
        </p:blipFill>
        <p:spPr>
          <a:xfrm>
            <a:off x="10504647" y="3301119"/>
            <a:ext cx="1026374" cy="410550"/>
          </a:xfrm>
          <a:prstGeom prst="rect">
            <a:avLst/>
          </a:prstGeom>
          <a:ln w="12700">
            <a:miter lim="400000"/>
          </a:ln>
        </p:spPr>
      </p:pic>
      <p:pic>
        <p:nvPicPr>
          <p:cNvPr id="1893" name="image27.png"/>
          <p:cNvPicPr>
            <a:picLocks noChangeAspect="1"/>
          </p:cNvPicPr>
          <p:nvPr/>
        </p:nvPicPr>
        <p:blipFill>
          <a:blip r:embed="rId4">
            <a:extLst/>
          </a:blip>
          <a:stretch>
            <a:fillRect/>
          </a:stretch>
        </p:blipFill>
        <p:spPr>
          <a:xfrm>
            <a:off x="7680660" y="3142390"/>
            <a:ext cx="1026374" cy="634139"/>
          </a:xfrm>
          <a:prstGeom prst="rect">
            <a:avLst/>
          </a:prstGeom>
          <a:ln w="12700">
            <a:miter lim="400000"/>
          </a:ln>
        </p:spPr>
      </p:pic>
      <p:pic>
        <p:nvPicPr>
          <p:cNvPr id="1894" name="image29.png"/>
          <p:cNvPicPr>
            <a:picLocks noChangeAspect="1"/>
          </p:cNvPicPr>
          <p:nvPr/>
        </p:nvPicPr>
        <p:blipFill>
          <a:blip r:embed="rId5">
            <a:extLst/>
          </a:blip>
          <a:stretch>
            <a:fillRect/>
          </a:stretch>
        </p:blipFill>
        <p:spPr>
          <a:xfrm>
            <a:off x="10385541" y="4252350"/>
            <a:ext cx="1121302" cy="209551"/>
          </a:xfrm>
          <a:prstGeom prst="rect">
            <a:avLst/>
          </a:prstGeom>
          <a:ln w="12700">
            <a:miter lim="400000"/>
          </a:ln>
        </p:spPr>
      </p:pic>
      <p:pic>
        <p:nvPicPr>
          <p:cNvPr id="1895" name="image33.png"/>
          <p:cNvPicPr>
            <a:picLocks noChangeAspect="1"/>
          </p:cNvPicPr>
          <p:nvPr/>
        </p:nvPicPr>
        <p:blipFill>
          <a:blip r:embed="rId6">
            <a:extLst/>
          </a:blip>
          <a:stretch>
            <a:fillRect/>
          </a:stretch>
        </p:blipFill>
        <p:spPr>
          <a:xfrm>
            <a:off x="7667402" y="4020296"/>
            <a:ext cx="1233687" cy="673658"/>
          </a:xfrm>
          <a:prstGeom prst="rect">
            <a:avLst/>
          </a:prstGeom>
          <a:ln w="12700">
            <a:miter lim="400000"/>
          </a:ln>
        </p:spPr>
      </p:pic>
      <p:pic>
        <p:nvPicPr>
          <p:cNvPr id="1898" name="pasted-image.tiff"/>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2837724" y="3587325"/>
            <a:ext cx="693738" cy="760658"/>
          </a:xfrm>
          <a:prstGeom prst="rect">
            <a:avLst/>
          </a:prstGeom>
          <a:ln w="12700">
            <a:miter lim="400000"/>
          </a:ln>
        </p:spPr>
      </p:pic>
      <p:pic>
        <p:nvPicPr>
          <p:cNvPr id="1899" name="pasted-image.tiff"/>
          <p:cNvPicPr>
            <a:picLocks noChangeAspect="1"/>
          </p:cNvPicPr>
          <p:nvPr/>
        </p:nvPicPr>
        <p:blipFill>
          <a:blip r:embed="rId8">
            <a:extLst/>
          </a:blip>
          <a:stretch>
            <a:fillRect/>
          </a:stretch>
        </p:blipFill>
        <p:spPr>
          <a:xfrm>
            <a:off x="3983908" y="3587325"/>
            <a:ext cx="765269" cy="760658"/>
          </a:xfrm>
          <a:prstGeom prst="rect">
            <a:avLst/>
          </a:prstGeom>
          <a:ln w="12700">
            <a:miter lim="400000"/>
          </a:ln>
        </p:spPr>
      </p:pic>
      <p:pic>
        <p:nvPicPr>
          <p:cNvPr id="1900" name="pasted-image.tiff"/>
          <p:cNvPicPr>
            <a:picLocks noChangeAspect="1"/>
          </p:cNvPicPr>
          <p:nvPr/>
        </p:nvPicPr>
        <p:blipFill>
          <a:blip r:embed="rId9">
            <a:extLst/>
          </a:blip>
          <a:stretch>
            <a:fillRect/>
          </a:stretch>
        </p:blipFill>
        <p:spPr>
          <a:xfrm>
            <a:off x="1494892" y="3445252"/>
            <a:ext cx="1044804" cy="1044804"/>
          </a:xfrm>
          <a:prstGeom prst="rect">
            <a:avLst/>
          </a:prstGeom>
          <a:ln w="12700">
            <a:miter lim="400000"/>
          </a:ln>
        </p:spPr>
      </p:pic>
      <p:sp>
        <p:nvSpPr>
          <p:cNvPr id="1901" name="Shape 1901"/>
          <p:cNvSpPr/>
          <p:nvPr/>
        </p:nvSpPr>
        <p:spPr>
          <a:xfrm>
            <a:off x="626082" y="2135618"/>
            <a:ext cx="11518818" cy="1"/>
          </a:xfrm>
          <a:prstGeom prst="line">
            <a:avLst/>
          </a:prstGeom>
          <a:ln w="63500">
            <a:solidFill>
              <a:srgbClr val="FFFFFF"/>
            </a:solidFill>
            <a:miter/>
          </a:ln>
        </p:spPr>
        <p:txBody>
          <a:bodyPr lIns="60960" tIns="60960" rIns="60960" bIns="60960"/>
          <a:lstStyle/>
          <a:p>
            <a:pPr>
              <a:defRPr sz="3400" b="0">
                <a:solidFill>
                  <a:srgbClr val="000000"/>
                </a:solidFill>
                <a:latin typeface="Verdana"/>
                <a:ea typeface="Verdana"/>
                <a:cs typeface="Verdana"/>
                <a:sym typeface="Verdana"/>
              </a:defRPr>
            </a:pPr>
            <a:endParaRPr sz="1700"/>
          </a:p>
        </p:txBody>
      </p:sp>
      <p:sp>
        <p:nvSpPr>
          <p:cNvPr id="1902" name="Shape 1902"/>
          <p:cNvSpPr/>
          <p:nvPr/>
        </p:nvSpPr>
        <p:spPr>
          <a:xfrm>
            <a:off x="7814203" y="1690241"/>
            <a:ext cx="3733801" cy="396412"/>
          </a:xfrm>
          <a:prstGeom prst="rect">
            <a:avLst/>
          </a:prstGeom>
          <a:ln w="25400">
            <a:miter lim="400000"/>
          </a:ln>
          <a:extLst>
            <a:ext uri="{C572A759-6A51-4108-AA02-DFA0A04FC94B}">
              <ma14:wrappingTextBoxFlag xmlns="" xmlns:ma14="http://schemas.microsoft.com/office/mac/drawingml/2011/main" val="1"/>
            </a:ext>
          </a:extLst>
        </p:spPr>
        <p:txBody>
          <a:bodyPr lIns="67733" tIns="67733" rIns="67733" bIns="67733" anchor="ctr">
            <a:spAutoFit/>
          </a:bodyPr>
          <a:lstStyle>
            <a:lvl1pPr algn="ctr">
              <a:lnSpc>
                <a:spcPct val="150000"/>
              </a:lnSpc>
              <a:spcBef>
                <a:spcPts val="0"/>
              </a:spcBef>
              <a:defRPr sz="2600" cap="all">
                <a:solidFill>
                  <a:srgbClr val="44546A"/>
                </a:solidFill>
                <a:latin typeface="Verdana"/>
                <a:ea typeface="Verdana"/>
                <a:cs typeface="Verdana"/>
                <a:sym typeface="Verdana"/>
              </a:defRPr>
            </a:lvl1pPr>
          </a:lstStyle>
          <a:p>
            <a:r>
              <a:rPr sz="1300"/>
              <a:t>Infrastructure providers</a:t>
            </a:r>
          </a:p>
        </p:txBody>
      </p:sp>
      <p:sp>
        <p:nvSpPr>
          <p:cNvPr id="1903" name="Shape 1903"/>
          <p:cNvSpPr/>
          <p:nvPr/>
        </p:nvSpPr>
        <p:spPr>
          <a:xfrm>
            <a:off x="1317693" y="1709291"/>
            <a:ext cx="3733801" cy="396412"/>
          </a:xfrm>
          <a:prstGeom prst="rect">
            <a:avLst/>
          </a:prstGeom>
          <a:ln w="25400">
            <a:miter lim="400000"/>
          </a:ln>
          <a:extLst>
            <a:ext uri="{C572A759-6A51-4108-AA02-DFA0A04FC94B}">
              <ma14:wrappingTextBoxFlag xmlns="" xmlns:ma14="http://schemas.microsoft.com/office/mac/drawingml/2011/main" val="1"/>
            </a:ext>
          </a:extLst>
        </p:spPr>
        <p:txBody>
          <a:bodyPr lIns="67733" tIns="67733" rIns="67733" bIns="67733" anchor="ctr">
            <a:spAutoFit/>
          </a:bodyPr>
          <a:lstStyle>
            <a:lvl1pPr algn="ctr">
              <a:lnSpc>
                <a:spcPct val="150000"/>
              </a:lnSpc>
              <a:spcBef>
                <a:spcPts val="0"/>
              </a:spcBef>
              <a:defRPr sz="2600" cap="all">
                <a:solidFill>
                  <a:srgbClr val="44546A"/>
                </a:solidFill>
                <a:latin typeface="Verdana"/>
                <a:ea typeface="Verdana"/>
                <a:cs typeface="Verdana"/>
                <a:sym typeface="Verdana"/>
              </a:defRPr>
            </a:lvl1pPr>
          </a:lstStyle>
          <a:p>
            <a:r>
              <a:rPr sz="1300"/>
              <a:t>Version-control Systems</a:t>
            </a:r>
          </a:p>
        </p:txBody>
      </p:sp>
      <p:pic>
        <p:nvPicPr>
          <p:cNvPr id="1904" name="pasted-image.tiff"/>
          <p:cNvPicPr>
            <a:picLocks noChangeAspect="1"/>
          </p:cNvPicPr>
          <p:nvPr/>
        </p:nvPicPr>
        <p:blipFill>
          <a:blip r:embed="rId10">
            <a:extLst/>
          </a:blip>
          <a:stretch>
            <a:fillRect/>
          </a:stretch>
        </p:blipFill>
        <p:spPr>
          <a:xfrm>
            <a:off x="9151615" y="4050175"/>
            <a:ext cx="869547" cy="613901"/>
          </a:xfrm>
          <a:prstGeom prst="rect">
            <a:avLst/>
          </a:prstGeom>
          <a:ln w="12700">
            <a:miter lim="400000"/>
          </a:ln>
        </p:spPr>
      </p:pic>
      <p:sp>
        <p:nvSpPr>
          <p:cNvPr id="1905" name="Shape 1905"/>
          <p:cNvSpPr/>
          <p:nvPr/>
        </p:nvSpPr>
        <p:spPr>
          <a:xfrm>
            <a:off x="7284928" y="5878542"/>
            <a:ext cx="4317766" cy="284693"/>
          </a:xfrm>
          <a:prstGeom prst="rect">
            <a:avLst/>
          </a:prstGeom>
          <a:ln w="25400">
            <a:miter lim="400000"/>
          </a:ln>
          <a:extLst>
            <a:ext uri="{C572A759-6A51-4108-AA02-DFA0A04FC94B}">
              <ma14:wrappingTextBoxFlag xmlns="" xmlns:ma14="http://schemas.microsoft.com/office/mac/drawingml/2011/main" val="1"/>
            </a:ext>
          </a:extLst>
        </p:spPr>
        <p:txBody>
          <a:bodyPr lIns="60960" tIns="60960" rIns="60960" bIns="60960" anchor="b">
            <a:spAutoFit/>
          </a:bodyPr>
          <a:lstStyle/>
          <a:p>
            <a:pPr algn="r">
              <a:defRPr sz="2100" b="0">
                <a:solidFill>
                  <a:srgbClr val="535353"/>
                </a:solidFill>
                <a:latin typeface="Verdana"/>
                <a:ea typeface="Verdana"/>
                <a:cs typeface="Verdana"/>
                <a:sym typeface="Verdana"/>
              </a:defRPr>
            </a:pPr>
            <a:r>
              <a:rPr sz="1050"/>
              <a:t>List of all 70+ providers </a:t>
            </a:r>
            <a:r>
              <a:rPr sz="1050" u="sng">
                <a:uFill>
                  <a:solidFill>
                    <a:srgbClr val="0563C1"/>
                  </a:solidFill>
                </a:uFill>
                <a:hlinkClick r:id="rId11"/>
              </a:rPr>
              <a:t>www.terraform.io/docs/providers/</a:t>
            </a:r>
          </a:p>
        </p:txBody>
      </p:sp>
      <p:sp>
        <p:nvSpPr>
          <p:cNvPr id="1906" name="Shape 1906"/>
          <p:cNvSpPr/>
          <p:nvPr/>
        </p:nvSpPr>
        <p:spPr>
          <a:xfrm>
            <a:off x="2805570" y="5559291"/>
            <a:ext cx="1266166" cy="695060"/>
          </a:xfrm>
          <a:prstGeom prst="rect">
            <a:avLst/>
          </a:prstGeom>
          <a:solidFill>
            <a:srgbClr val="DDDDDD"/>
          </a:solidFill>
          <a:ln w="12700">
            <a:miter lim="400000"/>
          </a:ln>
        </p:spPr>
        <p:txBody>
          <a:bodyPr lIns="60960" tIns="60960" rIns="60960" bIns="60960" anchor="ctr"/>
          <a:lstStyle/>
          <a:p>
            <a:pPr>
              <a:defRPr sz="3400" b="0">
                <a:solidFill>
                  <a:srgbClr val="000000"/>
                </a:solidFill>
                <a:latin typeface="Verdana"/>
                <a:ea typeface="Verdana"/>
                <a:cs typeface="Verdana"/>
                <a:sym typeface="Verdana"/>
              </a:defRPr>
            </a:pPr>
            <a:endParaRPr sz="1700"/>
          </a:p>
        </p:txBody>
      </p:sp>
      <p:sp>
        <p:nvSpPr>
          <p:cNvPr id="1907" name="Shape 1907"/>
          <p:cNvSpPr/>
          <p:nvPr/>
        </p:nvSpPr>
        <p:spPr>
          <a:xfrm>
            <a:off x="2181947" y="5320662"/>
            <a:ext cx="2130885" cy="1"/>
          </a:xfrm>
          <a:prstGeom prst="line">
            <a:avLst/>
          </a:prstGeom>
          <a:ln w="63500">
            <a:solidFill>
              <a:schemeClr val="accent3"/>
            </a:solidFill>
            <a:miter lim="400000"/>
            <a:tailEnd type="triangle"/>
          </a:ln>
        </p:spPr>
        <p:txBody>
          <a:bodyPr lIns="25400" tIns="25400" rIns="25400" bIns="25400" anchor="ctr"/>
          <a:lstStyle/>
          <a:p>
            <a:pPr algn="ctr" defTabSz="412750">
              <a:defRPr sz="3200" b="0">
                <a:solidFill>
                  <a:srgbClr val="000000"/>
                </a:solidFill>
                <a:latin typeface="Helvetica Light"/>
                <a:ea typeface="Helvetica Light"/>
                <a:cs typeface="Helvetica Light"/>
                <a:sym typeface="Helvetica Light"/>
              </a:defRPr>
            </a:pPr>
            <a:endParaRPr sz="1600"/>
          </a:p>
        </p:txBody>
      </p:sp>
      <p:grpSp>
        <p:nvGrpSpPr>
          <p:cNvPr id="1910" name="Group 1910"/>
          <p:cNvGrpSpPr/>
          <p:nvPr/>
        </p:nvGrpSpPr>
        <p:grpSpPr>
          <a:xfrm>
            <a:off x="1767754" y="5079366"/>
            <a:ext cx="340549" cy="393342"/>
            <a:chOff x="0" y="0"/>
            <a:chExt cx="681096" cy="786682"/>
          </a:xfrm>
        </p:grpSpPr>
        <p:sp>
          <p:nvSpPr>
            <p:cNvPr id="1908" name="Shape 1908"/>
            <p:cNvSpPr/>
            <p:nvPr/>
          </p:nvSpPr>
          <p:spPr>
            <a:xfrm>
              <a:off x="149253" y="0"/>
              <a:ext cx="387917" cy="387417"/>
            </a:xfrm>
            <a:custGeom>
              <a:avLst/>
              <a:gdLst/>
              <a:ahLst/>
              <a:cxnLst>
                <a:cxn ang="0">
                  <a:pos x="wd2" y="hd2"/>
                </a:cxn>
                <a:cxn ang="5400000">
                  <a:pos x="wd2" y="hd2"/>
                </a:cxn>
                <a:cxn ang="10800000">
                  <a:pos x="wd2" y="hd2"/>
                </a:cxn>
                <a:cxn ang="16200000">
                  <a:pos x="wd2" y="hd2"/>
                </a:cxn>
              </a:cxnLst>
              <a:rect l="0" t="0" r="r" b="b"/>
              <a:pathLst>
                <a:path w="21600" h="21600" extrusionOk="0">
                  <a:moveTo>
                    <a:pt x="21600" y="10766"/>
                  </a:moveTo>
                  <a:cubicBezTo>
                    <a:pt x="21600" y="12785"/>
                    <a:pt x="21129" y="14467"/>
                    <a:pt x="20120" y="16150"/>
                  </a:cubicBezTo>
                  <a:cubicBezTo>
                    <a:pt x="19110" y="17899"/>
                    <a:pt x="17832" y="19110"/>
                    <a:pt x="16150" y="20120"/>
                  </a:cubicBezTo>
                  <a:cubicBezTo>
                    <a:pt x="14400" y="21129"/>
                    <a:pt x="12718" y="21600"/>
                    <a:pt x="10766" y="21600"/>
                  </a:cubicBezTo>
                  <a:cubicBezTo>
                    <a:pt x="8748" y="21600"/>
                    <a:pt x="7133" y="21129"/>
                    <a:pt x="5383" y="20120"/>
                  </a:cubicBezTo>
                  <a:cubicBezTo>
                    <a:pt x="3634" y="19110"/>
                    <a:pt x="2422" y="17899"/>
                    <a:pt x="1413" y="16150"/>
                  </a:cubicBezTo>
                  <a:cubicBezTo>
                    <a:pt x="404" y="14467"/>
                    <a:pt x="0" y="12785"/>
                    <a:pt x="0" y="10766"/>
                  </a:cubicBezTo>
                  <a:cubicBezTo>
                    <a:pt x="0" y="8815"/>
                    <a:pt x="404" y="7133"/>
                    <a:pt x="1413" y="5383"/>
                  </a:cubicBezTo>
                  <a:cubicBezTo>
                    <a:pt x="2422" y="3634"/>
                    <a:pt x="3634" y="2422"/>
                    <a:pt x="5383" y="1413"/>
                  </a:cubicBezTo>
                  <a:cubicBezTo>
                    <a:pt x="7133" y="404"/>
                    <a:pt x="8815" y="0"/>
                    <a:pt x="10766" y="0"/>
                  </a:cubicBezTo>
                  <a:cubicBezTo>
                    <a:pt x="12785" y="0"/>
                    <a:pt x="14400" y="404"/>
                    <a:pt x="16150" y="1413"/>
                  </a:cubicBezTo>
                  <a:cubicBezTo>
                    <a:pt x="17832" y="2422"/>
                    <a:pt x="19110" y="3634"/>
                    <a:pt x="20120" y="5383"/>
                  </a:cubicBezTo>
                  <a:cubicBezTo>
                    <a:pt x="21129" y="7133"/>
                    <a:pt x="21600" y="8815"/>
                    <a:pt x="21600" y="10766"/>
                  </a:cubicBezTo>
                </a:path>
              </a:pathLst>
            </a:custGeom>
            <a:noFill/>
            <a:ln w="50800" cap="flat">
              <a:solidFill>
                <a:schemeClr val="accent3"/>
              </a:solidFill>
              <a:prstDash val="solid"/>
              <a:miter lim="800000"/>
            </a:ln>
            <a:effectLst/>
          </p:spPr>
          <p:txBody>
            <a:bodyPr wrap="square" lIns="60960" tIns="60960" rIns="60960" bIns="60960" numCol="1" anchor="ctr">
              <a:noAutofit/>
            </a:bodyPr>
            <a:lstStyle/>
            <a:p>
              <a:pPr defTabSz="609600">
                <a:defRPr b="0">
                  <a:latin typeface="Arial"/>
                  <a:ea typeface="Arial"/>
                  <a:cs typeface="Arial"/>
                  <a:sym typeface="Arial"/>
                </a:defRPr>
              </a:pPr>
              <a:endParaRPr sz="900"/>
            </a:p>
          </p:txBody>
        </p:sp>
        <p:sp>
          <p:nvSpPr>
            <p:cNvPr id="1909" name="Shape 1909"/>
            <p:cNvSpPr/>
            <p:nvPr/>
          </p:nvSpPr>
          <p:spPr>
            <a:xfrm>
              <a:off x="0" y="399270"/>
              <a:ext cx="681097" cy="38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10021"/>
                  </a:lnTo>
                  <a:cubicBezTo>
                    <a:pt x="0" y="4469"/>
                    <a:pt x="2523" y="0"/>
                    <a:pt x="5620" y="0"/>
                  </a:cubicBezTo>
                  <a:lnTo>
                    <a:pt x="15980" y="0"/>
                  </a:lnTo>
                  <a:cubicBezTo>
                    <a:pt x="19077" y="0"/>
                    <a:pt x="21600" y="4469"/>
                    <a:pt x="21600" y="10021"/>
                  </a:cubicBezTo>
                  <a:lnTo>
                    <a:pt x="21600" y="21600"/>
                  </a:lnTo>
                </a:path>
              </a:pathLst>
            </a:custGeom>
            <a:noFill/>
            <a:ln w="50800" cap="flat">
              <a:solidFill>
                <a:schemeClr val="accent3"/>
              </a:solidFill>
              <a:prstDash val="solid"/>
              <a:miter lim="800000"/>
            </a:ln>
            <a:effectLst/>
          </p:spPr>
          <p:txBody>
            <a:bodyPr wrap="square" lIns="60960" tIns="60960" rIns="60960" bIns="60960" numCol="1" anchor="t">
              <a:noAutofit/>
            </a:bodyPr>
            <a:lstStyle/>
            <a:p>
              <a:pPr defTabSz="609600">
                <a:defRPr b="0">
                  <a:latin typeface="Arial"/>
                  <a:ea typeface="Arial"/>
                  <a:cs typeface="Arial"/>
                  <a:sym typeface="Arial"/>
                </a:defRPr>
              </a:pPr>
              <a:endParaRPr sz="900"/>
            </a:p>
          </p:txBody>
        </p:sp>
      </p:grpSp>
      <p:grpSp>
        <p:nvGrpSpPr>
          <p:cNvPr id="1917" name="Group 1917"/>
          <p:cNvGrpSpPr/>
          <p:nvPr/>
        </p:nvGrpSpPr>
        <p:grpSpPr>
          <a:xfrm>
            <a:off x="3014151" y="5003162"/>
            <a:ext cx="635001" cy="635001"/>
            <a:chOff x="0" y="0"/>
            <a:chExt cx="1270000" cy="1270000"/>
          </a:xfrm>
        </p:grpSpPr>
        <p:sp>
          <p:nvSpPr>
            <p:cNvPr id="1911" name="Shape 1911"/>
            <p:cNvSpPr/>
            <p:nvPr/>
          </p:nvSpPr>
          <p:spPr>
            <a:xfrm>
              <a:off x="0" y="0"/>
              <a:ext cx="1270000" cy="1270000"/>
            </a:xfrm>
            <a:prstGeom prst="ellipse">
              <a:avLst/>
            </a:prstGeom>
            <a:solidFill>
              <a:srgbClr val="FFFFFF"/>
            </a:solidFill>
            <a:ln w="25400" cap="flat">
              <a:solidFill>
                <a:srgbClr val="A7A7A7"/>
              </a:solidFill>
              <a:prstDash val="solid"/>
              <a:miter lim="8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grpSp>
          <p:nvGrpSpPr>
            <p:cNvPr id="1916" name="Group 1916"/>
            <p:cNvGrpSpPr/>
            <p:nvPr/>
          </p:nvGrpSpPr>
          <p:grpSpPr>
            <a:xfrm>
              <a:off x="116500" y="159352"/>
              <a:ext cx="1011600" cy="976696"/>
              <a:chOff x="0" y="0"/>
              <a:chExt cx="1011598" cy="976695"/>
            </a:xfrm>
          </p:grpSpPr>
          <p:sp>
            <p:nvSpPr>
              <p:cNvPr id="1912" name="Shape 1912"/>
              <p:cNvSpPr/>
              <p:nvPr/>
            </p:nvSpPr>
            <p:spPr>
              <a:xfrm>
                <a:off x="215973" y="881946"/>
                <a:ext cx="584441" cy="947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532" y="13722"/>
                      <a:pt x="14817" y="21600"/>
                      <a:pt x="10820" y="21600"/>
                    </a:cubicBezTo>
                    <a:cubicBezTo>
                      <a:pt x="6823" y="21600"/>
                      <a:pt x="3109" y="13722"/>
                      <a:pt x="0" y="0"/>
                    </a:cubicBezTo>
                  </a:path>
                </a:pathLst>
              </a:custGeom>
              <a:noFill/>
              <a:ln w="25400" cap="flat">
                <a:solidFill>
                  <a:srgbClr val="DDDDDD"/>
                </a:solidFill>
                <a:prstDash val="solid"/>
                <a:miter lim="800000"/>
                <a:tailEnd type="triangle" w="med" len="med"/>
              </a:ln>
              <a:effectLst/>
            </p:spPr>
            <p:txBody>
              <a:bodyPr wrap="square" lIns="60960" tIns="60960" rIns="60960" bIns="60960" numCol="1" anchor="t">
                <a:noAutofit/>
              </a:bodyPr>
              <a:lstStyle/>
              <a:p>
                <a:pPr defTabSz="609600">
                  <a:defRPr b="0">
                    <a:latin typeface="Arial"/>
                    <a:ea typeface="Arial"/>
                    <a:cs typeface="Arial"/>
                    <a:sym typeface="Arial"/>
                  </a:defRPr>
                </a:pPr>
                <a:endParaRPr sz="900"/>
              </a:p>
            </p:txBody>
          </p:sp>
          <p:sp>
            <p:nvSpPr>
              <p:cNvPr id="1913" name="Shape 1913"/>
              <p:cNvSpPr/>
              <p:nvPr/>
            </p:nvSpPr>
            <p:spPr>
              <a:xfrm>
                <a:off x="0" y="0"/>
                <a:ext cx="310880" cy="47343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501"/>
                      <a:pt x="0" y="21402"/>
                      <a:pt x="0" y="21352"/>
                    </a:cubicBezTo>
                    <a:cubicBezTo>
                      <a:pt x="0" y="11692"/>
                      <a:pt x="8881" y="3517"/>
                      <a:pt x="21600" y="0"/>
                    </a:cubicBezTo>
                  </a:path>
                </a:pathLst>
              </a:custGeom>
              <a:noFill/>
              <a:ln w="25400" cap="flat">
                <a:solidFill>
                  <a:srgbClr val="DDDDDD"/>
                </a:solidFill>
                <a:prstDash val="solid"/>
                <a:miter lim="800000"/>
                <a:tailEnd type="triangle" w="med" len="med"/>
              </a:ln>
              <a:effectLst/>
            </p:spPr>
            <p:txBody>
              <a:bodyPr wrap="square" lIns="60960" tIns="60960" rIns="60960" bIns="60960" numCol="1" anchor="t">
                <a:noAutofit/>
              </a:bodyPr>
              <a:lstStyle/>
              <a:p>
                <a:pPr defTabSz="609600">
                  <a:defRPr b="0">
                    <a:latin typeface="Arial"/>
                    <a:ea typeface="Arial"/>
                    <a:cs typeface="Arial"/>
                    <a:sym typeface="Arial"/>
                  </a:defRPr>
                </a:pPr>
                <a:endParaRPr sz="900"/>
              </a:p>
            </p:txBody>
          </p:sp>
          <p:sp>
            <p:nvSpPr>
              <p:cNvPr id="1914" name="Shape 1914"/>
              <p:cNvSpPr/>
              <p:nvPr/>
            </p:nvSpPr>
            <p:spPr>
              <a:xfrm>
                <a:off x="724714" y="9586"/>
                <a:ext cx="286885" cy="46384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21498"/>
                      <a:pt x="21600" y="21397"/>
                      <a:pt x="21600" y="21346"/>
                    </a:cubicBezTo>
                    <a:cubicBezTo>
                      <a:pt x="21600" y="11944"/>
                      <a:pt x="12715" y="3761"/>
                      <a:pt x="0" y="0"/>
                    </a:cubicBezTo>
                  </a:path>
                </a:pathLst>
              </a:custGeom>
              <a:noFill/>
              <a:ln w="25400" cap="flat">
                <a:solidFill>
                  <a:srgbClr val="DDDDDD"/>
                </a:solidFill>
                <a:prstDash val="solid"/>
                <a:miter lim="800000"/>
                <a:headEnd type="triangle" w="med" len="med"/>
              </a:ln>
              <a:effectLst/>
            </p:spPr>
            <p:txBody>
              <a:bodyPr wrap="square" lIns="60960" tIns="60960" rIns="60960" bIns="60960" numCol="1" anchor="t">
                <a:noAutofit/>
              </a:bodyPr>
              <a:lstStyle/>
              <a:p>
                <a:pPr defTabSz="609600">
                  <a:defRPr b="0">
                    <a:latin typeface="Arial"/>
                    <a:ea typeface="Arial"/>
                    <a:cs typeface="Arial"/>
                    <a:sym typeface="Arial"/>
                  </a:defRPr>
                </a:pPr>
                <a:endParaRPr sz="900"/>
              </a:p>
            </p:txBody>
          </p:sp>
          <p:sp>
            <p:nvSpPr>
              <p:cNvPr id="1915" name="Shape 1915"/>
              <p:cNvSpPr/>
              <p:nvPr/>
            </p:nvSpPr>
            <p:spPr>
              <a:xfrm>
                <a:off x="130920" y="88802"/>
                <a:ext cx="762001" cy="762001"/>
              </a:xfrm>
              <a:prstGeom prst="ellipse">
                <a:avLst/>
              </a:prstGeom>
              <a:solidFill>
                <a:srgbClr val="DDDDDD"/>
              </a:solidFill>
              <a:ln w="25400" cap="flat">
                <a:solidFill>
                  <a:srgbClr val="DDDDDD"/>
                </a:solidFill>
                <a:prstDash val="solid"/>
                <a:miter lim="8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grpSp>
      </p:grpSp>
      <p:grpSp>
        <p:nvGrpSpPr>
          <p:cNvPr id="1922" name="Group 1922"/>
          <p:cNvGrpSpPr/>
          <p:nvPr/>
        </p:nvGrpSpPr>
        <p:grpSpPr>
          <a:xfrm>
            <a:off x="2894857" y="5651897"/>
            <a:ext cx="509848" cy="509848"/>
            <a:chOff x="0" y="0"/>
            <a:chExt cx="1019694" cy="1019694"/>
          </a:xfrm>
        </p:grpSpPr>
        <p:pic>
          <p:nvPicPr>
            <p:cNvPr id="1918" name="pasted-image.pdf"/>
            <p:cNvPicPr>
              <a:picLocks noChangeAspect="1"/>
            </p:cNvPicPr>
            <p:nvPr/>
          </p:nvPicPr>
          <p:blipFill>
            <a:blip r:embed="rId12">
              <a:alphaModFix amt="34000"/>
              <a:extLst/>
            </a:blip>
            <a:srcRect/>
            <a:stretch>
              <a:fillRect/>
            </a:stretch>
          </p:blipFill>
          <p:spPr>
            <a:xfrm>
              <a:off x="0" y="0"/>
              <a:ext cx="1019695" cy="1019695"/>
            </a:xfrm>
            <a:prstGeom prst="rect">
              <a:avLst/>
            </a:prstGeom>
            <a:ln w="12700" cap="flat">
              <a:noFill/>
              <a:miter lim="400000"/>
            </a:ln>
            <a:effectLst/>
          </p:spPr>
        </p:pic>
        <p:sp>
          <p:nvSpPr>
            <p:cNvPr id="1919" name="Shape 1919"/>
            <p:cNvSpPr/>
            <p:nvPr/>
          </p:nvSpPr>
          <p:spPr>
            <a:xfrm>
              <a:off x="162757" y="126755"/>
              <a:ext cx="694057" cy="224769"/>
            </a:xfrm>
            <a:prstGeom prst="rect">
              <a:avLst/>
            </a:prstGeom>
            <a:solidFill>
              <a:schemeClr val="accent3"/>
            </a:solidFill>
            <a:ln w="12700" cap="flat">
              <a:noFill/>
              <a:miter lim="4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sp>
          <p:nvSpPr>
            <p:cNvPr id="1920" name="Shape 1920"/>
            <p:cNvSpPr/>
            <p:nvPr/>
          </p:nvSpPr>
          <p:spPr>
            <a:xfrm>
              <a:off x="162757" y="397402"/>
              <a:ext cx="694057" cy="224769"/>
            </a:xfrm>
            <a:prstGeom prst="rect">
              <a:avLst/>
            </a:prstGeom>
            <a:solidFill>
              <a:schemeClr val="accent3"/>
            </a:solidFill>
            <a:ln w="12700" cap="flat">
              <a:noFill/>
              <a:miter lim="4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sp>
          <p:nvSpPr>
            <p:cNvPr id="1921" name="Shape 1921"/>
            <p:cNvSpPr/>
            <p:nvPr/>
          </p:nvSpPr>
          <p:spPr>
            <a:xfrm>
              <a:off x="162757" y="668049"/>
              <a:ext cx="694057" cy="224769"/>
            </a:xfrm>
            <a:prstGeom prst="rect">
              <a:avLst/>
            </a:prstGeom>
            <a:solidFill>
              <a:schemeClr val="accent3"/>
            </a:solidFill>
            <a:ln w="12700" cap="flat">
              <a:noFill/>
              <a:miter lim="4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grpSp>
      <p:grpSp>
        <p:nvGrpSpPr>
          <p:cNvPr id="1927" name="Group 1927"/>
          <p:cNvGrpSpPr/>
          <p:nvPr/>
        </p:nvGrpSpPr>
        <p:grpSpPr>
          <a:xfrm>
            <a:off x="3472602" y="5651897"/>
            <a:ext cx="509848" cy="509848"/>
            <a:chOff x="0" y="0"/>
            <a:chExt cx="1019694" cy="1019694"/>
          </a:xfrm>
        </p:grpSpPr>
        <p:pic>
          <p:nvPicPr>
            <p:cNvPr id="1923" name="pasted-image.pdf"/>
            <p:cNvPicPr>
              <a:picLocks noChangeAspect="1"/>
            </p:cNvPicPr>
            <p:nvPr/>
          </p:nvPicPr>
          <p:blipFill>
            <a:blip r:embed="rId12">
              <a:alphaModFix amt="34000"/>
              <a:extLst/>
            </a:blip>
            <a:srcRect/>
            <a:stretch>
              <a:fillRect/>
            </a:stretch>
          </p:blipFill>
          <p:spPr>
            <a:xfrm>
              <a:off x="0" y="0"/>
              <a:ext cx="1019695" cy="1019695"/>
            </a:xfrm>
            <a:prstGeom prst="rect">
              <a:avLst/>
            </a:prstGeom>
            <a:ln w="12700" cap="flat">
              <a:noFill/>
              <a:miter lim="400000"/>
            </a:ln>
            <a:effectLst/>
          </p:spPr>
        </p:pic>
        <p:sp>
          <p:nvSpPr>
            <p:cNvPr id="1924" name="Shape 1924"/>
            <p:cNvSpPr/>
            <p:nvPr/>
          </p:nvSpPr>
          <p:spPr>
            <a:xfrm>
              <a:off x="162757" y="126755"/>
              <a:ext cx="694057" cy="224769"/>
            </a:xfrm>
            <a:prstGeom prst="rect">
              <a:avLst/>
            </a:prstGeom>
            <a:solidFill>
              <a:schemeClr val="accent3"/>
            </a:solidFill>
            <a:ln w="12700" cap="flat">
              <a:noFill/>
              <a:miter lim="4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sp>
          <p:nvSpPr>
            <p:cNvPr id="1925" name="Shape 1925"/>
            <p:cNvSpPr/>
            <p:nvPr/>
          </p:nvSpPr>
          <p:spPr>
            <a:xfrm>
              <a:off x="162757" y="397402"/>
              <a:ext cx="694057" cy="224769"/>
            </a:xfrm>
            <a:prstGeom prst="rect">
              <a:avLst/>
            </a:prstGeom>
            <a:solidFill>
              <a:schemeClr val="accent3"/>
            </a:solidFill>
            <a:ln w="12700" cap="flat">
              <a:noFill/>
              <a:miter lim="4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sp>
          <p:nvSpPr>
            <p:cNvPr id="1926" name="Shape 1926"/>
            <p:cNvSpPr/>
            <p:nvPr/>
          </p:nvSpPr>
          <p:spPr>
            <a:xfrm>
              <a:off x="162757" y="668049"/>
              <a:ext cx="694057" cy="224769"/>
            </a:xfrm>
            <a:prstGeom prst="rect">
              <a:avLst/>
            </a:prstGeom>
            <a:solidFill>
              <a:schemeClr val="accent3"/>
            </a:solidFill>
            <a:ln w="12700" cap="flat">
              <a:noFill/>
              <a:miter lim="4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grpSp>
      <p:pic>
        <p:nvPicPr>
          <p:cNvPr id="1026" name="Picture 2" descr="Image result for microsoft azure">
            <a:extLst>
              <a:ext uri="{FF2B5EF4-FFF2-40B4-BE49-F238E27FC236}">
                <a16:creationId xmlns:a16="http://schemas.microsoft.com/office/drawing/2014/main" id="{C596755D-999F-464A-A598-8FE3BCC48D2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33215" y="2395463"/>
            <a:ext cx="1906346" cy="9531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a:latin typeface="Segoe UI Light" panose="020B0502040204020203" pitchFamily="34" charset="0"/>
              </a:rPr>
              <a:t>Prerequisites for the labs</a:t>
            </a:r>
          </a:p>
        </p:txBody>
      </p:sp>
      <p:graphicFrame>
        <p:nvGraphicFramePr>
          <p:cNvPr id="19" name="Diagram 18">
            <a:extLst>
              <a:ext uri="{FF2B5EF4-FFF2-40B4-BE49-F238E27FC236}">
                <a16:creationId xmlns:a16="http://schemas.microsoft.com/office/drawing/2014/main" id="{308A3B27-D871-4DA9-B27C-0D1AA5A9BAB6}"/>
              </a:ext>
            </a:extLst>
          </p:cNvPr>
          <p:cNvGraphicFramePr/>
          <p:nvPr>
            <p:extLst/>
          </p:nvPr>
        </p:nvGraphicFramePr>
        <p:xfrm>
          <a:off x="838199" y="1950087"/>
          <a:ext cx="10515601" cy="3998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CB1F9F02-054D-42CD-8D8B-E89DFB6565BE}"/>
              </a:ext>
            </a:extLst>
          </p:cNvPr>
          <p:cNvSpPr txBox="1"/>
          <p:nvPr/>
        </p:nvSpPr>
        <p:spPr>
          <a:xfrm>
            <a:off x="838199" y="1923861"/>
            <a:ext cx="10324723" cy="2031325"/>
          </a:xfrm>
          <a:prstGeom prst="rect">
            <a:avLst/>
          </a:prstGeom>
          <a:noFill/>
        </p:spPr>
        <p:txBody>
          <a:bodyPr wrap="square" rtlCol="0">
            <a:spAutoFit/>
          </a:bodyPr>
          <a:lstStyle/>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Azure subscription (with ‘contributor rights’), or an Azure Pass or free account.</a:t>
            </a:r>
          </a:p>
          <a:p>
            <a:pPr marL="285750" indent="-285750">
              <a:buFont typeface="Arial" panose="020B0604020202020204" pitchFamily="34" charset="0"/>
              <a:buChar char="•"/>
            </a:pPr>
            <a:r>
              <a:rPr lang="en-US"/>
              <a:t>Terraform Open Source</a:t>
            </a:r>
          </a:p>
          <a:p>
            <a:pPr marL="285750" indent="-285750">
              <a:buFont typeface="Arial" panose="020B0604020202020204" pitchFamily="34" charset="0"/>
              <a:buChar char="•"/>
            </a:pPr>
            <a:r>
              <a:rPr lang="en-US"/>
              <a:t>Windows or a Linux machine</a:t>
            </a:r>
          </a:p>
          <a:p>
            <a:pPr marL="285750" indent="-285750">
              <a:buFont typeface="Arial" panose="020B0604020202020204" pitchFamily="34" charset="0"/>
              <a:buChar char="•"/>
            </a:pPr>
            <a:endParaRPr lang="en-US"/>
          </a:p>
          <a:p>
            <a:endParaRPr lang="en-US"/>
          </a:p>
        </p:txBody>
      </p:sp>
      <p:sp>
        <p:nvSpPr>
          <p:cNvPr id="5" name="Rectangle 4">
            <a:extLst>
              <a:ext uri="{FF2B5EF4-FFF2-40B4-BE49-F238E27FC236}">
                <a16:creationId xmlns:a16="http://schemas.microsoft.com/office/drawing/2014/main" id="{7357FBF9-217E-4B2C-9EDF-B193170A5D59}"/>
              </a:ext>
            </a:extLst>
          </p:cNvPr>
          <p:cNvSpPr/>
          <p:nvPr/>
        </p:nvSpPr>
        <p:spPr>
          <a:xfrm>
            <a:off x="1034561" y="5108220"/>
            <a:ext cx="10764715" cy="923330"/>
          </a:xfrm>
          <a:prstGeom prst="rect">
            <a:avLst/>
          </a:prstGeom>
        </p:spPr>
        <p:txBody>
          <a:bodyPr wrap="square">
            <a:spAutoFit/>
          </a:bodyPr>
          <a:lstStyle/>
          <a:p>
            <a:r>
              <a:rPr lang="en-US" b="1">
                <a:solidFill>
                  <a:srgbClr val="313130"/>
                </a:solidFill>
                <a:latin typeface="&amp;quot"/>
              </a:rPr>
              <a:t>💬 Note.</a:t>
            </a:r>
            <a:r>
              <a:rPr lang="en-US">
                <a:solidFill>
                  <a:srgbClr val="313130"/>
                </a:solidFill>
                <a:latin typeface="Helvetica Neue"/>
              </a:rPr>
              <a:t> If you are using an Azure Free Pass then please do not activate it using your work email address. If you do then it will be unlikely that you will have RBAC permissions to create Service Principals and you will be limited to using the Azure CLI authentication.</a:t>
            </a:r>
            <a:endParaRPr lang="en-US"/>
          </a:p>
        </p:txBody>
      </p:sp>
    </p:spTree>
    <p:extLst>
      <p:ext uri="{BB962C8B-B14F-4D97-AF65-F5344CB8AC3E}">
        <p14:creationId xmlns:p14="http://schemas.microsoft.com/office/powerpoint/2010/main" val="10922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a:latin typeface="Segoe UI Light" panose="020B0502040204020203" pitchFamily="34" charset="0"/>
              </a:rPr>
              <a:t>Terraform basics</a:t>
            </a:r>
          </a:p>
        </p:txBody>
      </p:sp>
      <p:pic>
        <p:nvPicPr>
          <p:cNvPr id="11" name="Content Placeholder 4" descr="A screenshot of a cell phone&#10;&#10;Description automatically generated">
            <a:extLst>
              <a:ext uri="{FF2B5EF4-FFF2-40B4-BE49-F238E27FC236}">
                <a16:creationId xmlns:a16="http://schemas.microsoft.com/office/drawing/2014/main" id="{30C58140-0FA4-4E03-A89E-269E39C57E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2144" y="1924964"/>
            <a:ext cx="9887712" cy="4248912"/>
          </a:xfrm>
        </p:spPr>
      </p:pic>
    </p:spTree>
    <p:extLst>
      <p:ext uri="{BB962C8B-B14F-4D97-AF65-F5344CB8AC3E}">
        <p14:creationId xmlns:p14="http://schemas.microsoft.com/office/powerpoint/2010/main" val="4141567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a:latin typeface="Segoe UI Light" panose="020B0502040204020203" pitchFamily="34" charset="0"/>
              </a:rPr>
              <a:t>Terraform variables</a:t>
            </a:r>
          </a:p>
        </p:txBody>
      </p:sp>
      <p:pic>
        <p:nvPicPr>
          <p:cNvPr id="6" name="Content Placeholder 7" descr="A screenshot of a cell phone&#10;&#10;Description automatically generated">
            <a:extLst>
              <a:ext uri="{FF2B5EF4-FFF2-40B4-BE49-F238E27FC236}">
                <a16:creationId xmlns:a16="http://schemas.microsoft.com/office/drawing/2014/main" id="{E58470E6-5AE9-4D18-AA90-4D02EB529E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30152" y="2013022"/>
            <a:ext cx="8531695" cy="4479853"/>
          </a:xfrm>
        </p:spPr>
      </p:pic>
    </p:spTree>
    <p:extLst>
      <p:ext uri="{BB962C8B-B14F-4D97-AF65-F5344CB8AC3E}">
        <p14:creationId xmlns:p14="http://schemas.microsoft.com/office/powerpoint/2010/main" val="145647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a:latin typeface="Segoe UI Light" panose="020B0502040204020203" pitchFamily="34" charset="0"/>
              </a:rPr>
              <a:t>Terraform workflow</a:t>
            </a:r>
          </a:p>
        </p:txBody>
      </p:sp>
      <p:pic>
        <p:nvPicPr>
          <p:cNvPr id="5" name="Content Placeholder 4">
            <a:extLst>
              <a:ext uri="{FF2B5EF4-FFF2-40B4-BE49-F238E27FC236}">
                <a16:creationId xmlns:a16="http://schemas.microsoft.com/office/drawing/2014/main" id="{3EDE0D66-7FC8-443E-BDDB-B1D0219A4CFE}"/>
              </a:ext>
            </a:extLst>
          </p:cNvPr>
          <p:cNvPicPr>
            <a:picLocks noGrp="1" noChangeAspect="1"/>
          </p:cNvPicPr>
          <p:nvPr>
            <p:ph idx="1"/>
          </p:nvPr>
        </p:nvPicPr>
        <p:blipFill>
          <a:blip r:embed="rId3"/>
          <a:stretch>
            <a:fillRect/>
          </a:stretch>
        </p:blipFill>
        <p:spPr>
          <a:xfrm>
            <a:off x="1967852" y="2049455"/>
            <a:ext cx="8491685" cy="1542073"/>
          </a:xfrm>
          <a:prstGeom prst="rect">
            <a:avLst/>
          </a:prstGeom>
        </p:spPr>
      </p:pic>
      <p:sp>
        <p:nvSpPr>
          <p:cNvPr id="7" name="Rectangle 6">
            <a:extLst>
              <a:ext uri="{FF2B5EF4-FFF2-40B4-BE49-F238E27FC236}">
                <a16:creationId xmlns:a16="http://schemas.microsoft.com/office/drawing/2014/main" id="{27AE3B52-C853-4A85-B7A6-A970B8E899E0}"/>
              </a:ext>
            </a:extLst>
          </p:cNvPr>
          <p:cNvSpPr/>
          <p:nvPr/>
        </p:nvSpPr>
        <p:spPr>
          <a:xfrm>
            <a:off x="2023117" y="1864789"/>
            <a:ext cx="1479892" cy="369332"/>
          </a:xfrm>
          <a:prstGeom prst="rect">
            <a:avLst/>
          </a:prstGeom>
        </p:spPr>
        <p:txBody>
          <a:bodyPr wrap="none">
            <a:spAutoFit/>
          </a:bodyPr>
          <a:lstStyle/>
          <a:p>
            <a:r>
              <a:rPr lang="en-US">
                <a:latin typeface="Helvetica Neue"/>
              </a:rPr>
              <a:t>terraform init</a:t>
            </a:r>
            <a:endParaRPr lang="en-US"/>
          </a:p>
        </p:txBody>
      </p:sp>
      <p:sp>
        <p:nvSpPr>
          <p:cNvPr id="8" name="Rectangle 7">
            <a:extLst>
              <a:ext uri="{FF2B5EF4-FFF2-40B4-BE49-F238E27FC236}">
                <a16:creationId xmlns:a16="http://schemas.microsoft.com/office/drawing/2014/main" id="{7571883B-68FF-4C96-AADF-E647307638B6}"/>
              </a:ext>
            </a:extLst>
          </p:cNvPr>
          <p:cNvSpPr/>
          <p:nvPr/>
        </p:nvSpPr>
        <p:spPr>
          <a:xfrm>
            <a:off x="4315332" y="1864789"/>
            <a:ext cx="1620957" cy="369332"/>
          </a:xfrm>
          <a:prstGeom prst="rect">
            <a:avLst/>
          </a:prstGeom>
        </p:spPr>
        <p:txBody>
          <a:bodyPr wrap="none">
            <a:spAutoFit/>
          </a:bodyPr>
          <a:lstStyle/>
          <a:p>
            <a:r>
              <a:rPr lang="en-US">
                <a:latin typeface="Helvetica Neue"/>
              </a:rPr>
              <a:t>terraform plan</a:t>
            </a:r>
            <a:endParaRPr lang="en-US"/>
          </a:p>
        </p:txBody>
      </p:sp>
      <p:sp>
        <p:nvSpPr>
          <p:cNvPr id="9" name="Rectangle 8">
            <a:extLst>
              <a:ext uri="{FF2B5EF4-FFF2-40B4-BE49-F238E27FC236}">
                <a16:creationId xmlns:a16="http://schemas.microsoft.com/office/drawing/2014/main" id="{0D5CAB42-C3C4-4F1B-B341-873D834FB50A}"/>
              </a:ext>
            </a:extLst>
          </p:cNvPr>
          <p:cNvSpPr/>
          <p:nvPr/>
        </p:nvSpPr>
        <p:spPr>
          <a:xfrm>
            <a:off x="6512460" y="1864789"/>
            <a:ext cx="1736373" cy="369332"/>
          </a:xfrm>
          <a:prstGeom prst="rect">
            <a:avLst/>
          </a:prstGeom>
        </p:spPr>
        <p:txBody>
          <a:bodyPr wrap="none">
            <a:spAutoFit/>
          </a:bodyPr>
          <a:lstStyle/>
          <a:p>
            <a:r>
              <a:rPr lang="en-US">
                <a:latin typeface="Helvetica Neue"/>
              </a:rPr>
              <a:t>terraform apply</a:t>
            </a:r>
            <a:endParaRPr lang="en-US"/>
          </a:p>
        </p:txBody>
      </p:sp>
      <p:sp>
        <p:nvSpPr>
          <p:cNvPr id="10" name="Rectangle 9">
            <a:extLst>
              <a:ext uri="{FF2B5EF4-FFF2-40B4-BE49-F238E27FC236}">
                <a16:creationId xmlns:a16="http://schemas.microsoft.com/office/drawing/2014/main" id="{52209443-35B6-4ABF-BAE4-C885FF60B05C}"/>
              </a:ext>
            </a:extLst>
          </p:cNvPr>
          <p:cNvSpPr/>
          <p:nvPr/>
        </p:nvSpPr>
        <p:spPr>
          <a:xfrm>
            <a:off x="8806065" y="1864789"/>
            <a:ext cx="1941557" cy="369332"/>
          </a:xfrm>
          <a:prstGeom prst="rect">
            <a:avLst/>
          </a:prstGeom>
        </p:spPr>
        <p:txBody>
          <a:bodyPr wrap="none">
            <a:spAutoFit/>
          </a:bodyPr>
          <a:lstStyle/>
          <a:p>
            <a:r>
              <a:rPr lang="en-US">
                <a:latin typeface="Helvetica Neue"/>
              </a:rPr>
              <a:t>terraform destroy</a:t>
            </a:r>
            <a:endParaRPr lang="en-US"/>
          </a:p>
        </p:txBody>
      </p:sp>
      <p:pic>
        <p:nvPicPr>
          <p:cNvPr id="14" name="Picture 13">
            <a:extLst>
              <a:ext uri="{FF2B5EF4-FFF2-40B4-BE49-F238E27FC236}">
                <a16:creationId xmlns:a16="http://schemas.microsoft.com/office/drawing/2014/main" id="{BA3B6C94-4B06-482D-A7E1-A95F8383300C}"/>
              </a:ext>
            </a:extLst>
          </p:cNvPr>
          <p:cNvPicPr>
            <a:picLocks noChangeAspect="1"/>
          </p:cNvPicPr>
          <p:nvPr/>
        </p:nvPicPr>
        <p:blipFill>
          <a:blip r:embed="rId4"/>
          <a:stretch>
            <a:fillRect/>
          </a:stretch>
        </p:blipFill>
        <p:spPr>
          <a:xfrm>
            <a:off x="2023117" y="3666041"/>
            <a:ext cx="6798248" cy="2972681"/>
          </a:xfrm>
          <a:prstGeom prst="rect">
            <a:avLst/>
          </a:prstGeom>
        </p:spPr>
      </p:pic>
    </p:spTree>
    <p:extLst>
      <p:ext uri="{BB962C8B-B14F-4D97-AF65-F5344CB8AC3E}">
        <p14:creationId xmlns:p14="http://schemas.microsoft.com/office/powerpoint/2010/main" val="1873717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a:latin typeface="Segoe UI Light" panose="020B0502040204020203" pitchFamily="34" charset="0"/>
              </a:rPr>
              <a:t>Terraform remote state</a:t>
            </a:r>
          </a:p>
        </p:txBody>
      </p:sp>
      <p:pic>
        <p:nvPicPr>
          <p:cNvPr id="12" name="Content Placeholder 11">
            <a:extLst>
              <a:ext uri="{FF2B5EF4-FFF2-40B4-BE49-F238E27FC236}">
                <a16:creationId xmlns:a16="http://schemas.microsoft.com/office/drawing/2014/main" id="{33418522-075C-42D5-9FD6-CC25E5241615}"/>
              </a:ext>
            </a:extLst>
          </p:cNvPr>
          <p:cNvPicPr>
            <a:picLocks noGrp="1" noChangeAspect="1"/>
          </p:cNvPicPr>
          <p:nvPr>
            <p:ph idx="1"/>
          </p:nvPr>
        </p:nvPicPr>
        <p:blipFill>
          <a:blip r:embed="rId3"/>
          <a:stretch>
            <a:fillRect/>
          </a:stretch>
        </p:blipFill>
        <p:spPr>
          <a:xfrm>
            <a:off x="2229333" y="2396202"/>
            <a:ext cx="7733333" cy="3790476"/>
          </a:xfrm>
          <a:prstGeom prst="rect">
            <a:avLst/>
          </a:prstGeom>
        </p:spPr>
      </p:pic>
    </p:spTree>
    <p:extLst>
      <p:ext uri="{BB962C8B-B14F-4D97-AF65-F5344CB8AC3E}">
        <p14:creationId xmlns:p14="http://schemas.microsoft.com/office/powerpoint/2010/main" val="4059674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a:latin typeface="Segoe UI Light" panose="020B0502040204020203" pitchFamily="34" charset="0"/>
              </a:rPr>
              <a:t>Challenges</a:t>
            </a:r>
          </a:p>
        </p:txBody>
      </p:sp>
      <p:graphicFrame>
        <p:nvGraphicFramePr>
          <p:cNvPr id="19" name="Diagram 18">
            <a:extLst>
              <a:ext uri="{FF2B5EF4-FFF2-40B4-BE49-F238E27FC236}">
                <a16:creationId xmlns:a16="http://schemas.microsoft.com/office/drawing/2014/main" id="{308A3B27-D871-4DA9-B27C-0D1AA5A9BAB6}"/>
              </a:ext>
            </a:extLst>
          </p:cNvPr>
          <p:cNvGraphicFramePr/>
          <p:nvPr>
            <p:extLst>
              <p:ext uri="{D42A27DB-BD31-4B8C-83A1-F6EECF244321}">
                <p14:modId xmlns:p14="http://schemas.microsoft.com/office/powerpoint/2010/main" val="4284121109"/>
              </p:ext>
            </p:extLst>
          </p:nvPr>
        </p:nvGraphicFramePr>
        <p:xfrm>
          <a:off x="838199" y="1950087"/>
          <a:ext cx="10515601" cy="3998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77C660F4-8101-4EC5-A5BD-F29927BF625A}"/>
              </a:ext>
            </a:extLst>
          </p:cNvPr>
          <p:cNvSpPr txBox="1"/>
          <p:nvPr/>
        </p:nvSpPr>
        <p:spPr>
          <a:xfrm>
            <a:off x="2622452" y="2218652"/>
            <a:ext cx="6794696" cy="646331"/>
          </a:xfrm>
          <a:prstGeom prst="rect">
            <a:avLst/>
          </a:prstGeom>
          <a:noFill/>
        </p:spPr>
        <p:txBody>
          <a:bodyPr wrap="square" rtlCol="0">
            <a:spAutoFit/>
          </a:bodyPr>
          <a:lstStyle/>
          <a:p>
            <a:r>
              <a:rPr lang="en-US" b="1">
                <a:solidFill>
                  <a:schemeClr val="tx1">
                    <a:lumMod val="50000"/>
                    <a:lumOff val="50000"/>
                  </a:schemeClr>
                </a:solidFill>
              </a:rPr>
              <a:t>Deploying Infrastructure as Code – </a:t>
            </a:r>
            <a:r>
              <a:rPr lang="en-US" b="1">
                <a:solidFill>
                  <a:schemeClr val="tx1">
                    <a:lumMod val="50000"/>
                    <a:lumOff val="50000"/>
                  </a:schemeClr>
                </a:solidFill>
                <a:hlinkClick r:id="rId8"/>
              </a:rPr>
              <a:t>Lab 1 </a:t>
            </a:r>
            <a:r>
              <a:rPr lang="en-US" b="1">
                <a:solidFill>
                  <a:schemeClr val="tx1">
                    <a:lumMod val="50000"/>
                    <a:lumOff val="50000"/>
                  </a:schemeClr>
                </a:solidFill>
              </a:rPr>
              <a:t>and </a:t>
            </a:r>
            <a:r>
              <a:rPr lang="en-US" b="1">
                <a:solidFill>
                  <a:schemeClr val="tx1">
                    <a:lumMod val="50000"/>
                    <a:lumOff val="50000"/>
                  </a:schemeClr>
                </a:solidFill>
                <a:hlinkClick r:id="rId9"/>
              </a:rPr>
              <a:t>Lab 2</a:t>
            </a:r>
            <a:endParaRPr lang="en-US" b="1">
              <a:solidFill>
                <a:schemeClr val="tx1">
                  <a:lumMod val="50000"/>
                  <a:lumOff val="50000"/>
                </a:schemeClr>
              </a:solidFill>
            </a:endParaRPr>
          </a:p>
          <a:p>
            <a:r>
              <a:rPr lang="en-US" b="1">
                <a:solidFill>
                  <a:schemeClr val="tx1">
                    <a:lumMod val="50000"/>
                    <a:lumOff val="50000"/>
                  </a:schemeClr>
                </a:solidFill>
              </a:rPr>
              <a:t>Azure RG, VM, Manage Disk and VNET, NSG.</a:t>
            </a:r>
          </a:p>
        </p:txBody>
      </p:sp>
      <p:sp>
        <p:nvSpPr>
          <p:cNvPr id="5" name="TextBox 4">
            <a:extLst>
              <a:ext uri="{FF2B5EF4-FFF2-40B4-BE49-F238E27FC236}">
                <a16:creationId xmlns:a16="http://schemas.microsoft.com/office/drawing/2014/main" id="{CFCEEC94-5FA4-40A4-9ECF-DBB8E4D7A6C7}"/>
              </a:ext>
            </a:extLst>
          </p:cNvPr>
          <p:cNvSpPr txBox="1"/>
          <p:nvPr/>
        </p:nvSpPr>
        <p:spPr>
          <a:xfrm>
            <a:off x="3368430" y="3157957"/>
            <a:ext cx="7247988" cy="646331"/>
          </a:xfrm>
          <a:prstGeom prst="rect">
            <a:avLst/>
          </a:prstGeom>
          <a:noFill/>
        </p:spPr>
        <p:txBody>
          <a:bodyPr wrap="square" rtlCol="0">
            <a:spAutoFit/>
          </a:bodyPr>
          <a:lstStyle/>
          <a:p>
            <a:r>
              <a:rPr lang="en-US" b="1">
                <a:solidFill>
                  <a:schemeClr val="tx1">
                    <a:lumMod val="50000"/>
                    <a:lumOff val="50000"/>
                  </a:schemeClr>
                </a:solidFill>
              </a:rPr>
              <a:t>Deploying Azure PaaS – </a:t>
            </a:r>
            <a:r>
              <a:rPr lang="en-US" b="1">
                <a:solidFill>
                  <a:schemeClr val="tx1">
                    <a:lumMod val="50000"/>
                    <a:lumOff val="50000"/>
                  </a:schemeClr>
                </a:solidFill>
                <a:hlinkClick r:id="rId10"/>
              </a:rPr>
              <a:t>Lab 4</a:t>
            </a:r>
            <a:endParaRPr lang="en-US" b="1">
              <a:solidFill>
                <a:schemeClr val="tx1">
                  <a:lumMod val="50000"/>
                  <a:lumOff val="50000"/>
                </a:schemeClr>
              </a:solidFill>
            </a:endParaRPr>
          </a:p>
          <a:p>
            <a:r>
              <a:rPr lang="en-US" b="1">
                <a:solidFill>
                  <a:schemeClr val="tx1">
                    <a:lumMod val="50000"/>
                    <a:lumOff val="50000"/>
                  </a:schemeClr>
                </a:solidFill>
              </a:rPr>
              <a:t>Azure Web App Multi-region, Azure SQL DB, NLB</a:t>
            </a:r>
          </a:p>
        </p:txBody>
      </p:sp>
      <p:sp>
        <p:nvSpPr>
          <p:cNvPr id="6" name="TextBox 5">
            <a:extLst>
              <a:ext uri="{FF2B5EF4-FFF2-40B4-BE49-F238E27FC236}">
                <a16:creationId xmlns:a16="http://schemas.microsoft.com/office/drawing/2014/main" id="{F2F43DDA-75FA-41BF-98F5-F01E1FDF7F7D}"/>
              </a:ext>
            </a:extLst>
          </p:cNvPr>
          <p:cNvSpPr txBox="1"/>
          <p:nvPr/>
        </p:nvSpPr>
        <p:spPr>
          <a:xfrm>
            <a:off x="4424044" y="4097262"/>
            <a:ext cx="6049499" cy="369332"/>
          </a:xfrm>
          <a:prstGeom prst="rect">
            <a:avLst/>
          </a:prstGeom>
          <a:noFill/>
        </p:spPr>
        <p:txBody>
          <a:bodyPr wrap="square" rtlCol="0">
            <a:spAutoFit/>
          </a:bodyPr>
          <a:lstStyle/>
          <a:p>
            <a:r>
              <a:rPr lang="en-US" b="1">
                <a:solidFill>
                  <a:schemeClr val="tx1">
                    <a:lumMod val="50000"/>
                    <a:lumOff val="50000"/>
                  </a:schemeClr>
                </a:solidFill>
              </a:rPr>
              <a:t>Deploy Azure Kubernetes Services (AKS) – </a:t>
            </a:r>
            <a:r>
              <a:rPr lang="en-US" b="1">
                <a:solidFill>
                  <a:schemeClr val="tx1">
                    <a:lumMod val="50000"/>
                    <a:lumOff val="50000"/>
                  </a:schemeClr>
                </a:solidFill>
                <a:hlinkClick r:id="rId11"/>
              </a:rPr>
              <a:t>Lab 8</a:t>
            </a:r>
            <a:endParaRPr lang="en-US" b="1">
              <a:solidFill>
                <a:schemeClr val="tx1">
                  <a:lumMod val="50000"/>
                  <a:lumOff val="50000"/>
                </a:schemeClr>
              </a:solidFill>
            </a:endParaRPr>
          </a:p>
        </p:txBody>
      </p:sp>
      <p:sp>
        <p:nvSpPr>
          <p:cNvPr id="7" name="TextBox 6">
            <a:extLst>
              <a:ext uri="{FF2B5EF4-FFF2-40B4-BE49-F238E27FC236}">
                <a16:creationId xmlns:a16="http://schemas.microsoft.com/office/drawing/2014/main" id="{4ED8FA69-5093-45C6-813C-83219EA41F62}"/>
              </a:ext>
            </a:extLst>
          </p:cNvPr>
          <p:cNvSpPr txBox="1"/>
          <p:nvPr/>
        </p:nvSpPr>
        <p:spPr>
          <a:xfrm>
            <a:off x="5444929" y="5145287"/>
            <a:ext cx="4889696" cy="369332"/>
          </a:xfrm>
          <a:prstGeom prst="rect">
            <a:avLst/>
          </a:prstGeom>
          <a:noFill/>
        </p:spPr>
        <p:txBody>
          <a:bodyPr wrap="square" rtlCol="0">
            <a:spAutoFit/>
          </a:bodyPr>
          <a:lstStyle/>
          <a:p>
            <a:r>
              <a:rPr lang="en-US" b="1">
                <a:solidFill>
                  <a:schemeClr val="tx1">
                    <a:lumMod val="50000"/>
                    <a:lumOff val="50000"/>
                  </a:schemeClr>
                </a:solidFill>
              </a:rPr>
              <a:t>Terraform Enterprise - Demo</a:t>
            </a:r>
          </a:p>
        </p:txBody>
      </p:sp>
    </p:spTree>
    <p:extLst>
      <p:ext uri="{BB962C8B-B14F-4D97-AF65-F5344CB8AC3E}">
        <p14:creationId xmlns:p14="http://schemas.microsoft.com/office/powerpoint/2010/main" val="3305089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38F4F3D64ED8742A4722C7FA5D444DB" ma:contentTypeVersion="10" ma:contentTypeDescription="Create a new document." ma:contentTypeScope="" ma:versionID="6af96e04080b60a45b019feeca7a37aa">
  <xsd:schema xmlns:xsd="http://www.w3.org/2001/XMLSchema" xmlns:xs="http://www.w3.org/2001/XMLSchema" xmlns:p="http://schemas.microsoft.com/office/2006/metadata/properties" xmlns:ns1="http://schemas.microsoft.com/sharepoint/v3" xmlns:ns2="36984313-f623-41bb-a65c-16a37d29f6f8" xmlns:ns3="fa40b356-8329-45cf-bdd1-8a6639dbec32" targetNamespace="http://schemas.microsoft.com/office/2006/metadata/properties" ma:root="true" ma:fieldsID="a16216aa0538460924a13a680e0634d6" ns1:_="" ns2:_="" ns3:_="">
    <xsd:import namespace="http://schemas.microsoft.com/sharepoint/v3"/>
    <xsd:import namespace="36984313-f623-41bb-a65c-16a37d29f6f8"/>
    <xsd:import namespace="fa40b356-8329-45cf-bdd1-8a6639dbec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6984313-f623-41bb-a65c-16a37d29f6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40b356-8329-45cf-bdd1-8a6639dbec3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36984313-f623-41bb-a65c-16a37d29f6f8" xsi:nil="true"/>
  </documentManagement>
</p:properties>
</file>

<file path=customXml/itemProps1.xml><?xml version="1.0" encoding="utf-8"?>
<ds:datastoreItem xmlns:ds="http://schemas.openxmlformats.org/officeDocument/2006/customXml" ds:itemID="{A5C48E5E-7CC6-49B1-BEEB-92F78CA821FC}">
  <ds:schemaRefs>
    <ds:schemaRef ds:uri="http://schemas.microsoft.com/sharepoint/v3/contenttype/forms"/>
  </ds:schemaRefs>
</ds:datastoreItem>
</file>

<file path=customXml/itemProps2.xml><?xml version="1.0" encoding="utf-8"?>
<ds:datastoreItem xmlns:ds="http://schemas.openxmlformats.org/officeDocument/2006/customXml" ds:itemID="{7A2A6870-87C3-4CA1-9462-BD808BEBB8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6984313-f623-41bb-a65c-16a37d29f6f8"/>
    <ds:schemaRef ds:uri="fa40b356-8329-45cf-bdd1-8a6639dbec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37D4A4-7B08-4DC9-8876-2CFC31085D37}">
  <ds:schemaRefs>
    <ds:schemaRef ds:uri="36984313-f623-41bb-a65c-16a37d29f6f8"/>
    <ds:schemaRef ds:uri="http://schemas.openxmlformats.org/package/2006/metadata/core-properties"/>
    <ds:schemaRef ds:uri="http://schemas.microsoft.com/office/2006/documentManagement/types"/>
    <ds:schemaRef ds:uri="http://www.w3.org/XML/1998/namespace"/>
    <ds:schemaRef ds:uri="http://purl.org/dc/elements/1.1/"/>
    <ds:schemaRef ds:uri="http://purl.org/dc/terms/"/>
    <ds:schemaRef ds:uri="http://purl.org/dc/dcmitype/"/>
    <ds:schemaRef ds:uri="http://schemas.microsoft.com/office/infopath/2007/PartnerControls"/>
    <ds:schemaRef ds:uri="fa40b356-8329-45cf-bdd1-8a6639dbec32"/>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162</TotalTime>
  <Words>412</Words>
  <Application>Microsoft Office PowerPoint</Application>
  <PresentationFormat>Widescreen</PresentationFormat>
  <Paragraphs>104</Paragraphs>
  <Slides>13</Slides>
  <Notes>10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&amp;quot</vt:lpstr>
      <vt:lpstr>Arial</vt:lpstr>
      <vt:lpstr>Calibri</vt:lpstr>
      <vt:lpstr>Calibri Light</vt:lpstr>
      <vt:lpstr>Helvetica Light</vt:lpstr>
      <vt:lpstr>Helvetica Neue</vt:lpstr>
      <vt:lpstr>Klavika Basic</vt:lpstr>
      <vt:lpstr>Segoe UI Light</vt:lpstr>
      <vt:lpstr>Verdana</vt:lpstr>
      <vt:lpstr>Office Theme</vt:lpstr>
      <vt:lpstr>PowerPoint Presentation</vt:lpstr>
      <vt:lpstr>Multi-cloud Strategy - Challenges</vt:lpstr>
      <vt:lpstr>Terraform Ecosystem</vt:lpstr>
      <vt:lpstr>Prerequisites for the labs</vt:lpstr>
      <vt:lpstr>Terraform basics</vt:lpstr>
      <vt:lpstr>Terraform variables</vt:lpstr>
      <vt:lpstr>Terraform workflow</vt:lpstr>
      <vt:lpstr>Terraform remote state</vt:lpstr>
      <vt:lpstr>Challenges</vt:lpstr>
      <vt:lpstr>Challenge 1: Scenario IaaS - </vt:lpstr>
      <vt:lpstr>Challenge 2: Scenario PaaS</vt:lpstr>
      <vt:lpstr>Prerequisites</vt:lpstr>
      <vt:lpstr>Terraform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Talking analytics - Data Science Lexicon Deck</dc:title>
  <dc:creator>Akshay Balwani</dc:creator>
  <cp:lastModifiedBy>Cenk Caglar</cp:lastModifiedBy>
  <cp:revision>1</cp:revision>
  <dcterms:created xsi:type="dcterms:W3CDTF">2017-02-13T21:11:29Z</dcterms:created>
  <dcterms:modified xsi:type="dcterms:W3CDTF">2019-02-07T21:11:04Z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_dlc_policyId">
    <vt:lpwstr/>
  </property>
  <property fmtid="{D5CDD505-2E9C-101B-9397-08002B2CF9AE}" pid="4" name="Region">
    <vt:lpwstr/>
  </property>
  <property fmtid="{D5CDD505-2E9C-101B-9397-08002B2CF9AE}" pid="5" name="Confidentiality">
    <vt:lpwstr>5;#Microsoft confidential|461efa83-0283-486a-a8d5-943328f3693f</vt:lpwstr>
  </property>
  <property fmtid="{D5CDD505-2E9C-101B-9397-08002B2CF9AE}" pid="6" name="ContentTypeId">
    <vt:lpwstr>0x010100B38F4F3D64ED8742A4722C7FA5D444DB</vt:lpwstr>
  </property>
  <property fmtid="{D5CDD505-2E9C-101B-9397-08002B2CF9AE}" pid="7" name="Industries">
    <vt:lpwstr/>
  </property>
  <property fmtid="{D5CDD505-2E9C-101B-9397-08002B2CF9AE}" pid="8" name="Roles">
    <vt:lpwstr/>
  </property>
  <property fmtid="{D5CDD505-2E9C-101B-9397-08002B2CF9AE}" pid="9" name="Competitors">
    <vt:lpwstr/>
  </property>
  <property fmtid="{D5CDD505-2E9C-101B-9397-08002B2CF9AE}" pid="10" name="SMSGDomain">
    <vt:lpwstr>22;#Server and Tools Business|6783548d-8609-4f97-be4a-4ca2616905a6;#82;#SQL Server Domain|0c0f1824-39dc-4b26-8c74-eff4364b812b;#21;#Cloud and Enterprise|adc2fe87-c79a-4ded-a449-3f86b954069d</vt:lpwstr>
  </property>
  <property fmtid="{D5CDD505-2E9C-101B-9397-08002B2CF9AE}" pid="11" name="ItemRetentionFormula">
    <vt:lpwstr/>
  </property>
  <property fmtid="{D5CDD505-2E9C-101B-9397-08002B2CF9AE}" pid="12" name="BusinessArchitecture">
    <vt:lpwstr/>
  </property>
  <property fmtid="{D5CDD505-2E9C-101B-9397-08002B2CF9AE}" pid="13" name="Products">
    <vt:lpwstr/>
  </property>
  <property fmtid="{D5CDD505-2E9C-101B-9397-08002B2CF9AE}" pid="14" name="_dlc_DocIdItemGuid">
    <vt:lpwstr>ae529949-2e00-4c04-8ac4-b33179909dbb</vt:lpwstr>
  </property>
  <property fmtid="{D5CDD505-2E9C-101B-9397-08002B2CF9AE}" pid="15" name="ActivitiesAndPrograms">
    <vt:lpwstr/>
  </property>
  <property fmtid="{D5CDD505-2E9C-101B-9397-08002B2CF9AE}" pid="16" name="Segments">
    <vt:lpwstr/>
  </property>
  <property fmtid="{D5CDD505-2E9C-101B-9397-08002B2CF9AE}" pid="17" name="Partners">
    <vt:lpwstr/>
  </property>
  <property fmtid="{D5CDD505-2E9C-101B-9397-08002B2CF9AE}" pid="18" name="Topics">
    <vt:lpwstr/>
  </property>
  <property fmtid="{D5CDD505-2E9C-101B-9397-08002B2CF9AE}" pid="19" name="Groups">
    <vt:lpwstr/>
  </property>
  <property fmtid="{D5CDD505-2E9C-101B-9397-08002B2CF9AE}" pid="20" name="Audiences">
    <vt:lpwstr/>
  </property>
  <property fmtid="{D5CDD505-2E9C-101B-9397-08002B2CF9AE}" pid="21" name="of67e5d4b76f4a9db8769983fda9cec0">
    <vt:lpwstr/>
  </property>
  <property fmtid="{D5CDD505-2E9C-101B-9397-08002B2CF9AE}" pid="22" name="NewsType">
    <vt:lpwstr/>
  </property>
  <property fmtid="{D5CDD505-2E9C-101B-9397-08002B2CF9AE}" pid="23" name="ItemType">
    <vt:lpwstr/>
  </property>
  <property fmtid="{D5CDD505-2E9C-101B-9397-08002B2CF9AE}" pid="24" name="ga0c0bf70a6644469c61b3efa7025301">
    <vt:lpwstr/>
  </property>
  <property fmtid="{D5CDD505-2E9C-101B-9397-08002B2CF9AE}" pid="25" name="MSProducts">
    <vt:lpwstr/>
  </property>
  <property fmtid="{D5CDD505-2E9C-101B-9397-08002B2CF9AE}" pid="26" name="ExperienceContentType">
    <vt:lpwstr/>
  </property>
  <property fmtid="{D5CDD505-2E9C-101B-9397-08002B2CF9AE}" pid="27" name="l6f004f21209409da86a713c0f24627d">
    <vt:lpwstr/>
  </property>
  <property fmtid="{D5CDD505-2E9C-101B-9397-08002B2CF9AE}" pid="28" name="la4444b61d19467597d63190b69ac227">
    <vt:lpwstr/>
  </property>
  <property fmtid="{D5CDD505-2E9C-101B-9397-08002B2CF9AE}" pid="29" name="MSProductsTaxHTField0">
    <vt:lpwstr/>
  </property>
  <property fmtid="{D5CDD505-2E9C-101B-9397-08002B2CF9AE}" pid="30" name="e8080b0481964c759b2c36ae49591b31">
    <vt:lpwstr/>
  </property>
  <property fmtid="{D5CDD505-2E9C-101B-9397-08002B2CF9AE}" pid="31" name="Languages">
    <vt:lpwstr/>
  </property>
  <property fmtid="{D5CDD505-2E9C-101B-9397-08002B2CF9AE}" pid="32" name="TechnicalLevel">
    <vt:lpwstr/>
  </property>
  <property fmtid="{D5CDD505-2E9C-101B-9397-08002B2CF9AE}" pid="33" name="ldac8aee9d1f469e8cd8c3f8d6a615f2">
    <vt:lpwstr/>
  </property>
  <property fmtid="{D5CDD505-2E9C-101B-9397-08002B2CF9AE}" pid="34" name="EmployeeRole">
    <vt:lpwstr/>
  </property>
  <property fmtid="{D5CDD505-2E9C-101B-9397-08002B2CF9AE}" pid="35" name="NewsTopic">
    <vt:lpwstr/>
  </property>
  <property fmtid="{D5CDD505-2E9C-101B-9397-08002B2CF9AE}" pid="36" name="NewsSource">
    <vt:lpwstr/>
  </property>
  <property fmtid="{D5CDD505-2E9C-101B-9397-08002B2CF9AE}" pid="37" name="SMSGTags">
    <vt:lpwstr/>
  </property>
  <property fmtid="{D5CDD505-2E9C-101B-9397-08002B2CF9AE}" pid="38" name="MSPhysicalGeography">
    <vt:lpwstr/>
  </property>
  <property fmtid="{D5CDD505-2E9C-101B-9397-08002B2CF9AE}" pid="39" name="EnterpriseDomainTags">
    <vt:lpwstr/>
  </property>
  <property fmtid="{D5CDD505-2E9C-101B-9397-08002B2CF9AE}" pid="40" name="j3562c58ee414e028925bc902cfc01a1">
    <vt:lpwstr/>
  </property>
  <property fmtid="{D5CDD505-2E9C-101B-9397-08002B2CF9AE}" pid="41" name="_docset_NoMedatataSyncRequired">
    <vt:lpwstr>False</vt:lpwstr>
  </property>
  <property fmtid="{D5CDD505-2E9C-101B-9397-08002B2CF9AE}" pid="42" name="MSIP_Label_f42aa342-8706-4288-bd11-ebb85995028c_Enabled">
    <vt:lpwstr>True</vt:lpwstr>
  </property>
  <property fmtid="{D5CDD505-2E9C-101B-9397-08002B2CF9AE}" pid="43" name="MSIP_Label_f42aa342-8706-4288-bd11-ebb85995028c_SiteId">
    <vt:lpwstr>72f988bf-86f1-41af-91ab-2d7cd011db47</vt:lpwstr>
  </property>
  <property fmtid="{D5CDD505-2E9C-101B-9397-08002B2CF9AE}" pid="44" name="MSIP_Label_f42aa342-8706-4288-bd11-ebb85995028c_Owner">
    <vt:lpwstr>ankhanol@microsoft.com</vt:lpwstr>
  </property>
  <property fmtid="{D5CDD505-2E9C-101B-9397-08002B2CF9AE}" pid="45" name="MSIP_Label_f42aa342-8706-4288-bd11-ebb85995028c_SetDate">
    <vt:lpwstr>2018-01-23T14:51:45.7418627Z</vt:lpwstr>
  </property>
  <property fmtid="{D5CDD505-2E9C-101B-9397-08002B2CF9AE}" pid="46" name="MSIP_Label_f42aa342-8706-4288-bd11-ebb85995028c_Name">
    <vt:lpwstr>General</vt:lpwstr>
  </property>
  <property fmtid="{D5CDD505-2E9C-101B-9397-08002B2CF9AE}" pid="47" name="MSIP_Label_f42aa342-8706-4288-bd11-ebb85995028c_Application">
    <vt:lpwstr>Microsoft Azure Information Protection</vt:lpwstr>
  </property>
  <property fmtid="{D5CDD505-2E9C-101B-9397-08002B2CF9AE}" pid="48" name="MSIP_Label_f42aa342-8706-4288-bd11-ebb85995028c_Extended_MSFT_Method">
    <vt:lpwstr>Automatic</vt:lpwstr>
  </property>
  <property fmtid="{D5CDD505-2E9C-101B-9397-08002B2CF9AE}" pid="49" name="Sensitivity">
    <vt:lpwstr>General</vt:lpwstr>
  </property>
</Properties>
</file>