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1" r:id="rId3"/>
    <p:sldId id="272" r:id="rId4"/>
    <p:sldId id="273" r:id="rId5"/>
    <p:sldId id="274" r:id="rId6"/>
    <p:sldId id="275" r:id="rId7"/>
    <p:sldId id="276" r:id="rId8"/>
    <p:sldId id="291" r:id="rId9"/>
    <p:sldId id="277" r:id="rId10"/>
    <p:sldId id="278" r:id="rId11"/>
    <p:sldId id="279" r:id="rId12"/>
    <p:sldId id="292" r:id="rId13"/>
    <p:sldId id="280" r:id="rId14"/>
    <p:sldId id="281" r:id="rId15"/>
    <p:sldId id="283" r:id="rId16"/>
    <p:sldId id="284" r:id="rId17"/>
    <p:sldId id="285" r:id="rId18"/>
    <p:sldId id="286" r:id="rId19"/>
    <p:sldId id="287" r:id="rId20"/>
    <p:sldId id="288" r:id="rId21"/>
    <p:sldId id="289" r:id="rId22"/>
    <p:sldId id="290"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1485024B-A48D-44DA-82F4-D6FA2035BB59}">
          <p14:sldIdLst>
            <p14:sldId id="256"/>
            <p14:sldId id="271"/>
            <p14:sldId id="272"/>
            <p14:sldId id="273"/>
            <p14:sldId id="274"/>
            <p14:sldId id="275"/>
            <p14:sldId id="276"/>
            <p14:sldId id="291"/>
            <p14:sldId id="277"/>
            <p14:sldId id="278"/>
          </p14:sldIdLst>
        </p14:section>
        <p14:section name="Untitled Section" id="{E2535F28-870B-4310-947B-9FCF2FC90198}">
          <p14:sldIdLst>
            <p14:sldId id="279"/>
            <p14:sldId id="280"/>
            <p14:sldId id="281"/>
            <p14:sldId id="283"/>
            <p14:sldId id="284"/>
            <p14:sldId id="285"/>
            <p14:sldId id="286"/>
            <p14:sldId id="287"/>
            <p14:sldId id="288"/>
            <p14:sldId id="289"/>
            <p14:sldId id="290"/>
            <p14:sldId id="268"/>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18" d="100"/>
          <a:sy n="118" d="100"/>
        </p:scale>
        <p:origin x="-143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D8BD707-D9CF-40AE-B4C6-C98DA3205C09}" type="datetimeFigureOut">
              <a:rPr lang="en-US" smtClean="0"/>
              <a:pPr/>
              <a:t>5/11/2018</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hdr.undp.org/en/data" TargetMode="External"/><Relationship Id="rId2" Type="http://schemas.openxmlformats.org/officeDocument/2006/relationships/hyperlink" Target="http://stats.oecd.org/viewhtml.aspx?datasetcode=EAG_EARNINGS&amp;lang=e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Autofit/>
          </a:bodyPr>
          <a:lstStyle/>
          <a:p>
            <a:r>
              <a:rPr lang="tr-TR" b="1" dirty="0" smtClean="0"/>
              <a:t>AYÇA EPİR</a:t>
            </a:r>
          </a:p>
          <a:p>
            <a:r>
              <a:rPr lang="tr-TR" b="1" dirty="0" smtClean="0"/>
              <a:t>RIFAT CAN GÜPGÜPOĞLU</a:t>
            </a:r>
          </a:p>
          <a:p>
            <a:r>
              <a:rPr lang="tr-TR" b="1" dirty="0" smtClean="0"/>
              <a:t>ENES AHMET ORHAN </a:t>
            </a:r>
            <a:endParaRPr lang="tr-TR" b="1" dirty="0"/>
          </a:p>
        </p:txBody>
      </p:sp>
      <p:sp>
        <p:nvSpPr>
          <p:cNvPr id="2" name="Title 1"/>
          <p:cNvSpPr>
            <a:spLocks noGrp="1"/>
          </p:cNvSpPr>
          <p:nvPr>
            <p:ph type="ctrTitle"/>
          </p:nvPr>
        </p:nvSpPr>
        <p:spPr>
          <a:xfrm>
            <a:off x="381000" y="1219200"/>
            <a:ext cx="8458200" cy="1222375"/>
          </a:xfrm>
        </p:spPr>
        <p:txBody>
          <a:bodyPr>
            <a:normAutofit fontScale="90000"/>
          </a:bodyPr>
          <a:lstStyle/>
          <a:p>
            <a:r>
              <a:rPr lang="tr-TR" dirty="0" smtClean="0"/>
              <a:t>Relationship Between University </a:t>
            </a:r>
            <a:r>
              <a:rPr lang="tr-TR" dirty="0"/>
              <a:t>G</a:t>
            </a:r>
            <a:r>
              <a:rPr lang="tr-TR" dirty="0" smtClean="0"/>
              <a:t>raduates </a:t>
            </a:r>
            <a:r>
              <a:rPr lang="tr-TR" dirty="0"/>
              <a:t>A</a:t>
            </a:r>
            <a:r>
              <a:rPr lang="tr-TR" dirty="0" smtClean="0"/>
              <a:t>nd </a:t>
            </a:r>
            <a:r>
              <a:rPr lang="tr-TR" dirty="0"/>
              <a:t>T</a:t>
            </a:r>
            <a:r>
              <a:rPr lang="tr-TR" dirty="0" smtClean="0"/>
              <a:t>heir Wages in UK</a:t>
            </a:r>
            <a:endParaRPr lang="tr-TR" dirty="0"/>
          </a:p>
        </p:txBody>
      </p:sp>
    </p:spTree>
    <p:extLst>
      <p:ext uri="{BB962C8B-B14F-4D97-AF65-F5344CB8AC3E}">
        <p14:creationId xmlns:p14="http://schemas.microsoft.com/office/powerpoint/2010/main" xmlns="" val="2297782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0"/>
            <a:ext cx="6512511" cy="1143000"/>
          </a:xfrm>
        </p:spPr>
        <p:txBody>
          <a:bodyPr/>
          <a:lstStyle/>
          <a:p>
            <a:r>
              <a:rPr lang="tr-TR" dirty="0" smtClean="0"/>
              <a:t>Theory</a:t>
            </a:r>
            <a:endParaRPr lang="tr-TR" dirty="0"/>
          </a:p>
        </p:txBody>
      </p:sp>
      <p:sp>
        <p:nvSpPr>
          <p:cNvPr id="3" name="Content Placeholder 2"/>
          <p:cNvSpPr>
            <a:spLocks noGrp="1"/>
          </p:cNvSpPr>
          <p:nvPr>
            <p:ph sz="quarter" idx="13"/>
          </p:nvPr>
        </p:nvSpPr>
        <p:spPr>
          <a:xfrm>
            <a:off x="1219200" y="2133600"/>
            <a:ext cx="6400800" cy="3474720"/>
          </a:xfrm>
        </p:spPr>
        <p:txBody>
          <a:bodyPr>
            <a:normAutofit fontScale="92500" lnSpcReduction="10000"/>
          </a:bodyPr>
          <a:lstStyle/>
          <a:p>
            <a:endParaRPr lang="tr-TR" dirty="0" smtClean="0"/>
          </a:p>
          <a:p>
            <a:r>
              <a:rPr lang="tr-TR" dirty="0" smtClean="0"/>
              <a:t>It is a general opinion that university education brings a better future with higher salaries.</a:t>
            </a:r>
          </a:p>
          <a:p>
            <a:r>
              <a:rPr lang="tr-TR" dirty="0" smtClean="0"/>
              <a:t>That is one of the reason, one may pay many pounds to educational institutions in Britain.</a:t>
            </a:r>
            <a:endParaRPr lang="tr-TR" dirty="0" smtClean="0"/>
          </a:p>
          <a:p>
            <a:r>
              <a:rPr lang="tr-TR" dirty="0" smtClean="0"/>
              <a:t>At the same </a:t>
            </a:r>
            <a:r>
              <a:rPr lang="tr-TR" dirty="0" smtClean="0"/>
              <a:t>time, gender disparity is a global problem apperas everywhere with different levels and kinds.</a:t>
            </a:r>
          </a:p>
          <a:p>
            <a:r>
              <a:rPr lang="tr-TR" dirty="0" smtClean="0"/>
              <a:t>In our research we wilt try to check their validity for England</a:t>
            </a:r>
            <a:endParaRPr lang="tr-TR" dirty="0" smtClean="0"/>
          </a:p>
        </p:txBody>
      </p:sp>
    </p:spTree>
    <p:extLst>
      <p:ext uri="{BB962C8B-B14F-4D97-AF65-F5344CB8AC3E}">
        <p14:creationId xmlns:p14="http://schemas.microsoft.com/office/powerpoint/2010/main" xmlns="" val="1757674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81000"/>
            <a:ext cx="6512511" cy="1143000"/>
          </a:xfrm>
        </p:spPr>
        <p:txBody>
          <a:bodyPr/>
          <a:lstStyle/>
          <a:p>
            <a:r>
              <a:rPr lang="tr-TR" dirty="0" smtClean="0"/>
              <a:t>R </a:t>
            </a:r>
            <a:r>
              <a:rPr lang="tr-TR" dirty="0" smtClean="0"/>
              <a:t>Results</a:t>
            </a:r>
            <a:endParaRPr lang="tr-TR" dirty="0"/>
          </a:p>
        </p:txBody>
      </p:sp>
      <p:sp>
        <p:nvSpPr>
          <p:cNvPr id="3" name="Content Placeholder 2"/>
          <p:cNvSpPr>
            <a:spLocks noGrp="1"/>
          </p:cNvSpPr>
          <p:nvPr>
            <p:ph sz="quarter" idx="13"/>
          </p:nvPr>
        </p:nvSpPr>
        <p:spPr>
          <a:xfrm>
            <a:off x="1219200" y="1676400"/>
            <a:ext cx="5257800" cy="4876800"/>
          </a:xfrm>
        </p:spPr>
        <p:txBody>
          <a:bodyPr>
            <a:normAutofit/>
          </a:bodyPr>
          <a:lstStyle/>
          <a:p>
            <a:r>
              <a:rPr lang="tr-TR" sz="1600" dirty="0" smtClean="0"/>
              <a:t>First 3 regression we made with the panel data is not meaningful because it was insignificant</a:t>
            </a:r>
            <a:r>
              <a:rPr lang="tr-TR" sz="1600" dirty="0" smtClean="0"/>
              <a:t>.</a:t>
            </a:r>
          </a:p>
          <a:p>
            <a:endParaRPr lang="tr-TR" sz="1600" dirty="0" smtClean="0"/>
          </a:p>
          <a:p>
            <a:r>
              <a:rPr lang="tr-TR" sz="1600" dirty="0" smtClean="0"/>
              <a:t>So </a:t>
            </a:r>
            <a:r>
              <a:rPr lang="tr-TR" sz="1600" dirty="0" smtClean="0"/>
              <a:t>thats why we used cross </a:t>
            </a:r>
            <a:r>
              <a:rPr lang="tr-TR" sz="1600" dirty="0" smtClean="0"/>
              <a:t>section</a:t>
            </a:r>
            <a:r>
              <a:rPr lang="tr-TR" sz="1600" dirty="0" smtClean="0"/>
              <a:t> </a:t>
            </a:r>
            <a:r>
              <a:rPr lang="tr-TR" sz="1600" dirty="0" smtClean="0"/>
              <a:t>in next steps</a:t>
            </a:r>
            <a:endParaRPr lang="tr-TR" sz="2400" b="1" dirty="0">
              <a:solidFill>
                <a:schemeClr val="accent6">
                  <a:lumMod val="75000"/>
                </a:schemeClr>
              </a:solidFill>
            </a:endParaRPr>
          </a:p>
          <a:p>
            <a:pPr marL="0" indent="0">
              <a:buNone/>
            </a:pPr>
            <a:endParaRPr lang="tr-TR" sz="2400" b="1" dirty="0">
              <a:solidFill>
                <a:schemeClr val="accent6">
                  <a:lumMod val="75000"/>
                </a:schemeClr>
              </a:solidFill>
            </a:endParaRPr>
          </a:p>
          <a:p>
            <a:endParaRPr lang="tr-TR" dirty="0"/>
          </a:p>
        </p:txBody>
      </p:sp>
    </p:spTree>
    <p:extLst>
      <p:ext uri="{BB962C8B-B14F-4D97-AF65-F5344CB8AC3E}">
        <p14:creationId xmlns:p14="http://schemas.microsoft.com/office/powerpoint/2010/main" xmlns="" val="2965801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81000"/>
            <a:ext cx="6512511" cy="1143000"/>
          </a:xfrm>
        </p:spPr>
        <p:txBody>
          <a:bodyPr/>
          <a:lstStyle/>
          <a:p>
            <a:r>
              <a:rPr lang="tr-TR" dirty="0" smtClean="0"/>
              <a:t>R Results Reg 1</a:t>
            </a:r>
            <a:endParaRPr lang="tr-TR" dirty="0"/>
          </a:p>
        </p:txBody>
      </p:sp>
      <p:sp>
        <p:nvSpPr>
          <p:cNvPr id="3" name="Content Placeholder 2"/>
          <p:cNvSpPr>
            <a:spLocks noGrp="1"/>
          </p:cNvSpPr>
          <p:nvPr>
            <p:ph sz="quarter" idx="13"/>
          </p:nvPr>
        </p:nvSpPr>
        <p:spPr>
          <a:xfrm>
            <a:off x="1219200" y="1676400"/>
            <a:ext cx="5257800" cy="4876800"/>
          </a:xfrm>
        </p:spPr>
        <p:txBody>
          <a:bodyPr>
            <a:normAutofit fontScale="70000" lnSpcReduction="20000"/>
          </a:bodyPr>
          <a:lstStyle/>
          <a:p>
            <a:pPr marL="0" indent="0">
              <a:buNone/>
            </a:pPr>
            <a:r>
              <a:rPr lang="tr-TR" sz="2400" b="1" dirty="0">
                <a:solidFill>
                  <a:schemeClr val="tx1"/>
                </a:solidFill>
              </a:rPr>
              <a:t>library(readxl)</a:t>
            </a:r>
          </a:p>
          <a:p>
            <a:pPr marL="0" indent="0">
              <a:buNone/>
            </a:pPr>
            <a:r>
              <a:rPr lang="tr-TR" sz="2400" b="1" dirty="0">
                <a:solidFill>
                  <a:schemeClr val="tx1"/>
                </a:solidFill>
              </a:rPr>
              <a:t>library(plm)</a:t>
            </a:r>
          </a:p>
          <a:p>
            <a:pPr marL="0" indent="0">
              <a:buNone/>
            </a:pPr>
            <a:r>
              <a:rPr lang="tr-TR" sz="2400" b="1" dirty="0">
                <a:solidFill>
                  <a:schemeClr val="tx1"/>
                </a:solidFill>
              </a:rPr>
              <a:t>dat = read_excel(file.choose())</a:t>
            </a:r>
          </a:p>
          <a:p>
            <a:pPr marL="0" indent="0">
              <a:buNone/>
            </a:pPr>
            <a:r>
              <a:rPr lang="tr-TR" sz="2400" b="1" dirty="0">
                <a:solidFill>
                  <a:schemeClr val="tx1"/>
                </a:solidFill>
              </a:rPr>
              <a:t>pdat = pdata.frame(dat)</a:t>
            </a:r>
          </a:p>
          <a:p>
            <a:pPr marL="0" indent="0">
              <a:buNone/>
            </a:pPr>
            <a:r>
              <a:rPr lang="tr-TR" sz="2400" b="1" dirty="0">
                <a:solidFill>
                  <a:schemeClr val="tx1"/>
                </a:solidFill>
              </a:rPr>
              <a:t> </a:t>
            </a:r>
          </a:p>
          <a:p>
            <a:pPr marL="0" indent="0">
              <a:buNone/>
            </a:pPr>
            <a:r>
              <a:rPr lang="tr-TR" sz="2400" b="1" dirty="0">
                <a:solidFill>
                  <a:schemeClr val="tx1"/>
                </a:solidFill>
              </a:rPr>
              <a:t>reg1 = plm(re ~ unem, data = pdat, model = "fd")</a:t>
            </a:r>
          </a:p>
          <a:p>
            <a:pPr marL="0" indent="0">
              <a:buNone/>
            </a:pPr>
            <a:r>
              <a:rPr lang="tr-TR" sz="2400" b="1" dirty="0">
                <a:solidFill>
                  <a:schemeClr val="tx1"/>
                </a:solidFill>
              </a:rPr>
              <a:t>summary(reg)</a:t>
            </a:r>
          </a:p>
          <a:p>
            <a:pPr marL="0" indent="0">
              <a:buNone/>
            </a:pPr>
            <a:r>
              <a:rPr lang="tr-TR" sz="2400" b="1" dirty="0">
                <a:solidFill>
                  <a:schemeClr val="tx1"/>
                </a:solidFill>
              </a:rPr>
              <a:t># Coefficients:</a:t>
            </a:r>
          </a:p>
          <a:p>
            <a:pPr marL="0" indent="0">
              <a:buNone/>
            </a:pPr>
            <a:r>
              <a:rPr lang="tr-TR" sz="2400" b="1" dirty="0">
                <a:solidFill>
                  <a:schemeClr val="tx1"/>
                </a:solidFill>
              </a:rPr>
              <a:t>#   Estimate Std. Error t-value Pr(&gt;|t|)</a:t>
            </a:r>
          </a:p>
          <a:p>
            <a:pPr marL="0" indent="0">
              <a:buNone/>
            </a:pPr>
            <a:r>
              <a:rPr lang="tr-TR" sz="2400" b="1" dirty="0">
                <a:solidFill>
                  <a:schemeClr val="tx1"/>
                </a:solidFill>
              </a:rPr>
              <a:t># unem  0.42182    1.63885  0.2574   0.7979</a:t>
            </a:r>
          </a:p>
          <a:p>
            <a:pPr marL="0" indent="0">
              <a:buNone/>
            </a:pPr>
            <a:r>
              <a:rPr lang="tr-TR" sz="2400" b="1" dirty="0">
                <a:solidFill>
                  <a:schemeClr val="tx1"/>
                </a:solidFill>
              </a:rPr>
              <a:t> </a:t>
            </a:r>
          </a:p>
          <a:p>
            <a:pPr marL="0" indent="0">
              <a:buNone/>
            </a:pPr>
            <a:r>
              <a:rPr lang="tr-TR" sz="2400" b="1" dirty="0">
                <a:solidFill>
                  <a:schemeClr val="accent6">
                    <a:lumMod val="75000"/>
                  </a:schemeClr>
                </a:solidFill>
              </a:rPr>
              <a:t># Total Sum of Squares:    6479</a:t>
            </a:r>
          </a:p>
          <a:p>
            <a:pPr marL="0" indent="0">
              <a:buNone/>
            </a:pPr>
            <a:r>
              <a:rPr lang="tr-TR" sz="2400" b="1" dirty="0">
                <a:solidFill>
                  <a:schemeClr val="accent6">
                    <a:lumMod val="75000"/>
                  </a:schemeClr>
                </a:solidFill>
              </a:rPr>
              <a:t># Residual Sum of Squares: 6470.8</a:t>
            </a:r>
          </a:p>
          <a:p>
            <a:pPr marL="0" indent="0">
              <a:buNone/>
            </a:pPr>
            <a:r>
              <a:rPr lang="tr-TR" sz="2400" b="1" dirty="0">
                <a:solidFill>
                  <a:schemeClr val="accent6">
                    <a:lumMod val="75000"/>
                  </a:schemeClr>
                </a:solidFill>
              </a:rPr>
              <a:t># R-Squared:      0.0051996</a:t>
            </a:r>
          </a:p>
          <a:p>
            <a:pPr marL="0" indent="0">
              <a:buNone/>
            </a:pPr>
            <a:r>
              <a:rPr lang="tr-TR" sz="2400" b="1" dirty="0">
                <a:solidFill>
                  <a:schemeClr val="accent6">
                    <a:lumMod val="75000"/>
                  </a:schemeClr>
                </a:solidFill>
              </a:rPr>
              <a:t># Adj. R-Squared: 0.0051996</a:t>
            </a:r>
          </a:p>
          <a:p>
            <a:pPr marL="0" indent="0">
              <a:buNone/>
            </a:pPr>
            <a:r>
              <a:rPr lang="tr-TR" sz="2400" b="1" dirty="0">
                <a:solidFill>
                  <a:schemeClr val="accent6">
                    <a:lumMod val="75000"/>
                  </a:schemeClr>
                </a:solidFill>
              </a:rPr>
              <a:t># F-statistic: Inf on 0 and 51 DF, p-value: </a:t>
            </a:r>
            <a:r>
              <a:rPr lang="tr-TR" sz="2400" b="1" dirty="0" smtClean="0">
                <a:solidFill>
                  <a:schemeClr val="accent6">
                    <a:lumMod val="75000"/>
                  </a:schemeClr>
                </a:solidFill>
              </a:rPr>
              <a:t>NA</a:t>
            </a:r>
          </a:p>
          <a:p>
            <a:pPr marL="342900" indent="-342900"/>
            <a:endParaRPr lang="tr-TR" sz="2400" b="1" dirty="0">
              <a:solidFill>
                <a:schemeClr val="accent6">
                  <a:lumMod val="75000"/>
                </a:schemeClr>
              </a:solidFill>
            </a:endParaRPr>
          </a:p>
          <a:p>
            <a:pPr marL="0" indent="0">
              <a:buNone/>
            </a:pPr>
            <a:endParaRPr lang="tr-TR" sz="2400" b="1" dirty="0">
              <a:solidFill>
                <a:schemeClr val="accent6">
                  <a:lumMod val="75000"/>
                </a:schemeClr>
              </a:solidFill>
            </a:endParaRPr>
          </a:p>
          <a:p>
            <a:endParaRPr lang="tr-TR" dirty="0"/>
          </a:p>
        </p:txBody>
      </p:sp>
    </p:spTree>
    <p:extLst>
      <p:ext uri="{BB962C8B-B14F-4D97-AF65-F5344CB8AC3E}">
        <p14:creationId xmlns:p14="http://schemas.microsoft.com/office/powerpoint/2010/main" xmlns="" val="2965801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6512511" cy="1143000"/>
          </a:xfrm>
        </p:spPr>
        <p:txBody>
          <a:bodyPr/>
          <a:lstStyle/>
          <a:p>
            <a:r>
              <a:rPr lang="tr-TR" dirty="0"/>
              <a:t>R Results Reg 2</a:t>
            </a:r>
          </a:p>
        </p:txBody>
      </p:sp>
      <p:sp>
        <p:nvSpPr>
          <p:cNvPr id="3" name="Content Placeholder 2"/>
          <p:cNvSpPr>
            <a:spLocks noGrp="1"/>
          </p:cNvSpPr>
          <p:nvPr>
            <p:ph sz="quarter" idx="13"/>
          </p:nvPr>
        </p:nvSpPr>
        <p:spPr>
          <a:xfrm>
            <a:off x="1219200" y="1828800"/>
            <a:ext cx="7315200" cy="4495800"/>
          </a:xfrm>
        </p:spPr>
        <p:txBody>
          <a:bodyPr>
            <a:normAutofit fontScale="85000" lnSpcReduction="10000"/>
          </a:bodyPr>
          <a:lstStyle/>
          <a:p>
            <a:pPr marL="0" indent="0">
              <a:buNone/>
            </a:pPr>
            <a:r>
              <a:rPr lang="tr-TR" sz="2400" b="1" dirty="0">
                <a:solidFill>
                  <a:schemeClr val="tx1"/>
                </a:solidFill>
              </a:rPr>
              <a:t>reg2 = plm(re ~ exp + hdi + sex, data = pdat, model = "fd")</a:t>
            </a:r>
          </a:p>
          <a:p>
            <a:pPr marL="0" indent="0">
              <a:buNone/>
            </a:pPr>
            <a:r>
              <a:rPr lang="tr-TR" sz="2400" b="1" dirty="0">
                <a:solidFill>
                  <a:schemeClr val="tx1"/>
                </a:solidFill>
              </a:rPr>
              <a:t>summary(reg2)</a:t>
            </a:r>
          </a:p>
          <a:p>
            <a:pPr marL="0" indent="0">
              <a:buNone/>
            </a:pPr>
            <a:r>
              <a:rPr lang="tr-TR" sz="2400" b="1" dirty="0">
                <a:solidFill>
                  <a:schemeClr val="tx1"/>
                </a:solidFill>
              </a:rPr>
              <a:t># Coefficients:</a:t>
            </a:r>
          </a:p>
          <a:p>
            <a:pPr marL="0" indent="0">
              <a:buNone/>
            </a:pPr>
            <a:r>
              <a:rPr lang="tr-TR" sz="2400" b="1" dirty="0">
                <a:solidFill>
                  <a:schemeClr val="tx1"/>
                </a:solidFill>
              </a:rPr>
              <a:t>#   Estimate Std. Error t-value Pr(&gt;|t|)</a:t>
            </a:r>
          </a:p>
          <a:p>
            <a:pPr marL="0" indent="0">
              <a:buNone/>
            </a:pPr>
            <a:r>
              <a:rPr lang="tr-TR" sz="2400" b="1" dirty="0">
                <a:solidFill>
                  <a:schemeClr val="tx1"/>
                </a:solidFill>
              </a:rPr>
              <a:t># exp  -0.50083    1.31195 -0.3817   0.7043</a:t>
            </a:r>
          </a:p>
          <a:p>
            <a:pPr marL="0" indent="0">
              <a:buNone/>
            </a:pPr>
            <a:r>
              <a:rPr lang="tr-TR" sz="2400" b="1" dirty="0">
                <a:solidFill>
                  <a:schemeClr val="tx1"/>
                </a:solidFill>
              </a:rPr>
              <a:t># hdi -40.62177  578.71452 -0.0702   0.9443</a:t>
            </a:r>
          </a:p>
          <a:p>
            <a:pPr marL="0" indent="0">
              <a:buNone/>
            </a:pPr>
            <a:r>
              <a:rPr lang="tr-TR" sz="2400" b="1" dirty="0">
                <a:solidFill>
                  <a:schemeClr val="accent6">
                    <a:lumMod val="75000"/>
                  </a:schemeClr>
                </a:solidFill>
              </a:rPr>
              <a:t># Total Sum of Squares:    6479</a:t>
            </a:r>
          </a:p>
          <a:p>
            <a:pPr marL="0" indent="0">
              <a:buNone/>
            </a:pPr>
            <a:r>
              <a:rPr lang="tr-TR" sz="2400" b="1" dirty="0">
                <a:solidFill>
                  <a:schemeClr val="accent6">
                    <a:lumMod val="75000"/>
                  </a:schemeClr>
                </a:solidFill>
              </a:rPr>
              <a:t># Residual Sum of Squares: 6456.3</a:t>
            </a:r>
          </a:p>
          <a:p>
            <a:pPr marL="0" indent="0">
              <a:buNone/>
            </a:pPr>
            <a:r>
              <a:rPr lang="tr-TR" sz="2400" b="1" dirty="0">
                <a:solidFill>
                  <a:schemeClr val="accent6">
                    <a:lumMod val="75000"/>
                  </a:schemeClr>
                </a:solidFill>
              </a:rPr>
              <a:t># R-Squared:      0.0037795</a:t>
            </a:r>
          </a:p>
          <a:p>
            <a:pPr marL="0" indent="0">
              <a:buNone/>
            </a:pPr>
            <a:r>
              <a:rPr lang="tr-TR" sz="2400" b="1" dirty="0">
                <a:solidFill>
                  <a:schemeClr val="accent6">
                    <a:lumMod val="75000"/>
                  </a:schemeClr>
                </a:solidFill>
              </a:rPr>
              <a:t># Adj. R-Squared: -0.016145</a:t>
            </a:r>
          </a:p>
          <a:p>
            <a:pPr marL="0" indent="0">
              <a:buNone/>
            </a:pPr>
            <a:r>
              <a:rPr lang="tr-TR" sz="2400" b="1" dirty="0">
                <a:solidFill>
                  <a:schemeClr val="accent6">
                    <a:lumMod val="75000"/>
                  </a:schemeClr>
                </a:solidFill>
              </a:rPr>
              <a:t># F-statistic: 0.175998 on 1 and 50 DF, p-value: 0.67663</a:t>
            </a:r>
          </a:p>
          <a:p>
            <a:endParaRPr lang="tr-TR" dirty="0"/>
          </a:p>
        </p:txBody>
      </p:sp>
    </p:spTree>
    <p:extLst>
      <p:ext uri="{BB962C8B-B14F-4D97-AF65-F5344CB8AC3E}">
        <p14:creationId xmlns:p14="http://schemas.microsoft.com/office/powerpoint/2010/main" xmlns="" val="3493088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6512511" cy="1143000"/>
          </a:xfrm>
        </p:spPr>
        <p:txBody>
          <a:bodyPr/>
          <a:lstStyle/>
          <a:p>
            <a:r>
              <a:rPr lang="tr-TR" dirty="0"/>
              <a:t>R Results Reg </a:t>
            </a:r>
            <a:r>
              <a:rPr lang="tr-TR" dirty="0" smtClean="0"/>
              <a:t>3</a:t>
            </a:r>
            <a:endParaRPr lang="tr-TR" dirty="0"/>
          </a:p>
        </p:txBody>
      </p:sp>
      <p:sp>
        <p:nvSpPr>
          <p:cNvPr id="3" name="Content Placeholder 2"/>
          <p:cNvSpPr>
            <a:spLocks noGrp="1"/>
          </p:cNvSpPr>
          <p:nvPr>
            <p:ph sz="quarter" idx="13"/>
          </p:nvPr>
        </p:nvSpPr>
        <p:spPr>
          <a:xfrm>
            <a:off x="1295400" y="1828800"/>
            <a:ext cx="7239000" cy="4343400"/>
          </a:xfrm>
        </p:spPr>
        <p:txBody>
          <a:bodyPr>
            <a:normAutofit fontScale="55000" lnSpcReduction="20000"/>
          </a:bodyPr>
          <a:lstStyle/>
          <a:p>
            <a:pPr marL="0" indent="0">
              <a:buNone/>
            </a:pPr>
            <a:r>
              <a:rPr lang="tr-TR" sz="2400" b="1" dirty="0">
                <a:solidFill>
                  <a:schemeClr val="tx1"/>
                </a:solidFill>
              </a:rPr>
              <a:t>reg3 = plm(re ~ year + sex + age, data = pdat, model = "fd")</a:t>
            </a:r>
          </a:p>
          <a:p>
            <a:pPr marL="0" indent="0">
              <a:buNone/>
            </a:pPr>
            <a:r>
              <a:rPr lang="tr-TR" sz="2400" b="1" dirty="0">
                <a:solidFill>
                  <a:schemeClr val="tx1"/>
                </a:solidFill>
              </a:rPr>
              <a:t>summary(reg3)</a:t>
            </a:r>
          </a:p>
          <a:p>
            <a:pPr marL="0" indent="0">
              <a:buNone/>
            </a:pPr>
            <a:r>
              <a:rPr lang="tr-TR" sz="2400" b="1" dirty="0">
                <a:solidFill>
                  <a:schemeClr val="tx1"/>
                </a:solidFill>
              </a:rPr>
              <a:t># Coefficients:</a:t>
            </a:r>
          </a:p>
          <a:p>
            <a:pPr marL="0" indent="0">
              <a:buNone/>
            </a:pPr>
            <a:r>
              <a:rPr lang="tr-TR" sz="2400" b="1" dirty="0">
                <a:solidFill>
                  <a:schemeClr val="tx1"/>
                </a:solidFill>
              </a:rPr>
              <a:t>#   Estimate Std. Error t-value Pr(&gt;|t|)</a:t>
            </a:r>
          </a:p>
          <a:p>
            <a:pPr marL="0" indent="0">
              <a:buNone/>
            </a:pPr>
            <a:r>
              <a:rPr lang="tr-TR" sz="2400" b="1" dirty="0">
                <a:solidFill>
                  <a:schemeClr val="tx1"/>
                </a:solidFill>
              </a:rPr>
              <a:t># year2011  0.29775    5.68389  0.0524   0.9584</a:t>
            </a:r>
          </a:p>
          <a:p>
            <a:pPr marL="0" indent="0">
              <a:buNone/>
            </a:pPr>
            <a:r>
              <a:rPr lang="tr-TR" sz="2400" b="1" dirty="0">
                <a:solidFill>
                  <a:schemeClr val="tx1"/>
                </a:solidFill>
              </a:rPr>
              <a:t># year2012 -4.75300    8.03824 -0.5913   0.5572</a:t>
            </a:r>
          </a:p>
          <a:p>
            <a:pPr marL="0" indent="0">
              <a:buNone/>
            </a:pPr>
            <a:r>
              <a:rPr lang="tr-TR" sz="2400" b="1" dirty="0">
                <a:solidFill>
                  <a:schemeClr val="tx1"/>
                </a:solidFill>
              </a:rPr>
              <a:t># year2013  2.83675    9.84479  0.2881   0.7745</a:t>
            </a:r>
          </a:p>
          <a:p>
            <a:pPr marL="0" indent="0">
              <a:buNone/>
            </a:pPr>
            <a:r>
              <a:rPr lang="tr-TR" sz="2400" b="1" dirty="0">
                <a:solidFill>
                  <a:schemeClr val="tx1"/>
                </a:solidFill>
              </a:rPr>
              <a:t># year2014  1.29260   10.16765  0.1271   0.8994</a:t>
            </a:r>
          </a:p>
          <a:p>
            <a:pPr marL="0" indent="0">
              <a:buNone/>
            </a:pPr>
            <a:r>
              <a:rPr lang="tr-TR" sz="2400" b="1" dirty="0">
                <a:solidFill>
                  <a:schemeClr val="tx1"/>
                </a:solidFill>
              </a:rPr>
              <a:t># year2015  2.41130   10.48058  0.2301   0.8190</a:t>
            </a:r>
          </a:p>
          <a:p>
            <a:pPr marL="0" indent="0">
              <a:buNone/>
            </a:pPr>
            <a:r>
              <a:rPr lang="tr-TR" sz="2400" b="1" dirty="0">
                <a:solidFill>
                  <a:schemeClr val="tx1"/>
                </a:solidFill>
              </a:rPr>
              <a:t> </a:t>
            </a:r>
          </a:p>
          <a:p>
            <a:pPr marL="0" indent="0">
              <a:buNone/>
            </a:pPr>
            <a:r>
              <a:rPr lang="tr-TR" sz="2400" b="1" dirty="0">
                <a:solidFill>
                  <a:schemeClr val="accent6">
                    <a:lumMod val="75000"/>
                  </a:schemeClr>
                </a:solidFill>
              </a:rPr>
              <a:t># Total Sum of Squares:    6479</a:t>
            </a:r>
          </a:p>
          <a:p>
            <a:pPr marL="0" indent="0">
              <a:buNone/>
            </a:pPr>
            <a:r>
              <a:rPr lang="tr-TR" sz="2400" b="1" dirty="0">
                <a:solidFill>
                  <a:schemeClr val="accent6">
                    <a:lumMod val="75000"/>
                  </a:schemeClr>
                </a:solidFill>
              </a:rPr>
              <a:t># Residual Sum of Squares: 6073.6</a:t>
            </a:r>
          </a:p>
          <a:p>
            <a:pPr marL="0" indent="0">
              <a:buNone/>
            </a:pPr>
            <a:r>
              <a:rPr lang="tr-TR" sz="2400" b="1" dirty="0">
                <a:solidFill>
                  <a:schemeClr val="accent6">
                    <a:lumMod val="75000"/>
                  </a:schemeClr>
                </a:solidFill>
              </a:rPr>
              <a:t># R-Squared:      0.062567</a:t>
            </a:r>
          </a:p>
          <a:p>
            <a:pPr marL="0" indent="0">
              <a:buNone/>
            </a:pPr>
            <a:r>
              <a:rPr lang="tr-TR" sz="2400" b="1" dirty="0">
                <a:solidFill>
                  <a:schemeClr val="accent6">
                    <a:lumMod val="75000"/>
                  </a:schemeClr>
                </a:solidFill>
              </a:rPr>
              <a:t># Adj. R-Squared: -0.017214</a:t>
            </a:r>
          </a:p>
          <a:p>
            <a:pPr marL="0" indent="0">
              <a:buNone/>
            </a:pPr>
            <a:r>
              <a:rPr lang="tr-TR" sz="2400" b="1" dirty="0">
                <a:solidFill>
                  <a:schemeClr val="accent6">
                    <a:lumMod val="75000"/>
                  </a:schemeClr>
                </a:solidFill>
              </a:rPr>
              <a:t># F-statistic: 0.784234 on 4 and 47 DF, p-value: 0.54119</a:t>
            </a:r>
          </a:p>
          <a:p>
            <a:pPr marL="0" indent="0">
              <a:buNone/>
            </a:pPr>
            <a:r>
              <a:rPr lang="en-US" sz="2400" b="1" dirty="0">
                <a:solidFill>
                  <a:schemeClr val="accent6">
                    <a:lumMod val="75000"/>
                  </a:schemeClr>
                </a:solidFill>
              </a:rPr>
              <a:t/>
            </a:r>
            <a:br>
              <a:rPr lang="en-US" sz="2400" b="1" dirty="0">
                <a:solidFill>
                  <a:schemeClr val="accent6">
                    <a:lumMod val="75000"/>
                  </a:schemeClr>
                </a:solidFill>
              </a:rPr>
            </a:br>
            <a:endParaRPr lang="tr-TR" dirty="0"/>
          </a:p>
        </p:txBody>
      </p:sp>
    </p:spTree>
    <p:extLst>
      <p:ext uri="{BB962C8B-B14F-4D97-AF65-F5344CB8AC3E}">
        <p14:creationId xmlns:p14="http://schemas.microsoft.com/office/powerpoint/2010/main" xmlns="" val="1213650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6512511" cy="1143000"/>
          </a:xfrm>
        </p:spPr>
        <p:txBody>
          <a:bodyPr/>
          <a:lstStyle/>
          <a:p>
            <a:r>
              <a:rPr lang="tr-TR" dirty="0"/>
              <a:t>R Results Reg </a:t>
            </a:r>
            <a:r>
              <a:rPr lang="tr-TR" dirty="0" smtClean="0"/>
              <a:t>4</a:t>
            </a:r>
            <a:endParaRPr lang="tr-TR" dirty="0"/>
          </a:p>
        </p:txBody>
      </p:sp>
      <p:sp>
        <p:nvSpPr>
          <p:cNvPr id="3" name="Content Placeholder 2"/>
          <p:cNvSpPr>
            <a:spLocks noGrp="1"/>
          </p:cNvSpPr>
          <p:nvPr>
            <p:ph sz="quarter" idx="13"/>
          </p:nvPr>
        </p:nvSpPr>
        <p:spPr>
          <a:xfrm>
            <a:off x="1143000" y="1676400"/>
            <a:ext cx="7162800" cy="4312920"/>
          </a:xfrm>
        </p:spPr>
        <p:txBody>
          <a:bodyPr>
            <a:normAutofit fontScale="47500" lnSpcReduction="20000"/>
          </a:bodyPr>
          <a:lstStyle/>
          <a:p>
            <a:pPr marL="0" indent="0">
              <a:buNone/>
            </a:pPr>
            <a:r>
              <a:rPr lang="tr-TR" sz="2400" b="1" dirty="0">
                <a:solidFill>
                  <a:schemeClr val="tx1"/>
                </a:solidFill>
              </a:rPr>
              <a:t>reg4 = lm(re ~ educ*age, data = dat)</a:t>
            </a:r>
          </a:p>
          <a:p>
            <a:pPr marL="0" indent="0">
              <a:buNone/>
            </a:pPr>
            <a:r>
              <a:rPr lang="tr-TR" sz="2400" b="1" dirty="0">
                <a:solidFill>
                  <a:schemeClr val="tx1"/>
                </a:solidFill>
              </a:rPr>
              <a:t>summary(reg12)</a:t>
            </a:r>
          </a:p>
          <a:p>
            <a:pPr marL="0" indent="0">
              <a:buNone/>
            </a:pPr>
            <a:r>
              <a:rPr lang="tr-TR" sz="2400" b="1" dirty="0">
                <a:solidFill>
                  <a:schemeClr val="tx1"/>
                </a:solidFill>
              </a:rPr>
              <a:t># Coefficients:</a:t>
            </a:r>
          </a:p>
          <a:p>
            <a:pPr marL="0" indent="0">
              <a:buNone/>
            </a:pPr>
            <a:r>
              <a:rPr lang="tr-TR" sz="2400" b="1" dirty="0">
                <a:solidFill>
                  <a:schemeClr val="tx1"/>
                </a:solidFill>
              </a:rPr>
              <a:t>#   Estimate Std. Error t value Pr(&gt;|t|)    </a:t>
            </a:r>
          </a:p>
          <a:p>
            <a:pPr marL="0" indent="0">
              <a:buNone/>
            </a:pPr>
            <a:r>
              <a:rPr lang="tr-TR" sz="2400" b="1" dirty="0">
                <a:solidFill>
                  <a:schemeClr val="tx1"/>
                </a:solidFill>
              </a:rPr>
              <a:t># (Intercept)          75.839      3.455  21.952  &lt; 2e-16 ***</a:t>
            </a:r>
          </a:p>
          <a:p>
            <a:pPr marL="0" indent="0">
              <a:buNone/>
            </a:pPr>
            <a:r>
              <a:rPr lang="tr-TR" sz="2400" b="1" dirty="0">
                <a:solidFill>
                  <a:schemeClr val="tx1"/>
                </a:solidFill>
              </a:rPr>
              <a:t>#   educL3               24.161      5.984   4.038 0.000151 ***</a:t>
            </a:r>
          </a:p>
          <a:p>
            <a:pPr marL="0" indent="0">
              <a:buNone/>
            </a:pPr>
            <a:r>
              <a:rPr lang="tr-TR" sz="2400" b="1" dirty="0">
                <a:solidFill>
                  <a:schemeClr val="tx1"/>
                </a:solidFill>
              </a:rPr>
              <a:t>#   educL5               41.953      5.984   7.011 2.06e-09 ***</a:t>
            </a:r>
          </a:p>
          <a:p>
            <a:pPr marL="0" indent="0">
              <a:buNone/>
            </a:pPr>
            <a:r>
              <a:rPr lang="tr-TR" sz="2400" b="1" dirty="0">
                <a:solidFill>
                  <a:schemeClr val="tx1"/>
                </a:solidFill>
              </a:rPr>
              <a:t>#   educL6               70.442      5.984  11.772  &lt; 2e-16 ***</a:t>
            </a:r>
          </a:p>
          <a:p>
            <a:pPr marL="0" indent="0">
              <a:buNone/>
            </a:pPr>
            <a:r>
              <a:rPr lang="tr-TR" sz="2400" b="1" dirty="0">
                <a:solidFill>
                  <a:schemeClr val="tx1"/>
                </a:solidFill>
              </a:rPr>
              <a:t>#   educL7T8             85.713      5.984  14.324  &lt; 2e-16 ***</a:t>
            </a:r>
          </a:p>
          <a:p>
            <a:pPr marL="0" indent="0">
              <a:buNone/>
            </a:pPr>
            <a:r>
              <a:rPr lang="tr-TR" sz="2400" b="1" dirty="0">
                <a:solidFill>
                  <a:schemeClr val="tx1"/>
                </a:solidFill>
              </a:rPr>
              <a:t>#   ageY55T64             2.771      4.886   0.567 0.572678    </a:t>
            </a:r>
          </a:p>
          <a:p>
            <a:pPr marL="0" indent="0">
              <a:buNone/>
            </a:pPr>
            <a:r>
              <a:rPr lang="tr-TR" sz="2400" b="1" dirty="0">
                <a:solidFill>
                  <a:schemeClr val="tx1"/>
                </a:solidFill>
              </a:rPr>
              <a:t># educL3:ageY55T64     -2.771      8.462  -0.327 0.744447    </a:t>
            </a:r>
          </a:p>
          <a:p>
            <a:pPr marL="0" indent="0">
              <a:buNone/>
            </a:pPr>
            <a:r>
              <a:rPr lang="tr-TR" sz="2400" b="1" dirty="0">
                <a:solidFill>
                  <a:schemeClr val="tx1"/>
                </a:solidFill>
              </a:rPr>
              <a:t># educL5:ageY55T64     11.577      8.462   1.368 0.176234    </a:t>
            </a:r>
          </a:p>
          <a:p>
            <a:pPr marL="0" indent="0">
              <a:buNone/>
            </a:pPr>
            <a:r>
              <a:rPr lang="tr-TR" sz="2400" b="1" dirty="0">
                <a:solidFill>
                  <a:schemeClr val="tx1"/>
                </a:solidFill>
              </a:rPr>
              <a:t># educL6:ageY55T64     18.320      8.462   2.165 0.034254 *  </a:t>
            </a:r>
          </a:p>
          <a:p>
            <a:pPr marL="0" indent="0">
              <a:buNone/>
            </a:pPr>
            <a:r>
              <a:rPr lang="tr-TR" sz="2400" b="1" dirty="0">
                <a:solidFill>
                  <a:schemeClr val="tx1"/>
                </a:solidFill>
              </a:rPr>
              <a:t>#   educL7T8:ageY55T64   43.647      8.462   5.158 2.78e-06 ***</a:t>
            </a:r>
          </a:p>
          <a:p>
            <a:pPr marL="0" indent="0">
              <a:buNone/>
            </a:pPr>
            <a:r>
              <a:rPr lang="tr-TR" sz="2400" b="1" dirty="0">
                <a:solidFill>
                  <a:schemeClr val="tx1"/>
                </a:solidFill>
              </a:rPr>
              <a:t>#   ---</a:t>
            </a:r>
          </a:p>
          <a:p>
            <a:pPr marL="0" indent="0">
              <a:buNone/>
            </a:pPr>
            <a:r>
              <a:rPr lang="tr-TR" sz="2400" b="1" dirty="0">
                <a:solidFill>
                  <a:schemeClr val="tx1"/>
                </a:solidFill>
              </a:rPr>
              <a:t>#   Signif. codes:  0 ‘***’ 0.001 ‘**’ 0.01 ‘*’ 0.05 ‘.’ 0.1 ‘ ’ 1</a:t>
            </a:r>
          </a:p>
          <a:p>
            <a:pPr marL="0" indent="0">
              <a:buNone/>
            </a:pPr>
            <a:r>
              <a:rPr lang="tr-TR" sz="2400" b="1" dirty="0">
                <a:solidFill>
                  <a:schemeClr val="tx1"/>
                </a:solidFill>
              </a:rPr>
              <a:t># </a:t>
            </a:r>
          </a:p>
          <a:p>
            <a:pPr marL="0" indent="0">
              <a:buNone/>
            </a:pPr>
            <a:r>
              <a:rPr lang="tr-TR" sz="2400" b="1" dirty="0">
                <a:solidFill>
                  <a:schemeClr val="accent6">
                    <a:lumMod val="75000"/>
                  </a:schemeClr>
                </a:solidFill>
              </a:rPr>
              <a:t># Residual standard error: 11.97 on 62 degrees of freedom</a:t>
            </a:r>
          </a:p>
          <a:p>
            <a:pPr marL="0" indent="0">
              <a:buNone/>
            </a:pPr>
            <a:r>
              <a:rPr lang="tr-TR" sz="2400" b="1" dirty="0">
                <a:solidFill>
                  <a:schemeClr val="accent6">
                    <a:lumMod val="75000"/>
                  </a:schemeClr>
                </a:solidFill>
              </a:rPr>
              <a:t># Multiple R-squared:  0.9332,	Adjusted R-squared:  0.9235 </a:t>
            </a:r>
          </a:p>
          <a:p>
            <a:pPr marL="0" indent="0">
              <a:buNone/>
            </a:pPr>
            <a:r>
              <a:rPr lang="tr-TR" sz="2400" b="1" dirty="0">
                <a:solidFill>
                  <a:schemeClr val="accent6">
                    <a:lumMod val="75000"/>
                  </a:schemeClr>
                </a:solidFill>
              </a:rPr>
              <a:t># F-statistic: 96.25 on 9 and 62 DF,  p-value: &lt; 2.2e-16</a:t>
            </a:r>
          </a:p>
          <a:p>
            <a:endParaRPr lang="tr-TR" dirty="0"/>
          </a:p>
        </p:txBody>
      </p:sp>
    </p:spTree>
    <p:extLst>
      <p:ext uri="{BB962C8B-B14F-4D97-AF65-F5344CB8AC3E}">
        <p14:creationId xmlns:p14="http://schemas.microsoft.com/office/powerpoint/2010/main" xmlns="" val="1682355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6512511" cy="1066800"/>
          </a:xfrm>
        </p:spPr>
        <p:txBody>
          <a:bodyPr/>
          <a:lstStyle/>
          <a:p>
            <a:r>
              <a:rPr lang="tr-TR" dirty="0"/>
              <a:t>R Results Reg 4</a:t>
            </a:r>
          </a:p>
        </p:txBody>
      </p:sp>
      <p:sp>
        <p:nvSpPr>
          <p:cNvPr id="3" name="Content Placeholder 2"/>
          <p:cNvSpPr>
            <a:spLocks noGrp="1"/>
          </p:cNvSpPr>
          <p:nvPr>
            <p:ph sz="quarter" idx="13"/>
          </p:nvPr>
        </p:nvSpPr>
        <p:spPr>
          <a:xfrm>
            <a:off x="1143000" y="1828800"/>
            <a:ext cx="7162800" cy="4389120"/>
          </a:xfrm>
        </p:spPr>
        <p:txBody>
          <a:bodyPr/>
          <a:lstStyle/>
          <a:p>
            <a:r>
              <a:rPr lang="tr-TR" b="1" dirty="0" smtClean="0"/>
              <a:t>All the education levels are significant. </a:t>
            </a:r>
          </a:p>
          <a:p>
            <a:r>
              <a:rPr lang="tr-TR" b="1" dirty="0" smtClean="0"/>
              <a:t>Differences </a:t>
            </a:r>
            <a:r>
              <a:rPr lang="tr-TR" b="1" dirty="0"/>
              <a:t>in all levels of education are meaningful. </a:t>
            </a:r>
            <a:endParaRPr lang="tr-TR" b="1" dirty="0" smtClean="0"/>
          </a:p>
          <a:p>
            <a:r>
              <a:rPr lang="tr-TR" b="1" dirty="0" smtClean="0"/>
              <a:t>This </a:t>
            </a:r>
            <a:r>
              <a:rPr lang="tr-TR" b="1" dirty="0"/>
              <a:t>ratio for educ 3 (primary high school) is 24%  for educ 5 (pre-bachelor) is 41% and 70% for educ 6 (licence) and lastly for educ 7T8 (master and doctorate) 85% more salaries. Old age group for licence , doctorates and masters graduates salaries is higher than young age group of the same group. </a:t>
            </a:r>
          </a:p>
          <a:p>
            <a:endParaRPr lang="tr-TR" dirty="0"/>
          </a:p>
        </p:txBody>
      </p:sp>
    </p:spTree>
    <p:extLst>
      <p:ext uri="{BB962C8B-B14F-4D97-AF65-F5344CB8AC3E}">
        <p14:creationId xmlns:p14="http://schemas.microsoft.com/office/powerpoint/2010/main" xmlns="" val="1586709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6512511" cy="1143000"/>
          </a:xfrm>
        </p:spPr>
        <p:txBody>
          <a:bodyPr/>
          <a:lstStyle/>
          <a:p>
            <a:r>
              <a:rPr lang="tr-TR" dirty="0"/>
              <a:t>R Results Reg </a:t>
            </a:r>
            <a:r>
              <a:rPr lang="tr-TR" dirty="0" smtClean="0"/>
              <a:t>5</a:t>
            </a:r>
            <a:endParaRPr lang="tr-TR" dirty="0"/>
          </a:p>
        </p:txBody>
      </p:sp>
      <p:sp>
        <p:nvSpPr>
          <p:cNvPr id="3" name="Content Placeholder 2"/>
          <p:cNvSpPr>
            <a:spLocks noGrp="1"/>
          </p:cNvSpPr>
          <p:nvPr>
            <p:ph sz="quarter" idx="13"/>
          </p:nvPr>
        </p:nvSpPr>
        <p:spPr>
          <a:xfrm>
            <a:off x="1295400" y="1752600"/>
            <a:ext cx="6858000" cy="4419600"/>
          </a:xfrm>
        </p:spPr>
        <p:txBody>
          <a:bodyPr>
            <a:normAutofit fontScale="47500" lnSpcReduction="20000"/>
          </a:bodyPr>
          <a:lstStyle/>
          <a:p>
            <a:pPr marL="45720" indent="0">
              <a:buNone/>
            </a:pPr>
            <a:r>
              <a:rPr lang="tr-TR" sz="2400" b="1" dirty="0">
                <a:solidFill>
                  <a:schemeClr val="tx1"/>
                </a:solidFill>
              </a:rPr>
              <a:t>reg5 = lm(re ~ educ*sex, data = dat)</a:t>
            </a:r>
          </a:p>
          <a:p>
            <a:pPr marL="45720" indent="0">
              <a:buNone/>
            </a:pPr>
            <a:r>
              <a:rPr lang="tr-TR" sz="2400" b="1" dirty="0">
                <a:solidFill>
                  <a:schemeClr val="tx1"/>
                </a:solidFill>
              </a:rPr>
              <a:t>summary(reg13)</a:t>
            </a:r>
          </a:p>
          <a:p>
            <a:pPr marL="45720" indent="0">
              <a:buNone/>
            </a:pPr>
            <a:r>
              <a:rPr lang="tr-TR" sz="2400" b="1" dirty="0">
                <a:solidFill>
                  <a:schemeClr val="tx1"/>
                </a:solidFill>
              </a:rPr>
              <a:t># Coefficients:</a:t>
            </a:r>
          </a:p>
          <a:p>
            <a:pPr marL="45720" indent="0">
              <a:buNone/>
            </a:pPr>
            <a:r>
              <a:rPr lang="tr-TR" sz="2400" b="1" dirty="0">
                <a:solidFill>
                  <a:schemeClr val="tx1"/>
                </a:solidFill>
              </a:rPr>
              <a:t>#   Estimate Std. Error t value Pr(&gt;|t|)    </a:t>
            </a:r>
          </a:p>
          <a:p>
            <a:pPr marL="45720" indent="0">
              <a:buNone/>
            </a:pPr>
            <a:r>
              <a:rPr lang="tr-TR" sz="2400" b="1" dirty="0">
                <a:solidFill>
                  <a:schemeClr val="tx1"/>
                </a:solidFill>
              </a:rPr>
              <a:t># (Intercept)     81.646      4.340  18.812  &lt; 2e-16 ***</a:t>
            </a:r>
          </a:p>
          <a:p>
            <a:pPr marL="45720" indent="0">
              <a:buNone/>
            </a:pPr>
            <a:r>
              <a:rPr lang="tr-TR" sz="2400" b="1" dirty="0">
                <a:solidFill>
                  <a:schemeClr val="tx1"/>
                </a:solidFill>
              </a:rPr>
              <a:t>#   educL3          18.354      7.517   2.441   0.0175 *  </a:t>
            </a:r>
          </a:p>
          <a:p>
            <a:pPr marL="45720" indent="0">
              <a:buNone/>
            </a:pPr>
            <a:r>
              <a:rPr lang="tr-TR" sz="2400" b="1" dirty="0">
                <a:solidFill>
                  <a:schemeClr val="tx1"/>
                </a:solidFill>
              </a:rPr>
              <a:t>#   educL5          44.770      7.517   5.955 1.32e-07 ***</a:t>
            </a:r>
          </a:p>
          <a:p>
            <a:pPr marL="45720" indent="0">
              <a:buNone/>
            </a:pPr>
            <a:r>
              <a:rPr lang="tr-TR" sz="2400" b="1" dirty="0">
                <a:solidFill>
                  <a:schemeClr val="tx1"/>
                </a:solidFill>
              </a:rPr>
              <a:t>#   educL6          76.858      7.517  10.224 6.30e-15 ***</a:t>
            </a:r>
          </a:p>
          <a:p>
            <a:pPr marL="45720" indent="0">
              <a:buNone/>
            </a:pPr>
            <a:r>
              <a:rPr lang="tr-TR" sz="2400" b="1" dirty="0">
                <a:solidFill>
                  <a:schemeClr val="tx1"/>
                </a:solidFill>
              </a:rPr>
              <a:t>#   educL7T8       118.386      7.517  15.748  &lt; 2e-16 ***</a:t>
            </a:r>
          </a:p>
          <a:p>
            <a:pPr marL="45720" indent="0">
              <a:buNone/>
            </a:pPr>
            <a:r>
              <a:rPr lang="tr-TR" sz="2400" b="1" dirty="0">
                <a:solidFill>
                  <a:schemeClr val="tx1"/>
                </a:solidFill>
              </a:rPr>
              <a:t>#   sexM            -8.844      6.138  -1.441   0.1547    </a:t>
            </a:r>
          </a:p>
          <a:p>
            <a:pPr marL="45720" indent="0">
              <a:buNone/>
            </a:pPr>
            <a:r>
              <a:rPr lang="tr-TR" sz="2400" b="1" dirty="0">
                <a:solidFill>
                  <a:schemeClr val="tx1"/>
                </a:solidFill>
              </a:rPr>
              <a:t># educL3:sexM      8.844     10.631   0.832   0.4087    </a:t>
            </a:r>
          </a:p>
          <a:p>
            <a:pPr marL="45720" indent="0">
              <a:buNone/>
            </a:pPr>
            <a:r>
              <a:rPr lang="tr-TR" sz="2400" b="1" dirty="0">
                <a:solidFill>
                  <a:schemeClr val="tx1"/>
                </a:solidFill>
              </a:rPr>
              <a:t># educL5:sexM      5.943     10.631   0.559   0.5781    </a:t>
            </a:r>
          </a:p>
          <a:p>
            <a:pPr marL="45720" indent="0">
              <a:buNone/>
            </a:pPr>
            <a:r>
              <a:rPr lang="tr-TR" sz="2400" b="1" dirty="0">
                <a:solidFill>
                  <a:schemeClr val="tx1"/>
                </a:solidFill>
              </a:rPr>
              <a:t># educL6:sexM      5.487     10.631   0.516   0.6076    </a:t>
            </a:r>
          </a:p>
          <a:p>
            <a:pPr marL="45720" indent="0">
              <a:buNone/>
            </a:pPr>
            <a:r>
              <a:rPr lang="tr-TR" sz="2400" b="1" dirty="0">
                <a:solidFill>
                  <a:schemeClr val="tx1"/>
                </a:solidFill>
              </a:rPr>
              <a:t># educL7T8:sexM  -21.699     10.631  -2.041   0.0455 *  </a:t>
            </a:r>
          </a:p>
          <a:p>
            <a:pPr marL="45720" indent="0">
              <a:buNone/>
            </a:pPr>
            <a:r>
              <a:rPr lang="tr-TR" sz="2400" b="1" dirty="0">
                <a:solidFill>
                  <a:schemeClr val="tx1"/>
                </a:solidFill>
              </a:rPr>
              <a:t>#   ---</a:t>
            </a:r>
          </a:p>
          <a:p>
            <a:pPr marL="45720" indent="0">
              <a:buNone/>
            </a:pPr>
            <a:r>
              <a:rPr lang="tr-TR" sz="2400" b="1" dirty="0">
                <a:solidFill>
                  <a:schemeClr val="tx1"/>
                </a:solidFill>
              </a:rPr>
              <a:t>#   Signif. codes:  0 ‘***’ 0.001 ‘**’ 0.01 ‘*’ 0.05 ‘.’ 0.1 ‘ ’ 1</a:t>
            </a:r>
          </a:p>
          <a:p>
            <a:pPr marL="45720" indent="0">
              <a:buNone/>
            </a:pPr>
            <a:r>
              <a:rPr lang="tr-TR" sz="2400" b="1" dirty="0">
                <a:solidFill>
                  <a:schemeClr val="tx1"/>
                </a:solidFill>
              </a:rPr>
              <a:t># </a:t>
            </a:r>
          </a:p>
          <a:p>
            <a:pPr marL="45720" indent="0">
              <a:buNone/>
            </a:pPr>
            <a:r>
              <a:rPr lang="tr-TR" sz="2400" b="1" dirty="0">
                <a:solidFill>
                  <a:schemeClr val="accent6">
                    <a:lumMod val="75000"/>
                  </a:schemeClr>
                </a:solidFill>
              </a:rPr>
              <a:t># Residual standard error: 15.03 on 62 degrees of freedom</a:t>
            </a:r>
          </a:p>
          <a:p>
            <a:pPr marL="45720" indent="0">
              <a:buNone/>
            </a:pPr>
            <a:r>
              <a:rPr lang="tr-TR" sz="2400" b="1" dirty="0">
                <a:solidFill>
                  <a:schemeClr val="accent6">
                    <a:lumMod val="75000"/>
                  </a:schemeClr>
                </a:solidFill>
              </a:rPr>
              <a:t># Multiple R-squared:  0.8946,	Adjusted R-squared:  0.8793 </a:t>
            </a:r>
          </a:p>
          <a:p>
            <a:pPr marL="45720" indent="0">
              <a:buNone/>
            </a:pPr>
            <a:r>
              <a:rPr lang="tr-TR" sz="2400" b="1" dirty="0">
                <a:solidFill>
                  <a:schemeClr val="accent6">
                    <a:lumMod val="75000"/>
                  </a:schemeClr>
                </a:solidFill>
              </a:rPr>
              <a:t># F-statistic: 58.46 on 9 and 62 DF,  p-value: &lt; 2.2e-16</a:t>
            </a:r>
          </a:p>
          <a:p>
            <a:endParaRPr lang="tr-TR" dirty="0"/>
          </a:p>
        </p:txBody>
      </p:sp>
    </p:spTree>
    <p:extLst>
      <p:ext uri="{BB962C8B-B14F-4D97-AF65-F5344CB8AC3E}">
        <p14:creationId xmlns:p14="http://schemas.microsoft.com/office/powerpoint/2010/main" xmlns="" val="1003419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6512511" cy="1143000"/>
          </a:xfrm>
        </p:spPr>
        <p:txBody>
          <a:bodyPr/>
          <a:lstStyle/>
          <a:p>
            <a:r>
              <a:rPr lang="tr-TR" dirty="0"/>
              <a:t>R Results Reg 5</a:t>
            </a:r>
          </a:p>
        </p:txBody>
      </p:sp>
      <p:sp>
        <p:nvSpPr>
          <p:cNvPr id="3" name="Content Placeholder 2"/>
          <p:cNvSpPr>
            <a:spLocks noGrp="1"/>
          </p:cNvSpPr>
          <p:nvPr>
            <p:ph sz="quarter" idx="13"/>
          </p:nvPr>
        </p:nvSpPr>
        <p:spPr>
          <a:xfrm>
            <a:off x="1143000" y="2057400"/>
            <a:ext cx="6400800" cy="3474720"/>
          </a:xfrm>
        </p:spPr>
        <p:txBody>
          <a:bodyPr>
            <a:normAutofit fontScale="85000" lnSpcReduction="10000"/>
          </a:bodyPr>
          <a:lstStyle/>
          <a:p>
            <a:r>
              <a:rPr lang="tr-TR" sz="2400" b="1" dirty="0">
                <a:solidFill>
                  <a:schemeClr val="tx1"/>
                </a:solidFill>
              </a:rPr>
              <a:t>Now the</a:t>
            </a:r>
            <a:r>
              <a:rPr lang="en-US" sz="2400" b="1" dirty="0">
                <a:solidFill>
                  <a:schemeClr val="tx1"/>
                </a:solidFill>
              </a:rPr>
              <a:t> ratio</a:t>
            </a:r>
            <a:r>
              <a:rPr lang="tr-TR" sz="2400" b="1" dirty="0">
                <a:solidFill>
                  <a:schemeClr val="tx1"/>
                </a:solidFill>
              </a:rPr>
              <a:t>s</a:t>
            </a:r>
            <a:r>
              <a:rPr lang="en-US" sz="2400" b="1" dirty="0">
                <a:solidFill>
                  <a:schemeClr val="tx1"/>
                </a:solidFill>
              </a:rPr>
              <a:t> </a:t>
            </a:r>
            <a:r>
              <a:rPr lang="tr-TR" sz="2400" b="1" dirty="0">
                <a:solidFill>
                  <a:schemeClr val="tx1"/>
                </a:solidFill>
              </a:rPr>
              <a:t>are</a:t>
            </a:r>
            <a:r>
              <a:rPr lang="en-US" sz="2400" b="1" dirty="0">
                <a:solidFill>
                  <a:schemeClr val="tx1"/>
                </a:solidFill>
              </a:rPr>
              <a:t> also </a:t>
            </a:r>
            <a:r>
              <a:rPr lang="en-US" sz="2400" b="1" dirty="0" smtClean="0">
                <a:solidFill>
                  <a:schemeClr val="tx1"/>
                </a:solidFill>
              </a:rPr>
              <a:t>gender-free</a:t>
            </a:r>
            <a:endParaRPr lang="tr-TR" sz="2400" b="1" dirty="0" smtClean="0">
              <a:solidFill>
                <a:schemeClr val="tx1"/>
              </a:solidFill>
            </a:endParaRPr>
          </a:p>
          <a:p>
            <a:r>
              <a:rPr lang="tr-TR" sz="2400" b="1" dirty="0" smtClean="0">
                <a:solidFill>
                  <a:schemeClr val="tx1"/>
                </a:solidFill>
              </a:rPr>
              <a:t>group </a:t>
            </a:r>
            <a:r>
              <a:rPr lang="tr-TR" sz="2400" b="1" dirty="0" smtClean="0">
                <a:solidFill>
                  <a:schemeClr val="tx1"/>
                </a:solidFill>
              </a:rPr>
              <a:t>educ </a:t>
            </a:r>
            <a:r>
              <a:rPr lang="tr-TR" sz="2400" b="1" dirty="0" smtClean="0">
                <a:solidFill>
                  <a:schemeClr val="tx1"/>
                </a:solidFill>
              </a:rPr>
              <a:t>3: the </a:t>
            </a:r>
            <a:r>
              <a:rPr lang="tr-TR" sz="2400" b="1" dirty="0">
                <a:solidFill>
                  <a:schemeClr val="tx1"/>
                </a:solidFill>
              </a:rPr>
              <a:t>salary they get is %18 higher than educ </a:t>
            </a:r>
            <a:r>
              <a:rPr lang="tr-TR" sz="2400" b="1" dirty="0" smtClean="0">
                <a:solidFill>
                  <a:schemeClr val="tx1"/>
                </a:solidFill>
              </a:rPr>
              <a:t>2.</a:t>
            </a:r>
          </a:p>
          <a:p>
            <a:r>
              <a:rPr lang="tr-TR" sz="2400" b="1" dirty="0" smtClean="0">
                <a:solidFill>
                  <a:schemeClr val="tx1"/>
                </a:solidFill>
              </a:rPr>
              <a:t>This </a:t>
            </a:r>
            <a:r>
              <a:rPr lang="tr-TR" sz="2400" b="1" dirty="0">
                <a:solidFill>
                  <a:schemeClr val="tx1"/>
                </a:solidFill>
              </a:rPr>
              <a:t>ratio for educ 5 is %44 and for educ 6  %76 and finally for educ 7t8 this ratio is %</a:t>
            </a:r>
            <a:r>
              <a:rPr lang="tr-TR" sz="2400" b="1" dirty="0" smtClean="0">
                <a:solidFill>
                  <a:schemeClr val="tx1"/>
                </a:solidFill>
              </a:rPr>
              <a:t>118.</a:t>
            </a:r>
          </a:p>
          <a:p>
            <a:r>
              <a:rPr lang="tr-TR" sz="2400" b="1" dirty="0" smtClean="0">
                <a:solidFill>
                  <a:schemeClr val="tx1"/>
                </a:solidFill>
              </a:rPr>
              <a:t>Sexesof individuals, influence their wages especially </a:t>
            </a:r>
            <a:r>
              <a:rPr lang="tr-TR" sz="2400" b="1" dirty="0">
                <a:solidFill>
                  <a:schemeClr val="tx1"/>
                </a:solidFill>
              </a:rPr>
              <a:t>in academy and in </a:t>
            </a:r>
            <a:r>
              <a:rPr lang="tr-TR" sz="2400" b="1" dirty="0" smtClean="0">
                <a:solidFill>
                  <a:schemeClr val="tx1"/>
                </a:solidFill>
              </a:rPr>
              <a:t>management departments. </a:t>
            </a:r>
            <a:r>
              <a:rPr lang="tr-TR" sz="2400" b="1" dirty="0">
                <a:solidFill>
                  <a:schemeClr val="tx1"/>
                </a:solidFill>
              </a:rPr>
              <a:t>W</a:t>
            </a:r>
            <a:r>
              <a:rPr lang="tr-TR" sz="2400" b="1" dirty="0" smtClean="0">
                <a:solidFill>
                  <a:schemeClr val="tx1"/>
                </a:solidFill>
              </a:rPr>
              <a:t>e </a:t>
            </a:r>
            <a:r>
              <a:rPr lang="tr-TR" sz="2400" b="1" dirty="0">
                <a:solidFill>
                  <a:schemeClr val="tx1"/>
                </a:solidFill>
              </a:rPr>
              <a:t>can clearly see </a:t>
            </a:r>
            <a:r>
              <a:rPr lang="tr-TR" sz="2400" b="1" dirty="0" smtClean="0">
                <a:solidFill>
                  <a:schemeClr val="tx1"/>
                </a:solidFill>
              </a:rPr>
              <a:t>such discrimination </a:t>
            </a:r>
            <a:r>
              <a:rPr lang="tr-TR" sz="2400" b="1" dirty="0">
                <a:solidFill>
                  <a:schemeClr val="tx1"/>
                </a:solidFill>
              </a:rPr>
              <a:t>between male and female </a:t>
            </a:r>
            <a:r>
              <a:rPr lang="tr-TR" sz="2400" b="1" dirty="0" smtClean="0">
                <a:solidFill>
                  <a:schemeClr val="tx1"/>
                </a:solidFill>
              </a:rPr>
              <a:t>where</a:t>
            </a:r>
            <a:r>
              <a:rPr lang="tr-TR" sz="2400" b="1" dirty="0" smtClean="0">
                <a:solidFill>
                  <a:schemeClr val="tx1"/>
                </a:solidFill>
              </a:rPr>
              <a:t> males </a:t>
            </a:r>
            <a:r>
              <a:rPr lang="tr-TR" sz="2400" b="1" dirty="0">
                <a:solidFill>
                  <a:schemeClr val="tx1"/>
                </a:solidFill>
              </a:rPr>
              <a:t>are earning more then females with a ratio of </a:t>
            </a:r>
            <a:r>
              <a:rPr lang="tr-TR" sz="2400" b="1" dirty="0" smtClean="0">
                <a:solidFill>
                  <a:schemeClr val="tx1"/>
                </a:solidFill>
              </a:rPr>
              <a:t>21.</a:t>
            </a:r>
            <a:endParaRPr lang="tr-TR" sz="2400" b="1" dirty="0">
              <a:solidFill>
                <a:schemeClr val="tx1"/>
              </a:solidFill>
            </a:endParaRPr>
          </a:p>
          <a:p>
            <a:endParaRPr lang="tr-TR" dirty="0"/>
          </a:p>
        </p:txBody>
      </p:sp>
    </p:spTree>
    <p:extLst>
      <p:ext uri="{BB962C8B-B14F-4D97-AF65-F5344CB8AC3E}">
        <p14:creationId xmlns:p14="http://schemas.microsoft.com/office/powerpoint/2010/main" xmlns="" val="3121765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6512511" cy="1143000"/>
          </a:xfrm>
        </p:spPr>
        <p:txBody>
          <a:bodyPr/>
          <a:lstStyle/>
          <a:p>
            <a:r>
              <a:rPr lang="tr-TR" dirty="0"/>
              <a:t>R Results Reg </a:t>
            </a:r>
            <a:r>
              <a:rPr lang="tr-TR" dirty="0" smtClean="0"/>
              <a:t>6</a:t>
            </a:r>
            <a:endParaRPr lang="tr-TR" dirty="0"/>
          </a:p>
        </p:txBody>
      </p:sp>
      <p:sp>
        <p:nvSpPr>
          <p:cNvPr id="3" name="Content Placeholder 2"/>
          <p:cNvSpPr>
            <a:spLocks noGrp="1"/>
          </p:cNvSpPr>
          <p:nvPr>
            <p:ph sz="quarter" idx="13"/>
          </p:nvPr>
        </p:nvSpPr>
        <p:spPr>
          <a:xfrm>
            <a:off x="990600" y="1524000"/>
            <a:ext cx="7391400" cy="4724400"/>
          </a:xfrm>
        </p:spPr>
        <p:txBody>
          <a:bodyPr>
            <a:normAutofit fontScale="25000" lnSpcReduction="20000"/>
          </a:bodyPr>
          <a:lstStyle/>
          <a:p>
            <a:pPr marL="45720" indent="0">
              <a:buNone/>
            </a:pPr>
            <a:r>
              <a:rPr lang="tr-TR" sz="3600" b="1" dirty="0">
                <a:solidFill>
                  <a:schemeClr val="tx1"/>
                </a:solidFill>
              </a:rPr>
              <a:t>reg6 = lm(re ~ educ*sex*age, data = dat)</a:t>
            </a:r>
          </a:p>
          <a:p>
            <a:pPr marL="45720" indent="0">
              <a:buNone/>
            </a:pPr>
            <a:r>
              <a:rPr lang="tr-TR" sz="3600" b="1" dirty="0">
                <a:solidFill>
                  <a:schemeClr val="tx1"/>
                </a:solidFill>
              </a:rPr>
              <a:t>summary(reg14)</a:t>
            </a:r>
          </a:p>
          <a:p>
            <a:pPr marL="45720" indent="0">
              <a:buNone/>
            </a:pPr>
            <a:r>
              <a:rPr lang="tr-TR" sz="3600" b="1" dirty="0">
                <a:solidFill>
                  <a:schemeClr val="tx1"/>
                </a:solidFill>
              </a:rPr>
              <a:t># Coefficients:</a:t>
            </a:r>
          </a:p>
          <a:p>
            <a:pPr marL="45720" indent="0">
              <a:buNone/>
            </a:pPr>
            <a:r>
              <a:rPr lang="tr-TR" sz="3600" b="1" dirty="0">
                <a:solidFill>
                  <a:schemeClr val="tx1"/>
                </a:solidFill>
              </a:rPr>
              <a:t>#   Estimate Std. Error t value Pr(&gt;|t|)    </a:t>
            </a:r>
          </a:p>
          <a:p>
            <a:pPr marL="45720" indent="0">
              <a:buNone/>
            </a:pPr>
            <a:r>
              <a:rPr lang="tr-TR" sz="3600" b="1" dirty="0">
                <a:solidFill>
                  <a:schemeClr val="tx1"/>
                </a:solidFill>
              </a:rPr>
              <a:t># (Intercept)              80.25350    3.11485  25.765  &lt; 2e-16 ***</a:t>
            </a:r>
          </a:p>
          <a:p>
            <a:pPr marL="45720" indent="0">
              <a:buNone/>
            </a:pPr>
            <a:r>
              <a:rPr lang="tr-TR" sz="3600" b="1" dirty="0">
                <a:solidFill>
                  <a:schemeClr val="tx1"/>
                </a:solidFill>
              </a:rPr>
              <a:t>#   educL3                   19.74650    5.39507   3.660  0.00059 ***</a:t>
            </a:r>
          </a:p>
          <a:p>
            <a:pPr marL="45720" indent="0">
              <a:buNone/>
            </a:pPr>
            <a:r>
              <a:rPr lang="tr-TR" sz="3600" b="1" dirty="0">
                <a:solidFill>
                  <a:schemeClr val="tx1"/>
                </a:solidFill>
              </a:rPr>
              <a:t>#   educL5                   34.99517    5.39507   6.487 3.26e-08 ***</a:t>
            </a:r>
          </a:p>
          <a:p>
            <a:pPr marL="45720" indent="0">
              <a:buNone/>
            </a:pPr>
            <a:r>
              <a:rPr lang="tr-TR" sz="3600" b="1" dirty="0">
                <a:solidFill>
                  <a:schemeClr val="tx1"/>
                </a:solidFill>
              </a:rPr>
              <a:t>#   educL6                   66.63317    5.39507  12.351  &lt; 2e-16 ***</a:t>
            </a:r>
          </a:p>
          <a:p>
            <a:pPr marL="45720" indent="0">
              <a:buNone/>
            </a:pPr>
            <a:r>
              <a:rPr lang="tr-TR" sz="3600" b="1" dirty="0">
                <a:solidFill>
                  <a:schemeClr val="tx1"/>
                </a:solidFill>
              </a:rPr>
              <a:t>#   educL7T8                 82.66317    5.39507  15.322  &lt; 2e-16 ***</a:t>
            </a:r>
          </a:p>
          <a:p>
            <a:pPr marL="45720" indent="0">
              <a:buNone/>
            </a:pPr>
            <a:r>
              <a:rPr lang="tr-TR" sz="3600" b="1" dirty="0">
                <a:solidFill>
                  <a:schemeClr val="tx1"/>
                </a:solidFill>
              </a:rPr>
              <a:t>#   sexM                     -8.82917    4.40506  -2.004  0.05026 .  </a:t>
            </a:r>
          </a:p>
          <a:p>
            <a:pPr marL="45720" indent="0">
              <a:buNone/>
            </a:pPr>
            <a:r>
              <a:rPr lang="tr-TR" sz="3600" b="1" dirty="0">
                <a:solidFill>
                  <a:schemeClr val="tx1"/>
                </a:solidFill>
              </a:rPr>
              <a:t># ageY55T64                 2.78550    4.40506   0.632  0.52993    </a:t>
            </a:r>
          </a:p>
          <a:p>
            <a:pPr marL="45720" indent="0">
              <a:buNone/>
            </a:pPr>
            <a:r>
              <a:rPr lang="tr-TR" sz="3600" b="1" dirty="0">
                <a:solidFill>
                  <a:schemeClr val="tx1"/>
                </a:solidFill>
              </a:rPr>
              <a:t># educL3:sexM               8.82917    7.62978   1.157  0.25248    </a:t>
            </a:r>
          </a:p>
          <a:p>
            <a:pPr marL="45720" indent="0">
              <a:buNone/>
            </a:pPr>
            <a:r>
              <a:rPr lang="tr-TR" sz="3600" b="1" dirty="0">
                <a:solidFill>
                  <a:schemeClr val="tx1"/>
                </a:solidFill>
              </a:rPr>
              <a:t># educL5:sexM              13.91583    7.62978   1.824  0.07392 .  </a:t>
            </a:r>
          </a:p>
          <a:p>
            <a:pPr marL="45720" indent="0">
              <a:buNone/>
            </a:pPr>
            <a:r>
              <a:rPr lang="tr-TR" sz="3600" b="1" dirty="0">
                <a:solidFill>
                  <a:schemeClr val="tx1"/>
                </a:solidFill>
              </a:rPr>
              <a:t># educL6:sexM               7.61750    7.62978   0.998  0.32271    </a:t>
            </a:r>
          </a:p>
          <a:p>
            <a:pPr marL="45720" indent="0">
              <a:buNone/>
            </a:pPr>
            <a:r>
              <a:rPr lang="tr-TR" sz="3600" b="1" dirty="0">
                <a:solidFill>
                  <a:schemeClr val="tx1"/>
                </a:solidFill>
              </a:rPr>
              <a:t># educL7T8:sexM             6.09950    7.62978   0.799  0.42768    </a:t>
            </a:r>
          </a:p>
          <a:p>
            <a:pPr marL="45720" indent="0">
              <a:buNone/>
            </a:pPr>
            <a:r>
              <a:rPr lang="tr-TR" sz="3600" b="1" dirty="0">
                <a:solidFill>
                  <a:schemeClr val="tx1"/>
                </a:solidFill>
              </a:rPr>
              <a:t># educL3:ageY55T64         -2.78550    7.62978  -0.365  0.71653    </a:t>
            </a:r>
          </a:p>
          <a:p>
            <a:pPr marL="45720" indent="0">
              <a:buNone/>
            </a:pPr>
            <a:r>
              <a:rPr lang="tr-TR" sz="3600" b="1" dirty="0">
                <a:solidFill>
                  <a:schemeClr val="tx1"/>
                </a:solidFill>
              </a:rPr>
              <a:t># educL5:ageY55T64         19.54950    7.62978   2.562  0.01334 *  </a:t>
            </a:r>
          </a:p>
          <a:p>
            <a:pPr marL="45720" indent="0">
              <a:buNone/>
            </a:pPr>
            <a:r>
              <a:rPr lang="tr-TR" sz="3600" b="1" dirty="0">
                <a:solidFill>
                  <a:schemeClr val="tx1"/>
                </a:solidFill>
              </a:rPr>
              <a:t>#   educL6:ageY55T64         20.45017    7.62978   2.680  0.00983 ** </a:t>
            </a:r>
          </a:p>
          <a:p>
            <a:pPr marL="45720" indent="0">
              <a:buNone/>
            </a:pPr>
            <a:r>
              <a:rPr lang="tr-TR" sz="3600" b="1" dirty="0">
                <a:solidFill>
                  <a:schemeClr val="tx1"/>
                </a:solidFill>
              </a:rPr>
              <a:t>#   educL7T8:ageY55T64       71.44517    7.62978   9.364 9.56e-13 ***</a:t>
            </a:r>
          </a:p>
          <a:p>
            <a:pPr marL="45720" indent="0">
              <a:buNone/>
            </a:pPr>
            <a:r>
              <a:rPr lang="tr-TR" sz="3600" b="1" dirty="0">
                <a:solidFill>
                  <a:schemeClr val="tx1"/>
                </a:solidFill>
              </a:rPr>
              <a:t>#   sexM:ageY55T64           -0.02933    6.22969  -0.005  0.99626    </a:t>
            </a:r>
          </a:p>
          <a:p>
            <a:pPr marL="45720" indent="0">
              <a:buNone/>
            </a:pPr>
            <a:r>
              <a:rPr lang="tr-TR" sz="3600" b="1" dirty="0">
                <a:solidFill>
                  <a:schemeClr val="tx1"/>
                </a:solidFill>
              </a:rPr>
              <a:t># educL3:sexM:ageY55T64     0.02933   10.79015   0.003  0.99784    </a:t>
            </a:r>
          </a:p>
          <a:p>
            <a:pPr marL="45720" indent="0">
              <a:buNone/>
            </a:pPr>
            <a:r>
              <a:rPr lang="tr-TR" sz="3600" b="1" dirty="0">
                <a:solidFill>
                  <a:schemeClr val="tx1"/>
                </a:solidFill>
              </a:rPr>
              <a:t># educL5:sexM:ageY55T64   -15.94500   10.79015  -1.478  0.14551    </a:t>
            </a:r>
          </a:p>
          <a:p>
            <a:pPr marL="45720" indent="0">
              <a:buNone/>
            </a:pPr>
            <a:r>
              <a:rPr lang="tr-TR" sz="3600" b="1" dirty="0">
                <a:solidFill>
                  <a:schemeClr val="tx1"/>
                </a:solidFill>
              </a:rPr>
              <a:t># educL6:sexM:ageY55T64    -4.26000   10.79015  -0.395  0.69460    </a:t>
            </a:r>
          </a:p>
          <a:p>
            <a:pPr marL="45720" indent="0">
              <a:buNone/>
            </a:pPr>
            <a:r>
              <a:rPr lang="tr-TR" sz="3600" b="1" dirty="0">
                <a:solidFill>
                  <a:schemeClr val="tx1"/>
                </a:solidFill>
              </a:rPr>
              <a:t># educL7T8:sexM:ageY55T64 -55.59700   10.79015  -5.153 4.03e-06 ***</a:t>
            </a:r>
          </a:p>
          <a:p>
            <a:pPr marL="45720" indent="0">
              <a:buNone/>
            </a:pPr>
            <a:r>
              <a:rPr lang="tr-TR" sz="3600" b="1" dirty="0">
                <a:solidFill>
                  <a:schemeClr val="tx1"/>
                </a:solidFill>
              </a:rPr>
              <a:t>#   ---</a:t>
            </a:r>
          </a:p>
          <a:p>
            <a:pPr marL="45720" indent="0">
              <a:buNone/>
            </a:pPr>
            <a:r>
              <a:rPr lang="tr-TR" sz="3600" b="1" dirty="0">
                <a:solidFill>
                  <a:schemeClr val="tx1"/>
                </a:solidFill>
              </a:rPr>
              <a:t>#   Signif. codes:  0 ‘***’ 0.001 ‘**’ 0.01 ‘*’ 0.05 ‘.’ 0.1 ‘ ’ 1</a:t>
            </a:r>
          </a:p>
          <a:p>
            <a:pPr marL="45720" indent="0">
              <a:buNone/>
            </a:pPr>
            <a:r>
              <a:rPr lang="tr-TR" sz="3600" b="1" dirty="0">
                <a:solidFill>
                  <a:schemeClr val="tx1"/>
                </a:solidFill>
              </a:rPr>
              <a:t># </a:t>
            </a:r>
          </a:p>
          <a:p>
            <a:pPr marL="45720" indent="0">
              <a:buNone/>
            </a:pPr>
            <a:r>
              <a:rPr lang="tr-TR" sz="3600" b="1" dirty="0">
                <a:solidFill>
                  <a:schemeClr val="accent6">
                    <a:lumMod val="75000"/>
                  </a:schemeClr>
                </a:solidFill>
              </a:rPr>
              <a:t># Residual standard error: 7.63 on 52 degrees of freedom</a:t>
            </a:r>
          </a:p>
          <a:p>
            <a:pPr marL="45720" indent="0">
              <a:buNone/>
            </a:pPr>
            <a:r>
              <a:rPr lang="tr-TR" sz="3600" b="1" dirty="0">
                <a:solidFill>
                  <a:schemeClr val="accent6">
                    <a:lumMod val="75000"/>
                  </a:schemeClr>
                </a:solidFill>
              </a:rPr>
              <a:t># Multiple R-squared:  0.9772,	Adjusted R-squared:  0.9689 </a:t>
            </a:r>
          </a:p>
          <a:p>
            <a:pPr marL="45720" indent="0">
              <a:buNone/>
            </a:pPr>
            <a:r>
              <a:rPr lang="tr-TR" sz="3600" b="1" dirty="0">
                <a:solidFill>
                  <a:schemeClr val="accent6">
                    <a:lumMod val="75000"/>
                  </a:schemeClr>
                </a:solidFill>
              </a:rPr>
              <a:t># F-statistic: 117.5 on 19 and 52 DF,  p-value: &lt; 2.2e-16</a:t>
            </a:r>
          </a:p>
          <a:p>
            <a:endParaRPr lang="tr-TR" dirty="0"/>
          </a:p>
        </p:txBody>
      </p:sp>
    </p:spTree>
    <p:extLst>
      <p:ext uri="{BB962C8B-B14F-4D97-AF65-F5344CB8AC3E}">
        <p14:creationId xmlns:p14="http://schemas.microsoft.com/office/powerpoint/2010/main" xmlns="" val="2319140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467600" cy="1447800"/>
          </a:xfrm>
        </p:spPr>
        <p:txBody>
          <a:bodyPr/>
          <a:lstStyle/>
          <a:p>
            <a:pPr marL="0" indent="0" algn="ctr">
              <a:buNone/>
            </a:pPr>
            <a:r>
              <a:rPr lang="en-US" dirty="0" smtClean="0">
                <a:solidFill>
                  <a:schemeClr val="accent1">
                    <a:lumMod val="50000"/>
                  </a:schemeClr>
                </a:solidFill>
              </a:rPr>
              <a:t>Why we choose this topic ?</a:t>
            </a:r>
            <a:r>
              <a:rPr lang="en-US" dirty="0" smtClean="0"/>
              <a:t/>
            </a:r>
            <a:br>
              <a:rPr lang="en-US" dirty="0" smtClean="0"/>
            </a:b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xmlns="" val="0"/>
              </a:ext>
            </a:extLst>
          </a:blip>
          <a:stretch>
            <a:fillRect/>
          </a:stretch>
        </p:blipFill>
        <p:spPr>
          <a:xfrm rot="20752336">
            <a:off x="229107" y="2366769"/>
            <a:ext cx="4038600" cy="2057241"/>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rot="609923">
            <a:off x="4116071" y="4421579"/>
            <a:ext cx="4394200" cy="2064861"/>
          </a:xfrm>
          <a:prstGeom prst="rect">
            <a:avLst/>
          </a:prstGeom>
        </p:spPr>
      </p:pic>
    </p:spTree>
    <p:extLst>
      <p:ext uri="{BB962C8B-B14F-4D97-AF65-F5344CB8AC3E}">
        <p14:creationId xmlns:p14="http://schemas.microsoft.com/office/powerpoint/2010/main" xmlns="" val="2580050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6512511" cy="1143000"/>
          </a:xfrm>
        </p:spPr>
        <p:txBody>
          <a:bodyPr/>
          <a:lstStyle/>
          <a:p>
            <a:r>
              <a:rPr lang="tr-TR" dirty="0"/>
              <a:t>R Results Reg 6</a:t>
            </a:r>
          </a:p>
        </p:txBody>
      </p:sp>
      <p:sp>
        <p:nvSpPr>
          <p:cNvPr id="3" name="Content Placeholder 2"/>
          <p:cNvSpPr>
            <a:spLocks noGrp="1"/>
          </p:cNvSpPr>
          <p:nvPr>
            <p:ph sz="quarter" idx="13"/>
          </p:nvPr>
        </p:nvSpPr>
        <p:spPr>
          <a:xfrm>
            <a:off x="1143000" y="2057400"/>
            <a:ext cx="7010400" cy="3886200"/>
          </a:xfrm>
        </p:spPr>
        <p:txBody>
          <a:bodyPr>
            <a:normAutofit fontScale="92500" lnSpcReduction="10000"/>
          </a:bodyPr>
          <a:lstStyle/>
          <a:p>
            <a:r>
              <a:rPr lang="tr-TR" b="1" dirty="0" smtClean="0"/>
              <a:t>For group educ5 </a:t>
            </a:r>
            <a:r>
              <a:rPr lang="tr-TR" b="1" dirty="0"/>
              <a:t>(pre-graduate</a:t>
            </a:r>
            <a:r>
              <a:rPr lang="tr-TR" b="1" dirty="0" smtClean="0"/>
              <a:t>); </a:t>
            </a:r>
            <a:r>
              <a:rPr lang="tr-TR" b="1" dirty="0"/>
              <a:t>younger </a:t>
            </a:r>
            <a:r>
              <a:rPr lang="tr-TR" b="1" dirty="0" smtClean="0"/>
              <a:t>ones</a:t>
            </a:r>
            <a:r>
              <a:rPr lang="tr-TR" b="1" dirty="0" smtClean="0"/>
              <a:t> </a:t>
            </a:r>
            <a:r>
              <a:rPr lang="tr-TR" b="1" dirty="0"/>
              <a:t>receive 19% less salary than the </a:t>
            </a:r>
            <a:r>
              <a:rPr lang="tr-TR" b="1" dirty="0" smtClean="0"/>
              <a:t>same education group’s </a:t>
            </a:r>
            <a:r>
              <a:rPr lang="tr-TR" b="1" dirty="0"/>
              <a:t>of </a:t>
            </a:r>
            <a:r>
              <a:rPr lang="tr-TR" b="1" dirty="0" smtClean="0"/>
              <a:t>elders</a:t>
            </a:r>
            <a:r>
              <a:rPr lang="tr-TR" b="1" dirty="0" smtClean="0"/>
              <a:t>.</a:t>
            </a:r>
          </a:p>
          <a:p>
            <a:r>
              <a:rPr lang="tr-TR" b="1" dirty="0" smtClean="0"/>
              <a:t>In </a:t>
            </a:r>
            <a:r>
              <a:rPr lang="tr-TR" b="1" dirty="0"/>
              <a:t>the same way, </a:t>
            </a:r>
            <a:r>
              <a:rPr lang="tr-TR" b="1" dirty="0" smtClean="0"/>
              <a:t>in </a:t>
            </a:r>
            <a:r>
              <a:rPr lang="tr-TR" b="1" dirty="0" smtClean="0"/>
              <a:t>educ6 </a:t>
            </a:r>
            <a:r>
              <a:rPr lang="tr-TR" b="1" dirty="0"/>
              <a:t>(graduate</a:t>
            </a:r>
            <a:r>
              <a:rPr lang="tr-TR" b="1" dirty="0" smtClean="0"/>
              <a:t>); </a:t>
            </a:r>
            <a:r>
              <a:rPr lang="tr-TR" b="1" dirty="0"/>
              <a:t>younger </a:t>
            </a:r>
            <a:r>
              <a:rPr lang="tr-TR" b="1" dirty="0" smtClean="0"/>
              <a:t>ones receive </a:t>
            </a:r>
            <a:r>
              <a:rPr lang="tr-TR" b="1" dirty="0"/>
              <a:t>20% less salary than the </a:t>
            </a:r>
            <a:r>
              <a:rPr lang="tr-TR" b="1" dirty="0" smtClean="0"/>
              <a:t>elders.</a:t>
            </a:r>
          </a:p>
          <a:p>
            <a:r>
              <a:rPr lang="tr-TR" b="1" dirty="0" smtClean="0"/>
              <a:t>Unequally </a:t>
            </a:r>
            <a:r>
              <a:rPr lang="tr-TR" b="1" dirty="0"/>
              <a:t>educ7T8 (master and doctorate) young graduates are </a:t>
            </a:r>
            <a:r>
              <a:rPr lang="tr-TR" b="1" dirty="0" smtClean="0"/>
              <a:t>earning much more less then tehir leder collegues. The difference is 71</a:t>
            </a:r>
            <a:r>
              <a:rPr lang="tr-TR" b="1" dirty="0"/>
              <a:t>% </a:t>
            </a:r>
            <a:r>
              <a:rPr lang="tr-TR" b="1" dirty="0" smtClean="0"/>
              <a:t>of a high-school gradeuated average salary.</a:t>
            </a:r>
            <a:endParaRPr lang="tr-TR" b="1" dirty="0" smtClean="0"/>
          </a:p>
          <a:p>
            <a:r>
              <a:rPr lang="tr-TR" b="1" dirty="0" smtClean="0"/>
              <a:t>educL7T8:sexM:ageY55T64 </a:t>
            </a:r>
            <a:r>
              <a:rPr lang="tr-TR" b="1" dirty="0"/>
              <a:t>shows that young male master and doctoral graduates of educ7T8 earned 55% more than elder male masters and doctoral graduates.</a:t>
            </a:r>
            <a:endParaRPr lang="tr-TR" dirty="0"/>
          </a:p>
          <a:p>
            <a:endParaRPr lang="tr-TR" dirty="0"/>
          </a:p>
        </p:txBody>
      </p:sp>
    </p:spTree>
    <p:extLst>
      <p:ext uri="{BB962C8B-B14F-4D97-AF65-F5344CB8AC3E}">
        <p14:creationId xmlns:p14="http://schemas.microsoft.com/office/powerpoint/2010/main" xmlns="" val="3032352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6512511" cy="1143000"/>
          </a:xfrm>
        </p:spPr>
        <p:txBody>
          <a:bodyPr/>
          <a:lstStyle/>
          <a:p>
            <a:r>
              <a:rPr lang="tr-TR" dirty="0"/>
              <a:t>R Results Reg </a:t>
            </a:r>
            <a:r>
              <a:rPr lang="tr-TR" dirty="0" smtClean="0"/>
              <a:t>7</a:t>
            </a:r>
            <a:endParaRPr lang="tr-TR" dirty="0"/>
          </a:p>
        </p:txBody>
      </p:sp>
      <p:sp>
        <p:nvSpPr>
          <p:cNvPr id="3" name="Content Placeholder 2"/>
          <p:cNvSpPr>
            <a:spLocks noGrp="1"/>
          </p:cNvSpPr>
          <p:nvPr>
            <p:ph sz="quarter" idx="13"/>
          </p:nvPr>
        </p:nvSpPr>
        <p:spPr>
          <a:xfrm>
            <a:off x="1143000" y="1524000"/>
            <a:ext cx="7010400" cy="4495800"/>
          </a:xfrm>
        </p:spPr>
        <p:txBody>
          <a:bodyPr>
            <a:normAutofit fontScale="55000" lnSpcReduction="20000"/>
          </a:bodyPr>
          <a:lstStyle/>
          <a:p>
            <a:pPr marL="0" indent="0">
              <a:buNone/>
            </a:pPr>
            <a:r>
              <a:rPr lang="tr-TR" sz="2400" b="1" dirty="0">
                <a:solidFill>
                  <a:schemeClr val="tx1"/>
                </a:solidFill>
              </a:rPr>
              <a:t>reg7 = lm(re ~ educ + unem + exp + hdi, data = dat)</a:t>
            </a:r>
          </a:p>
          <a:p>
            <a:pPr marL="0" indent="0">
              <a:buNone/>
            </a:pPr>
            <a:r>
              <a:rPr lang="tr-TR" sz="2400" b="1" dirty="0">
                <a:solidFill>
                  <a:schemeClr val="tx1"/>
                </a:solidFill>
              </a:rPr>
              <a:t>summary(reg15)</a:t>
            </a:r>
          </a:p>
          <a:p>
            <a:pPr marL="0" indent="0">
              <a:buNone/>
            </a:pPr>
            <a:r>
              <a:rPr lang="tr-TR" sz="2400" b="1" dirty="0">
                <a:solidFill>
                  <a:schemeClr val="tx1"/>
                </a:solidFill>
              </a:rPr>
              <a:t># Coefficients:</a:t>
            </a:r>
          </a:p>
          <a:p>
            <a:pPr marL="0" indent="0">
              <a:buNone/>
            </a:pPr>
            <a:r>
              <a:rPr lang="tr-TR" sz="2400" b="1" dirty="0">
                <a:solidFill>
                  <a:schemeClr val="tx1"/>
                </a:solidFill>
              </a:rPr>
              <a:t>#   Estimate Std. Error t value Pr(&gt;|t|)    </a:t>
            </a:r>
          </a:p>
          <a:p>
            <a:pPr marL="0" indent="0">
              <a:buNone/>
            </a:pPr>
            <a:r>
              <a:rPr lang="tr-TR" sz="2400" b="1" dirty="0">
                <a:solidFill>
                  <a:schemeClr val="tx1"/>
                </a:solidFill>
              </a:rPr>
              <a:t># (Intercept) -979.38812 1896.84922  -0.516  0.60741    </a:t>
            </a:r>
          </a:p>
          <a:p>
            <a:pPr marL="0" indent="0">
              <a:buNone/>
            </a:pPr>
            <a:r>
              <a:rPr lang="tr-TR" sz="2400" b="1" dirty="0">
                <a:solidFill>
                  <a:schemeClr val="tx1"/>
                </a:solidFill>
              </a:rPr>
              <a:t># educL3        21.19415    6.59221   3.215  0.00205 ** </a:t>
            </a:r>
          </a:p>
          <a:p>
            <a:pPr marL="0" indent="0">
              <a:buNone/>
            </a:pPr>
            <a:r>
              <a:rPr lang="tr-TR" sz="2400" b="1" dirty="0">
                <a:solidFill>
                  <a:schemeClr val="tx1"/>
                </a:solidFill>
              </a:rPr>
              <a:t>#   educL5        46.16007    6.59221   7.002 1.84e-09 ***</a:t>
            </a:r>
          </a:p>
          <a:p>
            <a:pPr marL="0" indent="0">
              <a:buNone/>
            </a:pPr>
            <a:r>
              <a:rPr lang="tr-TR" sz="2400" b="1" dirty="0">
                <a:solidFill>
                  <a:schemeClr val="tx1"/>
                </a:solidFill>
              </a:rPr>
              <a:t>#   educL6        78.02049    6.59221  11.835  &lt; 2e-16 ***</a:t>
            </a:r>
          </a:p>
          <a:p>
            <a:pPr marL="0" indent="0">
              <a:buNone/>
            </a:pPr>
            <a:r>
              <a:rPr lang="tr-TR" sz="2400" b="1" dirty="0">
                <a:solidFill>
                  <a:schemeClr val="tx1"/>
                </a:solidFill>
              </a:rPr>
              <a:t>#   educL7T8     105.95474    6.59221  16.073  &lt; 2e-16 ***</a:t>
            </a:r>
          </a:p>
          <a:p>
            <a:pPr marL="0" indent="0">
              <a:buNone/>
            </a:pPr>
            <a:r>
              <a:rPr lang="tr-TR" sz="2400" b="1" dirty="0">
                <a:solidFill>
                  <a:schemeClr val="tx1"/>
                </a:solidFill>
              </a:rPr>
              <a:t>#   unem           3.67745    7.31209   0.503  0.61674    </a:t>
            </a:r>
          </a:p>
          <a:p>
            <a:pPr marL="0" indent="0">
              <a:buNone/>
            </a:pPr>
            <a:r>
              <a:rPr lang="tr-TR" sz="2400" b="1" dirty="0">
                <a:solidFill>
                  <a:schemeClr val="tx1"/>
                </a:solidFill>
              </a:rPr>
              <a:t># exp           -0.08137    2.53408  -0.032  0.97448    </a:t>
            </a:r>
          </a:p>
          <a:p>
            <a:pPr marL="0" indent="0">
              <a:buNone/>
            </a:pPr>
            <a:r>
              <a:rPr lang="tr-TR" sz="2400" b="1" dirty="0">
                <a:solidFill>
                  <a:schemeClr val="tx1"/>
                </a:solidFill>
              </a:rPr>
              <a:t># hdi         1143.10647 2028.26116   0.564  0.57500    </a:t>
            </a:r>
          </a:p>
          <a:p>
            <a:pPr marL="0" indent="0">
              <a:buNone/>
            </a:pPr>
            <a:r>
              <a:rPr lang="tr-TR" sz="2400" b="1" dirty="0">
                <a:solidFill>
                  <a:schemeClr val="tx1"/>
                </a:solidFill>
              </a:rPr>
              <a:t># ---</a:t>
            </a:r>
          </a:p>
          <a:p>
            <a:pPr marL="0" indent="0">
              <a:buNone/>
            </a:pPr>
            <a:r>
              <a:rPr lang="tr-TR" sz="2400" b="1" dirty="0">
                <a:solidFill>
                  <a:schemeClr val="tx1"/>
                </a:solidFill>
              </a:rPr>
              <a:t>#   Signif. codes:  0 ‘***’ 0.001 ‘**’ 0.01 ‘*’ 0.05 ‘.’ 0.1 ‘ ’ 1</a:t>
            </a:r>
          </a:p>
          <a:p>
            <a:pPr marL="0" indent="0">
              <a:buNone/>
            </a:pPr>
            <a:r>
              <a:rPr lang="tr-TR" sz="2400" b="1" dirty="0">
                <a:solidFill>
                  <a:schemeClr val="tx1"/>
                </a:solidFill>
              </a:rPr>
              <a:t># </a:t>
            </a:r>
          </a:p>
          <a:p>
            <a:pPr marL="0" indent="0">
              <a:buNone/>
            </a:pPr>
            <a:r>
              <a:rPr lang="tr-TR" sz="2400" b="1" dirty="0">
                <a:solidFill>
                  <a:srgbClr val="C00000"/>
                </a:solidFill>
              </a:rPr>
              <a:t># Residual standard error: 16.41 on 64 degrees of freedom</a:t>
            </a:r>
          </a:p>
          <a:p>
            <a:pPr marL="0" indent="0">
              <a:buNone/>
            </a:pPr>
            <a:r>
              <a:rPr lang="tr-TR" sz="2400" b="1" dirty="0">
                <a:solidFill>
                  <a:srgbClr val="C00000"/>
                </a:solidFill>
              </a:rPr>
              <a:t># Multiple R-squared:  0.8703,	Adjusted R-squared:  0.8561 </a:t>
            </a:r>
          </a:p>
          <a:p>
            <a:pPr marL="0" indent="0">
              <a:buNone/>
            </a:pPr>
            <a:r>
              <a:rPr lang="tr-TR" sz="2400" b="1" dirty="0">
                <a:solidFill>
                  <a:srgbClr val="C00000"/>
                </a:solidFill>
              </a:rPr>
              <a:t># F-statistic: 61.36 on 7 and 64 DF,  p-value: &lt; 2.2e-16</a:t>
            </a:r>
          </a:p>
          <a:p>
            <a:endParaRPr lang="tr-TR" dirty="0"/>
          </a:p>
        </p:txBody>
      </p:sp>
    </p:spTree>
    <p:extLst>
      <p:ext uri="{BB962C8B-B14F-4D97-AF65-F5344CB8AC3E}">
        <p14:creationId xmlns:p14="http://schemas.microsoft.com/office/powerpoint/2010/main" xmlns="" val="2264363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6512511" cy="1143000"/>
          </a:xfrm>
        </p:spPr>
        <p:txBody>
          <a:bodyPr/>
          <a:lstStyle/>
          <a:p>
            <a:r>
              <a:rPr lang="tr-TR" dirty="0"/>
              <a:t>R Results Reg 7</a:t>
            </a:r>
          </a:p>
        </p:txBody>
      </p:sp>
      <p:sp>
        <p:nvSpPr>
          <p:cNvPr id="3" name="Content Placeholder 2"/>
          <p:cNvSpPr>
            <a:spLocks noGrp="1"/>
          </p:cNvSpPr>
          <p:nvPr>
            <p:ph sz="quarter" idx="13"/>
          </p:nvPr>
        </p:nvSpPr>
        <p:spPr>
          <a:xfrm>
            <a:off x="1143000" y="1524000"/>
            <a:ext cx="6400800" cy="3474720"/>
          </a:xfrm>
        </p:spPr>
        <p:txBody>
          <a:bodyPr>
            <a:normAutofit lnSpcReduction="10000"/>
          </a:bodyPr>
          <a:lstStyle/>
          <a:p>
            <a:r>
              <a:rPr lang="tr-TR" b="1" dirty="0" smtClean="0"/>
              <a:t>We did upper regression to see general differences of wages just with education level</a:t>
            </a:r>
            <a:endParaRPr lang="tr-TR" b="1" dirty="0" smtClean="0"/>
          </a:p>
          <a:p>
            <a:r>
              <a:rPr lang="tr-TR" b="1" dirty="0" smtClean="0"/>
              <a:t>With hiding sex and age impacts on wages;</a:t>
            </a:r>
          </a:p>
          <a:p>
            <a:r>
              <a:rPr lang="tr-TR" b="1" dirty="0" smtClean="0"/>
              <a:t>educ3 graduates earn more than educ 2 graduates with a percentage of 21%.</a:t>
            </a:r>
          </a:p>
          <a:p>
            <a:r>
              <a:rPr lang="tr-TR" b="1" dirty="0" smtClean="0"/>
              <a:t>This percentage is %46 for educ5</a:t>
            </a:r>
          </a:p>
          <a:p>
            <a:r>
              <a:rPr lang="tr-TR" b="1" dirty="0" smtClean="0"/>
              <a:t>%78 for educ6</a:t>
            </a:r>
          </a:p>
          <a:p>
            <a:r>
              <a:rPr lang="tr-TR" b="1" dirty="0" smtClean="0"/>
              <a:t>%105 for educ7T8.</a:t>
            </a:r>
          </a:p>
          <a:p>
            <a:endParaRPr lang="tr-TR" dirty="0"/>
          </a:p>
        </p:txBody>
      </p:sp>
    </p:spTree>
    <p:extLst>
      <p:ext uri="{BB962C8B-B14F-4D97-AF65-F5344CB8AC3E}">
        <p14:creationId xmlns:p14="http://schemas.microsoft.com/office/powerpoint/2010/main" xmlns="" val="2408337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6512511" cy="1143000"/>
          </a:xfrm>
        </p:spPr>
        <p:txBody>
          <a:bodyPr/>
          <a:lstStyle/>
          <a:p>
            <a:pPr marL="0" indent="0">
              <a:buNone/>
            </a:pPr>
            <a:r>
              <a:rPr lang="tr-TR" dirty="0" smtClean="0"/>
              <a:t>IN CONCLUSION</a:t>
            </a:r>
            <a:endParaRPr lang="tr-TR" dirty="0"/>
          </a:p>
        </p:txBody>
      </p:sp>
      <p:sp>
        <p:nvSpPr>
          <p:cNvPr id="3" name="Content Placeholder 2"/>
          <p:cNvSpPr>
            <a:spLocks noGrp="1"/>
          </p:cNvSpPr>
          <p:nvPr>
            <p:ph sz="quarter" idx="13"/>
          </p:nvPr>
        </p:nvSpPr>
        <p:spPr>
          <a:xfrm>
            <a:off x="1447800" y="2133600"/>
            <a:ext cx="6400800" cy="3474720"/>
          </a:xfrm>
        </p:spPr>
        <p:txBody>
          <a:bodyPr>
            <a:normAutofit/>
          </a:bodyPr>
          <a:lstStyle/>
          <a:p>
            <a:pPr marL="285750" indent="-285750"/>
            <a:r>
              <a:rPr lang="tr-TR" sz="1400" b="1" dirty="0" smtClean="0">
                <a:solidFill>
                  <a:schemeClr val="tx1"/>
                </a:solidFill>
              </a:rPr>
              <a:t>With or without age </a:t>
            </a:r>
            <a:r>
              <a:rPr lang="tr-TR" sz="1400" b="1" dirty="0" smtClean="0">
                <a:solidFill>
                  <a:schemeClr val="tx1"/>
                </a:solidFill>
              </a:rPr>
              <a:t>and sex </a:t>
            </a:r>
            <a:r>
              <a:rPr lang="tr-TR" sz="1400" b="1" dirty="0" smtClean="0">
                <a:solidFill>
                  <a:schemeClr val="tx1"/>
                </a:solidFill>
              </a:rPr>
              <a:t>effects, </a:t>
            </a:r>
            <a:r>
              <a:rPr lang="tr-TR" sz="1400" b="1" dirty="0" smtClean="0">
                <a:solidFill>
                  <a:schemeClr val="tx1"/>
                </a:solidFill>
              </a:rPr>
              <a:t>we still get the same </a:t>
            </a:r>
            <a:r>
              <a:rPr lang="tr-TR" sz="1400" b="1" dirty="0" smtClean="0">
                <a:solidFill>
                  <a:schemeClr val="tx1"/>
                </a:solidFill>
              </a:rPr>
              <a:t>results:</a:t>
            </a:r>
          </a:p>
          <a:p>
            <a:pPr marL="285750" indent="-285750"/>
            <a:r>
              <a:rPr lang="tr-TR" sz="1400" b="1" dirty="0" smtClean="0">
                <a:solidFill>
                  <a:schemeClr val="tx1"/>
                </a:solidFill>
              </a:rPr>
              <a:t>With </a:t>
            </a:r>
            <a:r>
              <a:rPr lang="tr-TR" sz="1400" b="1" dirty="0" smtClean="0">
                <a:solidFill>
                  <a:schemeClr val="tx1"/>
                </a:solidFill>
              </a:rPr>
              <a:t>an increase in </a:t>
            </a:r>
            <a:r>
              <a:rPr lang="tr-TR" sz="1400" b="1" dirty="0" smtClean="0">
                <a:solidFill>
                  <a:schemeClr val="tx1"/>
                </a:solidFill>
              </a:rPr>
              <a:t>education, </a:t>
            </a:r>
            <a:r>
              <a:rPr lang="tr-TR" sz="1400" b="1" dirty="0" smtClean="0">
                <a:solidFill>
                  <a:schemeClr val="tx1"/>
                </a:solidFill>
              </a:rPr>
              <a:t>wages are </a:t>
            </a:r>
            <a:r>
              <a:rPr lang="tr-TR" sz="1400" b="1" dirty="0" smtClean="0">
                <a:solidFill>
                  <a:schemeClr val="tx1"/>
                </a:solidFill>
              </a:rPr>
              <a:t>increasing </a:t>
            </a:r>
            <a:r>
              <a:rPr lang="tr-TR" sz="1400" b="1" dirty="0" smtClean="0">
                <a:solidFill>
                  <a:schemeClr val="tx1"/>
                </a:solidFill>
              </a:rPr>
              <a:t>too.</a:t>
            </a:r>
          </a:p>
          <a:p>
            <a:pPr marL="285750" indent="-285750"/>
            <a:r>
              <a:rPr lang="tr-TR" sz="1400" b="1" dirty="0" smtClean="0">
                <a:solidFill>
                  <a:schemeClr val="tx1"/>
                </a:solidFill>
              </a:rPr>
              <a:t>Elders earns more when we compare with the youngs </a:t>
            </a:r>
            <a:r>
              <a:rPr lang="tr-TR" sz="1400" b="1" dirty="0" smtClean="0">
                <a:solidFill>
                  <a:schemeClr val="tx1"/>
                </a:solidFill>
              </a:rPr>
              <a:t>for higher education level.</a:t>
            </a:r>
          </a:p>
          <a:p>
            <a:pPr marL="285750" indent="-285750"/>
            <a:r>
              <a:rPr lang="tr-TR" sz="1400" b="1" dirty="0" smtClean="0">
                <a:solidFill>
                  <a:schemeClr val="tx1"/>
                </a:solidFill>
              </a:rPr>
              <a:t>So in qualified jobs, experience really matters and return as higher payments.</a:t>
            </a:r>
            <a:endParaRPr lang="tr-TR" sz="1400" b="1" dirty="0" smtClean="0">
              <a:solidFill>
                <a:schemeClr val="tx1"/>
              </a:solidFill>
            </a:endParaRPr>
          </a:p>
          <a:p>
            <a:pPr marL="285750" indent="-285750"/>
            <a:r>
              <a:rPr lang="tr-TR" sz="1400" b="1" dirty="0" smtClean="0">
                <a:solidFill>
                  <a:schemeClr val="tx1"/>
                </a:solidFill>
              </a:rPr>
              <a:t>Women are dicriminated in qualified jobs, but not in vulgar ones.</a:t>
            </a:r>
          </a:p>
          <a:p>
            <a:pPr marL="285750" indent="-285750"/>
            <a:r>
              <a:rPr lang="tr-TR" sz="1400" b="1" dirty="0" smtClean="0">
                <a:solidFill>
                  <a:schemeClr val="tx1"/>
                </a:solidFill>
              </a:rPr>
              <a:t>In UK completing a University program sounds for better jobs.</a:t>
            </a:r>
            <a:endParaRPr lang="tr-TR" sz="1400" b="1" dirty="0">
              <a:solidFill>
                <a:schemeClr val="tx1"/>
              </a:solidFill>
            </a:endParaRPr>
          </a:p>
        </p:txBody>
      </p:sp>
    </p:spTree>
    <p:extLst>
      <p:ext uri="{BB962C8B-B14F-4D97-AF65-F5344CB8AC3E}">
        <p14:creationId xmlns:p14="http://schemas.microsoft.com/office/powerpoint/2010/main" xmlns="" val="1742507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09600"/>
            <a:ext cx="6512511" cy="1143000"/>
          </a:xfrm>
        </p:spPr>
        <p:txBody>
          <a:bodyPr/>
          <a:lstStyle/>
          <a:p>
            <a:r>
              <a:rPr lang="tr-TR" dirty="0" smtClean="0"/>
              <a:t>Introduction</a:t>
            </a:r>
            <a:endParaRPr lang="tr-TR" dirty="0"/>
          </a:p>
        </p:txBody>
      </p:sp>
      <p:sp>
        <p:nvSpPr>
          <p:cNvPr id="3" name="Content Placeholder 2"/>
          <p:cNvSpPr>
            <a:spLocks noGrp="1"/>
          </p:cNvSpPr>
          <p:nvPr>
            <p:ph sz="quarter" idx="13"/>
          </p:nvPr>
        </p:nvSpPr>
        <p:spPr>
          <a:xfrm>
            <a:off x="1066800" y="1676400"/>
            <a:ext cx="7086600" cy="4572000"/>
          </a:xfrm>
        </p:spPr>
        <p:txBody>
          <a:bodyPr>
            <a:normAutofit fontScale="92500" lnSpcReduction="10000"/>
          </a:bodyPr>
          <a:lstStyle/>
          <a:p>
            <a:r>
              <a:rPr lang="tr-TR" dirty="0"/>
              <a:t>Since Oxford and Cambridge UK were among the most prestigious schools in the world, we wanted to investigate this nation first. </a:t>
            </a:r>
            <a:endParaRPr lang="tr-TR" dirty="0" smtClean="0"/>
          </a:p>
          <a:p>
            <a:r>
              <a:rPr lang="tr-TR" dirty="0" smtClean="0"/>
              <a:t>As </a:t>
            </a:r>
            <a:r>
              <a:rPr lang="tr-TR" dirty="0"/>
              <a:t>the change in inflation and unemployment rates do not change much from year to year, we can compare data more easily with the ceteris paribus idea</a:t>
            </a:r>
            <a:r>
              <a:rPr lang="tr-TR" dirty="0" smtClean="0"/>
              <a:t>.</a:t>
            </a:r>
          </a:p>
          <a:p>
            <a:r>
              <a:rPr lang="tr-TR" dirty="0" smtClean="0"/>
              <a:t>Like </a:t>
            </a:r>
            <a:r>
              <a:rPr lang="tr-TR" dirty="0"/>
              <a:t>the case for the other countries; </a:t>
            </a:r>
            <a:r>
              <a:rPr lang="tr-TR" dirty="0" smtClean="0"/>
              <a:t>when you have more education, your wages will increase relatively. Thats </a:t>
            </a:r>
            <a:r>
              <a:rPr lang="tr-TR" dirty="0"/>
              <a:t>why we </a:t>
            </a:r>
            <a:r>
              <a:rPr lang="tr-TR" dirty="0" smtClean="0"/>
              <a:t>analysed the </a:t>
            </a:r>
            <a:r>
              <a:rPr lang="tr-TR" dirty="0"/>
              <a:t>different education </a:t>
            </a:r>
            <a:r>
              <a:rPr lang="tr-TR" dirty="0" smtClean="0"/>
              <a:t>level and their effects </a:t>
            </a:r>
            <a:r>
              <a:rPr lang="tr-TR" dirty="0"/>
              <a:t>on wages. </a:t>
            </a:r>
            <a:endParaRPr lang="tr-TR" dirty="0" smtClean="0"/>
          </a:p>
          <a:p>
            <a:r>
              <a:rPr lang="tr-TR" dirty="0" smtClean="0"/>
              <a:t>Also </a:t>
            </a:r>
            <a:r>
              <a:rPr lang="tr-TR" dirty="0"/>
              <a:t>we wanted to see the difference between in the same group but divided for male and female. </a:t>
            </a:r>
            <a:endParaRPr lang="tr-TR" dirty="0" smtClean="0"/>
          </a:p>
          <a:p>
            <a:r>
              <a:rPr lang="tr-TR" dirty="0" smtClean="0"/>
              <a:t>For </a:t>
            </a:r>
            <a:r>
              <a:rPr lang="tr-TR" dirty="0"/>
              <a:t>this </a:t>
            </a:r>
            <a:r>
              <a:rPr lang="tr-TR" dirty="0" smtClean="0"/>
              <a:t>reasons, </a:t>
            </a:r>
            <a:r>
              <a:rPr lang="tr-TR" dirty="0"/>
              <a:t>this case and the country became our first choice.</a:t>
            </a:r>
          </a:p>
          <a:p>
            <a:endParaRPr lang="tr-TR" dirty="0"/>
          </a:p>
        </p:txBody>
      </p:sp>
    </p:spTree>
    <p:extLst>
      <p:ext uri="{BB962C8B-B14F-4D97-AF65-F5344CB8AC3E}">
        <p14:creationId xmlns:p14="http://schemas.microsoft.com/office/powerpoint/2010/main" xmlns="" val="391751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6512511" cy="1143000"/>
          </a:xfrm>
        </p:spPr>
        <p:txBody>
          <a:bodyPr/>
          <a:lstStyle/>
          <a:p>
            <a:r>
              <a:rPr lang="tr-TR" dirty="0" smtClean="0"/>
              <a:t>Review and Data</a:t>
            </a:r>
            <a:endParaRPr lang="tr-TR" dirty="0"/>
          </a:p>
        </p:txBody>
      </p:sp>
      <p:sp>
        <p:nvSpPr>
          <p:cNvPr id="3" name="Content Placeholder 2"/>
          <p:cNvSpPr>
            <a:spLocks noGrp="1"/>
          </p:cNvSpPr>
          <p:nvPr>
            <p:ph sz="quarter" idx="13"/>
          </p:nvPr>
        </p:nvSpPr>
        <p:spPr>
          <a:xfrm>
            <a:off x="1143000" y="2133600"/>
            <a:ext cx="6553200" cy="3931920"/>
          </a:xfrm>
        </p:spPr>
        <p:txBody>
          <a:bodyPr>
            <a:normAutofit fontScale="92500" lnSpcReduction="10000"/>
          </a:bodyPr>
          <a:lstStyle/>
          <a:p>
            <a:r>
              <a:rPr lang="tr-TR" b="1" dirty="0" smtClean="0"/>
              <a:t>We used in our surveys time range from 2010 </a:t>
            </a:r>
            <a:r>
              <a:rPr lang="tr-TR" b="1" dirty="0"/>
              <a:t>to </a:t>
            </a:r>
            <a:r>
              <a:rPr lang="tr-TR" b="1" dirty="0" smtClean="0"/>
              <a:t>2015 for UK.</a:t>
            </a:r>
            <a:endParaRPr lang="tr-TR" dirty="0"/>
          </a:p>
          <a:p>
            <a:r>
              <a:rPr lang="tr-TR" b="1" dirty="0"/>
              <a:t>Although </a:t>
            </a:r>
            <a:r>
              <a:rPr lang="tr-TR" b="1" dirty="0" smtClean="0"/>
              <a:t>we cant see the survey data purely because we could found as a report, we used those Wage reports from ;</a:t>
            </a:r>
          </a:p>
          <a:p>
            <a:r>
              <a:rPr lang="tr-TR" u="sng" dirty="0">
                <a:hlinkClick r:id="rId2"/>
              </a:rPr>
              <a:t>http://stats.oecd.org/viewhtml.aspx?datasetcode=EAG_EARNINGS&amp;lang=en#</a:t>
            </a:r>
            <a:endParaRPr lang="tr-TR" dirty="0"/>
          </a:p>
          <a:p>
            <a:r>
              <a:rPr lang="tr-TR" b="1" dirty="0" smtClean="0"/>
              <a:t>Also for Macro Datas we get from;</a:t>
            </a:r>
          </a:p>
          <a:p>
            <a:r>
              <a:rPr lang="tr-TR" u="sng" dirty="0">
                <a:hlinkClick r:id="rId3"/>
              </a:rPr>
              <a:t>http://hdr.undp.org/en/data#</a:t>
            </a:r>
            <a:endParaRPr lang="tr-TR" dirty="0"/>
          </a:p>
          <a:p>
            <a:r>
              <a:rPr lang="tr-TR" b="1" dirty="0" smtClean="0"/>
              <a:t> </a:t>
            </a:r>
            <a:r>
              <a:rPr lang="tr-TR" b="1" dirty="0"/>
              <a:t>In studies, ISCED standard was followed in education levels</a:t>
            </a:r>
            <a:endParaRPr lang="tr-TR" dirty="0"/>
          </a:p>
          <a:p>
            <a:endParaRPr lang="tr-TR" dirty="0"/>
          </a:p>
        </p:txBody>
      </p:sp>
    </p:spTree>
    <p:extLst>
      <p:ext uri="{BB962C8B-B14F-4D97-AF65-F5344CB8AC3E}">
        <p14:creationId xmlns:p14="http://schemas.microsoft.com/office/powerpoint/2010/main" xmlns="" val="3779225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33400"/>
            <a:ext cx="6512511" cy="1143000"/>
          </a:xfrm>
        </p:spPr>
        <p:txBody>
          <a:bodyPr/>
          <a:lstStyle/>
          <a:p>
            <a:r>
              <a:rPr lang="tr-TR" dirty="0"/>
              <a:t>Review and Data</a:t>
            </a:r>
          </a:p>
        </p:txBody>
      </p:sp>
      <p:sp>
        <p:nvSpPr>
          <p:cNvPr id="3" name="Content Placeholder 2"/>
          <p:cNvSpPr>
            <a:spLocks noGrp="1"/>
          </p:cNvSpPr>
          <p:nvPr>
            <p:ph sz="quarter" idx="13"/>
          </p:nvPr>
        </p:nvSpPr>
        <p:spPr>
          <a:xfrm>
            <a:off x="1371600" y="2286000"/>
            <a:ext cx="6553200" cy="3886200"/>
          </a:xfrm>
        </p:spPr>
        <p:txBody>
          <a:bodyPr>
            <a:normAutofit fontScale="92500"/>
          </a:bodyPr>
          <a:lstStyle/>
          <a:p>
            <a:r>
              <a:rPr lang="tr-TR" b="1" dirty="0"/>
              <a:t>We </a:t>
            </a:r>
            <a:r>
              <a:rPr lang="tr-TR" b="1" dirty="0" smtClean="0"/>
              <a:t>got </a:t>
            </a:r>
            <a:r>
              <a:rPr lang="tr-TR" b="1" dirty="0"/>
              <a:t>Unemployment, human development index, export rate data </a:t>
            </a:r>
            <a:r>
              <a:rPr lang="tr-TR" b="1" dirty="0" smtClean="0"/>
              <a:t>from</a:t>
            </a:r>
            <a:r>
              <a:rPr lang="tr-TR" b="1" dirty="0" smtClean="0"/>
              <a:t> </a:t>
            </a:r>
            <a:r>
              <a:rPr lang="tr-TR" b="1" dirty="0"/>
              <a:t>UNITED NATIONS DEVELOPMENT PROGRAM</a:t>
            </a:r>
            <a:r>
              <a:rPr lang="tr-TR" dirty="0" smtClean="0"/>
              <a:t>.</a:t>
            </a:r>
            <a:endParaRPr lang="tr-TR" b="1" dirty="0" smtClean="0"/>
          </a:p>
          <a:p>
            <a:r>
              <a:rPr lang="tr-TR" b="1" dirty="0" smtClean="0"/>
              <a:t>The </a:t>
            </a:r>
            <a:r>
              <a:rPr lang="tr-TR" b="1" dirty="0" smtClean="0"/>
              <a:t>subgroups:  </a:t>
            </a:r>
            <a:r>
              <a:rPr lang="tr-TR" b="1" dirty="0"/>
              <a:t>W</a:t>
            </a:r>
            <a:r>
              <a:rPr lang="tr-TR" b="1" dirty="0" smtClean="0"/>
              <a:t>e </a:t>
            </a:r>
            <a:r>
              <a:rPr lang="tr-TR" b="1" dirty="0"/>
              <a:t>separated </a:t>
            </a:r>
            <a:r>
              <a:rPr lang="tr-TR" b="1" dirty="0" smtClean="0"/>
              <a:t>our relative wage </a:t>
            </a:r>
            <a:r>
              <a:rPr lang="tr-TR" b="1" dirty="0" smtClean="0"/>
              <a:t>data by</a:t>
            </a:r>
            <a:r>
              <a:rPr lang="tr-TR" b="1" dirty="0" smtClean="0"/>
              <a:t>; </a:t>
            </a:r>
            <a:r>
              <a:rPr lang="tr-TR" b="1" dirty="0"/>
              <a:t>age, year, sex and education level. With these subgroups, we have increased our number of observations. We wanted to create panel data in terms of comparison and we </a:t>
            </a:r>
            <a:r>
              <a:rPr lang="tr-TR" b="1" dirty="0" smtClean="0"/>
              <a:t>generated</a:t>
            </a:r>
            <a:r>
              <a:rPr lang="tr-TR" b="1" dirty="0" smtClean="0"/>
              <a:t> </a:t>
            </a:r>
            <a:r>
              <a:rPr lang="tr-TR" b="1" dirty="0"/>
              <a:t>identifiers from age sex and education </a:t>
            </a:r>
            <a:r>
              <a:rPr lang="tr-TR" b="1" dirty="0" smtClean="0"/>
              <a:t>levels</a:t>
            </a:r>
            <a:r>
              <a:rPr lang="tr-TR" b="1" dirty="0" smtClean="0"/>
              <a:t>.</a:t>
            </a:r>
          </a:p>
          <a:p>
            <a:r>
              <a:rPr lang="tr-TR" b="1" dirty="0"/>
              <a:t>With Excel, we corrected the format, combined the data and created our analysis data.</a:t>
            </a:r>
            <a:endParaRPr lang="tr-TR" dirty="0"/>
          </a:p>
          <a:p>
            <a:endParaRPr lang="tr-TR" dirty="0"/>
          </a:p>
        </p:txBody>
      </p:sp>
    </p:spTree>
    <p:extLst>
      <p:ext uri="{BB962C8B-B14F-4D97-AF65-F5344CB8AC3E}">
        <p14:creationId xmlns:p14="http://schemas.microsoft.com/office/powerpoint/2010/main" xmlns="" val="30666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85800"/>
            <a:ext cx="6512511" cy="1143000"/>
          </a:xfrm>
        </p:spPr>
        <p:txBody>
          <a:bodyPr/>
          <a:lstStyle/>
          <a:p>
            <a:r>
              <a:rPr lang="tr-TR" dirty="0" smtClean="0"/>
              <a:t>Definitions</a:t>
            </a:r>
            <a:endParaRPr lang="tr-TR" dirty="0"/>
          </a:p>
        </p:txBody>
      </p:sp>
      <p:sp>
        <p:nvSpPr>
          <p:cNvPr id="3" name="Content Placeholder 2"/>
          <p:cNvSpPr>
            <a:spLocks noGrp="1"/>
          </p:cNvSpPr>
          <p:nvPr>
            <p:ph sz="quarter" idx="13"/>
          </p:nvPr>
        </p:nvSpPr>
        <p:spPr>
          <a:xfrm>
            <a:off x="1295400" y="2133600"/>
            <a:ext cx="6400800" cy="3474720"/>
          </a:xfrm>
        </p:spPr>
        <p:txBody>
          <a:bodyPr/>
          <a:lstStyle/>
          <a:p>
            <a:r>
              <a:rPr lang="tr-TR" b="1" dirty="0" smtClean="0"/>
              <a:t>L2 </a:t>
            </a:r>
            <a:r>
              <a:rPr lang="tr-TR" b="1" dirty="0"/>
              <a:t>Under high school</a:t>
            </a:r>
            <a:endParaRPr lang="tr-TR" dirty="0"/>
          </a:p>
          <a:p>
            <a:r>
              <a:rPr lang="tr-TR" b="1" dirty="0"/>
              <a:t>L3 High School</a:t>
            </a:r>
            <a:endParaRPr lang="tr-TR" dirty="0"/>
          </a:p>
          <a:p>
            <a:r>
              <a:rPr lang="tr-TR" b="1" dirty="0"/>
              <a:t>L5 Associate degree</a:t>
            </a:r>
            <a:endParaRPr lang="tr-TR" dirty="0"/>
          </a:p>
          <a:p>
            <a:r>
              <a:rPr lang="tr-TR" b="1" dirty="0"/>
              <a:t>L6 License</a:t>
            </a:r>
            <a:endParaRPr lang="tr-TR" dirty="0"/>
          </a:p>
          <a:p>
            <a:r>
              <a:rPr lang="tr-TR" b="1" dirty="0" smtClean="0"/>
              <a:t>L7T8 </a:t>
            </a:r>
            <a:r>
              <a:rPr lang="tr-TR" b="1" dirty="0"/>
              <a:t>Master and Doctorate</a:t>
            </a:r>
            <a:endParaRPr lang="tr-TR" dirty="0"/>
          </a:p>
          <a:p>
            <a:endParaRPr lang="tr-TR" dirty="0"/>
          </a:p>
        </p:txBody>
      </p:sp>
    </p:spTree>
    <p:extLst>
      <p:ext uri="{BB962C8B-B14F-4D97-AF65-F5344CB8AC3E}">
        <p14:creationId xmlns:p14="http://schemas.microsoft.com/office/powerpoint/2010/main" xmlns="" val="1615831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6512511" cy="1143000"/>
          </a:xfrm>
        </p:spPr>
        <p:txBody>
          <a:bodyPr/>
          <a:lstStyle/>
          <a:p>
            <a:r>
              <a:rPr lang="tr-TR" dirty="0" smtClean="0"/>
              <a:t>Model Reasoning</a:t>
            </a:r>
            <a:endParaRPr lang="tr-TR" dirty="0"/>
          </a:p>
        </p:txBody>
      </p:sp>
      <p:sp>
        <p:nvSpPr>
          <p:cNvPr id="3" name="Content Placeholder 2"/>
          <p:cNvSpPr>
            <a:spLocks noGrp="1"/>
          </p:cNvSpPr>
          <p:nvPr>
            <p:ph sz="quarter" idx="13"/>
          </p:nvPr>
        </p:nvSpPr>
        <p:spPr>
          <a:xfrm>
            <a:off x="1295400" y="1828800"/>
            <a:ext cx="7010400" cy="4419600"/>
          </a:xfrm>
        </p:spPr>
        <p:txBody>
          <a:bodyPr>
            <a:normAutofit/>
          </a:bodyPr>
          <a:lstStyle/>
          <a:p>
            <a:r>
              <a:rPr lang="tr-TR" b="1" dirty="0"/>
              <a:t>Cross Section Data is more appropriate. Because we can put more variables into the regression by evaluating each row of 72 rows of data independently.</a:t>
            </a:r>
            <a:endParaRPr lang="tr-TR" dirty="0"/>
          </a:p>
          <a:p>
            <a:r>
              <a:rPr lang="tr-TR" b="1" dirty="0"/>
              <a:t>We can not do the time series because we only have 6 </a:t>
            </a:r>
            <a:r>
              <a:rPr lang="tr-TR" b="1" dirty="0" smtClean="0"/>
              <a:t>years </a:t>
            </a:r>
            <a:r>
              <a:rPr lang="tr-TR" b="1" dirty="0"/>
              <a:t>observations.</a:t>
            </a:r>
            <a:endParaRPr lang="tr-TR" dirty="0"/>
          </a:p>
          <a:p>
            <a:r>
              <a:rPr lang="tr-TR" b="1" dirty="0" smtClean="0"/>
              <a:t>We can not use panel data because if the number of periods is not too high, and if we eliminate the effects of the identifiers that we generate from the fractions in our hand, we will essentially destroy the values we are looking for. </a:t>
            </a:r>
            <a:endParaRPr lang="tr-TR" dirty="0"/>
          </a:p>
        </p:txBody>
      </p:sp>
    </p:spTree>
    <p:extLst>
      <p:ext uri="{BB962C8B-B14F-4D97-AF65-F5344CB8AC3E}">
        <p14:creationId xmlns:p14="http://schemas.microsoft.com/office/powerpoint/2010/main" xmlns="" val="1292394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0"/>
            <a:ext cx="6512511" cy="1143000"/>
          </a:xfrm>
        </p:spPr>
        <p:txBody>
          <a:bodyPr/>
          <a:lstStyle/>
          <a:p>
            <a:r>
              <a:rPr lang="tr-TR" dirty="0"/>
              <a:t>Model Reasoning</a:t>
            </a:r>
          </a:p>
        </p:txBody>
      </p:sp>
      <p:sp>
        <p:nvSpPr>
          <p:cNvPr id="3" name="Content Placeholder 2"/>
          <p:cNvSpPr>
            <a:spLocks noGrp="1"/>
          </p:cNvSpPr>
          <p:nvPr>
            <p:ph sz="quarter" idx="13"/>
          </p:nvPr>
        </p:nvSpPr>
        <p:spPr>
          <a:xfrm>
            <a:off x="1295400" y="2438400"/>
            <a:ext cx="6400800" cy="3474720"/>
          </a:xfrm>
        </p:spPr>
        <p:txBody>
          <a:bodyPr/>
          <a:lstStyle/>
          <a:p>
            <a:r>
              <a:rPr lang="tr-TR" b="1" dirty="0" smtClean="0"/>
              <a:t> </a:t>
            </a:r>
            <a:r>
              <a:rPr lang="tr-TR" b="1" dirty="0"/>
              <a:t>In the first examples we will show this. If we could translate the panel data, we could get meaningful results from the macro variables. Since our macro values are copied to all rows, R can not obtain sufficient variance from 6 values and can not return meaningful reliable coefficients to </a:t>
            </a:r>
            <a:r>
              <a:rPr lang="tr-TR" b="1" dirty="0" smtClean="0"/>
              <a:t>us.</a:t>
            </a:r>
            <a:endParaRPr lang="tr-TR" dirty="0"/>
          </a:p>
        </p:txBody>
      </p:sp>
    </p:spTree>
    <p:extLst>
      <p:ext uri="{BB962C8B-B14F-4D97-AF65-F5344CB8AC3E}">
        <p14:creationId xmlns:p14="http://schemas.microsoft.com/office/powerpoint/2010/main" xmlns="" val="322025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6512511" cy="1143000"/>
          </a:xfrm>
        </p:spPr>
        <p:txBody>
          <a:bodyPr/>
          <a:lstStyle/>
          <a:p>
            <a:r>
              <a:rPr lang="tr-TR" dirty="0" smtClean="0"/>
              <a:t>Problems</a:t>
            </a:r>
            <a:endParaRPr lang="tr-TR" dirty="0"/>
          </a:p>
        </p:txBody>
      </p:sp>
      <p:sp>
        <p:nvSpPr>
          <p:cNvPr id="3" name="Content Placeholder 2"/>
          <p:cNvSpPr>
            <a:spLocks noGrp="1"/>
          </p:cNvSpPr>
          <p:nvPr>
            <p:ph sz="quarter" idx="13"/>
          </p:nvPr>
        </p:nvSpPr>
        <p:spPr>
          <a:xfrm>
            <a:off x="1143000" y="2286000"/>
            <a:ext cx="6400800" cy="4008120"/>
          </a:xfrm>
        </p:spPr>
        <p:txBody>
          <a:bodyPr/>
          <a:lstStyle/>
          <a:p>
            <a:r>
              <a:rPr lang="tr-TR" b="1" dirty="0" smtClean="0"/>
              <a:t>W</a:t>
            </a:r>
            <a:r>
              <a:rPr lang="tr-TR" b="1" dirty="0" smtClean="0"/>
              <a:t>e can’t </a:t>
            </a:r>
            <a:r>
              <a:rPr lang="tr-TR" b="1" dirty="0"/>
              <a:t>see the survey data purely </a:t>
            </a:r>
            <a:r>
              <a:rPr lang="tr-TR" b="1" dirty="0" smtClean="0"/>
              <a:t>and just the reports that </a:t>
            </a:r>
            <a:r>
              <a:rPr lang="tr-TR" b="1" dirty="0" smtClean="0"/>
              <a:t>publishes</a:t>
            </a:r>
            <a:r>
              <a:rPr lang="tr-TR" b="1" dirty="0" smtClean="0"/>
              <a:t> </a:t>
            </a:r>
            <a:r>
              <a:rPr lang="tr-TR" b="1" dirty="0" smtClean="0"/>
              <a:t>the </a:t>
            </a:r>
            <a:r>
              <a:rPr lang="tr-TR" b="1" dirty="0" smtClean="0"/>
              <a:t>average values were enabled and open to the public.</a:t>
            </a:r>
            <a:endParaRPr lang="tr-TR" b="1" dirty="0" smtClean="0"/>
          </a:p>
          <a:p>
            <a:r>
              <a:rPr lang="tr-TR" b="1" dirty="0" smtClean="0"/>
              <a:t>The other problem is our time </a:t>
            </a:r>
            <a:r>
              <a:rPr lang="tr-TR" b="1" dirty="0" smtClean="0"/>
              <a:t>range. England had just 6 comparable census on our topic. </a:t>
            </a:r>
            <a:r>
              <a:rPr lang="tr-TR" b="1" dirty="0" smtClean="0"/>
              <a:t>H</a:t>
            </a:r>
            <a:r>
              <a:rPr lang="tr-TR" b="1" dirty="0" smtClean="0"/>
              <a:t>aving </a:t>
            </a:r>
            <a:r>
              <a:rPr lang="tr-TR" b="1" dirty="0" smtClean="0"/>
              <a:t>only 6 years </a:t>
            </a:r>
            <a:r>
              <a:rPr lang="tr-TR" b="1" dirty="0" smtClean="0"/>
              <a:t>is not useful neither in panel n</a:t>
            </a:r>
            <a:r>
              <a:rPr lang="tr-TR" b="1" dirty="0" smtClean="0"/>
              <a:t>or in time data</a:t>
            </a:r>
            <a:r>
              <a:rPr lang="tr-TR" b="1" dirty="0" smtClean="0"/>
              <a:t>.</a:t>
            </a:r>
            <a:endParaRPr lang="tr-TR" b="1" dirty="0" smtClean="0"/>
          </a:p>
          <a:p>
            <a:r>
              <a:rPr lang="tr-TR" b="1" dirty="0" smtClean="0"/>
              <a:t>So </a:t>
            </a:r>
            <a:r>
              <a:rPr lang="tr-TR" b="1" dirty="0" smtClean="0"/>
              <a:t>that our number of observations are;72.</a:t>
            </a:r>
            <a:endParaRPr lang="tr-TR" dirty="0"/>
          </a:p>
        </p:txBody>
      </p:sp>
    </p:spTree>
    <p:extLst>
      <p:ext uri="{BB962C8B-B14F-4D97-AF65-F5344CB8AC3E}">
        <p14:creationId xmlns:p14="http://schemas.microsoft.com/office/powerpoint/2010/main" xmlns="" val="1316407751"/>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289</TotalTime>
  <Words>1850</Words>
  <Application>Microsoft Office PowerPoint</Application>
  <PresentationFormat>On-screen Show (4:3)</PresentationFormat>
  <Paragraphs>215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Slipstream</vt:lpstr>
      <vt:lpstr>Relationship Between University Graduates And Their Wages in UK</vt:lpstr>
      <vt:lpstr>Why we choose this topic ? </vt:lpstr>
      <vt:lpstr>Introduction</vt:lpstr>
      <vt:lpstr>Review and Data</vt:lpstr>
      <vt:lpstr>Review and Data</vt:lpstr>
      <vt:lpstr>Definitions</vt:lpstr>
      <vt:lpstr>Model Reasoning</vt:lpstr>
      <vt:lpstr>Model Reasoning</vt:lpstr>
      <vt:lpstr>Problems</vt:lpstr>
      <vt:lpstr>Theory</vt:lpstr>
      <vt:lpstr>R Results</vt:lpstr>
      <vt:lpstr>R Results Reg 1</vt:lpstr>
      <vt:lpstr>R Results Reg 2</vt:lpstr>
      <vt:lpstr>R Results Reg 3</vt:lpstr>
      <vt:lpstr>R Results Reg 4</vt:lpstr>
      <vt:lpstr>R Results Reg 4</vt:lpstr>
      <vt:lpstr>R Results Reg 5</vt:lpstr>
      <vt:lpstr>R Results Reg 5</vt:lpstr>
      <vt:lpstr>R Results Reg 6</vt:lpstr>
      <vt:lpstr>R Results Reg 6</vt:lpstr>
      <vt:lpstr>R Results Reg 7</vt:lpstr>
      <vt:lpstr>R Results Reg 7</vt:lpstr>
      <vt:lpstr>IN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Relationship Between University Graduates And Their Wages-England</dc:title>
  <dc:creator>ayca.epir</dc:creator>
  <cp:lastModifiedBy>riskactive</cp:lastModifiedBy>
  <cp:revision>35</cp:revision>
  <dcterms:created xsi:type="dcterms:W3CDTF">2006-08-16T00:00:00Z</dcterms:created>
  <dcterms:modified xsi:type="dcterms:W3CDTF">2018-05-10T22:36:36Z</dcterms:modified>
</cp:coreProperties>
</file>