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1" r:id="rId1"/>
  </p:sldMasterIdLst>
  <p:notesMasterIdLst>
    <p:notesMasterId r:id="rId19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5" r:id="rId10"/>
    <p:sldId id="266" r:id="rId11"/>
    <p:sldId id="272" r:id="rId12"/>
    <p:sldId id="273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4572-988D-4058-926A-5B10DD43B39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E99C0-6AD3-4BBF-A221-08B9F194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E99C0-6AD3-4BBF-A221-08B9F194CC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78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43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7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0C6F-3DA4-445A-9F9A-E378A651F3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4" r:id="rId13"/>
    <p:sldLayoutId id="2147484275" r:id="rId14"/>
    <p:sldLayoutId id="2147484276" r:id="rId15"/>
    <p:sldLayoutId id="21474842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88BF04-516F-4B87-AEA2-A47CD794F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>
                <a:latin typeface="Century" panose="02040604050505020304" pitchFamily="18" charset="0"/>
                <a:cs typeface="Calibri" panose="020F0502020204030204" pitchFamily="34" charset="0"/>
              </a:rPr>
              <a:t>Validity of </a:t>
            </a:r>
            <a:br>
              <a:rPr lang="tr-TR" noProof="1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noProof="1">
                <a:latin typeface="Century" panose="02040604050505020304" pitchFamily="18" charset="0"/>
                <a:cs typeface="Calibri" panose="020F0502020204030204" pitchFamily="34" charset="0"/>
              </a:rPr>
              <a:t>Phillips Curve</a:t>
            </a:r>
            <a:endParaRPr lang="en-US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ACA11C-A8C4-45C3-AB55-12A28E1D5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48194"/>
            <a:ext cx="7766936" cy="1295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 Netherlands</a:t>
            </a:r>
            <a:endParaRPr lang="tr-TR" sz="2800" dirty="0"/>
          </a:p>
          <a:p>
            <a:pPr>
              <a:lnSpc>
                <a:spcPct val="150000"/>
              </a:lnSpc>
            </a:pPr>
            <a:r>
              <a:rPr lang="tr-TR" sz="2800" dirty="0"/>
              <a:t>Ege Can Doğaroğlu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21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776A40-2D63-4325-B694-A7EC5C8B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74" y="2108200"/>
            <a:ext cx="8596668" cy="1320800"/>
          </a:xfrm>
        </p:spPr>
        <p:txBody>
          <a:bodyPr>
            <a:normAutofit/>
          </a:bodyPr>
          <a:lstStyle/>
          <a:p>
            <a:r>
              <a:rPr lang="tr-TR" sz="3200" dirty="0"/>
              <a:t>Here I </a:t>
            </a:r>
            <a:r>
              <a:rPr lang="tr-TR" sz="3200" dirty="0" err="1"/>
              <a:t>checked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case</a:t>
            </a:r>
            <a:r>
              <a:rPr lang="tr-TR" sz="3200" dirty="0"/>
              <a:t>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Netherlands</a:t>
            </a:r>
            <a:endParaRPr lang="en-US" sz="3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302B206-2166-4C78-B95C-3FFD6626BE37}"/>
              </a:ext>
            </a:extLst>
          </p:cNvPr>
          <p:cNvSpPr txBox="1"/>
          <p:nvPr/>
        </p:nvSpPr>
        <p:spPr>
          <a:xfrm>
            <a:off x="1502228" y="3429000"/>
            <a:ext cx="7632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World Bank data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1969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2016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8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C46317-1515-4451-823C-AD327A73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322"/>
          </a:xfrm>
        </p:spPr>
        <p:txBody>
          <a:bodyPr/>
          <a:lstStyle/>
          <a:p>
            <a:r>
              <a:rPr lang="tr-TR" dirty="0" err="1"/>
              <a:t>Graphical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1F1995-0BBB-483B-9E42-02E8F256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7" y="1408922"/>
            <a:ext cx="4341004" cy="223752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E1D632D-3718-482F-9587-29A3EFD59FA9}"/>
              </a:ext>
            </a:extLst>
          </p:cNvPr>
          <p:cNvSpPr txBox="1"/>
          <p:nvPr/>
        </p:nvSpPr>
        <p:spPr>
          <a:xfrm>
            <a:off x="505178" y="5300824"/>
            <a:ext cx="678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here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there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seems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 a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90FC259-F9C7-4094-A7F3-ED7DB70A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93" y="2593909"/>
            <a:ext cx="4652279" cy="23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0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E7137E-0CAA-4C20-8F04-4EB0BB68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Checking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Correlation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496B01-C491-4477-B065-14D03E15E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data$inflation</a:t>
            </a:r>
            <a:r>
              <a:rPr lang="en-US" sz="2000" dirty="0"/>
              <a:t>, </a:t>
            </a:r>
            <a:r>
              <a:rPr lang="en-US" sz="2000" dirty="0" err="1"/>
              <a:t>data$unemployment</a:t>
            </a:r>
            <a:r>
              <a:rPr lang="en-US" sz="2000" dirty="0"/>
              <a:t>, use="</a:t>
            </a:r>
            <a:r>
              <a:rPr lang="en-US" sz="2000" dirty="0" err="1"/>
              <a:t>complete.obs</a:t>
            </a:r>
            <a:r>
              <a:rPr lang="en-US" sz="2000" dirty="0"/>
              <a:t>")</a:t>
            </a:r>
          </a:p>
          <a:p>
            <a:r>
              <a:rPr lang="tr-TR" altLang="en-US" sz="2000" dirty="0"/>
              <a:t>- </a:t>
            </a:r>
            <a:r>
              <a:rPr lang="en-US" altLang="en-US" sz="2000" dirty="0"/>
              <a:t>0.3005086</a:t>
            </a:r>
            <a:endParaRPr lang="tr-TR" sz="2000" dirty="0"/>
          </a:p>
          <a:p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data$dif_inf</a:t>
            </a:r>
            <a:r>
              <a:rPr lang="en-US" sz="2000" dirty="0"/>
              <a:t>, </a:t>
            </a:r>
            <a:r>
              <a:rPr lang="en-US" sz="2000" dirty="0" err="1"/>
              <a:t>data$unemployment</a:t>
            </a:r>
            <a:r>
              <a:rPr lang="en-US" sz="2000" dirty="0"/>
              <a:t>, use="</a:t>
            </a:r>
            <a:r>
              <a:rPr lang="en-US" sz="2000" dirty="0" err="1"/>
              <a:t>complete.obs</a:t>
            </a:r>
            <a:r>
              <a:rPr lang="en-US" sz="2000" dirty="0"/>
              <a:t>")</a:t>
            </a:r>
          </a:p>
          <a:p>
            <a:r>
              <a:rPr lang="en-US" altLang="en-US" sz="2000" dirty="0"/>
              <a:t>-</a:t>
            </a:r>
            <a:r>
              <a:rPr lang="tr-TR" altLang="en-US" sz="2000" dirty="0"/>
              <a:t> </a:t>
            </a:r>
            <a:r>
              <a:rPr lang="en-US" altLang="en-US" sz="2000" dirty="0"/>
              <a:t>0.219441</a:t>
            </a:r>
            <a:endParaRPr lang="tr-TR" altLang="en-US" sz="2000" dirty="0"/>
          </a:p>
          <a:p>
            <a:pPr marL="0" indent="0">
              <a:buNone/>
            </a:pPr>
            <a:endParaRPr lang="tr-TR" altLang="en-US" sz="2000" dirty="0"/>
          </a:p>
          <a:p>
            <a:pPr marL="0" indent="0">
              <a:buNone/>
            </a:pPr>
            <a:r>
              <a:rPr lang="tr-TR" altLang="en-US" sz="2000" dirty="0" err="1"/>
              <a:t>Both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variables</a:t>
            </a:r>
            <a:r>
              <a:rPr lang="tr-TR" altLang="en-US" sz="2000" dirty="0"/>
              <a:t> </a:t>
            </a:r>
            <a:r>
              <a:rPr lang="tr-TR" altLang="en-US" sz="2000" dirty="0" err="1"/>
              <a:t>seem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to</a:t>
            </a:r>
            <a:r>
              <a:rPr lang="tr-TR" altLang="en-US" sz="2000" dirty="0"/>
              <a:t> be </a:t>
            </a:r>
            <a:r>
              <a:rPr lang="tr-TR" altLang="en-US" sz="2000" dirty="0" err="1"/>
              <a:t>correlated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with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unemployment</a:t>
            </a:r>
            <a:r>
              <a:rPr lang="tr-TR" altLang="en-US" sz="2000" dirty="0"/>
              <a:t>, yet </a:t>
            </a:r>
            <a:r>
              <a:rPr lang="tr-TR" altLang="en-US" sz="2000" dirty="0" err="1"/>
              <a:t>to</a:t>
            </a:r>
            <a:r>
              <a:rPr lang="tr-TR" altLang="en-US" sz="2000" dirty="0"/>
              <a:t> </a:t>
            </a:r>
            <a:r>
              <a:rPr lang="tr-TR" altLang="en-US" sz="2000" dirty="0" err="1"/>
              <a:t>learn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about</a:t>
            </a:r>
            <a:r>
              <a:rPr lang="tr-TR" altLang="en-US" sz="2000" dirty="0"/>
              <a:t> how </a:t>
            </a:r>
            <a:r>
              <a:rPr lang="tr-TR" altLang="en-US" sz="2000" dirty="0" err="1"/>
              <a:t>significant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correlation</a:t>
            </a:r>
            <a:r>
              <a:rPr lang="tr-TR" altLang="en-US" sz="2000" dirty="0"/>
              <a:t> is, </a:t>
            </a:r>
            <a:r>
              <a:rPr lang="tr-TR" altLang="en-US" sz="2000" dirty="0" err="1"/>
              <a:t>we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need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to</a:t>
            </a:r>
            <a:r>
              <a:rPr lang="tr-TR" altLang="en-US" sz="2000" dirty="0"/>
              <a:t> </a:t>
            </a:r>
            <a:r>
              <a:rPr lang="tr-TR" altLang="en-US" sz="2000" dirty="0" err="1"/>
              <a:t>run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regressions</a:t>
            </a:r>
            <a:r>
              <a:rPr lang="tr-TR" altLang="en-US" sz="2000" dirty="0"/>
              <a:t>.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3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1A32B7-5660-48BD-A371-B85AFFDE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>
            <a:normAutofit/>
          </a:bodyPr>
          <a:lstStyle/>
          <a:p>
            <a:r>
              <a:rPr lang="tr-TR" dirty="0" err="1"/>
              <a:t>Conventional</a:t>
            </a:r>
            <a:r>
              <a:rPr lang="tr-TR" dirty="0"/>
              <a:t> </a:t>
            </a:r>
            <a:r>
              <a:rPr lang="tr-TR" dirty="0" err="1"/>
              <a:t>Phillips</a:t>
            </a:r>
            <a:r>
              <a:rPr lang="tr-TR" dirty="0"/>
              <a:t> </a:t>
            </a:r>
            <a:r>
              <a:rPr lang="tr-TR" dirty="0" err="1"/>
              <a:t>Curve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661C86-C2DB-4719-9ADC-6D57F236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388538"/>
            <a:ext cx="7604448" cy="205581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FB4177E-A4BC-4309-9B63-4C5FB2A70F4C}"/>
              </a:ext>
            </a:extLst>
          </p:cNvPr>
          <p:cNvSpPr txBox="1"/>
          <p:nvPr/>
        </p:nvSpPr>
        <p:spPr>
          <a:xfrm>
            <a:off x="742648" y="4698651"/>
            <a:ext cx="7925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Coefficients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inverse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unemployment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inflation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validates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theory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Yet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square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low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9310B5D-DCD2-47F9-B553-667275407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792307"/>
              </p:ext>
            </p:extLst>
          </p:nvPr>
        </p:nvGraphicFramePr>
        <p:xfrm>
          <a:off x="3349689" y="1651517"/>
          <a:ext cx="3247259" cy="56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168200" imgH="203040" progId="Equation.COEE2">
                  <p:embed/>
                </p:oleObj>
              </mc:Choice>
              <mc:Fallback>
                <p:oleObj name="Equation" r:id="rId5" imgW="1168200" imgH="203040" progId="Equation.COEE2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FFAB2E80-7D7C-4E4C-A959-4401DCB3C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89" y="1651517"/>
                        <a:ext cx="3247259" cy="56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50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DA355A-ECE7-45D2-A992-7DA65131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Conventional</a:t>
            </a:r>
            <a:r>
              <a:rPr lang="tr-TR" dirty="0"/>
              <a:t> </a:t>
            </a:r>
            <a:r>
              <a:rPr lang="tr-TR" dirty="0" err="1"/>
              <a:t>Phillips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</a:t>
            </a:r>
            <a:r>
              <a:rPr lang="tr-TR" dirty="0" err="1"/>
              <a:t>cont’d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8A0841-850C-417B-96E9-83FFE292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70720"/>
            <a:ext cx="8737254" cy="1414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 err="1"/>
              <a:t>This</a:t>
            </a:r>
            <a:r>
              <a:rPr lang="tr-TR" sz="2000" dirty="0"/>
              <a:t> time </a:t>
            </a:r>
            <a:r>
              <a:rPr lang="tr-TR" sz="2000" dirty="0" err="1"/>
              <a:t>with</a:t>
            </a:r>
            <a:r>
              <a:rPr lang="tr-TR" sz="2000" dirty="0"/>
              <a:t> a </a:t>
            </a:r>
            <a:r>
              <a:rPr lang="tr-TR" sz="2000" dirty="0" err="1"/>
              <a:t>linear</a:t>
            </a:r>
            <a:r>
              <a:rPr lang="tr-TR" sz="2000" dirty="0"/>
              <a:t> trend </a:t>
            </a:r>
            <a:r>
              <a:rPr lang="tr-TR" sz="2000" dirty="0" err="1"/>
              <a:t>variable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model </a:t>
            </a:r>
            <a:r>
              <a:rPr lang="tr-TR" sz="2000" dirty="0" err="1"/>
              <a:t>we</a:t>
            </a:r>
            <a:r>
              <a:rPr lang="tr-TR" sz="2000" dirty="0"/>
              <a:t> can say </a:t>
            </a:r>
            <a:r>
              <a:rPr lang="tr-TR" sz="2000" dirty="0" err="1"/>
              <a:t>whether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trend is </a:t>
            </a:r>
            <a:r>
              <a:rPr lang="tr-TR" sz="2000" dirty="0" err="1"/>
              <a:t>causing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correlation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it </a:t>
            </a:r>
            <a:r>
              <a:rPr lang="tr-TR" sz="2000" dirty="0" err="1"/>
              <a:t>turns</a:t>
            </a:r>
            <a:r>
              <a:rPr lang="tr-TR" sz="2000" dirty="0"/>
              <a:t> </a:t>
            </a:r>
            <a:r>
              <a:rPr lang="tr-TR" sz="2000" dirty="0" err="1"/>
              <a:t>out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both</a:t>
            </a:r>
            <a:r>
              <a:rPr lang="tr-TR" sz="2000" dirty="0"/>
              <a:t> </a:t>
            </a:r>
            <a:r>
              <a:rPr lang="tr-TR" sz="2000" dirty="0" err="1"/>
              <a:t>variables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significant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negatively</a:t>
            </a:r>
            <a:r>
              <a:rPr lang="tr-TR" sz="2000" dirty="0"/>
              <a:t> </a:t>
            </a:r>
            <a:r>
              <a:rPr lang="tr-TR" sz="2000" dirty="0" err="1"/>
              <a:t>correlated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inflation</a:t>
            </a:r>
            <a:r>
              <a:rPr lang="tr-TR" sz="2000" dirty="0"/>
              <a:t>. </a:t>
            </a:r>
            <a:r>
              <a:rPr lang="tr-TR" sz="2000" dirty="0" err="1"/>
              <a:t>Also</a:t>
            </a:r>
            <a:r>
              <a:rPr lang="tr-TR" sz="2000" dirty="0"/>
              <a:t> R </a:t>
            </a:r>
            <a:r>
              <a:rPr lang="tr-TR" sz="2000" dirty="0" err="1"/>
              <a:t>squared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time has </a:t>
            </a:r>
            <a:r>
              <a:rPr lang="tr-TR" sz="2000" dirty="0" err="1"/>
              <a:t>risen</a:t>
            </a:r>
            <a:r>
              <a:rPr lang="tr-TR" sz="2000" dirty="0"/>
              <a:t> </a:t>
            </a:r>
            <a:r>
              <a:rPr lang="tr-TR" sz="2000" dirty="0" err="1"/>
              <a:t>sharply</a:t>
            </a:r>
            <a:r>
              <a:rPr lang="tr-TR" sz="2000" dirty="0"/>
              <a:t>, </a:t>
            </a:r>
            <a:r>
              <a:rPr lang="tr-TR" sz="2000" dirty="0" err="1"/>
              <a:t>confirming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model has </a:t>
            </a:r>
            <a:r>
              <a:rPr lang="tr-TR" sz="2000" dirty="0" err="1"/>
              <a:t>been</a:t>
            </a:r>
            <a:r>
              <a:rPr lang="tr-TR" sz="2000" dirty="0"/>
              <a:t> </a:t>
            </a:r>
            <a:r>
              <a:rPr lang="tr-TR" sz="2000" dirty="0" err="1"/>
              <a:t>improved</a:t>
            </a:r>
            <a:r>
              <a:rPr lang="tr-TR" sz="2000" dirty="0"/>
              <a:t>.</a:t>
            </a:r>
            <a:endParaRPr lang="en-US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66167F-BA83-4730-B3C6-07A6DD38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9" y="1796855"/>
            <a:ext cx="7493255" cy="22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8CE499-365C-44C3-89DF-42C231ED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Expectations-Augmented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A46CBC-F103-43B3-B142-A78E37BB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28" y="4692276"/>
            <a:ext cx="8596668" cy="1428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Here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dependent</a:t>
            </a:r>
            <a:r>
              <a:rPr lang="tr-TR" sz="2000" dirty="0"/>
              <a:t> </a:t>
            </a:r>
            <a:r>
              <a:rPr lang="tr-TR" sz="2000" dirty="0" err="1"/>
              <a:t>variable</a:t>
            </a:r>
            <a:r>
              <a:rPr lang="tr-TR" sz="2000" dirty="0"/>
              <a:t> is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inflation</a:t>
            </a:r>
            <a:r>
              <a:rPr lang="tr-TR" sz="2000" dirty="0"/>
              <a:t> </a:t>
            </a:r>
            <a:r>
              <a:rPr lang="tr-TR" sz="2000" dirty="0" err="1"/>
              <a:t>difference</a:t>
            </a:r>
            <a:r>
              <a:rPr lang="tr-TR" sz="2000" dirty="0"/>
              <a:t> </a:t>
            </a:r>
            <a:r>
              <a:rPr lang="tr-TR" sz="2000" dirty="0" err="1"/>
              <a:t>between</a:t>
            </a:r>
            <a:r>
              <a:rPr lang="tr-TR" sz="2000" dirty="0"/>
              <a:t> </a:t>
            </a:r>
            <a:r>
              <a:rPr lang="tr-TR" sz="2000" dirty="0" err="1"/>
              <a:t>years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not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inflation</a:t>
            </a:r>
            <a:r>
              <a:rPr lang="tr-TR" sz="2000" dirty="0"/>
              <a:t> </a:t>
            </a:r>
            <a:r>
              <a:rPr lang="tr-TR" sz="2000" dirty="0" err="1"/>
              <a:t>itself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so</a:t>
            </a:r>
            <a:r>
              <a:rPr lang="tr-TR" sz="2000" dirty="0"/>
              <a:t> </a:t>
            </a:r>
            <a:r>
              <a:rPr lang="tr-TR" sz="2000" dirty="0" err="1"/>
              <a:t>there</a:t>
            </a:r>
            <a:r>
              <a:rPr lang="tr-TR" sz="2000" dirty="0"/>
              <a:t> is </a:t>
            </a:r>
            <a:r>
              <a:rPr lang="tr-TR" sz="2000" dirty="0" err="1"/>
              <a:t>no</a:t>
            </a:r>
            <a:r>
              <a:rPr lang="tr-TR" sz="2000" dirty="0"/>
              <a:t> </a:t>
            </a:r>
            <a:r>
              <a:rPr lang="tr-TR" sz="2000" dirty="0" err="1"/>
              <a:t>significant</a:t>
            </a:r>
            <a:r>
              <a:rPr lang="tr-TR" sz="2000" dirty="0"/>
              <a:t> </a:t>
            </a:r>
            <a:r>
              <a:rPr lang="tr-TR" sz="2000" dirty="0" err="1"/>
              <a:t>correlation</a:t>
            </a:r>
            <a:r>
              <a:rPr lang="tr-TR" sz="2000" dirty="0"/>
              <a:t>. </a:t>
            </a:r>
            <a:r>
              <a:rPr lang="tr-TR" sz="2000" dirty="0" err="1"/>
              <a:t>This</a:t>
            </a:r>
            <a:r>
              <a:rPr lang="tr-TR" sz="2000" dirty="0"/>
              <a:t> model is not </a:t>
            </a:r>
            <a:r>
              <a:rPr lang="tr-TR" sz="2000" dirty="0" err="1"/>
              <a:t>valid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Netherlands</a:t>
            </a:r>
            <a:r>
              <a:rPr lang="tr-TR" sz="2000" dirty="0"/>
              <a:t> at </a:t>
            </a:r>
            <a:r>
              <a:rPr lang="tr-TR" sz="2000" dirty="0" err="1"/>
              <a:t>all</a:t>
            </a:r>
            <a:r>
              <a:rPr lang="tr-TR" sz="2000" dirty="0"/>
              <a:t>.</a:t>
            </a:r>
            <a:endParaRPr lang="en-US" sz="2000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C3291F8-706D-4F7A-BB5D-E9FB0BD99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44728"/>
              </p:ext>
            </p:extLst>
          </p:nvPr>
        </p:nvGraphicFramePr>
        <p:xfrm>
          <a:off x="3312367" y="1506979"/>
          <a:ext cx="3990658" cy="53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511280" imgH="203040" progId="Equation.COEE2">
                  <p:embed/>
                </p:oleObj>
              </mc:Choice>
              <mc:Fallback>
                <p:oleObj name="Equation" r:id="rId3" imgW="1511280" imgH="203040" progId="Equation.COEE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C3F0DAA-E6D2-4C18-8F13-7B0159C1D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367" y="1506979"/>
                        <a:ext cx="3990658" cy="537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EEA7F1F2-5A71-4D8B-8CC2-DC7F2147C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28" y="2280772"/>
            <a:ext cx="7301458" cy="20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4D91E8-0BCF-4A69-BD7E-02C7E69C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Expectations-Augmented</a:t>
            </a:r>
            <a:r>
              <a:rPr lang="tr-TR" dirty="0"/>
              <a:t> Model </a:t>
            </a:r>
            <a:r>
              <a:rPr lang="tr-TR" dirty="0" err="1"/>
              <a:t>cont’d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175D22-4478-494C-9FA7-B0B0ED0F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52" y="1930400"/>
            <a:ext cx="7820218" cy="2085392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AEB3DF4-FE0E-4830-8A4E-4F670EFC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6" y="4365704"/>
            <a:ext cx="8929400" cy="188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Here I </a:t>
            </a:r>
            <a:r>
              <a:rPr lang="tr-TR" sz="2000" dirty="0" err="1"/>
              <a:t>made</a:t>
            </a:r>
            <a:r>
              <a:rPr lang="tr-TR" sz="2000" dirty="0"/>
              <a:t> an </a:t>
            </a:r>
            <a:r>
              <a:rPr lang="tr-TR" sz="2000" dirty="0" err="1"/>
              <a:t>autoregressive</a:t>
            </a:r>
            <a:r>
              <a:rPr lang="tr-TR" sz="2000" dirty="0"/>
              <a:t> model of </a:t>
            </a:r>
            <a:r>
              <a:rPr lang="tr-TR" sz="2000" dirty="0" err="1"/>
              <a:t>order</a:t>
            </a:r>
            <a:r>
              <a:rPr lang="tr-TR" sz="2000" dirty="0"/>
              <a:t> 1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there</a:t>
            </a:r>
            <a:r>
              <a:rPr lang="tr-TR" sz="2000" dirty="0"/>
              <a:t> is </a:t>
            </a:r>
            <a:r>
              <a:rPr lang="tr-TR" sz="2000" dirty="0" err="1"/>
              <a:t>any</a:t>
            </a:r>
            <a:r>
              <a:rPr lang="tr-TR" sz="2000" dirty="0"/>
              <a:t> </a:t>
            </a:r>
            <a:r>
              <a:rPr lang="tr-TR" sz="2000" dirty="0" err="1"/>
              <a:t>auto-correlation</a:t>
            </a:r>
            <a:r>
              <a:rPr lang="tr-TR" sz="2000" dirty="0"/>
              <a:t> </a:t>
            </a:r>
            <a:r>
              <a:rPr lang="tr-TR" sz="2000" dirty="0" err="1"/>
              <a:t>between</a:t>
            </a:r>
            <a:r>
              <a:rPr lang="tr-TR" sz="2000" dirty="0"/>
              <a:t> </a:t>
            </a:r>
            <a:r>
              <a:rPr lang="tr-TR" sz="2000" dirty="0" err="1"/>
              <a:t>past</a:t>
            </a:r>
            <a:r>
              <a:rPr lang="tr-TR" sz="2000" dirty="0"/>
              <a:t> </a:t>
            </a:r>
            <a:r>
              <a:rPr lang="tr-TR" sz="2000" dirty="0" err="1"/>
              <a:t>values</a:t>
            </a:r>
            <a:r>
              <a:rPr lang="tr-TR" sz="2000" dirty="0"/>
              <a:t>. </a:t>
            </a:r>
            <a:r>
              <a:rPr lang="tr-TR" sz="2000" dirty="0" err="1"/>
              <a:t>Apparently</a:t>
            </a:r>
            <a:r>
              <a:rPr lang="tr-TR" sz="2000" dirty="0"/>
              <a:t> </a:t>
            </a:r>
            <a:r>
              <a:rPr lang="tr-TR" sz="2000" dirty="0" err="1"/>
              <a:t>dependent</a:t>
            </a:r>
            <a:r>
              <a:rPr lang="tr-TR" sz="2000" dirty="0"/>
              <a:t> </a:t>
            </a:r>
            <a:r>
              <a:rPr lang="tr-TR" sz="2000" dirty="0" err="1"/>
              <a:t>variable</a:t>
            </a:r>
            <a:r>
              <a:rPr lang="tr-TR" sz="2000" dirty="0"/>
              <a:t> (</a:t>
            </a:r>
            <a:r>
              <a:rPr lang="tr-TR" sz="2000" dirty="0" err="1"/>
              <a:t>also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error</a:t>
            </a:r>
            <a:r>
              <a:rPr lang="tr-TR" sz="2000" dirty="0"/>
              <a:t> </a:t>
            </a:r>
            <a:r>
              <a:rPr lang="tr-TR" sz="2000" dirty="0" err="1"/>
              <a:t>terms</a:t>
            </a:r>
            <a:r>
              <a:rPr lang="tr-TR" sz="2000" dirty="0"/>
              <a:t>) is </a:t>
            </a:r>
            <a:r>
              <a:rPr lang="tr-TR" sz="2000" dirty="0" err="1"/>
              <a:t>auto-correlated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its</a:t>
            </a:r>
            <a:r>
              <a:rPr lang="tr-TR" sz="2000" dirty="0"/>
              <a:t> </a:t>
            </a:r>
            <a:r>
              <a:rPr lang="tr-TR" sz="2000" dirty="0" err="1"/>
              <a:t>past</a:t>
            </a:r>
            <a:r>
              <a:rPr lang="tr-TR" sz="2000" dirty="0"/>
              <a:t> </a:t>
            </a:r>
            <a:r>
              <a:rPr lang="tr-TR" sz="2000" dirty="0" err="1"/>
              <a:t>values</a:t>
            </a:r>
            <a:r>
              <a:rPr lang="tr-TR" sz="2000" dirty="0"/>
              <a:t>, </a:t>
            </a:r>
            <a:r>
              <a:rPr lang="tr-TR" sz="2000" dirty="0" err="1"/>
              <a:t>so</a:t>
            </a:r>
            <a:r>
              <a:rPr lang="tr-TR" sz="2000" dirty="0"/>
              <a:t> </a:t>
            </a:r>
            <a:r>
              <a:rPr lang="tr-TR" sz="2000" dirty="0" err="1"/>
              <a:t>strict</a:t>
            </a:r>
            <a:r>
              <a:rPr lang="tr-TR" sz="2000" dirty="0"/>
              <a:t> </a:t>
            </a:r>
            <a:r>
              <a:rPr lang="tr-TR" sz="2000" dirty="0" err="1"/>
              <a:t>exogenity</a:t>
            </a:r>
            <a:r>
              <a:rPr lang="tr-TR" sz="2000" dirty="0"/>
              <a:t> </a:t>
            </a:r>
            <a:r>
              <a:rPr lang="tr-TR" sz="2000" dirty="0" err="1"/>
              <a:t>assumption</a:t>
            </a:r>
            <a:r>
              <a:rPr lang="tr-TR" sz="2000" dirty="0"/>
              <a:t> of OLS is </a:t>
            </a:r>
            <a:r>
              <a:rPr lang="tr-TR" sz="2000" dirty="0" err="1"/>
              <a:t>violated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cannot</a:t>
            </a:r>
            <a:r>
              <a:rPr lang="tr-TR" sz="2000" dirty="0"/>
              <a:t> </a:t>
            </a:r>
            <a:r>
              <a:rPr lang="tr-TR" sz="2000" dirty="0" err="1"/>
              <a:t>expect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coefficents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be </a:t>
            </a:r>
            <a:r>
              <a:rPr lang="tr-TR" sz="2000" dirty="0" err="1"/>
              <a:t>unbiased</a:t>
            </a:r>
            <a:r>
              <a:rPr lang="tr-T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10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8074F0-1D0E-4937-8187-21C55045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2EF963-E6D0-4DF9-AF35-C56EE608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Conventional</a:t>
            </a:r>
            <a:r>
              <a:rPr lang="tr-TR" sz="2400" dirty="0"/>
              <a:t> </a:t>
            </a:r>
            <a:r>
              <a:rPr lang="tr-TR" sz="2400" dirty="0" err="1"/>
              <a:t>Phillips</a:t>
            </a:r>
            <a:r>
              <a:rPr lang="tr-TR" sz="2400" dirty="0"/>
              <a:t> </a:t>
            </a:r>
            <a:r>
              <a:rPr lang="tr-TR" sz="2400" dirty="0" err="1"/>
              <a:t>Curve</a:t>
            </a:r>
            <a:r>
              <a:rPr lang="tr-TR" sz="2400" dirty="0"/>
              <a:t> is </a:t>
            </a:r>
            <a:r>
              <a:rPr lang="tr-TR" sz="2400" dirty="0" err="1"/>
              <a:t>valid</a:t>
            </a:r>
            <a:r>
              <a:rPr lang="tr-TR" sz="2400" dirty="0"/>
              <a:t> in </a:t>
            </a:r>
            <a:r>
              <a:rPr lang="tr-TR" sz="2400" dirty="0" err="1"/>
              <a:t>Netherlands</a:t>
            </a:r>
            <a:r>
              <a:rPr lang="tr-TR" sz="2400" dirty="0"/>
              <a:t>, </a:t>
            </a:r>
            <a:r>
              <a:rPr lang="tr-TR" sz="2400" dirty="0" err="1"/>
              <a:t>with</a:t>
            </a:r>
            <a:r>
              <a:rPr lang="tr-TR" sz="2400" dirty="0"/>
              <a:t> a </a:t>
            </a:r>
            <a:r>
              <a:rPr lang="tr-TR" sz="2400" dirty="0" err="1"/>
              <a:t>highly</a:t>
            </a:r>
            <a:r>
              <a:rPr lang="tr-TR" sz="2400" dirty="0"/>
              <a:t> </a:t>
            </a:r>
            <a:r>
              <a:rPr lang="tr-TR" sz="2400" dirty="0" err="1"/>
              <a:t>significant</a:t>
            </a:r>
            <a:r>
              <a:rPr lang="tr-TR" sz="2400" dirty="0"/>
              <a:t> </a:t>
            </a:r>
            <a:r>
              <a:rPr lang="tr-TR" sz="2400" dirty="0" err="1"/>
              <a:t>negative</a:t>
            </a:r>
            <a:r>
              <a:rPr lang="tr-TR" sz="2400" dirty="0"/>
              <a:t> </a:t>
            </a:r>
            <a:r>
              <a:rPr lang="tr-TR" sz="2400" dirty="0" err="1"/>
              <a:t>correlation</a:t>
            </a:r>
            <a:r>
              <a:rPr lang="tr-TR" sz="2400" dirty="0"/>
              <a:t> </a:t>
            </a:r>
            <a:r>
              <a:rPr lang="tr-TR" sz="2400" dirty="0" err="1"/>
              <a:t>between</a:t>
            </a:r>
            <a:r>
              <a:rPr lang="tr-TR" sz="2400" dirty="0"/>
              <a:t> </a:t>
            </a:r>
            <a:r>
              <a:rPr lang="tr-TR" sz="2400" dirty="0" err="1"/>
              <a:t>inflation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unemployment</a:t>
            </a:r>
            <a:r>
              <a:rPr lang="tr-TR" sz="2400" dirty="0"/>
              <a:t> rate, </a:t>
            </a:r>
            <a:r>
              <a:rPr lang="tr-TR" sz="2400" dirty="0" err="1"/>
              <a:t>whereas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Expectations-Augmented</a:t>
            </a:r>
            <a:r>
              <a:rPr lang="tr-TR" sz="2400" dirty="0"/>
              <a:t> model is not.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2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3F49BE-61A1-43CE-A311-FFAC12E0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tr-TR" dirty="0"/>
              <a:t> is </a:t>
            </a:r>
            <a:r>
              <a:rPr lang="en-US" dirty="0"/>
              <a:t>Phillips</a:t>
            </a:r>
            <a:r>
              <a:rPr lang="tr-TR" dirty="0"/>
              <a:t> </a:t>
            </a:r>
            <a:r>
              <a:rPr lang="en-US" dirty="0"/>
              <a:t>Curve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8BB817-8F16-4926-970B-FB94BF45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Phillips Curve</a:t>
            </a:r>
            <a:r>
              <a:rPr lang="tr-TR" sz="2200" dirty="0"/>
              <a:t> is</a:t>
            </a:r>
            <a:r>
              <a:rPr lang="en-US" sz="2200" dirty="0"/>
              <a:t> developed by A.W.H Phillips in 20th century in order to estimate future inflation rate for UK. Phillips developed the </a:t>
            </a:r>
            <a:r>
              <a:rPr lang="tr-TR" sz="2200" dirty="0" err="1"/>
              <a:t>theory</a:t>
            </a:r>
            <a:r>
              <a:rPr lang="tr-TR" sz="2200" dirty="0"/>
              <a:t> </a:t>
            </a:r>
            <a:r>
              <a:rPr lang="en-US" sz="2200" dirty="0"/>
              <a:t>by looking at the past values </a:t>
            </a:r>
            <a:r>
              <a:rPr lang="tr-TR" sz="2200" dirty="0"/>
              <a:t>of</a:t>
            </a:r>
            <a:r>
              <a:rPr lang="en-US" sz="2200" dirty="0"/>
              <a:t> inflation and unemployment </a:t>
            </a:r>
            <a:r>
              <a:rPr lang="tr-TR" sz="2200" dirty="0"/>
              <a:t>data </a:t>
            </a:r>
            <a:r>
              <a:rPr lang="en-US" sz="2200" dirty="0"/>
              <a:t>in UK and </a:t>
            </a:r>
            <a:r>
              <a:rPr lang="tr-TR" sz="2200" dirty="0" err="1"/>
              <a:t>assumed</a:t>
            </a:r>
            <a:r>
              <a:rPr lang="tr-TR" sz="2200" dirty="0"/>
              <a:t> </a:t>
            </a:r>
            <a:r>
              <a:rPr lang="tr-TR" sz="2200" dirty="0" err="1"/>
              <a:t>that</a:t>
            </a:r>
            <a:r>
              <a:rPr lang="tr-TR" sz="2200" dirty="0"/>
              <a:t> </a:t>
            </a:r>
            <a:r>
              <a:rPr lang="tr-TR" sz="2200" dirty="0" err="1"/>
              <a:t>there</a:t>
            </a:r>
            <a:r>
              <a:rPr lang="tr-TR" sz="2200" dirty="0"/>
              <a:t> </a:t>
            </a:r>
            <a:r>
              <a:rPr lang="tr-TR" sz="2200" dirty="0" err="1"/>
              <a:t>was</a:t>
            </a:r>
            <a:r>
              <a:rPr lang="en-US" sz="2200" dirty="0"/>
              <a:t> an inverse </a:t>
            </a:r>
            <a:r>
              <a:rPr lang="tr-TR" sz="2200" dirty="0" err="1"/>
              <a:t>relationship</a:t>
            </a:r>
            <a:r>
              <a:rPr lang="tr-TR" sz="2200" dirty="0"/>
              <a:t> </a:t>
            </a:r>
            <a:r>
              <a:rPr lang="tr-TR" sz="2200" dirty="0" err="1"/>
              <a:t>between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values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4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EBDB851-31E3-4AFD-92C8-8A04A94F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Later</a:t>
            </a:r>
            <a:r>
              <a:rPr lang="tr-TR" dirty="0"/>
              <a:t> in US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86642D-CDDB-4469-97F0-B116DF68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 err="1"/>
              <a:t>Later</a:t>
            </a:r>
            <a:r>
              <a:rPr lang="tr-TR" sz="2200" dirty="0"/>
              <a:t> t</a:t>
            </a:r>
            <a:r>
              <a:rPr lang="en-US" sz="2200" dirty="0"/>
              <a:t>he same theory was applied to the US, by Samuelson and Solow, giving policymakers the chance to choose </a:t>
            </a:r>
            <a:r>
              <a:rPr lang="en-US" sz="2200" noProof="1"/>
              <a:t>between</a:t>
            </a:r>
            <a:r>
              <a:rPr lang="en-US" sz="2200" dirty="0"/>
              <a:t> unemployment and inflation depending on economy’s current situation</a:t>
            </a:r>
            <a:r>
              <a:rPr lang="tr-T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01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CDB31A-D711-4682-8CAA-BFE4CBA7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2" y="1206759"/>
            <a:ext cx="8596668" cy="538065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Inflation vs Unemployment in the United States, 1900 to 1960 </a:t>
            </a:r>
            <a:endParaRPr lang="en-US" sz="2200" dirty="0"/>
          </a:p>
        </p:txBody>
      </p:sp>
      <p:pic>
        <p:nvPicPr>
          <p:cNvPr id="6" name="Picture 16" descr="Fig8-1-1">
            <a:extLst>
              <a:ext uri="{FF2B5EF4-FFF2-40B4-BE49-F238E27FC236}">
                <a16:creationId xmlns:a16="http://schemas.microsoft.com/office/drawing/2014/main" id="{02FBE6EB-69A8-4BFC-9A4D-9DD36F22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87" y="2186351"/>
            <a:ext cx="58102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Fig8-1-2">
            <a:extLst>
              <a:ext uri="{FF2B5EF4-FFF2-40B4-BE49-F238E27FC236}">
                <a16:creationId xmlns:a16="http://schemas.microsoft.com/office/drawing/2014/main" id="{70C3EC24-6CF7-4A17-9CCB-B8C13224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87" y="2186350"/>
            <a:ext cx="58102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1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B86455-550A-4489-8404-D742FFA6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Critics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6E6239-0F77-4D60-BE2D-4439A645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Eight years later the original version of Phillips curve started</a:t>
            </a:r>
            <a:r>
              <a:rPr lang="tr-TR" sz="2200" dirty="0"/>
              <a:t> </a:t>
            </a:r>
            <a:r>
              <a:rPr lang="en-US" sz="2200" dirty="0"/>
              <a:t>to be criticized by Phelps</a:t>
            </a:r>
            <a:r>
              <a:rPr lang="tr-TR" sz="2200" dirty="0"/>
              <a:t> </a:t>
            </a:r>
            <a:r>
              <a:rPr lang="en-US" sz="2200" dirty="0"/>
              <a:t>and Friedman</a:t>
            </a:r>
            <a:r>
              <a:rPr lang="tr-TR" sz="2200" dirty="0"/>
              <a:t>,</a:t>
            </a:r>
            <a:r>
              <a:rPr lang="en-US" sz="2200" dirty="0"/>
              <a:t> both Nobel-prize-winner American economists,</a:t>
            </a:r>
            <a:r>
              <a:rPr lang="en-US" sz="2200" i="1" dirty="0"/>
              <a:t> </a:t>
            </a:r>
            <a:r>
              <a:rPr lang="en-US" sz="2200" b="1" dirty="0"/>
              <a:t>for not counting the possible effects of expected inflation </a:t>
            </a:r>
            <a:r>
              <a:rPr lang="en-US" sz="2200" dirty="0"/>
              <a:t>in the equation.</a:t>
            </a:r>
            <a:r>
              <a:rPr lang="tr-TR" sz="2200" dirty="0"/>
              <a:t> </a:t>
            </a:r>
            <a:r>
              <a:rPr lang="en-US" sz="2200" dirty="0"/>
              <a:t>So, Friedman proposed a new, </a:t>
            </a:r>
            <a:r>
              <a:rPr lang="en-US" sz="2200" b="1" dirty="0"/>
              <a:t>“expectations-augmented”</a:t>
            </a:r>
            <a:r>
              <a:rPr lang="en-US" sz="2200" dirty="0"/>
              <a:t>,</a:t>
            </a:r>
            <a:r>
              <a:rPr lang="en-US" sz="2200" b="1" dirty="0"/>
              <a:t> </a:t>
            </a:r>
            <a:r>
              <a:rPr lang="en-US" sz="2200" dirty="0"/>
              <a:t>version of Phillips curve.</a:t>
            </a:r>
          </a:p>
        </p:txBody>
      </p:sp>
    </p:spTree>
    <p:extLst>
      <p:ext uri="{BB962C8B-B14F-4D97-AF65-F5344CB8AC3E}">
        <p14:creationId xmlns:p14="http://schemas.microsoft.com/office/powerpoint/2010/main" val="347031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1354C30-E974-4784-ACB4-D46F7734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Theory Behind</a:t>
            </a:r>
            <a:r>
              <a:rPr lang="tr-TR" dirty="0"/>
              <a:t> P.C.</a:t>
            </a:r>
            <a:endParaRPr lang="en-US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F326CBA-DFF1-4D49-BFCC-94FFDFBE6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47599"/>
              </p:ext>
            </p:extLst>
          </p:nvPr>
        </p:nvGraphicFramePr>
        <p:xfrm>
          <a:off x="3480319" y="2928589"/>
          <a:ext cx="2998224" cy="50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1346040" imgH="228600" progId="Equation.COEE2">
                  <p:embed/>
                </p:oleObj>
              </mc:Choice>
              <mc:Fallback>
                <p:oleObj name="Equation" r:id="rId3" imgW="1346040" imgH="228600" progId="Equation.COEE2">
                  <p:embed/>
                  <p:pic>
                    <p:nvPicPr>
                      <p:cNvPr id="350212" name="Object 4">
                        <a:extLst>
                          <a:ext uri="{FF2B5EF4-FFF2-40B4-BE49-F238E27FC236}">
                            <a16:creationId xmlns:a16="http://schemas.microsoft.com/office/drawing/2014/main" id="{1762D2A8-A6C2-402D-81E0-B0679494B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319" y="2928589"/>
                        <a:ext cx="2998224" cy="50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6403FA7-08FA-43BA-841C-5A5EA0047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890240"/>
              </p:ext>
            </p:extLst>
          </p:nvPr>
        </p:nvGraphicFramePr>
        <p:xfrm>
          <a:off x="3480319" y="4493744"/>
          <a:ext cx="2998224" cy="453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1257120" imgH="190440" progId="Equation.COEE2">
                  <p:embed/>
                </p:oleObj>
              </mc:Choice>
              <mc:Fallback>
                <p:oleObj name="Equation" r:id="rId5" imgW="1257120" imgH="190440" progId="Equation.COEE2">
                  <p:embed/>
                  <p:pic>
                    <p:nvPicPr>
                      <p:cNvPr id="350213" name="Object 5">
                        <a:extLst>
                          <a:ext uri="{FF2B5EF4-FFF2-40B4-BE49-F238E27FC236}">
                            <a16:creationId xmlns:a16="http://schemas.microsoft.com/office/drawing/2014/main" id="{8099D2BB-56E4-4CCC-8D7B-3086801D4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319" y="4493744"/>
                        <a:ext cx="2998224" cy="453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705BF403-302F-474F-8576-0D6F16CEA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5750"/>
              </p:ext>
            </p:extLst>
          </p:nvPr>
        </p:nvGraphicFramePr>
        <p:xfrm>
          <a:off x="3275044" y="5483540"/>
          <a:ext cx="3765519" cy="52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1638000" imgH="228600" progId="Equation.COEE2">
                  <p:embed/>
                </p:oleObj>
              </mc:Choice>
              <mc:Fallback>
                <p:oleObj name="Equation" r:id="rId7" imgW="1638000" imgH="228600" progId="Equation.COEE2">
                  <p:embed/>
                  <p:pic>
                    <p:nvPicPr>
                      <p:cNvPr id="350215" name="Object 7">
                        <a:extLst>
                          <a:ext uri="{FF2B5EF4-FFF2-40B4-BE49-F238E27FC236}">
                            <a16:creationId xmlns:a16="http://schemas.microsoft.com/office/drawing/2014/main" id="{148EA944-C24B-44EB-B74D-1B3B2FCA3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44" y="5483540"/>
                        <a:ext cx="3765519" cy="524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94137A55-9EA7-44F1-AD29-466592C7BEB3}"/>
              </a:ext>
            </a:extLst>
          </p:cNvPr>
          <p:cNvSpPr txBox="1"/>
          <p:nvPr/>
        </p:nvSpPr>
        <p:spPr>
          <a:xfrm>
            <a:off x="677333" y="2106934"/>
            <a:ext cx="9175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Phillips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Curve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is,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infact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aggregate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supply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relation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namely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68D5B21-0C56-432F-A4CC-F5AB673F5060}"/>
              </a:ext>
            </a:extLst>
          </p:cNvPr>
          <p:cNvSpPr txBox="1"/>
          <p:nvPr/>
        </p:nvSpPr>
        <p:spPr>
          <a:xfrm>
            <a:off x="677333" y="3695149"/>
            <a:ext cx="6167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assume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form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F;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C3CB176-67E4-43A1-9F9B-911A3347D3BE}"/>
              </a:ext>
            </a:extLst>
          </p:cNvPr>
          <p:cNvSpPr txBox="1"/>
          <p:nvPr/>
        </p:nvSpPr>
        <p:spPr>
          <a:xfrm>
            <a:off x="677333" y="5053242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5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E7A643C-C07C-4E05-B5B4-82B036E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… </a:t>
            </a:r>
            <a:r>
              <a:rPr lang="tr-TR" sz="3200" dirty="0" err="1"/>
              <a:t>which</a:t>
            </a:r>
            <a:r>
              <a:rPr lang="tr-TR" sz="3200" dirty="0"/>
              <a:t> can </a:t>
            </a:r>
            <a:r>
              <a:rPr lang="tr-TR" sz="3200" dirty="0" err="1"/>
              <a:t>also</a:t>
            </a:r>
            <a:r>
              <a:rPr lang="tr-TR" sz="3200" dirty="0"/>
              <a:t> be </a:t>
            </a:r>
            <a:r>
              <a:rPr lang="tr-TR" sz="3200" dirty="0" err="1"/>
              <a:t>rewritten</a:t>
            </a:r>
            <a:r>
              <a:rPr lang="tr-TR" sz="3200" dirty="0"/>
              <a:t> as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basic</a:t>
            </a:r>
            <a:r>
              <a:rPr lang="tr-TR" sz="3200" dirty="0"/>
              <a:t> form of P.C.</a:t>
            </a:r>
            <a:endParaRPr lang="en-US" sz="3200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BC35959C-E974-470D-8B80-84632A5B7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745223"/>
              </p:ext>
            </p:extLst>
          </p:nvPr>
        </p:nvGraphicFramePr>
        <p:xfrm>
          <a:off x="3125755" y="2085881"/>
          <a:ext cx="3436364" cy="56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1396800" imgH="228600" progId="Equation.COEE2">
                  <p:embed/>
                </p:oleObj>
              </mc:Choice>
              <mc:Fallback>
                <p:oleObj name="Equation" r:id="rId3" imgW="1396800" imgH="228600" progId="Equation.COEE2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8DB2B1EE-4B6F-405C-8902-5E9CD4EF3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55" y="2085881"/>
                        <a:ext cx="3436364" cy="561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4E4EA02D-4B05-483A-A649-A05A1323FD1B}"/>
              </a:ext>
            </a:extLst>
          </p:cNvPr>
          <p:cNvSpPr txBox="1"/>
          <p:nvPr/>
        </p:nvSpPr>
        <p:spPr>
          <a:xfrm>
            <a:off x="677334" y="3013501"/>
            <a:ext cx="859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we think of expectations as a function of the value from last year we can say that,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425E3EFC-B31E-4CC5-A87C-38A4F0C5C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0156"/>
              </p:ext>
            </p:extLst>
          </p:nvPr>
        </p:nvGraphicFramePr>
        <p:xfrm>
          <a:off x="4254759" y="3810552"/>
          <a:ext cx="1322239" cy="512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622080" imgH="241200" progId="Equation.3">
                  <p:embed/>
                </p:oleObj>
              </mc:Choice>
              <mc:Fallback>
                <p:oleObj name="Equation" r:id="rId5" imgW="622080" imgH="241200" progId="Equation.3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7D9BEF6E-E6F9-4EB0-85C8-5F791B54B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759" y="3810552"/>
                        <a:ext cx="1322239" cy="512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ikdörtgen 9">
            <a:extLst>
              <a:ext uri="{FF2B5EF4-FFF2-40B4-BE49-F238E27FC236}">
                <a16:creationId xmlns:a16="http://schemas.microsoft.com/office/drawing/2014/main" id="{114DF28F-1081-42E5-9E88-88C3750F18D3}"/>
              </a:ext>
            </a:extLst>
          </p:cNvPr>
          <p:cNvSpPr/>
          <p:nvPr/>
        </p:nvSpPr>
        <p:spPr>
          <a:xfrm>
            <a:off x="677334" y="4615831"/>
            <a:ext cx="9278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θ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0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57920A-FC85-4B70-A698-5D731BB6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930" y="929778"/>
            <a:ext cx="8596668" cy="59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err="1"/>
              <a:t>If</a:t>
            </a:r>
            <a:r>
              <a:rPr lang="tr-TR" sz="2200" dirty="0"/>
              <a:t> </a:t>
            </a:r>
            <a:r>
              <a:rPr lang="el-GR" sz="2200" dirty="0"/>
              <a:t>θ</a:t>
            </a:r>
            <a:r>
              <a:rPr lang="tr-TR" sz="2200" dirty="0"/>
              <a:t> = 0, model is </a:t>
            </a:r>
            <a:r>
              <a:rPr lang="tr-TR" sz="2200" dirty="0" err="1"/>
              <a:t>called</a:t>
            </a:r>
            <a:r>
              <a:rPr lang="tr-TR" sz="2200" dirty="0"/>
              <a:t> </a:t>
            </a:r>
            <a:r>
              <a:rPr lang="tr-TR" sz="2200" dirty="0" err="1"/>
              <a:t>Conventional</a:t>
            </a:r>
            <a:r>
              <a:rPr lang="tr-TR" sz="2200" dirty="0"/>
              <a:t> </a:t>
            </a:r>
            <a:r>
              <a:rPr lang="tr-TR" sz="2200" dirty="0" err="1"/>
              <a:t>Phillips</a:t>
            </a:r>
            <a:r>
              <a:rPr lang="tr-TR" sz="2200" dirty="0"/>
              <a:t> </a:t>
            </a:r>
            <a:r>
              <a:rPr lang="tr-TR" sz="2200" dirty="0" err="1"/>
              <a:t>Curve</a:t>
            </a:r>
            <a:r>
              <a:rPr lang="tr-TR" sz="2200" dirty="0"/>
              <a:t>. </a:t>
            </a:r>
            <a:endParaRPr lang="en-US" sz="22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FAB2E80-7D7C-4E4C-A959-4401DCB3C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874305"/>
              </p:ext>
            </p:extLst>
          </p:nvPr>
        </p:nvGraphicFramePr>
        <p:xfrm>
          <a:off x="2990807" y="2007250"/>
          <a:ext cx="4081690" cy="707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168200" imgH="203040" progId="Equation.COEE2">
                  <p:embed/>
                </p:oleObj>
              </mc:Choice>
              <mc:Fallback>
                <p:oleObj name="Equation" r:id="rId3" imgW="1168200" imgH="203040" progId="Equation.COEE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EE77BD9-78D2-4984-A2D5-2657A0D9B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07" y="2007250"/>
                        <a:ext cx="4081690" cy="707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D889B02-BB2F-4685-B9A1-FCFD3AFC2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829935"/>
              </p:ext>
            </p:extLst>
          </p:nvPr>
        </p:nvGraphicFramePr>
        <p:xfrm>
          <a:off x="2519266" y="4554661"/>
          <a:ext cx="5124630" cy="69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1511280" imgH="203040" progId="Equation.COEE2">
                  <p:embed/>
                </p:oleObj>
              </mc:Choice>
              <mc:Fallback>
                <p:oleObj name="Equation" r:id="rId5" imgW="1511280" imgH="203040" progId="Equation.COEE2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1C3291F8-706D-4F7A-BB5D-E9FB0BD99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266" y="4554661"/>
                        <a:ext cx="5124630" cy="69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95D8E1AF-32A3-4FCB-A988-E07F31CF8AB2}"/>
              </a:ext>
            </a:extLst>
          </p:cNvPr>
          <p:cNvSpPr txBox="1">
            <a:spLocks/>
          </p:cNvSpPr>
          <p:nvPr/>
        </p:nvSpPr>
        <p:spPr>
          <a:xfrm>
            <a:off x="919930" y="3354761"/>
            <a:ext cx="8596668" cy="93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sz="2200" dirty="0" err="1"/>
              <a:t>If</a:t>
            </a:r>
            <a:r>
              <a:rPr lang="tr-TR" sz="2200" dirty="0"/>
              <a:t> </a:t>
            </a:r>
            <a:r>
              <a:rPr lang="el-GR" sz="2200" dirty="0"/>
              <a:t>θ</a:t>
            </a:r>
            <a:r>
              <a:rPr lang="tr-TR" sz="2200" dirty="0"/>
              <a:t> = 1, model is </a:t>
            </a:r>
            <a:r>
              <a:rPr lang="tr-TR" sz="2200" dirty="0" err="1"/>
              <a:t>called</a:t>
            </a:r>
            <a:r>
              <a:rPr lang="tr-TR" sz="2200" dirty="0"/>
              <a:t> </a:t>
            </a:r>
            <a:r>
              <a:rPr lang="tr-TR" sz="2200" dirty="0" err="1"/>
              <a:t>Expectations-Augmented</a:t>
            </a:r>
            <a:r>
              <a:rPr lang="tr-TR" sz="2200" dirty="0"/>
              <a:t> </a:t>
            </a:r>
            <a:r>
              <a:rPr lang="tr-TR" sz="2200" dirty="0" err="1"/>
              <a:t>Phillips</a:t>
            </a:r>
            <a:r>
              <a:rPr lang="tr-TR" sz="2200" dirty="0"/>
              <a:t> </a:t>
            </a:r>
            <a:r>
              <a:rPr lang="tr-TR" sz="2200" dirty="0" err="1"/>
              <a:t>Curve</a:t>
            </a:r>
            <a:r>
              <a:rPr lang="tr-TR" sz="2200" dirty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17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B9DDB3-5CC7-4CBE-90D8-F887BC53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Stagflation</a:t>
            </a:r>
            <a:r>
              <a:rPr lang="tr-TR" dirty="0"/>
              <a:t> </a:t>
            </a:r>
            <a:r>
              <a:rPr lang="tr-TR" dirty="0" err="1"/>
              <a:t>Years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D9FE1D-7720-4C1B-A857-1997C8AB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/>
              <a:t>In</a:t>
            </a:r>
            <a:r>
              <a:rPr lang="tr-TR" sz="2000" dirty="0"/>
              <a:t> 1970s </a:t>
            </a:r>
            <a:r>
              <a:rPr lang="tr-TR" sz="2000" dirty="0" err="1"/>
              <a:t>due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price</a:t>
            </a:r>
            <a:r>
              <a:rPr lang="tr-TR" sz="2000" dirty="0"/>
              <a:t> </a:t>
            </a:r>
            <a:r>
              <a:rPr lang="tr-TR" sz="2000" dirty="0" err="1"/>
              <a:t>hikes</a:t>
            </a:r>
            <a:r>
              <a:rPr lang="tr-TR" sz="2000" dirty="0"/>
              <a:t> in </a:t>
            </a:r>
            <a:r>
              <a:rPr lang="tr-TR" sz="2000" dirty="0" err="1"/>
              <a:t>oil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change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way</a:t>
            </a:r>
            <a:r>
              <a:rPr lang="tr-TR" sz="2000" dirty="0"/>
              <a:t> </a:t>
            </a:r>
            <a:r>
              <a:rPr lang="tr-TR" sz="2000" dirty="0" err="1"/>
              <a:t>wage-setters</a:t>
            </a:r>
            <a:r>
              <a:rPr lang="tr-TR" sz="2000" dirty="0"/>
              <a:t> set </a:t>
            </a:r>
            <a:r>
              <a:rPr lang="tr-TR" sz="2000" dirty="0" err="1"/>
              <a:t>their</a:t>
            </a:r>
            <a:r>
              <a:rPr lang="tr-TR" sz="2000" dirty="0"/>
              <a:t> </a:t>
            </a:r>
            <a:r>
              <a:rPr lang="tr-TR" sz="2000" dirty="0" err="1"/>
              <a:t>expectations</a:t>
            </a:r>
            <a:r>
              <a:rPr lang="tr-TR" sz="2000" dirty="0"/>
              <a:t>, </a:t>
            </a:r>
            <a:r>
              <a:rPr lang="tr-TR" sz="2000" dirty="0" err="1"/>
              <a:t>many</a:t>
            </a:r>
            <a:r>
              <a:rPr lang="tr-TR" sz="2000" dirty="0"/>
              <a:t> </a:t>
            </a:r>
            <a:r>
              <a:rPr lang="tr-TR" sz="2000" dirty="0" err="1"/>
              <a:t>countries</a:t>
            </a:r>
            <a:r>
              <a:rPr lang="tr-TR" sz="2000" dirty="0"/>
              <a:t> </a:t>
            </a:r>
            <a:r>
              <a:rPr lang="tr-TR" sz="2000" dirty="0" err="1"/>
              <a:t>experienced</a:t>
            </a:r>
            <a:r>
              <a:rPr lang="tr-TR" sz="2000" dirty="0"/>
              <a:t> </a:t>
            </a:r>
            <a:r>
              <a:rPr lang="tr-TR" sz="2000" dirty="0" err="1"/>
              <a:t>something</a:t>
            </a:r>
            <a:r>
              <a:rPr lang="tr-TR" sz="2000" dirty="0"/>
              <a:t> </a:t>
            </a:r>
            <a:r>
              <a:rPr lang="tr-TR" sz="2000" dirty="0" err="1"/>
              <a:t>called</a:t>
            </a:r>
            <a:r>
              <a:rPr lang="tr-TR" sz="2000" dirty="0"/>
              <a:t> </a:t>
            </a:r>
            <a:r>
              <a:rPr lang="tr-TR" sz="2000" dirty="0" err="1"/>
              <a:t>stagflation</a:t>
            </a:r>
            <a:r>
              <a:rPr lang="tr-TR" sz="2000" dirty="0"/>
              <a:t>, in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both</a:t>
            </a:r>
            <a:r>
              <a:rPr lang="tr-TR" sz="2000" dirty="0"/>
              <a:t> </a:t>
            </a:r>
            <a:r>
              <a:rPr lang="tr-TR" sz="2000" dirty="0" err="1"/>
              <a:t>unemployment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inflation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positive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increasing</a:t>
            </a:r>
            <a:r>
              <a:rPr lang="tr-TR" sz="2000" dirty="0"/>
              <a:t> at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same</a:t>
            </a:r>
            <a:r>
              <a:rPr lang="tr-TR" sz="2000" dirty="0"/>
              <a:t> time,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wasn’t</a:t>
            </a:r>
            <a:r>
              <a:rPr lang="tr-TR" sz="2000" dirty="0"/>
              <a:t> </a:t>
            </a:r>
            <a:r>
              <a:rPr lang="tr-TR" sz="2000" dirty="0" err="1"/>
              <a:t>anything</a:t>
            </a:r>
            <a:r>
              <a:rPr lang="tr-TR" sz="2000" dirty="0"/>
              <a:t> </a:t>
            </a:r>
            <a:r>
              <a:rPr lang="tr-TR" sz="2000" dirty="0" err="1"/>
              <a:t>close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what</a:t>
            </a:r>
            <a:r>
              <a:rPr lang="tr-TR" sz="2000" dirty="0"/>
              <a:t> </a:t>
            </a:r>
            <a:r>
              <a:rPr lang="tr-TR" sz="2000" dirty="0" err="1"/>
              <a:t>Phillips</a:t>
            </a:r>
            <a:r>
              <a:rPr lang="tr-TR" sz="2000" dirty="0"/>
              <a:t> had </a:t>
            </a:r>
            <a:r>
              <a:rPr lang="tr-TR" sz="2000" dirty="0" err="1"/>
              <a:t>suggested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Some</a:t>
            </a:r>
            <a:r>
              <a:rPr lang="tr-TR" sz="2000" dirty="0"/>
              <a:t> say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during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time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el-GR" sz="2000" dirty="0"/>
              <a:t>θ</a:t>
            </a:r>
            <a:r>
              <a:rPr lang="tr-TR" sz="2000" dirty="0"/>
              <a:t> </a:t>
            </a:r>
            <a:r>
              <a:rPr lang="tr-TR" sz="2000" dirty="0" err="1"/>
              <a:t>value</a:t>
            </a:r>
            <a:r>
              <a:rPr lang="tr-TR" sz="2000" dirty="0"/>
              <a:t> </a:t>
            </a:r>
            <a:r>
              <a:rPr lang="tr-TR" sz="2000" dirty="0" err="1"/>
              <a:t>changed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0 </a:t>
            </a:r>
            <a:r>
              <a:rPr lang="tr-TR" sz="2000" dirty="0" err="1"/>
              <a:t>towards</a:t>
            </a:r>
            <a:r>
              <a:rPr lang="tr-TR" sz="2000" dirty="0"/>
              <a:t> 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83154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Turuncu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636</Words>
  <Application>Microsoft Office PowerPoint</Application>
  <PresentationFormat>Geniş ekran</PresentationFormat>
  <Paragraphs>44</Paragraphs>
  <Slides>17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3</vt:i4>
      </vt:variant>
      <vt:variant>
        <vt:lpstr>Slayt Başlıkları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</vt:lpstr>
      <vt:lpstr>Trebuchet MS</vt:lpstr>
      <vt:lpstr>Wingdings 3</vt:lpstr>
      <vt:lpstr>Yüzeyler</vt:lpstr>
      <vt:lpstr>Equation</vt:lpstr>
      <vt:lpstr>CorelEquation! 2.0 Equation</vt:lpstr>
      <vt:lpstr>Microsoft Equation 3.0</vt:lpstr>
      <vt:lpstr>Validity of  Phillips Curve</vt:lpstr>
      <vt:lpstr>What is Phillips Curve?</vt:lpstr>
      <vt:lpstr>Later in US</vt:lpstr>
      <vt:lpstr>Inflation vs Unemployment in the United States, 1900 to 1960 </vt:lpstr>
      <vt:lpstr>Critics</vt:lpstr>
      <vt:lpstr>Economic Theory Behind P.C.</vt:lpstr>
      <vt:lpstr>… which can also be rewritten as the basic form of P.C.</vt:lpstr>
      <vt:lpstr>PowerPoint Sunusu</vt:lpstr>
      <vt:lpstr>Stagflation Years</vt:lpstr>
      <vt:lpstr>Here I checked the case for Netherlands</vt:lpstr>
      <vt:lpstr>Graphical Description</vt:lpstr>
      <vt:lpstr>Checking the Correlation</vt:lpstr>
      <vt:lpstr>Conventional Phillips Curve</vt:lpstr>
      <vt:lpstr>Conventional Phillips Curve cont’d</vt:lpstr>
      <vt:lpstr>Expectations-Augmented Model</vt:lpstr>
      <vt:lpstr>Expectations-Augmented Model cont’d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Ege Can Doğaroğlu</dc:creator>
  <cp:lastModifiedBy>Ege Can Doğaroğlu</cp:lastModifiedBy>
  <cp:revision>23</cp:revision>
  <dcterms:created xsi:type="dcterms:W3CDTF">2018-05-09T18:31:32Z</dcterms:created>
  <dcterms:modified xsi:type="dcterms:W3CDTF">2018-05-09T22:19:43Z</dcterms:modified>
</cp:coreProperties>
</file>