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4" r:id="rId1"/>
  </p:sldMasterIdLst>
  <p:notesMasterIdLst>
    <p:notesMasterId r:id="rId19"/>
  </p:notesMasterIdLst>
  <p:sldIdLst>
    <p:sldId id="256" r:id="rId2"/>
    <p:sldId id="257" r:id="rId3"/>
    <p:sldId id="261" r:id="rId4"/>
    <p:sldId id="266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2" r:id="rId14"/>
    <p:sldId id="284" r:id="rId15"/>
    <p:sldId id="285" r:id="rId16"/>
    <p:sldId id="28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mut senyuva" userId="cecdec7a76f43bdf" providerId="Windows Live" clId="Web-{9295F062-D0D1-4D5F-9111-34C5C75BF554}"/>
    <pc:docChg chg="addSld delSld modSld sldOrd">
      <pc:chgData name="mahmut senyuva" userId="cecdec7a76f43bdf" providerId="Windows Live" clId="Web-{9295F062-D0D1-4D5F-9111-34C5C75BF554}" dt="2018-05-10T21:03:51.349" v="558" actId="14100"/>
      <pc:docMkLst>
        <pc:docMk/>
      </pc:docMkLst>
      <pc:sldChg chg="mod setBg">
        <pc:chgData name="mahmut senyuva" userId="cecdec7a76f43bdf" providerId="Windows Live" clId="Web-{9295F062-D0D1-4D5F-9111-34C5C75BF554}" dt="2018-05-10T20:55:03.081" v="227" actId="14100"/>
        <pc:sldMkLst>
          <pc:docMk/>
          <pc:sldMk cId="3634217727" sldId="256"/>
        </pc:sldMkLst>
      </pc:sldChg>
      <pc:sldChg chg="ord">
        <pc:chgData name="mahmut senyuva" userId="cecdec7a76f43bdf" providerId="Windows Live" clId="Web-{9295F062-D0D1-4D5F-9111-34C5C75BF554}" dt="2018-05-10T20:59:24.629" v="305" actId="14100"/>
        <pc:sldMkLst>
          <pc:docMk/>
          <pc:sldMk cId="3487589449" sldId="266"/>
        </pc:sldMkLst>
      </pc:sldChg>
      <pc:sldChg chg="addSp delSp modSp del">
        <pc:chgData name="mahmut senyuva" userId="cecdec7a76f43bdf" providerId="Windows Live" clId="Web-{9295F062-D0D1-4D5F-9111-34C5C75BF554}" dt="2018-05-10T20:49:54.939" v="214" actId="14100"/>
        <pc:sldMkLst>
          <pc:docMk/>
          <pc:sldMk cId="393329279" sldId="271"/>
        </pc:sldMkLst>
        <pc:spChg chg="del mod">
          <ac:chgData name="mahmut senyuva" userId="cecdec7a76f43bdf" providerId="Windows Live" clId="Web-{9295F062-D0D1-4D5F-9111-34C5C75BF554}" dt="2018-05-10T20:36:07.934" v="193" actId="14100"/>
          <ac:spMkLst>
            <pc:docMk/>
            <pc:sldMk cId="393329279" sldId="271"/>
            <ac:spMk id="2" creationId="{B88074F0-1D0E-4937-8187-21C55045D354}"/>
          </ac:spMkLst>
        </pc:spChg>
        <pc:spChg chg="mod">
          <ac:chgData name="mahmut senyuva" userId="cecdec7a76f43bdf" providerId="Windows Live" clId="Web-{9295F062-D0D1-4D5F-9111-34C5C75BF554}" dt="2018-05-10T20:34:03.543" v="110" actId="14100"/>
          <ac:spMkLst>
            <pc:docMk/>
            <pc:sldMk cId="393329279" sldId="271"/>
            <ac:spMk id="3" creationId="{E12EF963-E6D0-4DF9-AF35-C56EE608D0C5}"/>
          </ac:spMkLst>
        </pc:spChg>
        <pc:spChg chg="add del mod">
          <ac:chgData name="mahmut senyuva" userId="cecdec7a76f43bdf" providerId="Windows Live" clId="Web-{9295F062-D0D1-4D5F-9111-34C5C75BF554}" dt="2018-05-10T20:49:47.064" v="213" actId="14100"/>
          <ac:spMkLst>
            <pc:docMk/>
            <pc:sldMk cId="393329279" sldId="271"/>
            <ac:spMk id="4" creationId="{FEB0031C-B168-4B9C-B36F-E6D098764F72}"/>
          </ac:spMkLst>
        </pc:spChg>
        <pc:spChg chg="add del mod">
          <ac:chgData name="mahmut senyuva" userId="cecdec7a76f43bdf" providerId="Windows Live" clId="Web-{9295F062-D0D1-4D5F-9111-34C5C75BF554}" dt="2018-05-10T20:36:17.778" v="194" actId="14100"/>
          <ac:spMkLst>
            <pc:docMk/>
            <pc:sldMk cId="393329279" sldId="271"/>
            <ac:spMk id="6" creationId="{34A036AD-4FD1-4D8D-86D1-8E4ADA0F0AC3}"/>
          </ac:spMkLst>
        </pc:spChg>
      </pc:sldChg>
      <pc:sldChg chg="delSp modSp new">
        <pc:chgData name="mahmut senyuva" userId="cecdec7a76f43bdf" providerId="Windows Live" clId="Web-{9295F062-D0D1-4D5F-9111-34C5C75BF554}" dt="2018-05-10T20:58:51.332" v="304" actId="20577"/>
        <pc:sldMkLst>
          <pc:docMk/>
          <pc:sldMk cId="2494625777" sldId="275"/>
        </pc:sldMkLst>
        <pc:spChg chg="del">
          <ac:chgData name="mahmut senyuva" userId="cecdec7a76f43bdf" providerId="Windows Live" clId="Web-{9295F062-D0D1-4D5F-9111-34C5C75BF554}" dt="2018-05-10T20:50:04.876" v="216" actId="20577"/>
          <ac:spMkLst>
            <pc:docMk/>
            <pc:sldMk cId="2494625777" sldId="275"/>
            <ac:spMk id="2" creationId="{771E7D67-91DF-492F-ABC6-65BC81525A26}"/>
          </ac:spMkLst>
        </pc:spChg>
        <pc:spChg chg="mod">
          <ac:chgData name="mahmut senyuva" userId="cecdec7a76f43bdf" providerId="Windows Live" clId="Web-{9295F062-D0D1-4D5F-9111-34C5C75BF554}" dt="2018-05-10T20:58:51.332" v="304" actId="20577"/>
          <ac:spMkLst>
            <pc:docMk/>
            <pc:sldMk cId="2494625777" sldId="275"/>
            <ac:spMk id="3" creationId="{78C201B5-315B-434A-BCE6-DC938ADBD309}"/>
          </ac:spMkLst>
        </pc:spChg>
      </pc:sldChg>
      <pc:sldChg chg="addSp delSp modSp new del">
        <pc:chgData name="mahmut senyuva" userId="cecdec7a76f43bdf" providerId="Windows Live" clId="Web-{9295F062-D0D1-4D5F-9111-34C5C75BF554}" dt="2018-05-10T21:00:47.270" v="344" actId="14100"/>
        <pc:sldMkLst>
          <pc:docMk/>
          <pc:sldMk cId="2424593345" sldId="276"/>
        </pc:sldMkLst>
        <pc:spChg chg="del">
          <ac:chgData name="mahmut senyuva" userId="cecdec7a76f43bdf" providerId="Windows Live" clId="Web-{9295F062-D0D1-4D5F-9111-34C5C75BF554}" dt="2018-05-10T20:59:52.348" v="309" actId="14100"/>
          <ac:spMkLst>
            <pc:docMk/>
            <pc:sldMk cId="2424593345" sldId="276"/>
            <ac:spMk id="2" creationId="{BF6997FF-239D-4BEF-9A6C-2DB1F2D97FC6}"/>
          </ac:spMkLst>
        </pc:spChg>
        <pc:spChg chg="del">
          <ac:chgData name="mahmut senyuva" userId="cecdec7a76f43bdf" providerId="Windows Live" clId="Web-{9295F062-D0D1-4D5F-9111-34C5C75BF554}" dt="2018-05-10T20:59:49.691" v="308" actId="14100"/>
          <ac:spMkLst>
            <pc:docMk/>
            <pc:sldMk cId="2424593345" sldId="276"/>
            <ac:spMk id="3" creationId="{F71CF17B-F67B-499E-9737-976E86FDA9CC}"/>
          </ac:spMkLst>
        </pc:spChg>
        <pc:spChg chg="add del mod">
          <ac:chgData name="mahmut senyuva" userId="cecdec7a76f43bdf" providerId="Windows Live" clId="Web-{9295F062-D0D1-4D5F-9111-34C5C75BF554}" dt="2018-05-10T21:00:45.223" v="343" actId="14100"/>
          <ac:spMkLst>
            <pc:docMk/>
            <pc:sldMk cId="2424593345" sldId="276"/>
            <ac:spMk id="4" creationId="{0093C885-5367-47FA-8797-970206F03981}"/>
          </ac:spMkLst>
        </pc:spChg>
      </pc:sldChg>
      <pc:sldChg chg="delSp modSp new">
        <pc:chgData name="mahmut senyuva" userId="cecdec7a76f43bdf" providerId="Windows Live" clId="Web-{9295F062-D0D1-4D5F-9111-34C5C75BF554}" dt="2018-05-10T21:03:51.349" v="558" actId="14100"/>
        <pc:sldMkLst>
          <pc:docMk/>
          <pc:sldMk cId="3978407536" sldId="276"/>
        </pc:sldMkLst>
        <pc:spChg chg="del">
          <ac:chgData name="mahmut senyuva" userId="cecdec7a76f43bdf" providerId="Windows Live" clId="Web-{9295F062-D0D1-4D5F-9111-34C5C75BF554}" dt="2018-05-10T21:00:57.082" v="346" actId="14100"/>
          <ac:spMkLst>
            <pc:docMk/>
            <pc:sldMk cId="3978407536" sldId="276"/>
            <ac:spMk id="2" creationId="{965FE1F6-F4B3-4B7B-8E6D-29ACCB5D4AF1}"/>
          </ac:spMkLst>
        </pc:spChg>
        <pc:spChg chg="mod">
          <ac:chgData name="mahmut senyuva" userId="cecdec7a76f43bdf" providerId="Windows Live" clId="Web-{9295F062-D0D1-4D5F-9111-34C5C75BF554}" dt="2018-05-10T21:03:51.349" v="558" actId="14100"/>
          <ac:spMkLst>
            <pc:docMk/>
            <pc:sldMk cId="3978407536" sldId="276"/>
            <ac:spMk id="3" creationId="{76D9ACDA-05D7-43EF-87A2-025A9FF6AEFC}"/>
          </ac:spMkLst>
        </pc:spChg>
      </pc:sldChg>
    </pc:docChg>
  </pc:docChgLst>
  <pc:docChgLst>
    <pc:chgData name="mahmut senyuva" userId="cecdec7a76f43bdf" providerId="Windows Live" clId="Web-{0D64AAB0-CF60-4D19-A6DE-69D905FB9E4C}"/>
    <pc:docChg chg="addSld modSld">
      <pc:chgData name="mahmut senyuva" userId="cecdec7a76f43bdf" providerId="Windows Live" clId="Web-{0D64AAB0-CF60-4D19-A6DE-69D905FB9E4C}" dt="2018-05-10T21:18:29.623" v="498" actId="14100"/>
      <pc:docMkLst>
        <pc:docMk/>
      </pc:docMkLst>
      <pc:sldChg chg="addSp delSp modSp new">
        <pc:chgData name="mahmut senyuva" userId="cecdec7a76f43bdf" providerId="Windows Live" clId="Web-{0D64AAB0-CF60-4D19-A6DE-69D905FB9E4C}" dt="2018-05-10T21:10:44.272" v="210" actId="14100"/>
        <pc:sldMkLst>
          <pc:docMk/>
          <pc:sldMk cId="506840720" sldId="277"/>
        </pc:sldMkLst>
        <pc:spChg chg="del">
          <ac:chgData name="mahmut senyuva" userId="cecdec7a76f43bdf" providerId="Windows Live" clId="Web-{0D64AAB0-CF60-4D19-A6DE-69D905FB9E4C}" dt="2018-05-10T21:05:44.068" v="1"/>
          <ac:spMkLst>
            <pc:docMk/>
            <pc:sldMk cId="506840720" sldId="277"/>
            <ac:spMk id="2" creationId="{E1996ADB-87DB-45B6-8548-501EE8B865BE}"/>
          </ac:spMkLst>
        </pc:spChg>
        <pc:spChg chg="add del mod">
          <ac:chgData name="mahmut senyuva" userId="cecdec7a76f43bdf" providerId="Windows Live" clId="Web-{0D64AAB0-CF60-4D19-A6DE-69D905FB9E4C}" dt="2018-05-10T21:10:44.272" v="210" actId="14100"/>
          <ac:spMkLst>
            <pc:docMk/>
            <pc:sldMk cId="506840720" sldId="277"/>
            <ac:spMk id="3" creationId="{9E70DD79-CED0-4F61-BFC1-98761036D5EE}"/>
          </ac:spMkLst>
        </pc:spChg>
        <pc:spChg chg="add del mod">
          <ac:chgData name="mahmut senyuva" userId="cecdec7a76f43bdf" providerId="Windows Live" clId="Web-{0D64AAB0-CF60-4D19-A6DE-69D905FB9E4C}" dt="2018-05-10T21:09:08.741" v="126"/>
          <ac:spMkLst>
            <pc:docMk/>
            <pc:sldMk cId="506840720" sldId="277"/>
            <ac:spMk id="5" creationId="{992334C2-5C5E-43F5-B38D-F59E78308264}"/>
          </ac:spMkLst>
        </pc:spChg>
      </pc:sldChg>
      <pc:sldChg chg="delSp modSp new">
        <pc:chgData name="mahmut senyuva" userId="cecdec7a76f43bdf" providerId="Windows Live" clId="Web-{0D64AAB0-CF60-4D19-A6DE-69D905FB9E4C}" dt="2018-05-10T21:13:34.212" v="299" actId="14100"/>
        <pc:sldMkLst>
          <pc:docMk/>
          <pc:sldMk cId="2854622607" sldId="278"/>
        </pc:sldMkLst>
        <pc:spChg chg="del">
          <ac:chgData name="mahmut senyuva" userId="cecdec7a76f43bdf" providerId="Windows Live" clId="Web-{0D64AAB0-CF60-4D19-A6DE-69D905FB9E4C}" dt="2018-05-10T21:11:19.629" v="212"/>
          <ac:spMkLst>
            <pc:docMk/>
            <pc:sldMk cId="2854622607" sldId="278"/>
            <ac:spMk id="2" creationId="{F0ED2EBD-4A5A-4727-8D87-B2D732FBBF97}"/>
          </ac:spMkLst>
        </pc:spChg>
        <pc:spChg chg="mod">
          <ac:chgData name="mahmut senyuva" userId="cecdec7a76f43bdf" providerId="Windows Live" clId="Web-{0D64AAB0-CF60-4D19-A6DE-69D905FB9E4C}" dt="2018-05-10T21:13:34.212" v="299" actId="14100"/>
          <ac:spMkLst>
            <pc:docMk/>
            <pc:sldMk cId="2854622607" sldId="278"/>
            <ac:spMk id="3" creationId="{C062A210-8A91-424B-BCB5-516562D18C45}"/>
          </ac:spMkLst>
        </pc:spChg>
      </pc:sldChg>
      <pc:sldChg chg="delSp modSp new">
        <pc:chgData name="mahmut senyuva" userId="cecdec7a76f43bdf" providerId="Windows Live" clId="Web-{0D64AAB0-CF60-4D19-A6DE-69D905FB9E4C}" dt="2018-05-10T21:16:19.111" v="435" actId="14100"/>
        <pc:sldMkLst>
          <pc:docMk/>
          <pc:sldMk cId="279178855" sldId="279"/>
        </pc:sldMkLst>
        <pc:spChg chg="del">
          <ac:chgData name="mahmut senyuva" userId="cecdec7a76f43bdf" providerId="Windows Live" clId="Web-{0D64AAB0-CF60-4D19-A6DE-69D905FB9E4C}" dt="2018-05-10T21:14:31.209" v="301"/>
          <ac:spMkLst>
            <pc:docMk/>
            <pc:sldMk cId="279178855" sldId="279"/>
            <ac:spMk id="2" creationId="{5F53CA78-1061-4F21-B1E0-17905CD9E9DA}"/>
          </ac:spMkLst>
        </pc:spChg>
        <pc:spChg chg="mod">
          <ac:chgData name="mahmut senyuva" userId="cecdec7a76f43bdf" providerId="Windows Live" clId="Web-{0D64AAB0-CF60-4D19-A6DE-69D905FB9E4C}" dt="2018-05-10T21:16:19.111" v="435" actId="14100"/>
          <ac:spMkLst>
            <pc:docMk/>
            <pc:sldMk cId="279178855" sldId="279"/>
            <ac:spMk id="3" creationId="{5FFF1ECB-D0AA-4FEA-9734-2181646C9F27}"/>
          </ac:spMkLst>
        </pc:spChg>
      </pc:sldChg>
      <pc:sldChg chg="delSp modSp new">
        <pc:chgData name="mahmut senyuva" userId="cecdec7a76f43bdf" providerId="Windows Live" clId="Web-{0D64AAB0-CF60-4D19-A6DE-69D905FB9E4C}" dt="2018-05-10T21:18:29.623" v="498" actId="14100"/>
        <pc:sldMkLst>
          <pc:docMk/>
          <pc:sldMk cId="3784006539" sldId="280"/>
        </pc:sldMkLst>
        <pc:spChg chg="del">
          <ac:chgData name="mahmut senyuva" userId="cecdec7a76f43bdf" providerId="Windows Live" clId="Web-{0D64AAB0-CF60-4D19-A6DE-69D905FB9E4C}" dt="2018-05-10T21:16:53.079" v="437"/>
          <ac:spMkLst>
            <pc:docMk/>
            <pc:sldMk cId="3784006539" sldId="280"/>
            <ac:spMk id="2" creationId="{11962F08-DE31-42A0-AEFB-A5D1DFFC2BFC}"/>
          </ac:spMkLst>
        </pc:spChg>
        <pc:spChg chg="mod">
          <ac:chgData name="mahmut senyuva" userId="cecdec7a76f43bdf" providerId="Windows Live" clId="Web-{0D64AAB0-CF60-4D19-A6DE-69D905FB9E4C}" dt="2018-05-10T21:18:29.623" v="498" actId="14100"/>
          <ac:spMkLst>
            <pc:docMk/>
            <pc:sldMk cId="3784006539" sldId="280"/>
            <ac:spMk id="3" creationId="{E1A99A4C-8687-44E2-A4C5-1B14AE88F2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4572-988D-4058-926A-5B10DD43B39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E99C0-6AD3-4BBF-A221-08B9F194C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9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4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6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2465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04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7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0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3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9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2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0C6F-3DA4-445A-9F9A-E378A651F3A3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  <p:sldLayoutId id="2147484326" r:id="rId12"/>
    <p:sldLayoutId id="2147484327" r:id="rId13"/>
    <p:sldLayoutId id="2147484328" r:id="rId14"/>
    <p:sldLayoutId id="2147484329" r:id="rId15"/>
    <p:sldLayoutId id="21474843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E88BF04-516F-4B87-AEA2-A47CD794F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>
                <a:latin typeface="Century" panose="02040604050505020304" pitchFamily="18" charset="0"/>
                <a:cs typeface="Calibri" panose="020F0502020204030204" pitchFamily="34" charset="0"/>
              </a:rPr>
              <a:t>Validity of </a:t>
            </a:r>
            <a:r>
              <a:rPr lang="tr-TR" noProof="1">
                <a:latin typeface="Century" panose="02040604050505020304" pitchFamily="18" charset="0"/>
                <a:cs typeface="Calibri" panose="020F0502020204030204" pitchFamily="34" charset="0"/>
              </a:rPr>
              <a:t/>
            </a:r>
            <a:br>
              <a:rPr lang="tr-TR" noProof="1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noProof="1">
                <a:latin typeface="Century" panose="02040604050505020304" pitchFamily="18" charset="0"/>
                <a:cs typeface="Calibri" panose="020F0502020204030204" pitchFamily="34" charset="0"/>
              </a:rPr>
              <a:t>Phillips Curve</a:t>
            </a:r>
            <a:endParaRPr lang="en-US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9FACA11C-A8C4-45C3-AB55-12A28E1D5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948194"/>
            <a:ext cx="7766936" cy="1295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</a:t>
            </a:r>
            <a:r>
              <a:rPr lang="tr-TR" sz="2800" dirty="0"/>
              <a:t> Germany</a:t>
            </a:r>
          </a:p>
          <a:p>
            <a:pPr>
              <a:lnSpc>
                <a:spcPct val="150000"/>
              </a:lnSpc>
            </a:pPr>
            <a:endParaRPr lang="tr-TR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421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1A99A4C-8687-44E2-A4C5-1B14AE88F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55" y="514125"/>
            <a:ext cx="9004882" cy="46563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1100" dirty="0"/>
              <a:t>reg8 = </a:t>
            </a:r>
            <a:r>
              <a:rPr lang="tr-TR" sz="1100" dirty="0" err="1"/>
              <a:t>dynlm</a:t>
            </a:r>
            <a:r>
              <a:rPr lang="tr-TR" sz="1100" dirty="0"/>
              <a:t>(data=dat_p3, d(inf1) ~ L(un, c(7,8,9,10)))</a:t>
            </a:r>
          </a:p>
          <a:p>
            <a:r>
              <a:rPr lang="tr-TR" sz="1100" dirty="0" err="1"/>
              <a:t>summary</a:t>
            </a:r>
            <a:r>
              <a:rPr lang="tr-TR" sz="1100" dirty="0"/>
              <a:t>(reg8)</a:t>
            </a:r>
          </a:p>
          <a:p>
            <a:r>
              <a:rPr lang="tr-TR" sz="1100" dirty="0" err="1"/>
              <a:t>Estimate</a:t>
            </a:r>
            <a:r>
              <a:rPr lang="tr-TR" sz="1100" dirty="0"/>
              <a:t> </a:t>
            </a:r>
            <a:r>
              <a:rPr lang="tr-TR" sz="1100" dirty="0" err="1"/>
              <a:t>Std</a:t>
            </a:r>
            <a:r>
              <a:rPr lang="tr-TR" sz="1100" dirty="0"/>
              <a:t>. </a:t>
            </a:r>
            <a:r>
              <a:rPr lang="tr-TR" sz="1100" dirty="0" err="1"/>
              <a:t>Error</a:t>
            </a:r>
            <a:r>
              <a:rPr lang="tr-TR" sz="1100" dirty="0"/>
              <a:t> t </a:t>
            </a:r>
            <a:r>
              <a:rPr lang="tr-TR" sz="1100" dirty="0" err="1"/>
              <a:t>value</a:t>
            </a:r>
            <a:r>
              <a:rPr lang="tr-TR" sz="1100" dirty="0"/>
              <a:t> Pr(&gt;|t|)    </a:t>
            </a:r>
          </a:p>
          <a:p>
            <a:r>
              <a:rPr lang="tr-TR" sz="1100" dirty="0"/>
              <a:t>(</a:t>
            </a:r>
            <a:r>
              <a:rPr lang="tr-TR" sz="1100" dirty="0" err="1"/>
              <a:t>Intercept</a:t>
            </a:r>
            <a:r>
              <a:rPr lang="tr-TR" sz="1100" dirty="0"/>
              <a:t>)             -0.06766    0.27900  -0.242 0.809013    </a:t>
            </a:r>
          </a:p>
          <a:p>
            <a:r>
              <a:rPr lang="tr-TR" sz="1100" dirty="0"/>
              <a:t>L(un, c(7, 8, 9, 10))7  -0.66370    0.33381  -1.988 0.050203 .  </a:t>
            </a:r>
          </a:p>
          <a:p>
            <a:r>
              <a:rPr lang="tr-TR" sz="1100" dirty="0"/>
              <a:t>L(un, c(7, 8, 9, 10))8   2.00171    0.61524   3.254 0.001671 ** </a:t>
            </a:r>
          </a:p>
          <a:p>
            <a:r>
              <a:rPr lang="tr-TR" sz="1100" dirty="0"/>
              <a:t>   L(un, c(7, 8, 9, 10))9  -2.33666    0.61853  -3.778 0.000303 *</a:t>
            </a:r>
          </a:p>
          <a:p>
            <a:r>
              <a:rPr lang="tr-TR" sz="1100" dirty="0"/>
              <a:t>   L(un, c(7, 8, 9, 10))10  1.01043    0.34535   2.926 0.004469 ** </a:t>
            </a:r>
          </a:p>
          <a:p>
            <a:r>
              <a:rPr lang="tr-TR" sz="1100" dirty="0"/>
              <a:t>   Signif. codes:  0 ‘*’ 0.001 ‘*’ 0.01 ‘’ 0.05 ‘.’ 0.1 ‘ ’ 1</a:t>
            </a:r>
          </a:p>
          <a:p>
            <a:r>
              <a:rPr lang="tr-TR" sz="1100" dirty="0" err="1"/>
              <a:t>Residual</a:t>
            </a:r>
            <a:r>
              <a:rPr lang="tr-TR" sz="1100" dirty="0"/>
              <a:t> </a:t>
            </a:r>
            <a:r>
              <a:rPr lang="tr-TR" sz="1100" dirty="0" err="1"/>
              <a:t>standard</a:t>
            </a:r>
            <a:r>
              <a:rPr lang="tr-TR" sz="1100" dirty="0"/>
              <a:t> </a:t>
            </a:r>
            <a:r>
              <a:rPr lang="tr-TR" sz="1100" dirty="0" err="1"/>
              <a:t>error</a:t>
            </a:r>
            <a:r>
              <a:rPr lang="tr-TR" sz="1100" dirty="0"/>
              <a:t>: 0.4964 on 80 </a:t>
            </a:r>
            <a:r>
              <a:rPr lang="tr-TR" sz="1100" dirty="0" err="1"/>
              <a:t>degrees</a:t>
            </a:r>
            <a:r>
              <a:rPr lang="tr-TR" sz="1100" dirty="0"/>
              <a:t> of </a:t>
            </a:r>
            <a:r>
              <a:rPr lang="tr-TR" sz="1100" dirty="0" err="1"/>
              <a:t>freedom</a:t>
            </a:r>
            <a:endParaRPr lang="tr-TR" sz="1100" dirty="0"/>
          </a:p>
          <a:p>
            <a:r>
              <a:rPr lang="tr-TR" sz="1100" dirty="0"/>
              <a:t>Multiple R-squared:  0.1681, Adjusted R-squared:  0.1265 </a:t>
            </a:r>
          </a:p>
          <a:p>
            <a:r>
              <a:rPr lang="tr-TR" sz="1100" dirty="0"/>
              <a:t>F-statistic: 4.042 on 4 and 80 DF,  p-value: 0.0049</a:t>
            </a:r>
          </a:p>
          <a:p>
            <a:r>
              <a:rPr lang="tr-TR" sz="1100" dirty="0"/>
              <a:t>this was one of the best regression which returned all significant t values for</a:t>
            </a:r>
          </a:p>
          <a:p>
            <a:r>
              <a:rPr lang="tr-TR" sz="1100" dirty="0"/>
              <a:t>unemployment levels lagged effect</a:t>
            </a:r>
          </a:p>
          <a:p>
            <a:r>
              <a:rPr lang="tr-TR" sz="1100" dirty="0"/>
              <a:t>but they have all different signs</a:t>
            </a:r>
          </a:p>
          <a:p>
            <a:r>
              <a:rPr lang="tr-TR" sz="1100" dirty="0" err="1"/>
              <a:t>are</a:t>
            </a:r>
            <a:r>
              <a:rPr lang="tr-TR" sz="1100" dirty="0"/>
              <a:t> </a:t>
            </a:r>
            <a:r>
              <a:rPr lang="tr-TR" sz="1100" dirty="0" err="1"/>
              <a:t>they</a:t>
            </a:r>
            <a:r>
              <a:rPr lang="tr-TR" sz="1100" dirty="0"/>
              <a:t> </a:t>
            </a:r>
            <a:r>
              <a:rPr lang="tr-TR" sz="1100" dirty="0" err="1"/>
              <a:t>compoundly</a:t>
            </a:r>
            <a:r>
              <a:rPr lang="tr-TR" sz="1100" dirty="0"/>
              <a:t> </a:t>
            </a:r>
            <a:r>
              <a:rPr lang="tr-TR" sz="1100" dirty="0" err="1"/>
              <a:t>meaningfull</a:t>
            </a:r>
            <a:r>
              <a:rPr lang="tr-TR" sz="1100" dirty="0"/>
              <a:t>?</a:t>
            </a:r>
          </a:p>
          <a:p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78400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822" y="922492"/>
            <a:ext cx="8586179" cy="5118871"/>
          </a:xfrm>
        </p:spPr>
        <p:txBody>
          <a:bodyPr>
            <a:normAutofit/>
          </a:bodyPr>
          <a:lstStyle/>
          <a:p>
            <a:r>
              <a:rPr lang="tr-TR" dirty="0"/>
              <a:t>library(car)</a:t>
            </a:r>
          </a:p>
          <a:p>
            <a:r>
              <a:rPr lang="tr-TR" dirty="0"/>
              <a:t>linearHypothesis(reg8, c("L(un, c(7, 8, 9, 10))7+ L(un, c(7, 8, 9, 10))8 </a:t>
            </a:r>
          </a:p>
          <a:p>
            <a:r>
              <a:rPr lang="tr-TR" dirty="0"/>
              <a:t>+L(un, c(7, 8, 9, 10))9+ L(un, c(7, 8, 9, 10))10 "))</a:t>
            </a:r>
          </a:p>
          <a:p>
            <a:r>
              <a:rPr lang="tr-TR" dirty="0"/>
              <a:t>Model 1: restricted model</a:t>
            </a:r>
          </a:p>
          <a:p>
            <a:r>
              <a:rPr lang="tr-TR" dirty="0"/>
              <a:t>Model 2: d(inf1) ~ L(un, c(7, 8, 9, 10))</a:t>
            </a:r>
          </a:p>
          <a:p>
            <a:r>
              <a:rPr lang="tr-TR" dirty="0"/>
              <a:t>Res.Df    RSS Df Sum of Sq      F Pr(&gt;F)</a:t>
            </a:r>
          </a:p>
          <a:p>
            <a:r>
              <a:rPr lang="tr-TR" dirty="0"/>
              <a:t>1     81 19.740                           </a:t>
            </a:r>
          </a:p>
          <a:p>
            <a:r>
              <a:rPr lang="tr-TR" dirty="0"/>
              <a:t>2     80 19.714  1  0.026715 0.1084 0.7428</a:t>
            </a:r>
          </a:p>
          <a:p>
            <a:r>
              <a:rPr lang="tr-TR" dirty="0"/>
              <a:t>unfortunetly they are not meaningfull together</a:t>
            </a:r>
          </a:p>
          <a:p>
            <a:r>
              <a:rPr lang="tr-TR" dirty="0"/>
              <a:t>means no need to sum up their coefficents to derive a total</a:t>
            </a:r>
          </a:p>
          <a:p>
            <a:r>
              <a:rPr lang="tr-TR" dirty="0"/>
              <a:t>coefficent to consider as lagged impact of unemployment changes on inflation changes</a:t>
            </a:r>
          </a:p>
          <a:p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9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510" y="-145657"/>
            <a:ext cx="8667098" cy="56320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tr-TR" dirty="0"/>
          </a:p>
          <a:p>
            <a:r>
              <a:rPr lang="tr-TR" sz="4000" dirty="0"/>
              <a:t>lets try whole adjusted data set with lagged impact of unemployment</a:t>
            </a:r>
          </a:p>
          <a:p>
            <a:r>
              <a:rPr lang="tr-TR" sz="4000" dirty="0"/>
              <a:t>reg9 = dynlm(data=dat_ts, d(inf1) ~ L(un, c(8,9,10)))</a:t>
            </a:r>
          </a:p>
          <a:p>
            <a:r>
              <a:rPr lang="tr-TR" sz="4000" dirty="0"/>
              <a:t>summary(reg9)</a:t>
            </a:r>
          </a:p>
          <a:p>
            <a:r>
              <a:rPr lang="tr-TR" sz="4000" dirty="0"/>
              <a:t> Estimate Std. Error t value Pr(&gt;|t|)   </a:t>
            </a:r>
          </a:p>
          <a:p>
            <a:r>
              <a:rPr lang="tr-TR" sz="4000" dirty="0"/>
              <a:t> (Intercept)          -0.01022    0.06674  -0.153  0.87848   </a:t>
            </a:r>
          </a:p>
          <a:p>
            <a:r>
              <a:rPr lang="tr-TR" sz="4000" dirty="0"/>
              <a:t> L(un, c(8, 9, 10))8   0.41978    0.20629   2.035  0.04314 * </a:t>
            </a:r>
          </a:p>
          <a:p>
            <a:r>
              <a:rPr lang="tr-TR" sz="4000" dirty="0"/>
              <a:t>   L(un, c(8, 9, 10))9  -0.97828    0.37721  -2.593  0.01018 * </a:t>
            </a:r>
          </a:p>
          <a:p>
            <a:r>
              <a:rPr lang="tr-TR" sz="4000" dirty="0"/>
              <a:t>   L(un, c(8, 9, 10))10  0.56024    0.20506   2.732  0.00684 </a:t>
            </a:r>
            <a:r>
              <a:rPr lang="tr-TR" sz="4000" dirty="0" smtClean="0"/>
              <a:t>**</a:t>
            </a:r>
            <a:endParaRPr lang="tr-TR" sz="4000" dirty="0"/>
          </a:p>
          <a:p>
            <a:r>
              <a:rPr lang="tr-TR" sz="4000" dirty="0"/>
              <a:t>   Signif. codes:  0 ‘***’ 0.001 ‘**’ 0.01 ‘*’ 0.05 ‘.’ 0.1 ‘ ’ </a:t>
            </a:r>
            <a:r>
              <a:rPr lang="tr-TR" sz="4000" dirty="0" smtClean="0"/>
              <a:t>1</a:t>
            </a:r>
            <a:endParaRPr lang="tr-TR" sz="4000" dirty="0"/>
          </a:p>
          <a:p>
            <a:r>
              <a:rPr lang="tr-TR" sz="4000" dirty="0"/>
              <a:t> Residual standard error: 0.4908 on 206 degrees of freedom</a:t>
            </a:r>
          </a:p>
          <a:p>
            <a:r>
              <a:rPr lang="tr-TR" sz="4000" dirty="0"/>
              <a:t> Multiple R-squared:  0.03516,	Adjusted R-squared:  0.02111 </a:t>
            </a:r>
          </a:p>
          <a:p>
            <a:r>
              <a:rPr lang="tr-TR" sz="4000" dirty="0"/>
              <a:t> F-statistic: 2.503 on 3 and 206 DF,  p-value: 0.0604</a:t>
            </a:r>
          </a:p>
          <a:p>
            <a:r>
              <a:rPr lang="tr-TR" sz="4000" dirty="0"/>
              <a:t> we tried many versions and</a:t>
            </a:r>
          </a:p>
          <a:p>
            <a:r>
              <a:rPr lang="tr-TR" sz="4000" dirty="0"/>
              <a:t> this regression seems the best but</a:t>
            </a:r>
          </a:p>
          <a:p>
            <a:r>
              <a:rPr lang="tr-TR" sz="4000" dirty="0"/>
              <a:t> too small R square and different signs</a:t>
            </a:r>
          </a:p>
          <a:p>
            <a:r>
              <a:rPr lang="tr-TR" sz="4000" dirty="0"/>
              <a:t> linearHypothesis(reg9, c("L(un, c(8, 9, 10))8 </a:t>
            </a:r>
          </a:p>
          <a:p>
            <a:r>
              <a:rPr lang="tr-TR" sz="4000" dirty="0"/>
              <a:t>+L(un, c(8, 9, 10))9+ L(un, c(8, 9, 10))10 "))</a:t>
            </a:r>
          </a:p>
          <a:p>
            <a:r>
              <a:rPr lang="tr-TR" sz="4000" dirty="0"/>
              <a:t> Model 1: restricted model</a:t>
            </a:r>
          </a:p>
          <a:p>
            <a:r>
              <a:rPr lang="tr-TR" sz="4000" dirty="0"/>
              <a:t> Model 2: d(inf1) ~ L(un, c(8, 9, 10</a:t>
            </a:r>
            <a:r>
              <a:rPr lang="tr-TR" sz="4000" dirty="0" smtClean="0"/>
              <a:t>) </a:t>
            </a:r>
            <a:endParaRPr lang="tr-TR" sz="4000" dirty="0"/>
          </a:p>
          <a:p>
            <a:r>
              <a:rPr lang="tr-TR" sz="4000" dirty="0"/>
              <a:t> Res.Df    RSS Df Sum of Sq      F Pr(&gt;F)</a:t>
            </a:r>
          </a:p>
          <a:p>
            <a:r>
              <a:rPr lang="tr-TR" sz="4000" dirty="0"/>
              <a:t> 1    207 49.634                           </a:t>
            </a:r>
          </a:p>
          <a:p>
            <a:r>
              <a:rPr lang="tr-TR" sz="4000" dirty="0"/>
              <a:t> 2    206 49.628  1 0.0063628 0.0264 0.8711</a:t>
            </a:r>
          </a:p>
          <a:p>
            <a:r>
              <a:rPr lang="tr-TR" sz="4000" dirty="0"/>
              <a:t> once again, they are not meaningful </a:t>
            </a:r>
            <a:r>
              <a:rPr lang="tr-TR" sz="4000" dirty="0" smtClean="0"/>
              <a:t>together</a:t>
            </a:r>
            <a:r>
              <a:rPr lang="tr-TR" sz="4000" dirty="0"/>
              <a:t> </a:t>
            </a:r>
          </a:p>
          <a:p>
            <a:r>
              <a:rPr lang="tr-TR" sz="4000" dirty="0"/>
              <a:t> we showed that, expectation augmented model was not helpful but</a:t>
            </a:r>
          </a:p>
          <a:p>
            <a:r>
              <a:rPr lang="tr-TR" sz="4000" dirty="0"/>
              <a:t> classical one worked fine on Germany's quarterly data set</a:t>
            </a:r>
          </a:p>
          <a:p>
            <a:r>
              <a:rPr lang="tr-TR" sz="4000" dirty="0"/>
              <a:t> but we didn't care about stationarity</a:t>
            </a:r>
          </a:p>
          <a:p>
            <a:r>
              <a:rPr lang="tr-TR" sz="4000" dirty="0"/>
              <a:t> lets examine it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396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87" y="299405"/>
            <a:ext cx="8650915" cy="5741958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 </a:t>
            </a:r>
            <a:r>
              <a:rPr lang="tr-TR" sz="1000" dirty="0"/>
              <a:t>Augmented Dickey-Fuller </a:t>
            </a:r>
            <a:r>
              <a:rPr lang="tr-TR" sz="1000" dirty="0" smtClean="0"/>
              <a:t>Test</a:t>
            </a:r>
            <a:endParaRPr lang="tr-TR" sz="1000" dirty="0"/>
          </a:p>
          <a:p>
            <a:r>
              <a:rPr lang="tr-TR" sz="1000" dirty="0"/>
              <a:t> data:  un_ts</a:t>
            </a:r>
          </a:p>
          <a:p>
            <a:r>
              <a:rPr lang="tr-TR" sz="1000" dirty="0"/>
              <a:t> Dickey-Fuller = -0.82653, Lag order = 6, p-value = 0.958</a:t>
            </a:r>
          </a:p>
          <a:p>
            <a:r>
              <a:rPr lang="tr-TR" sz="1000" dirty="0"/>
              <a:t> alternative hypothesis: stationary</a:t>
            </a:r>
          </a:p>
          <a:p>
            <a:r>
              <a:rPr lang="tr-TR" sz="1000" dirty="0"/>
              <a:t> p value is not below 5% so;</a:t>
            </a:r>
          </a:p>
          <a:p>
            <a:r>
              <a:rPr lang="tr-TR" sz="1000" dirty="0"/>
              <a:t> un_ts time series is not derived from a unique root</a:t>
            </a:r>
          </a:p>
          <a:p>
            <a:r>
              <a:rPr lang="tr-TR" sz="1000" dirty="0"/>
              <a:t> we dont have a stationary time series which means</a:t>
            </a:r>
          </a:p>
          <a:p>
            <a:r>
              <a:rPr lang="tr-TR" sz="1000" dirty="0"/>
              <a:t> our regressions will not be biased</a:t>
            </a:r>
          </a:p>
          <a:p>
            <a:r>
              <a:rPr lang="tr-TR" sz="1000" dirty="0"/>
              <a:t> after checking if other two time series are also not </a:t>
            </a:r>
            <a:r>
              <a:rPr lang="tr-TR" sz="1000" dirty="0" smtClean="0"/>
              <a:t>stationary</a:t>
            </a:r>
            <a:r>
              <a:rPr lang="tr-TR" sz="1000" dirty="0"/>
              <a:t> </a:t>
            </a:r>
          </a:p>
          <a:p>
            <a:r>
              <a:rPr lang="tr-TR" sz="1000" dirty="0"/>
              <a:t>adf.test(inf_1_ts)</a:t>
            </a:r>
          </a:p>
          <a:p>
            <a:r>
              <a:rPr lang="tr-TR" sz="1000" dirty="0"/>
              <a:t> Dickey-Fuller = -3.5789, Lag order = 6, p-value = 0.0363</a:t>
            </a:r>
          </a:p>
          <a:p>
            <a:r>
              <a:rPr lang="tr-TR" sz="1000" dirty="0"/>
              <a:t> alternative hypothesis: stationary</a:t>
            </a:r>
          </a:p>
          <a:p>
            <a:r>
              <a:rPr lang="tr-TR" sz="1000" dirty="0"/>
              <a:t> oops, we have a stationary data set here</a:t>
            </a:r>
          </a:p>
          <a:p>
            <a:r>
              <a:rPr lang="tr-TR" sz="1000" dirty="0"/>
              <a:t> we have auto-correlation till 6th lagged term of inflation from</a:t>
            </a:r>
          </a:p>
          <a:p>
            <a:r>
              <a:rPr lang="tr-TR" sz="1000" dirty="0"/>
              <a:t> one quarter ago</a:t>
            </a:r>
          </a:p>
          <a:p>
            <a:r>
              <a:rPr lang="tr-TR" sz="1000" dirty="0"/>
              <a:t> so we need to model our regressions with </a:t>
            </a:r>
            <a:r>
              <a:rPr lang="tr-TR" sz="1000" dirty="0" smtClean="0"/>
              <a:t>inf1</a:t>
            </a:r>
          </a:p>
          <a:p>
            <a:r>
              <a:rPr lang="tr-TR" sz="1000" dirty="0"/>
              <a:t>with their at least six lags</a:t>
            </a:r>
            <a:r>
              <a:rPr lang="tr-TR" sz="1000" dirty="0" smtClean="0"/>
              <a:t>!</a:t>
            </a:r>
          </a:p>
          <a:p>
            <a:r>
              <a:rPr lang="tr-TR" sz="1000" dirty="0"/>
              <a:t>adf.test(inf_2_ts)</a:t>
            </a:r>
          </a:p>
          <a:p>
            <a:r>
              <a:rPr lang="tr-TR" sz="1000" dirty="0"/>
              <a:t> Dickey-Fuller = -4.0562, Lag order = 6, p-value = 0.01</a:t>
            </a:r>
          </a:p>
          <a:p>
            <a:r>
              <a:rPr lang="tr-TR" sz="1000" dirty="0"/>
              <a:t> alternative hypothesis: stationary</a:t>
            </a:r>
          </a:p>
          <a:p>
            <a:r>
              <a:rPr lang="tr-TR" sz="1000" dirty="0"/>
              <a:t> same is true for time series of quarterly inflation from</a:t>
            </a:r>
          </a:p>
          <a:p>
            <a:r>
              <a:rPr lang="tr-TR" sz="1000" dirty="0"/>
              <a:t> one year ago</a:t>
            </a:r>
          </a:p>
          <a:p>
            <a:r>
              <a:rPr lang="tr-TR" sz="1000" dirty="0"/>
              <a:t> so we try our chance to check out another classical phillips curve model</a:t>
            </a:r>
          </a:p>
          <a:p>
            <a:r>
              <a:rPr lang="tr-TR" sz="1000" dirty="0"/>
              <a:t> which is auto correlated</a:t>
            </a:r>
          </a:p>
          <a:p>
            <a:endParaRPr lang="tr-TR" sz="1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072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98" y="1"/>
            <a:ext cx="8667100" cy="4693380"/>
          </a:xfrm>
        </p:spPr>
        <p:txBody>
          <a:bodyPr>
            <a:normAutofit fontScale="25000" lnSpcReduction="20000"/>
          </a:bodyPr>
          <a:lstStyle/>
          <a:p>
            <a:r>
              <a:rPr lang="tr-TR" sz="3200" dirty="0"/>
              <a:t>summary(reg10)</a:t>
            </a:r>
          </a:p>
          <a:p>
            <a:r>
              <a:rPr lang="tr-TR" sz="3200" dirty="0"/>
              <a:t> Estimate Std. Error t value Pr(&gt;|t|)    </a:t>
            </a:r>
          </a:p>
          <a:p>
            <a:r>
              <a:rPr lang="tr-TR" sz="3200" dirty="0"/>
              <a:t> (Intercept)                    0.73154    0.28816   2.539  0.01675 *  </a:t>
            </a:r>
          </a:p>
          <a:p>
            <a:r>
              <a:rPr lang="tr-TR" sz="3200" dirty="0"/>
              <a:t>   un                            -0.05668    0.04735  -1.197  0.24100    </a:t>
            </a:r>
          </a:p>
          <a:p>
            <a:r>
              <a:rPr lang="tr-TR" sz="3200" dirty="0"/>
              <a:t> L(inf4, c(1, 2, 3, 4, 5, 6))1  1.37541    0.16671   8.250 4.27e-09 ***</a:t>
            </a:r>
          </a:p>
          <a:p>
            <a:r>
              <a:rPr lang="tr-TR" sz="3200" dirty="0"/>
              <a:t>   L(inf4, c(1, 2, 3, 4, 5, 6))2 -0.50613    0.25918  -1.953  0.06055 .  </a:t>
            </a:r>
          </a:p>
          <a:p>
            <a:r>
              <a:rPr lang="tr-TR" sz="3200" dirty="0"/>
              <a:t> L(inf4, c(1, 2, 3, 4, 5, 6))3  0.27070    0.25121   1.078  0.29010    </a:t>
            </a:r>
          </a:p>
          <a:p>
            <a:r>
              <a:rPr lang="tr-TR" sz="3200" dirty="0"/>
              <a:t> L(inf4, c(1, 2, 3, 4, 5, 6))4 -0.74987    0.25572  -2.932  0.00651 ** </a:t>
            </a:r>
          </a:p>
          <a:p>
            <a:r>
              <a:rPr lang="tr-TR" sz="3200" dirty="0"/>
              <a:t>   L(inf4, c(1, 2, 3, 4, 5, 6))5  0.91586    0.26806   3.417  0.00190 ** </a:t>
            </a:r>
          </a:p>
          <a:p>
            <a:r>
              <a:rPr lang="tr-TR" sz="3200" dirty="0"/>
              <a:t>   L(inf4, c(1, 2, 3, 4, 5, 6))6 -0.43073    0.15618  -2.758  0.00996 ** </a:t>
            </a:r>
          </a:p>
          <a:p>
            <a:r>
              <a:rPr lang="tr-TR" sz="3200" dirty="0" smtClean="0"/>
              <a:t>Signif</a:t>
            </a:r>
            <a:r>
              <a:rPr lang="tr-TR" sz="3200" dirty="0"/>
              <a:t>. codes:  0 ‘***’ 0.001 ‘**’ 0.01 ‘*’ 0.05 ‘.’ 0.1 ‘ ’ </a:t>
            </a:r>
            <a:r>
              <a:rPr lang="tr-TR" sz="3200" dirty="0" smtClean="0"/>
              <a:t>1</a:t>
            </a:r>
            <a:endParaRPr lang="tr-TR" sz="3200" dirty="0"/>
          </a:p>
          <a:p>
            <a:r>
              <a:rPr lang="tr-TR" sz="3200" dirty="0"/>
              <a:t> Residual standard error: 0.349 on 29 degrees of freedom</a:t>
            </a:r>
          </a:p>
          <a:p>
            <a:r>
              <a:rPr lang="tr-TR" sz="3200" dirty="0"/>
              <a:t> Multiple R-squared:  0.9271,	Adjusted R-squared:  0.9094 </a:t>
            </a:r>
          </a:p>
          <a:p>
            <a:r>
              <a:rPr lang="tr-TR" sz="3200" dirty="0"/>
              <a:t> F-statistic: 52.65 on 7 and 29 DF,  p-value: 8.743e-15</a:t>
            </a:r>
          </a:p>
          <a:p>
            <a:r>
              <a:rPr lang="tr-TR" sz="3200" dirty="0"/>
              <a:t> so hi R square!</a:t>
            </a:r>
          </a:p>
          <a:p>
            <a:r>
              <a:rPr lang="tr-TR" sz="3200" dirty="0"/>
              <a:t> coefficent of unemployment is still negative</a:t>
            </a:r>
          </a:p>
          <a:p>
            <a:r>
              <a:rPr lang="tr-TR" sz="3200" dirty="0"/>
              <a:t> it is now smaller</a:t>
            </a:r>
          </a:p>
          <a:p>
            <a:r>
              <a:rPr lang="tr-TR" sz="3200" dirty="0"/>
              <a:t> and lost its </a:t>
            </a:r>
            <a:r>
              <a:rPr lang="tr-TR" sz="3200" dirty="0" smtClean="0"/>
              <a:t>significancy </a:t>
            </a:r>
            <a:r>
              <a:rPr lang="tr-TR" sz="3200" dirty="0"/>
              <a:t> </a:t>
            </a:r>
          </a:p>
          <a:p>
            <a:r>
              <a:rPr lang="tr-TR" sz="3200" dirty="0"/>
              <a:t>linearHypothesis(reg10, c("</a:t>
            </a:r>
          </a:p>
          <a:p>
            <a:r>
              <a:rPr lang="tr-TR" sz="3200" dirty="0"/>
              <a:t>L(inf4, c(1, 2, 3, 4, 5, 6))1 + L(inf4, c(1, 2, 3, 4, 5, 6))2 + L(inf4, c(1, 2, 3, 4, 5, 6))3 + </a:t>
            </a:r>
          </a:p>
          <a:p>
            <a:r>
              <a:rPr lang="tr-TR" sz="3200" dirty="0"/>
              <a:t>L(inf4, c(1, 2, 3, 4, 5, 6))4 + L(inf4, c(1, 2, 3, 4, 5, 6))5 + L(inf4, c(1, 2, 3, 4, 5, 6))</a:t>
            </a:r>
            <a:r>
              <a:rPr lang="tr-TR" sz="3200" dirty="0" smtClean="0"/>
              <a:t>6</a:t>
            </a:r>
            <a:r>
              <a:rPr lang="tr-TR" sz="3200" dirty="0"/>
              <a:t> </a:t>
            </a:r>
            <a:r>
              <a:rPr lang="tr-TR" sz="3200" dirty="0" smtClean="0"/>
              <a:t>"))</a:t>
            </a:r>
          </a:p>
          <a:p>
            <a:r>
              <a:rPr lang="tr-TR" sz="3200" dirty="0"/>
              <a:t> Model 1: restricted model</a:t>
            </a:r>
          </a:p>
          <a:p>
            <a:r>
              <a:rPr lang="tr-TR" sz="3200" dirty="0"/>
              <a:t> Model 2: inf4 ~ un + L(inf4, c(1, 2, 3, 4, 5, 6</a:t>
            </a:r>
            <a:r>
              <a:rPr lang="tr-TR" sz="3200" dirty="0" smtClean="0"/>
              <a:t>))</a:t>
            </a:r>
            <a:endParaRPr lang="tr-TR" sz="3200" dirty="0"/>
          </a:p>
          <a:p>
            <a:r>
              <a:rPr lang="tr-TR" sz="3200" dirty="0"/>
              <a:t> Res.Df    RSS Df Sum of Sq      F    Pr(&gt;F)    </a:t>
            </a:r>
          </a:p>
          <a:p>
            <a:r>
              <a:rPr lang="tr-TR" sz="3200" dirty="0"/>
              <a:t> 1     30 33.232                                  </a:t>
            </a:r>
          </a:p>
          <a:p>
            <a:r>
              <a:rPr lang="tr-TR" sz="3200" dirty="0"/>
              <a:t> 2     29  3.532  1      29.7 243.85 1.185e-15 ***</a:t>
            </a:r>
          </a:p>
          <a:p>
            <a:r>
              <a:rPr lang="tr-TR" sz="3200" dirty="0"/>
              <a:t> yes the lags are meaningful!</a:t>
            </a:r>
          </a:p>
          <a:p>
            <a:r>
              <a:rPr lang="tr-TR" sz="3200" dirty="0"/>
              <a:t> so, we notice that we over estimated our coefficent in </a:t>
            </a:r>
            <a:r>
              <a:rPr lang="tr-TR" sz="3200" dirty="0" smtClean="0"/>
              <a:t>reg4</a:t>
            </a:r>
            <a:r>
              <a:rPr lang="tr-TR" sz="3200" dirty="0"/>
              <a:t> </a:t>
            </a:r>
          </a:p>
          <a:p>
            <a:r>
              <a:rPr lang="tr-TR" sz="3200" dirty="0"/>
              <a:t> but we know that in periods before, the inflation rates were correlated by such periods</a:t>
            </a:r>
          </a:p>
          <a:p>
            <a:endParaRPr lang="tr-TR" sz="1000" dirty="0"/>
          </a:p>
          <a:p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306770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196"/>
            <a:ext cx="8596668" cy="6238960"/>
          </a:xfrm>
        </p:spPr>
        <p:txBody>
          <a:bodyPr>
            <a:normAutofit fontScale="32500" lnSpcReduction="20000"/>
          </a:bodyPr>
          <a:lstStyle/>
          <a:p>
            <a:r>
              <a:rPr lang="tr-TR" sz="2500" dirty="0"/>
              <a:t>reg11 = dynlm(data = dat_p3, inf4 ~ un + L(un, c(1,2,3,4,5,6)) + L(inf4, c(1,2,3,4,5,6)))</a:t>
            </a:r>
          </a:p>
          <a:p>
            <a:r>
              <a:rPr lang="tr-TR" sz="2500" dirty="0"/>
              <a:t>summary(reg11)</a:t>
            </a:r>
          </a:p>
          <a:p>
            <a:r>
              <a:rPr lang="tr-TR" sz="2500" dirty="0"/>
              <a:t>Estimate Std. Error t value Pr(&gt;|t|)    </a:t>
            </a:r>
          </a:p>
          <a:p>
            <a:r>
              <a:rPr lang="tr-TR" sz="2500" dirty="0"/>
              <a:t> (Intercept)                    0.60617    0.33792   1.794 0.076873 .  </a:t>
            </a:r>
          </a:p>
          <a:p>
            <a:r>
              <a:rPr lang="tr-TR" sz="2500" dirty="0"/>
              <a:t> un                            -0.32339    0.27163  -1.191 0.237580    </a:t>
            </a:r>
          </a:p>
          <a:p>
            <a:r>
              <a:rPr lang="tr-TR" sz="2500" dirty="0"/>
              <a:t> L(un, c(1, 2, 3, 4, 5, 6))1    0.62216    0.50788   1.225 0.224398    </a:t>
            </a:r>
          </a:p>
          <a:p>
            <a:r>
              <a:rPr lang="tr-TR" sz="2500" dirty="0"/>
              <a:t> L(un, c(1, 2, 3, 4, 5, 6))2   -0.01152    0.51633  -0.022 0.982259    </a:t>
            </a:r>
          </a:p>
          <a:p>
            <a:r>
              <a:rPr lang="tr-TR" sz="2500" dirty="0"/>
              <a:t> L(un, c(1, 2, 3, 4, 5, 6))3   -0.64488    0.54930  -1.174 0.244103    </a:t>
            </a:r>
          </a:p>
          <a:p>
            <a:r>
              <a:rPr lang="tr-TR" sz="2500" dirty="0"/>
              <a:t> L(un, c(1, 2, 3, 4, 5, 6))4    0.44167    0.56901   0.776 0.440070    </a:t>
            </a:r>
          </a:p>
          <a:p>
            <a:r>
              <a:rPr lang="tr-TR" sz="2500" dirty="0"/>
              <a:t> L(un, c(1, 2, 3, 4, 5, 6))5   -0.39731    0.58540  -0.679 0.499423    </a:t>
            </a:r>
          </a:p>
          <a:p>
            <a:r>
              <a:rPr lang="tr-TR" sz="2500" dirty="0"/>
              <a:t> L(un, c(1, 2, 3, 4, 5, 6))6    0.26210    0.32143   0.815 0.417416    </a:t>
            </a:r>
          </a:p>
          <a:p>
            <a:r>
              <a:rPr lang="tr-TR" sz="2500" dirty="0"/>
              <a:t> L(inf4, c(1, 2, 3, 4, 5, 6))1  1.13455    0.10921  10.389 3.57e-16 ***</a:t>
            </a:r>
          </a:p>
          <a:p>
            <a:r>
              <a:rPr lang="tr-TR" sz="2500" dirty="0"/>
              <a:t>   L(inf4, c(1, 2, 3, 4, 5, 6))2 -0.06415    0.15298  -0.419 0.676186    </a:t>
            </a:r>
          </a:p>
          <a:p>
            <a:r>
              <a:rPr lang="tr-TR" sz="2500" dirty="0"/>
              <a:t> L(inf4, c(1, 2, 3, 4, 5, 6))3 -0.19030    0.15057  -1.264 0.210188    </a:t>
            </a:r>
          </a:p>
          <a:p>
            <a:r>
              <a:rPr lang="tr-TR" sz="2500" dirty="0"/>
              <a:t> L(inf4, c(1, 2, 3, 4, 5, 6))4 -0.24960    0.14648  -1.704 0.092527 .  </a:t>
            </a:r>
          </a:p>
          <a:p>
            <a:r>
              <a:rPr lang="tr-TR" sz="2500" dirty="0"/>
              <a:t> L(inf4, c(1, 2, 3, 4, 5, 6))5  0.59076    0.14793   3.993 0.000151 ***</a:t>
            </a:r>
          </a:p>
          <a:p>
            <a:r>
              <a:rPr lang="tr-TR" sz="2500" dirty="0"/>
              <a:t>   L(inf4, c(1, 2, 3, 4, 5, 6))6 -0.31633    0.10355  -3.055 0.003118 ** </a:t>
            </a:r>
          </a:p>
          <a:p>
            <a:r>
              <a:rPr lang="tr-TR" sz="2500" dirty="0"/>
              <a:t>   ---</a:t>
            </a:r>
          </a:p>
          <a:p>
            <a:r>
              <a:rPr lang="tr-TR" sz="2500" dirty="0"/>
              <a:t>   Signif. codes:  0 ‘***’ 0.001 ‘**’ 0.01 ‘*’ 0.05 ‘.’ 0.1 ‘ ’ 1</a:t>
            </a:r>
          </a:p>
          <a:p>
            <a:r>
              <a:rPr lang="tr-TR" sz="2500" dirty="0"/>
              <a:t> </a:t>
            </a:r>
          </a:p>
          <a:p>
            <a:r>
              <a:rPr lang="tr-TR" sz="2500" dirty="0"/>
              <a:t> Residual standard error: 0.4254 on 75 degrees of freedom</a:t>
            </a:r>
          </a:p>
          <a:p>
            <a:r>
              <a:rPr lang="tr-TR" sz="2500" dirty="0"/>
              <a:t> Multiple R-squared:  0.9219,	Adjusted R-squared:  0.9084 </a:t>
            </a:r>
          </a:p>
          <a:p>
            <a:r>
              <a:rPr lang="tr-TR" sz="2500" dirty="0"/>
              <a:t> F-statistic: 68.09 on 13 and 75 DF,  p-value: &lt; 2.2e-16</a:t>
            </a:r>
          </a:p>
          <a:p>
            <a:r>
              <a:rPr lang="tr-TR" sz="2500" dirty="0"/>
              <a:t> But all the significancies of unemployment levels are lost</a:t>
            </a:r>
          </a:p>
          <a:p>
            <a:r>
              <a:rPr lang="tr-TR" sz="2500" dirty="0"/>
              <a:t> while the the lags of inflation itself, is much more better explaining</a:t>
            </a:r>
          </a:p>
          <a:p>
            <a:r>
              <a:rPr lang="tr-TR" sz="2500" dirty="0"/>
              <a:t> our current inflation.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975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9009"/>
          </a:xfrm>
        </p:spPr>
        <p:txBody>
          <a:bodyPr>
            <a:normAutofit fontScale="90000"/>
          </a:bodyPr>
          <a:lstStyle/>
          <a:p>
            <a:r>
              <a:rPr lang="tr-TR" dirty="0"/>
              <a:t>Conclusion:</a:t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0911"/>
            <a:ext cx="8596668" cy="4730452"/>
          </a:xfrm>
        </p:spPr>
        <p:txBody>
          <a:bodyPr/>
          <a:lstStyle/>
          <a:p>
            <a:r>
              <a:rPr lang="tr-TR" dirty="0"/>
              <a:t>Validity of Phillips Curve seems to hold for Germany both in general, and also in sub periods, but relatively smaller coefficents arround   -0,2 and  -0.3</a:t>
            </a:r>
          </a:p>
          <a:p>
            <a:r>
              <a:rPr lang="tr-TR" dirty="0"/>
              <a:t>In different period such elasticity is changing a lot.</a:t>
            </a:r>
          </a:p>
          <a:p>
            <a:r>
              <a:rPr lang="tr-TR" dirty="0"/>
              <a:t>But when we tried to examine Expectation Augmented Phillips Curve,</a:t>
            </a:r>
          </a:p>
          <a:p>
            <a:r>
              <a:rPr lang="tr-TR" dirty="0"/>
              <a:t>We couldn’t get same strong relation between unemployment and inflation.</a:t>
            </a:r>
          </a:p>
          <a:p>
            <a:r>
              <a:rPr lang="tr-TR" dirty="0"/>
              <a:t>One reason always can be also about our naive expectation assumption that we considered expectations are always equal to last observation.</a:t>
            </a:r>
          </a:p>
          <a:p>
            <a:r>
              <a:rPr lang="tr-TR" dirty="0"/>
              <a:t>We showed that in conventional – classical form of Phillips Curve, even such strong correletaion is not a cause-effect relationship.</a:t>
            </a:r>
          </a:p>
          <a:p>
            <a:r>
              <a:rPr lang="tr-TR" dirty="0"/>
              <a:t>Literaly; we can say Phillips Curve is valid in Germany but, unemployment rates are not defining inflation rates.</a:t>
            </a:r>
          </a:p>
          <a:p>
            <a:r>
              <a:rPr lang="tr-TR" dirty="0"/>
              <a:t>Inflation rates are looks like enough sticky over all period that we examined, where main explanatory variable were its own lags with so high R squares.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248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053737"/>
            <a:ext cx="9601196" cy="5468983"/>
          </a:xfrm>
        </p:spPr>
        <p:txBody>
          <a:bodyPr>
            <a:normAutofit/>
          </a:bodyPr>
          <a:lstStyle/>
          <a:p>
            <a:r>
              <a:rPr lang="tr-TR" dirty="0"/>
              <a:t>MAHMUT ŞENYUVA</a:t>
            </a:r>
            <a:br>
              <a:rPr lang="tr-TR" dirty="0"/>
            </a:br>
            <a:r>
              <a:rPr lang="tr-TR" dirty="0"/>
              <a:t>SERAY YÖRÜCÜ</a:t>
            </a:r>
            <a:br>
              <a:rPr lang="tr-TR" dirty="0"/>
            </a:br>
            <a:r>
              <a:rPr lang="tr-TR" dirty="0"/>
              <a:t>EZGİ CEREN ERDOĞAN</a:t>
            </a:r>
            <a:br>
              <a:rPr lang="tr-T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5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723F49BE-61A1-43CE-A311-FFAC12E0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tr-TR" dirty="0"/>
              <a:t> is </a:t>
            </a:r>
            <a:r>
              <a:rPr lang="en-US" dirty="0"/>
              <a:t>Phillips</a:t>
            </a:r>
            <a:r>
              <a:rPr lang="tr-TR" dirty="0"/>
              <a:t> </a:t>
            </a:r>
            <a:r>
              <a:rPr lang="en-US" dirty="0"/>
              <a:t>Curve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8B8BB817-8F16-4926-970B-FB94BF45E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Phillips Curve</a:t>
            </a:r>
            <a:r>
              <a:rPr lang="tr-TR" sz="2200" dirty="0"/>
              <a:t> is</a:t>
            </a:r>
            <a:r>
              <a:rPr lang="en-US" sz="2200" dirty="0"/>
              <a:t> developed by A.W.H Phillips in 20th century in order to estimate future inflation rate for UK. Phillips developed the </a:t>
            </a:r>
            <a:r>
              <a:rPr lang="tr-TR" sz="2200" dirty="0" err="1"/>
              <a:t>theory</a:t>
            </a:r>
            <a:r>
              <a:rPr lang="tr-TR" sz="2200" dirty="0"/>
              <a:t> </a:t>
            </a:r>
            <a:r>
              <a:rPr lang="en-US" sz="2200" dirty="0"/>
              <a:t>by looking at the past values </a:t>
            </a:r>
            <a:r>
              <a:rPr lang="tr-TR" sz="2200" dirty="0"/>
              <a:t>of</a:t>
            </a:r>
            <a:r>
              <a:rPr lang="en-US" sz="2200" dirty="0"/>
              <a:t> inflation and unemployment </a:t>
            </a:r>
            <a:r>
              <a:rPr lang="tr-TR" sz="2200" dirty="0"/>
              <a:t>data </a:t>
            </a:r>
            <a:r>
              <a:rPr lang="en-US" sz="2200" dirty="0"/>
              <a:t>in UK and </a:t>
            </a:r>
            <a:r>
              <a:rPr lang="tr-TR" sz="2200" dirty="0" err="1"/>
              <a:t>assumed</a:t>
            </a:r>
            <a:r>
              <a:rPr lang="tr-TR" sz="2200" dirty="0"/>
              <a:t> </a:t>
            </a:r>
            <a:r>
              <a:rPr lang="tr-TR" sz="2200" dirty="0" err="1"/>
              <a:t>that</a:t>
            </a:r>
            <a:r>
              <a:rPr lang="tr-TR" sz="2200" dirty="0"/>
              <a:t> </a:t>
            </a:r>
            <a:r>
              <a:rPr lang="tr-TR" sz="2200" dirty="0" err="1"/>
              <a:t>there</a:t>
            </a:r>
            <a:r>
              <a:rPr lang="tr-TR" sz="2200" dirty="0"/>
              <a:t> </a:t>
            </a:r>
            <a:r>
              <a:rPr lang="tr-TR" sz="2200" dirty="0" err="1"/>
              <a:t>was</a:t>
            </a:r>
            <a:r>
              <a:rPr lang="en-US" sz="2200" dirty="0"/>
              <a:t> an inverse </a:t>
            </a:r>
            <a:r>
              <a:rPr lang="tr-TR" sz="2200" dirty="0" err="1"/>
              <a:t>relationship</a:t>
            </a:r>
            <a:r>
              <a:rPr lang="tr-TR" sz="2200" dirty="0"/>
              <a:t> </a:t>
            </a:r>
            <a:r>
              <a:rPr lang="tr-TR" sz="2200" dirty="0" err="1"/>
              <a:t>between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values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41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FEBDB851-31E3-4AFD-92C8-8A04A94F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Later</a:t>
            </a:r>
            <a:r>
              <a:rPr lang="tr-TR" dirty="0"/>
              <a:t> in US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886642D-CDDB-4469-97F0-B116DF68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 err="1"/>
              <a:t>Later</a:t>
            </a:r>
            <a:r>
              <a:rPr lang="tr-TR" sz="2200" dirty="0"/>
              <a:t> t</a:t>
            </a:r>
            <a:r>
              <a:rPr lang="en-US" sz="2200" dirty="0"/>
              <a:t>he same theory was applied to the US, by Samuelson and Solow, giving policymakers the chance to choose </a:t>
            </a:r>
            <a:r>
              <a:rPr lang="en-US" sz="2200" noProof="1"/>
              <a:t>between</a:t>
            </a:r>
            <a:r>
              <a:rPr lang="en-US" sz="2200" dirty="0"/>
              <a:t> unemployment and inflation depending on economy’s current situation</a:t>
            </a:r>
            <a:r>
              <a:rPr lang="tr-TR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015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B0776A40-2D63-4325-B694-A7EC5C8B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53" y="514068"/>
            <a:ext cx="8596668" cy="1320800"/>
          </a:xfrm>
        </p:spPr>
        <p:txBody>
          <a:bodyPr>
            <a:normAutofit/>
          </a:bodyPr>
          <a:lstStyle/>
          <a:p>
            <a:r>
              <a:rPr lang="tr-TR" sz="3200" dirty="0"/>
              <a:t>Here I </a:t>
            </a:r>
            <a:r>
              <a:rPr lang="tr-TR" sz="3200" dirty="0" err="1"/>
              <a:t>checked</a:t>
            </a:r>
            <a:r>
              <a:rPr lang="tr-TR" sz="3200" dirty="0"/>
              <a:t>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case</a:t>
            </a:r>
            <a:r>
              <a:rPr lang="tr-TR" sz="3200" dirty="0"/>
              <a:t> </a:t>
            </a:r>
            <a:r>
              <a:rPr lang="tr-TR" sz="3200" dirty="0" err="1"/>
              <a:t>for</a:t>
            </a:r>
            <a:r>
              <a:rPr lang="tr-TR" sz="3200" dirty="0"/>
              <a:t> Germany</a:t>
            </a:r>
            <a:endParaRPr lang="en-US" sz="32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xmlns="" id="{A302B206-2166-4C78-B95C-3FFD6626BE37}"/>
              </a:ext>
            </a:extLst>
          </p:cNvPr>
          <p:cNvSpPr txBox="1"/>
          <p:nvPr/>
        </p:nvSpPr>
        <p:spPr>
          <a:xfrm>
            <a:off x="800371" y="1197621"/>
            <a:ext cx="7995671" cy="231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the FRED data from </a:t>
            </a: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1965 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</a:p>
          <a:p>
            <a:r>
              <a:rPr lang="tr-TR" sz="2000" dirty="0"/>
              <a:t>Data</a:t>
            </a:r>
          </a:p>
          <a:p>
            <a:r>
              <a:rPr lang="tr-TR" sz="1200" dirty="0"/>
              <a:t>We get the data from FRED and with simple formating we start to create our analise data.</a:t>
            </a:r>
          </a:p>
          <a:p>
            <a:r>
              <a:rPr lang="tr-TR" sz="1200" dirty="0"/>
              <a:t>We add a column with name of period two divide our data to for different periods, considering Phillips Curve validity is generally limited in definite </a:t>
            </a:r>
            <a:r>
              <a:rPr lang="tr-TR" sz="1200" dirty="0" smtClean="0"/>
              <a:t>periods</a:t>
            </a:r>
          </a:p>
          <a:p>
            <a:endParaRPr lang="tr-TR" sz="2000" dirty="0"/>
          </a:p>
          <a:p>
            <a:r>
              <a:rPr lang="tr-TR" sz="2000" dirty="0"/>
              <a:t> 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" y="2735109"/>
            <a:ext cx="8448825" cy="327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8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8C201B5-315B-434A-BCE6-DC938ADBD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29" y="-41005"/>
            <a:ext cx="11506196" cy="671449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tr-TR" sz="2000" dirty="0"/>
          </a:p>
          <a:p>
            <a:r>
              <a:rPr lang="tr-TR" sz="1100" dirty="0"/>
              <a:t>inf_2 is </a:t>
            </a:r>
            <a:r>
              <a:rPr lang="tr-TR" sz="1100" dirty="0" err="1"/>
              <a:t>quarterly</a:t>
            </a:r>
            <a:r>
              <a:rPr lang="tr-TR" sz="1100" dirty="0"/>
              <a:t> </a:t>
            </a:r>
            <a:r>
              <a:rPr lang="tr-TR" sz="1100" dirty="0" err="1"/>
              <a:t>inflation</a:t>
            </a:r>
            <a:r>
              <a:rPr lang="tr-TR" sz="1100" dirty="0"/>
              <a:t> rate </a:t>
            </a:r>
            <a:r>
              <a:rPr lang="tr-TR" sz="1100" dirty="0" err="1"/>
              <a:t>from</a:t>
            </a:r>
            <a:r>
              <a:rPr lang="tr-TR" sz="1100" dirty="0"/>
              <a:t> </a:t>
            </a:r>
            <a:r>
              <a:rPr lang="tr-TR" sz="1100" dirty="0" err="1"/>
              <a:t>one</a:t>
            </a:r>
            <a:r>
              <a:rPr lang="tr-TR" sz="1100" dirty="0"/>
              <a:t> </a:t>
            </a:r>
            <a:r>
              <a:rPr lang="tr-TR" sz="1100" dirty="0" err="1"/>
              <a:t>year</a:t>
            </a:r>
            <a:r>
              <a:rPr lang="tr-TR" sz="1100" dirty="0"/>
              <a:t> </a:t>
            </a:r>
            <a:r>
              <a:rPr lang="tr-TR" sz="1100" dirty="0" err="1"/>
              <a:t>ago</a:t>
            </a:r>
            <a:endParaRPr lang="tr-TR" sz="1100" dirty="0"/>
          </a:p>
          <a:p>
            <a:r>
              <a:rPr lang="tr-TR" sz="1100" dirty="0"/>
              <a:t>reg1=</a:t>
            </a:r>
            <a:r>
              <a:rPr lang="tr-TR" sz="1100" dirty="0" err="1"/>
              <a:t>lm</a:t>
            </a:r>
            <a:r>
              <a:rPr lang="tr-TR" sz="1100" dirty="0"/>
              <a:t>(inf_2 ~ un, data = </a:t>
            </a:r>
            <a:r>
              <a:rPr lang="tr-TR" sz="1100" dirty="0" err="1"/>
              <a:t>dat</a:t>
            </a:r>
            <a:r>
              <a:rPr lang="tr-TR" sz="1100" dirty="0"/>
              <a:t>)</a:t>
            </a:r>
          </a:p>
          <a:p>
            <a:r>
              <a:rPr lang="tr-TR" sz="1100" dirty="0"/>
              <a:t>summary(reg1)</a:t>
            </a:r>
          </a:p>
          <a:p>
            <a:r>
              <a:rPr lang="tr-TR" sz="1100" dirty="0"/>
              <a:t>Estimate Std. Error t value Pr(&gt;|t|)    </a:t>
            </a:r>
          </a:p>
          <a:p>
            <a:r>
              <a:rPr lang="tr-TR" sz="1100" dirty="0"/>
              <a:t>(Intercept)  4.13633    0.19755  20.938  &lt; 2e-16 *</a:t>
            </a:r>
          </a:p>
          <a:p>
            <a:r>
              <a:rPr lang="tr-TR" sz="1100" dirty="0"/>
              <a:t>   un         -0.27911    0.03236  -8.625 1.33e-15 *</a:t>
            </a:r>
          </a:p>
          <a:p>
            <a:r>
              <a:rPr lang="tr-TR" sz="1100" dirty="0"/>
              <a:t>   Signif. codes:  0 ‘*’ 0.001 ‘*’ 0.01 ‘’ 0.05 ‘.’ 0.1 ‘ ’ 1</a:t>
            </a:r>
          </a:p>
          <a:p>
            <a:r>
              <a:rPr lang="tr-TR" sz="1100" dirty="0"/>
              <a:t>Residual standard error: 1.502 on 218 degrees of freedom</a:t>
            </a:r>
          </a:p>
          <a:p>
            <a:r>
              <a:rPr lang="tr-TR" sz="1100" dirty="0"/>
              <a:t>Multiple R-squared:  0.2544, Adjusted R-squared:  0.251 </a:t>
            </a:r>
          </a:p>
          <a:p>
            <a:r>
              <a:rPr lang="tr-TR" sz="1100" dirty="0"/>
              <a:t>F-statistic:  74.4 on 1 and 218 DF,  p-value: 1.332e-15</a:t>
            </a:r>
          </a:p>
          <a:p>
            <a:r>
              <a:rPr lang="tr-TR" sz="1100" dirty="0"/>
              <a:t>anlamlı, negatif (makro teori ile uyumlu)</a:t>
            </a:r>
          </a:p>
          <a:p>
            <a:r>
              <a:rPr lang="tr-TR" sz="1100" dirty="0"/>
              <a:t>in conventinal old form of phillips curve</a:t>
            </a:r>
          </a:p>
          <a:p>
            <a:r>
              <a:rPr lang="tr-TR" sz="1100" dirty="0"/>
              <a:t>we can detect really a negative correlation between unemployment and inflation</a:t>
            </a:r>
          </a:p>
          <a:p>
            <a:r>
              <a:rPr lang="tr-TR" sz="1100" dirty="0"/>
              <a:t>even without any lagged impact of unemployment</a:t>
            </a:r>
          </a:p>
          <a:p>
            <a:r>
              <a:rPr lang="tr-TR" sz="1100" dirty="0"/>
              <a:t>but our data is not seasonally adjusted, lets deseason inflation</a:t>
            </a:r>
          </a:p>
          <a:p>
            <a:r>
              <a:rPr lang="tr-TR" sz="1100" dirty="0"/>
              <a:t>and unemployment data, first</a:t>
            </a:r>
          </a:p>
        </p:txBody>
      </p:sp>
    </p:spTree>
    <p:extLst>
      <p:ext uri="{BB962C8B-B14F-4D97-AF65-F5344CB8AC3E}">
        <p14:creationId xmlns:p14="http://schemas.microsoft.com/office/powerpoint/2010/main" val="249462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6D9ACDA-05D7-43EF-87A2-025A9FF6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12" y="568554"/>
            <a:ext cx="13345560" cy="33637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1100" dirty="0" err="1"/>
              <a:t>un_ts</a:t>
            </a:r>
            <a:r>
              <a:rPr lang="tr-TR" sz="1100" dirty="0"/>
              <a:t> = </a:t>
            </a:r>
            <a:r>
              <a:rPr lang="tr-TR" sz="1100" dirty="0" err="1"/>
              <a:t>ts</a:t>
            </a:r>
            <a:r>
              <a:rPr lang="tr-TR" sz="1100" dirty="0"/>
              <a:t>(</a:t>
            </a:r>
            <a:r>
              <a:rPr lang="tr-TR" sz="1100" dirty="0" err="1"/>
              <a:t>dat$un</a:t>
            </a:r>
            <a:r>
              <a:rPr lang="tr-TR" sz="1100" dirty="0"/>
              <a:t>, start = c(1963,1), </a:t>
            </a:r>
            <a:r>
              <a:rPr lang="tr-TR" sz="1100" dirty="0" err="1"/>
              <a:t>frequency</a:t>
            </a:r>
            <a:r>
              <a:rPr lang="tr-TR" sz="1100" dirty="0"/>
              <a:t> = 4)</a:t>
            </a:r>
          </a:p>
          <a:p>
            <a:r>
              <a:rPr lang="tr-TR" sz="1100" dirty="0"/>
              <a:t>inf_1_ts = </a:t>
            </a:r>
            <a:r>
              <a:rPr lang="tr-TR" sz="1100" dirty="0" err="1"/>
              <a:t>ts</a:t>
            </a:r>
            <a:r>
              <a:rPr lang="tr-TR" sz="1100" dirty="0"/>
              <a:t>(dat$inf_1, start = c(1963,1), </a:t>
            </a:r>
            <a:r>
              <a:rPr lang="tr-TR" sz="1100" dirty="0" err="1"/>
              <a:t>frequency</a:t>
            </a:r>
            <a:r>
              <a:rPr lang="tr-TR" sz="1100" dirty="0"/>
              <a:t> = 4)</a:t>
            </a:r>
          </a:p>
          <a:p>
            <a:r>
              <a:rPr lang="tr-TR" sz="1100" dirty="0"/>
              <a:t>inf_2_ts = </a:t>
            </a:r>
            <a:r>
              <a:rPr lang="tr-TR" sz="1100" dirty="0" err="1"/>
              <a:t>ts</a:t>
            </a:r>
            <a:r>
              <a:rPr lang="tr-TR" sz="1100" dirty="0"/>
              <a:t>(dat$inf_2, start = c(1963,1), </a:t>
            </a:r>
            <a:r>
              <a:rPr lang="tr-TR" sz="1100" dirty="0" err="1"/>
              <a:t>frequency</a:t>
            </a:r>
            <a:r>
              <a:rPr lang="tr-TR" sz="1100" dirty="0"/>
              <a:t> = 4)</a:t>
            </a:r>
          </a:p>
          <a:p>
            <a:r>
              <a:rPr lang="tr-TR" sz="1100" dirty="0" err="1"/>
              <a:t>we</a:t>
            </a:r>
            <a:r>
              <a:rPr lang="tr-TR" sz="1100" dirty="0"/>
              <a:t> </a:t>
            </a:r>
            <a:r>
              <a:rPr lang="tr-TR" sz="1100" dirty="0" err="1"/>
              <a:t>used</a:t>
            </a:r>
            <a:r>
              <a:rPr lang="tr-TR" sz="1100" dirty="0"/>
              <a:t> </a:t>
            </a:r>
            <a:r>
              <a:rPr lang="tr-TR" sz="1100" dirty="0" err="1"/>
              <a:t>additive</a:t>
            </a:r>
            <a:r>
              <a:rPr lang="tr-TR" sz="1100" dirty="0"/>
              <a:t> </a:t>
            </a:r>
            <a:r>
              <a:rPr lang="tr-TR" sz="1100" dirty="0" err="1"/>
              <a:t>method</a:t>
            </a:r>
            <a:r>
              <a:rPr lang="tr-TR" sz="1100" dirty="0"/>
              <a:t> since </a:t>
            </a:r>
            <a:r>
              <a:rPr lang="tr-TR" sz="1100" dirty="0" err="1"/>
              <a:t>they</a:t>
            </a:r>
            <a:r>
              <a:rPr lang="tr-TR" sz="1100" dirty="0"/>
              <a:t> </a:t>
            </a:r>
            <a:r>
              <a:rPr lang="tr-TR" sz="1100" dirty="0" err="1"/>
              <a:t>already</a:t>
            </a:r>
            <a:r>
              <a:rPr lang="tr-TR" sz="1100" dirty="0"/>
              <a:t> </a:t>
            </a:r>
            <a:r>
              <a:rPr lang="tr-TR" sz="1100" dirty="0" err="1"/>
              <a:t>are</a:t>
            </a:r>
            <a:r>
              <a:rPr lang="tr-TR" sz="1100" dirty="0"/>
              <a:t> </a:t>
            </a:r>
            <a:r>
              <a:rPr lang="tr-TR" sz="1100" dirty="0" err="1"/>
              <a:t>percentual</a:t>
            </a:r>
            <a:r>
              <a:rPr lang="tr-TR" sz="1100" dirty="0"/>
              <a:t> </a:t>
            </a:r>
            <a:r>
              <a:rPr lang="tr-TR" sz="1100" dirty="0" err="1"/>
              <a:t>growth</a:t>
            </a:r>
            <a:r>
              <a:rPr lang="tr-TR" sz="1100" dirty="0"/>
              <a:t> </a:t>
            </a:r>
            <a:r>
              <a:rPr lang="tr-TR" sz="1100" dirty="0" err="1"/>
              <a:t>rates</a:t>
            </a:r>
            <a:endParaRPr lang="tr-TR" sz="1100" dirty="0"/>
          </a:p>
          <a:p>
            <a:r>
              <a:rPr lang="tr-TR" sz="1100" dirty="0" err="1"/>
              <a:t>does</a:t>
            </a:r>
            <a:r>
              <a:rPr lang="tr-TR" sz="1100" dirty="0"/>
              <a:t> not </a:t>
            </a:r>
            <a:r>
              <a:rPr lang="tr-TR" sz="1100" dirty="0" err="1"/>
              <a:t>show</a:t>
            </a:r>
            <a:r>
              <a:rPr lang="tr-TR" sz="1100" dirty="0"/>
              <a:t> </a:t>
            </a:r>
            <a:r>
              <a:rPr lang="tr-TR" sz="1100" dirty="0" err="1"/>
              <a:t>any</a:t>
            </a:r>
            <a:r>
              <a:rPr lang="tr-TR" sz="1100" dirty="0"/>
              <a:t> </a:t>
            </a:r>
            <a:r>
              <a:rPr lang="tr-TR" sz="1100" dirty="0" err="1"/>
              <a:t>explorential</a:t>
            </a:r>
            <a:r>
              <a:rPr lang="tr-TR" sz="1100" dirty="0"/>
              <a:t> </a:t>
            </a:r>
            <a:r>
              <a:rPr lang="tr-TR" sz="1100" dirty="0" err="1"/>
              <a:t>growth</a:t>
            </a:r>
            <a:r>
              <a:rPr lang="tr-TR" sz="1100" dirty="0"/>
              <a:t> </a:t>
            </a:r>
            <a:r>
              <a:rPr lang="tr-TR" sz="1100" dirty="0" err="1"/>
              <a:t>over</a:t>
            </a:r>
            <a:r>
              <a:rPr lang="tr-TR" sz="1100" dirty="0"/>
              <a:t> time</a:t>
            </a:r>
          </a:p>
          <a:p>
            <a:r>
              <a:rPr lang="tr-TR" sz="1100" dirty="0" err="1"/>
              <a:t>comp_un</a:t>
            </a:r>
            <a:r>
              <a:rPr lang="tr-TR" sz="1100" dirty="0"/>
              <a:t> = </a:t>
            </a:r>
            <a:r>
              <a:rPr lang="tr-TR" sz="1100" dirty="0" err="1"/>
              <a:t>decompose</a:t>
            </a:r>
            <a:r>
              <a:rPr lang="tr-TR" sz="1100" dirty="0"/>
              <a:t>(</a:t>
            </a:r>
            <a:r>
              <a:rPr lang="tr-TR" sz="1100" dirty="0" err="1"/>
              <a:t>un_ts</a:t>
            </a:r>
            <a:r>
              <a:rPr lang="tr-TR" sz="1100" dirty="0"/>
              <a:t>, "</a:t>
            </a:r>
            <a:r>
              <a:rPr lang="tr-TR" sz="1100" dirty="0" err="1"/>
              <a:t>additive</a:t>
            </a:r>
            <a:r>
              <a:rPr lang="tr-TR" sz="1100" dirty="0"/>
              <a:t>")</a:t>
            </a:r>
          </a:p>
          <a:p>
            <a:r>
              <a:rPr lang="tr-TR" sz="1100" dirty="0"/>
              <a:t>comp_inf1 = </a:t>
            </a:r>
            <a:r>
              <a:rPr lang="tr-TR" sz="1100" dirty="0" err="1"/>
              <a:t>decompose</a:t>
            </a:r>
            <a:r>
              <a:rPr lang="tr-TR" sz="1100" dirty="0"/>
              <a:t>(inf_1_ts, "</a:t>
            </a:r>
            <a:r>
              <a:rPr lang="tr-TR" sz="1100" dirty="0" err="1"/>
              <a:t>additive</a:t>
            </a:r>
            <a:r>
              <a:rPr lang="tr-TR" sz="1100" dirty="0"/>
              <a:t>")</a:t>
            </a:r>
          </a:p>
          <a:p>
            <a:r>
              <a:rPr lang="tr-TR" sz="1100" dirty="0"/>
              <a:t>comp_inf2 = </a:t>
            </a:r>
            <a:r>
              <a:rPr lang="tr-TR" sz="1100" dirty="0" err="1"/>
              <a:t>decompose</a:t>
            </a:r>
            <a:r>
              <a:rPr lang="tr-TR" sz="1100" dirty="0"/>
              <a:t>(inf_2_ts, "</a:t>
            </a:r>
            <a:r>
              <a:rPr lang="tr-TR" sz="1100" dirty="0" err="1"/>
              <a:t>additive</a:t>
            </a:r>
            <a:r>
              <a:rPr lang="tr-TR" sz="1100" dirty="0"/>
              <a:t>")</a:t>
            </a:r>
          </a:p>
          <a:p>
            <a:r>
              <a:rPr lang="tr-TR" sz="1100" dirty="0"/>
              <a:t>here we are seasonally adjusting our time series</a:t>
            </a:r>
          </a:p>
          <a:p>
            <a:r>
              <a:rPr lang="tr-TR" sz="1100" dirty="0"/>
              <a:t>un = un_ts - comp_un$seasonal</a:t>
            </a:r>
          </a:p>
          <a:p>
            <a:r>
              <a:rPr lang="tr-TR" sz="1100" dirty="0"/>
              <a:t>inf1 = inf_1_ts - comp_inf1$seasonal</a:t>
            </a:r>
          </a:p>
          <a:p>
            <a:r>
              <a:rPr lang="tr-TR" sz="1100" dirty="0"/>
              <a:t>inf4 = inf_2_ts - comp_inf2$seasonal</a:t>
            </a:r>
          </a:p>
          <a:p>
            <a:r>
              <a:rPr lang="tr-TR" sz="1100" dirty="0"/>
              <a:t>adding also period columns</a:t>
            </a:r>
          </a:p>
          <a:p>
            <a:r>
              <a:rPr lang="tr-TR" sz="1100" dirty="0" err="1"/>
              <a:t>per</a:t>
            </a:r>
            <a:r>
              <a:rPr lang="tr-TR" sz="1100" dirty="0"/>
              <a:t> = </a:t>
            </a:r>
            <a:r>
              <a:rPr lang="tr-TR" sz="1100" dirty="0" err="1"/>
              <a:t>dat$period</a:t>
            </a:r>
          </a:p>
          <a:p>
            <a:r>
              <a:rPr lang="tr-TR" sz="1100" dirty="0"/>
              <a:t>dat_tmp = cbind(inf1,inf4,un,per)</a:t>
            </a:r>
          </a:p>
          <a:p>
            <a:r>
              <a:rPr lang="tr-TR" sz="1100" dirty="0"/>
              <a:t>dat_ts = ts(dat_tmp, start = c(1963,1), frequency = 4)</a:t>
            </a:r>
          </a:p>
          <a:p>
            <a:r>
              <a:rPr lang="tr-TR" sz="1100" dirty="0" err="1"/>
              <a:t>now</a:t>
            </a:r>
            <a:r>
              <a:rPr lang="tr-TR" sz="1100" dirty="0"/>
              <a:t> </a:t>
            </a:r>
            <a:r>
              <a:rPr lang="tr-TR" sz="1100" dirty="0" err="1"/>
              <a:t>we</a:t>
            </a:r>
            <a:r>
              <a:rPr lang="tr-TR" sz="1100" dirty="0"/>
              <a:t> </a:t>
            </a:r>
            <a:r>
              <a:rPr lang="tr-TR" sz="1100" dirty="0" err="1"/>
              <a:t>have</a:t>
            </a:r>
            <a:r>
              <a:rPr lang="tr-TR" sz="1100" dirty="0"/>
              <a:t> </a:t>
            </a:r>
            <a:r>
              <a:rPr lang="tr-TR" sz="1100" dirty="0" err="1"/>
              <a:t>adjusted</a:t>
            </a:r>
            <a:r>
              <a:rPr lang="tr-TR" sz="1100" dirty="0"/>
              <a:t> time data</a:t>
            </a:r>
          </a:p>
          <a:p>
            <a:r>
              <a:rPr lang="tr-TR" sz="1600" dirty="0"/>
              <a:t>lets try without season effect if we still observe same relation</a:t>
            </a:r>
          </a:p>
          <a:p>
            <a:r>
              <a:rPr lang="tr-TR" sz="1600" dirty="0"/>
              <a:t>reg2 = dynlm(data=dat_ts, inf4 ~ un)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97840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E70DD79-CED0-4F61-BFC1-98761036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42" y="51484"/>
            <a:ext cx="10052632" cy="16900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1000" dirty="0" err="1"/>
              <a:t>lets</a:t>
            </a:r>
            <a:r>
              <a:rPr lang="tr-TR" sz="1000" dirty="0"/>
              <a:t> </a:t>
            </a:r>
            <a:r>
              <a:rPr lang="tr-TR" sz="1000" dirty="0" err="1"/>
              <a:t>try</a:t>
            </a:r>
            <a:r>
              <a:rPr lang="tr-TR" sz="1000" dirty="0"/>
              <a:t> </a:t>
            </a:r>
            <a:r>
              <a:rPr lang="tr-TR" sz="1000" dirty="0" err="1"/>
              <a:t>without</a:t>
            </a:r>
            <a:r>
              <a:rPr lang="tr-TR" sz="1000" dirty="0"/>
              <a:t> </a:t>
            </a:r>
            <a:r>
              <a:rPr lang="tr-TR" sz="1000" dirty="0" err="1"/>
              <a:t>season</a:t>
            </a:r>
            <a:r>
              <a:rPr lang="tr-TR" sz="1000" dirty="0"/>
              <a:t> </a:t>
            </a:r>
            <a:r>
              <a:rPr lang="tr-TR" sz="1000" dirty="0" err="1"/>
              <a:t>effect</a:t>
            </a:r>
            <a:r>
              <a:rPr lang="tr-TR" sz="1000" dirty="0"/>
              <a:t> </a:t>
            </a:r>
            <a:r>
              <a:rPr lang="tr-TR" sz="1000" dirty="0" err="1"/>
              <a:t>if</a:t>
            </a:r>
            <a:r>
              <a:rPr lang="tr-TR" sz="1000" dirty="0"/>
              <a:t> </a:t>
            </a:r>
            <a:r>
              <a:rPr lang="tr-TR" sz="1000" dirty="0" err="1"/>
              <a:t>we</a:t>
            </a:r>
            <a:r>
              <a:rPr lang="tr-TR" sz="1000" dirty="0"/>
              <a:t> </a:t>
            </a:r>
            <a:r>
              <a:rPr lang="tr-TR" sz="1000" dirty="0" err="1"/>
              <a:t>still</a:t>
            </a:r>
            <a:r>
              <a:rPr lang="tr-TR" sz="1000" dirty="0"/>
              <a:t> </a:t>
            </a:r>
            <a:r>
              <a:rPr lang="tr-TR" sz="1000" dirty="0" err="1"/>
              <a:t>observe</a:t>
            </a:r>
            <a:r>
              <a:rPr lang="tr-TR" sz="1000" dirty="0"/>
              <a:t> </a:t>
            </a:r>
            <a:r>
              <a:rPr lang="tr-TR" sz="1000" dirty="0" err="1"/>
              <a:t>same</a:t>
            </a:r>
            <a:r>
              <a:rPr lang="tr-TR" sz="1000" dirty="0"/>
              <a:t> </a:t>
            </a:r>
            <a:r>
              <a:rPr lang="tr-TR" sz="1000" dirty="0" err="1"/>
              <a:t>relation</a:t>
            </a:r>
            <a:endParaRPr lang="tr-TR" sz="1000" dirty="0"/>
          </a:p>
          <a:p>
            <a:r>
              <a:rPr lang="tr-TR" sz="1000" dirty="0"/>
              <a:t>reg2 = </a:t>
            </a:r>
            <a:r>
              <a:rPr lang="tr-TR" sz="1000" dirty="0" err="1"/>
              <a:t>dynlm</a:t>
            </a:r>
            <a:r>
              <a:rPr lang="tr-TR" sz="1000" dirty="0"/>
              <a:t>(data=</a:t>
            </a:r>
            <a:r>
              <a:rPr lang="tr-TR" sz="1000" dirty="0" err="1"/>
              <a:t>dat_ts</a:t>
            </a:r>
            <a:r>
              <a:rPr lang="tr-TR" sz="1000" dirty="0"/>
              <a:t>, inf4 ~ un)</a:t>
            </a:r>
          </a:p>
          <a:p>
            <a:r>
              <a:rPr lang="tr-TR" sz="1000" dirty="0" err="1"/>
              <a:t>summary</a:t>
            </a:r>
            <a:r>
              <a:rPr lang="tr-TR" sz="1000" dirty="0"/>
              <a:t>(reg2)</a:t>
            </a:r>
          </a:p>
          <a:p>
            <a:r>
              <a:rPr lang="tr-TR" sz="1000" dirty="0"/>
              <a:t>               </a:t>
            </a:r>
            <a:r>
              <a:rPr lang="tr-TR" sz="1000" dirty="0" err="1"/>
              <a:t>Estimate</a:t>
            </a:r>
            <a:r>
              <a:rPr lang="tr-TR" sz="1000" dirty="0"/>
              <a:t> </a:t>
            </a:r>
            <a:r>
              <a:rPr lang="tr-TR" sz="1000" dirty="0" err="1"/>
              <a:t>Std</a:t>
            </a:r>
            <a:r>
              <a:rPr lang="tr-TR" sz="1000" dirty="0"/>
              <a:t>. </a:t>
            </a:r>
            <a:r>
              <a:rPr lang="tr-TR" sz="1000" dirty="0" err="1"/>
              <a:t>Error</a:t>
            </a:r>
            <a:r>
              <a:rPr lang="tr-TR" sz="1000" dirty="0"/>
              <a:t> t </a:t>
            </a:r>
            <a:r>
              <a:rPr lang="tr-TR" sz="1000" dirty="0" err="1"/>
              <a:t>value</a:t>
            </a:r>
            <a:r>
              <a:rPr lang="tr-TR" sz="1000" dirty="0"/>
              <a:t> Pr(&gt;|t|)    </a:t>
            </a:r>
          </a:p>
          <a:p>
            <a:r>
              <a:rPr lang="tr-TR" sz="1000" dirty="0"/>
              <a:t>(</a:t>
            </a:r>
            <a:r>
              <a:rPr lang="tr-TR" sz="1000" dirty="0" err="1"/>
              <a:t>Intercept</a:t>
            </a:r>
            <a:r>
              <a:rPr lang="tr-TR" sz="1000" dirty="0"/>
              <a:t>)  4.13646    0.19755  20.939  &lt; 2e-16 *</a:t>
            </a:r>
          </a:p>
          <a:p>
            <a:r>
              <a:rPr lang="tr-TR" sz="1000" dirty="0"/>
              <a:t>   un          -0.27913    0.03236  -8.626 1.32e-15 *</a:t>
            </a:r>
          </a:p>
          <a:p>
            <a:r>
              <a:rPr lang="tr-TR" sz="1000" dirty="0"/>
              <a:t>   </a:t>
            </a:r>
            <a:r>
              <a:rPr lang="tr-TR" sz="1000" dirty="0" err="1"/>
              <a:t>Signif</a:t>
            </a:r>
            <a:r>
              <a:rPr lang="tr-TR" sz="1000" dirty="0"/>
              <a:t>. </a:t>
            </a:r>
            <a:r>
              <a:rPr lang="tr-TR" sz="1000" dirty="0" err="1"/>
              <a:t>codes</a:t>
            </a:r>
            <a:r>
              <a:rPr lang="tr-TR" sz="1000" dirty="0"/>
              <a:t>:  0 ‘*’ 0.001 ‘*’ 0.01 ‘’ 0.05 ‘.’ 0.1 ‘ ’ 1</a:t>
            </a:r>
          </a:p>
          <a:p>
            <a:r>
              <a:rPr lang="tr-TR" sz="1000" dirty="0" err="1"/>
              <a:t>Residual</a:t>
            </a:r>
            <a:r>
              <a:rPr lang="tr-TR" sz="1000" dirty="0"/>
              <a:t> </a:t>
            </a:r>
            <a:r>
              <a:rPr lang="tr-TR" sz="1000" dirty="0" err="1"/>
              <a:t>standard</a:t>
            </a:r>
            <a:r>
              <a:rPr lang="tr-TR" sz="1000" dirty="0"/>
              <a:t> </a:t>
            </a:r>
            <a:r>
              <a:rPr lang="tr-TR" sz="1000" dirty="0" err="1"/>
              <a:t>error</a:t>
            </a:r>
            <a:r>
              <a:rPr lang="tr-TR" sz="1000" dirty="0"/>
              <a:t>: 1.502 on 218 </a:t>
            </a:r>
            <a:r>
              <a:rPr lang="tr-TR" sz="1000" dirty="0" err="1"/>
              <a:t>degrees</a:t>
            </a:r>
            <a:r>
              <a:rPr lang="tr-TR" sz="1000" dirty="0"/>
              <a:t> of </a:t>
            </a:r>
            <a:r>
              <a:rPr lang="tr-TR" sz="1000" dirty="0" err="1"/>
              <a:t>freedom</a:t>
            </a:r>
            <a:endParaRPr lang="tr-TR" sz="1000" dirty="0"/>
          </a:p>
          <a:p>
            <a:r>
              <a:rPr lang="tr-TR" sz="1000" dirty="0" err="1"/>
              <a:t>Multiple</a:t>
            </a:r>
            <a:r>
              <a:rPr lang="tr-TR" sz="1000" dirty="0"/>
              <a:t> R-</a:t>
            </a:r>
            <a:r>
              <a:rPr lang="tr-TR" sz="1000" dirty="0" err="1"/>
              <a:t>squared</a:t>
            </a:r>
            <a:r>
              <a:rPr lang="tr-TR" sz="1000" dirty="0"/>
              <a:t>:  0.2545, </a:t>
            </a:r>
            <a:r>
              <a:rPr lang="tr-TR" sz="1000" dirty="0" err="1"/>
              <a:t>Adjusted</a:t>
            </a:r>
            <a:r>
              <a:rPr lang="tr-TR" sz="1000" dirty="0"/>
              <a:t> R-</a:t>
            </a:r>
            <a:r>
              <a:rPr lang="tr-TR" sz="1000" dirty="0" err="1"/>
              <a:t>squared</a:t>
            </a:r>
            <a:r>
              <a:rPr lang="tr-TR" sz="1000" dirty="0"/>
              <a:t>:  0.2511 </a:t>
            </a:r>
          </a:p>
          <a:p>
            <a:r>
              <a:rPr lang="tr-TR" sz="1000" dirty="0"/>
              <a:t>F-</a:t>
            </a:r>
            <a:r>
              <a:rPr lang="tr-TR" sz="1000" dirty="0" err="1"/>
              <a:t>statistic</a:t>
            </a:r>
            <a:r>
              <a:rPr lang="tr-TR" sz="1000" dirty="0"/>
              <a:t>: 74.41 on 1 </a:t>
            </a:r>
            <a:r>
              <a:rPr lang="tr-TR" sz="1000" dirty="0" err="1"/>
              <a:t>and</a:t>
            </a:r>
            <a:r>
              <a:rPr lang="tr-TR" sz="1000" dirty="0"/>
              <a:t> 218 DF,  p-</a:t>
            </a:r>
            <a:r>
              <a:rPr lang="tr-TR" sz="1000" dirty="0" err="1"/>
              <a:t>value</a:t>
            </a:r>
            <a:r>
              <a:rPr lang="tr-TR" sz="1000" dirty="0"/>
              <a:t>: 1.325e-15</a:t>
            </a:r>
          </a:p>
          <a:p>
            <a:r>
              <a:rPr lang="tr-TR" sz="1000" dirty="0" err="1"/>
              <a:t>yes</a:t>
            </a:r>
            <a:r>
              <a:rPr lang="tr-TR" sz="1000" dirty="0"/>
              <a:t>, </a:t>
            </a:r>
            <a:r>
              <a:rPr lang="tr-TR" sz="1000" dirty="0" err="1"/>
              <a:t>quite</a:t>
            </a:r>
            <a:r>
              <a:rPr lang="tr-TR" sz="1000" dirty="0"/>
              <a:t> </a:t>
            </a:r>
            <a:r>
              <a:rPr lang="tr-TR" sz="1000" dirty="0" err="1"/>
              <a:t>same</a:t>
            </a:r>
            <a:r>
              <a:rPr lang="tr-TR" sz="1000" dirty="0"/>
              <a:t> </a:t>
            </a:r>
            <a:r>
              <a:rPr lang="tr-TR" sz="1000" dirty="0" err="1"/>
              <a:t>numbers</a:t>
            </a:r>
            <a:r>
              <a:rPr lang="tr-TR" sz="1000" dirty="0"/>
              <a:t> </a:t>
            </a:r>
            <a:r>
              <a:rPr lang="tr-TR" sz="1000" dirty="0" err="1"/>
              <a:t>occured</a:t>
            </a:r>
            <a:endParaRPr lang="tr-TR" sz="1000" dirty="0"/>
          </a:p>
          <a:p>
            <a:r>
              <a:rPr lang="tr-TR" sz="1000" dirty="0" err="1"/>
              <a:t>our</a:t>
            </a:r>
            <a:r>
              <a:rPr lang="tr-TR" sz="1000" dirty="0"/>
              <a:t> </a:t>
            </a:r>
            <a:r>
              <a:rPr lang="tr-TR" sz="1000" dirty="0" err="1"/>
              <a:t>coefficent</a:t>
            </a:r>
            <a:r>
              <a:rPr lang="tr-TR" sz="1000" dirty="0"/>
              <a:t> in </a:t>
            </a:r>
            <a:r>
              <a:rPr lang="tr-TR" sz="1000" dirty="0" err="1"/>
              <a:t>longh</a:t>
            </a:r>
            <a:r>
              <a:rPr lang="tr-TR" sz="1000" dirty="0"/>
              <a:t> </a:t>
            </a:r>
            <a:r>
              <a:rPr lang="tr-TR" sz="1000" dirty="0" err="1"/>
              <a:t>term</a:t>
            </a:r>
            <a:r>
              <a:rPr lang="tr-TR" sz="1000" dirty="0"/>
              <a:t> is -0,28</a:t>
            </a:r>
          </a:p>
          <a:p>
            <a:r>
              <a:rPr lang="tr-TR" sz="1000" dirty="0" err="1"/>
              <a:t>Now</a:t>
            </a:r>
            <a:r>
              <a:rPr lang="tr-TR" sz="1000" dirty="0"/>
              <a:t>, </a:t>
            </a:r>
            <a:r>
              <a:rPr lang="tr-TR" sz="1000" dirty="0" err="1"/>
              <a:t>we</a:t>
            </a:r>
            <a:r>
              <a:rPr lang="tr-TR" sz="1000" dirty="0"/>
              <a:t> </a:t>
            </a:r>
            <a:r>
              <a:rPr lang="tr-TR" sz="1000" dirty="0" err="1"/>
              <a:t>are</a:t>
            </a:r>
            <a:r>
              <a:rPr lang="tr-TR" sz="1000" dirty="0"/>
              <a:t> </a:t>
            </a:r>
            <a:r>
              <a:rPr lang="tr-TR" sz="1000" dirty="0" err="1"/>
              <a:t>managing</a:t>
            </a:r>
            <a:r>
              <a:rPr lang="tr-TR" sz="1000" dirty="0"/>
              <a:t> </a:t>
            </a:r>
            <a:r>
              <a:rPr lang="tr-TR" sz="1000" dirty="0" err="1"/>
              <a:t>to</a:t>
            </a:r>
            <a:r>
              <a:rPr lang="tr-TR" sz="1000" dirty="0"/>
              <a:t> </a:t>
            </a:r>
            <a:r>
              <a:rPr lang="tr-TR" sz="1000" dirty="0" err="1"/>
              <a:t>explain</a:t>
            </a:r>
            <a:r>
              <a:rPr lang="tr-TR" sz="1000" dirty="0"/>
              <a:t> </a:t>
            </a:r>
            <a:r>
              <a:rPr lang="tr-TR" sz="1000" dirty="0" err="1"/>
              <a:t>about</a:t>
            </a:r>
            <a:r>
              <a:rPr lang="tr-TR" sz="1000" dirty="0"/>
              <a:t> %15 </a:t>
            </a:r>
            <a:r>
              <a:rPr lang="tr-TR" sz="1000" dirty="0" err="1"/>
              <a:t>percent</a:t>
            </a:r>
            <a:r>
              <a:rPr lang="tr-TR" sz="1000" dirty="0"/>
              <a:t> of </a:t>
            </a:r>
            <a:r>
              <a:rPr lang="tr-TR" sz="1000" dirty="0" err="1"/>
              <a:t>inflation's</a:t>
            </a:r>
            <a:r>
              <a:rPr lang="tr-TR" sz="1000" dirty="0"/>
              <a:t> </a:t>
            </a:r>
            <a:r>
              <a:rPr lang="tr-TR" sz="1000" dirty="0" err="1"/>
              <a:t>changments</a:t>
            </a:r>
            <a:endParaRPr lang="tr-TR" sz="1000" dirty="0"/>
          </a:p>
          <a:p>
            <a:r>
              <a:rPr lang="tr-TR" sz="1000" dirty="0" err="1"/>
              <a:t>by</a:t>
            </a:r>
            <a:r>
              <a:rPr lang="tr-TR" sz="1000" dirty="0"/>
              <a:t> </a:t>
            </a:r>
            <a:r>
              <a:rPr lang="tr-TR" sz="1000" dirty="0" err="1"/>
              <a:t>unemployment</a:t>
            </a:r>
            <a:r>
              <a:rPr lang="tr-TR" sz="1000" dirty="0"/>
              <a:t> </a:t>
            </a:r>
            <a:r>
              <a:rPr lang="tr-TR" sz="1000" dirty="0" err="1"/>
              <a:t>rates</a:t>
            </a:r>
            <a:endParaRPr lang="tr-TR" sz="1000" dirty="0"/>
          </a:p>
          <a:p>
            <a:r>
              <a:rPr lang="tr-TR" sz="1000" dirty="0" err="1"/>
              <a:t>lets</a:t>
            </a:r>
            <a:r>
              <a:rPr lang="tr-TR" sz="1000" dirty="0"/>
              <a:t> </a:t>
            </a:r>
            <a:r>
              <a:rPr lang="tr-TR" sz="1000" dirty="0" err="1"/>
              <a:t>check</a:t>
            </a:r>
            <a:r>
              <a:rPr lang="tr-TR" sz="1000" dirty="0"/>
              <a:t> </a:t>
            </a:r>
            <a:r>
              <a:rPr lang="tr-TR" sz="1000" dirty="0" err="1"/>
              <a:t>if</a:t>
            </a:r>
            <a:r>
              <a:rPr lang="tr-TR" sz="1000" dirty="0"/>
              <a:t> </a:t>
            </a:r>
            <a:r>
              <a:rPr lang="tr-TR" sz="1000" dirty="0" err="1"/>
              <a:t>we</a:t>
            </a:r>
            <a:r>
              <a:rPr lang="tr-TR" sz="1000" dirty="0"/>
              <a:t> </a:t>
            </a:r>
            <a:r>
              <a:rPr lang="tr-TR" sz="1000" dirty="0" err="1"/>
              <a:t>see</a:t>
            </a:r>
            <a:r>
              <a:rPr lang="tr-TR" sz="1000" dirty="0"/>
              <a:t> </a:t>
            </a:r>
            <a:r>
              <a:rPr lang="tr-TR" sz="1000" dirty="0" err="1"/>
              <a:t>some</a:t>
            </a:r>
            <a:r>
              <a:rPr lang="tr-TR" sz="1000" dirty="0"/>
              <a:t> </a:t>
            </a:r>
            <a:r>
              <a:rPr lang="tr-TR" sz="1000" dirty="0" err="1"/>
              <a:t>significant</a:t>
            </a:r>
            <a:r>
              <a:rPr lang="tr-TR" sz="1000" dirty="0"/>
              <a:t> </a:t>
            </a:r>
            <a:r>
              <a:rPr lang="tr-TR" sz="1000" dirty="0" err="1"/>
              <a:t>impact</a:t>
            </a:r>
            <a:r>
              <a:rPr lang="tr-TR" sz="1000" dirty="0"/>
              <a:t> of </a:t>
            </a:r>
            <a:r>
              <a:rPr lang="tr-TR" sz="1000" dirty="0" err="1"/>
              <a:t>different</a:t>
            </a:r>
            <a:r>
              <a:rPr lang="tr-TR" sz="1000" dirty="0"/>
              <a:t> </a:t>
            </a:r>
            <a:r>
              <a:rPr lang="tr-TR" sz="1000" dirty="0" err="1"/>
              <a:t>periods</a:t>
            </a:r>
            <a:endParaRPr lang="tr-TR" sz="1000" dirty="0"/>
          </a:p>
          <a:p>
            <a:r>
              <a:rPr lang="tr-TR" sz="1000" dirty="0"/>
              <a:t>dat_p1 = </a:t>
            </a:r>
            <a:r>
              <a:rPr lang="tr-TR" sz="1000" dirty="0" err="1"/>
              <a:t>subset</a:t>
            </a:r>
            <a:r>
              <a:rPr lang="tr-TR" sz="1000" dirty="0"/>
              <a:t>(</a:t>
            </a:r>
            <a:r>
              <a:rPr lang="tr-TR" sz="1000" dirty="0" err="1"/>
              <a:t>dat_ts</a:t>
            </a:r>
            <a:r>
              <a:rPr lang="tr-TR" sz="1000" dirty="0"/>
              <a:t>, </a:t>
            </a:r>
            <a:r>
              <a:rPr lang="tr-TR" sz="1000" dirty="0" err="1"/>
              <a:t>per</a:t>
            </a:r>
            <a:r>
              <a:rPr lang="tr-TR" sz="1000" dirty="0"/>
              <a:t> == 'period_1')</a:t>
            </a:r>
          </a:p>
          <a:p>
            <a:r>
              <a:rPr lang="tr-TR" sz="1000" dirty="0"/>
              <a:t>dat_p1 = </a:t>
            </a:r>
            <a:r>
              <a:rPr lang="tr-TR" sz="1000" dirty="0" err="1"/>
              <a:t>ts</a:t>
            </a:r>
            <a:r>
              <a:rPr lang="tr-TR" sz="1000" dirty="0"/>
              <a:t>(dat_p1, start = c(1963,1), </a:t>
            </a:r>
            <a:r>
              <a:rPr lang="tr-TR" sz="1000" dirty="0" err="1"/>
              <a:t>frequency</a:t>
            </a:r>
            <a:r>
              <a:rPr lang="tr-TR" sz="1000" dirty="0"/>
              <a:t> = 4)</a:t>
            </a:r>
          </a:p>
          <a:p>
            <a:r>
              <a:rPr lang="tr-TR" sz="1000" dirty="0"/>
              <a:t>dat_p2 = </a:t>
            </a:r>
            <a:r>
              <a:rPr lang="tr-TR" sz="1000" dirty="0" err="1"/>
              <a:t>subset</a:t>
            </a:r>
            <a:r>
              <a:rPr lang="tr-TR" sz="1000" dirty="0"/>
              <a:t>(</a:t>
            </a:r>
            <a:r>
              <a:rPr lang="tr-TR" sz="1000" dirty="0" err="1"/>
              <a:t>dat_ts</a:t>
            </a:r>
            <a:r>
              <a:rPr lang="tr-TR" sz="1000" dirty="0"/>
              <a:t>, </a:t>
            </a:r>
            <a:r>
              <a:rPr lang="tr-TR" sz="1000" dirty="0" err="1"/>
              <a:t>per</a:t>
            </a:r>
            <a:r>
              <a:rPr lang="tr-TR" sz="1000" dirty="0"/>
              <a:t> == 'period_2')</a:t>
            </a:r>
          </a:p>
          <a:p>
            <a:r>
              <a:rPr lang="tr-TR" sz="1000" dirty="0"/>
              <a:t>dat_p2 = ts(dat_p2, start = c(1973,2), frequency = 4)</a:t>
            </a:r>
          </a:p>
          <a:p>
            <a:r>
              <a:rPr lang="tr-TR" sz="1000" dirty="0"/>
              <a:t>dat_p3 = subset(dat_ts, per == 'period_3')</a:t>
            </a:r>
          </a:p>
          <a:p>
            <a:r>
              <a:rPr lang="tr-TR" sz="1000" dirty="0"/>
              <a:t>dat_p3 = ts(dat_p3, start = c(1984,1), frequency = 4)</a:t>
            </a:r>
          </a:p>
          <a:p>
            <a:r>
              <a:rPr lang="tr-TR" sz="1000" dirty="0"/>
              <a:t>dat_p4 = subset(dat_ts, per == 'period_2')</a:t>
            </a:r>
          </a:p>
          <a:p>
            <a:r>
              <a:rPr lang="tr-TR" sz="1000" dirty="0"/>
              <a:t>dat_p4 = ts(dat_p4, start = c(2007,4), frequency = 4)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684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062A210-8A91-424B-BCB5-516562D18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13" y="187553"/>
            <a:ext cx="10678559" cy="6425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100" dirty="0"/>
              <a:t>eg3 = </a:t>
            </a:r>
            <a:r>
              <a:rPr lang="tr-TR" sz="1100" dirty="0" err="1"/>
              <a:t>dynlm</a:t>
            </a:r>
            <a:r>
              <a:rPr lang="tr-TR" sz="1100" dirty="0"/>
              <a:t>(data=dat_p1, inf4 ~ un)</a:t>
            </a:r>
          </a:p>
          <a:p>
            <a:r>
              <a:rPr lang="tr-TR" sz="1100" dirty="0" err="1"/>
              <a:t>summary</a:t>
            </a:r>
            <a:r>
              <a:rPr lang="tr-TR" sz="1100" dirty="0"/>
              <a:t>(reg3)</a:t>
            </a:r>
          </a:p>
          <a:p>
            <a:r>
              <a:rPr lang="tr-TR" sz="1100" dirty="0" err="1"/>
              <a:t>Estimate</a:t>
            </a:r>
            <a:r>
              <a:rPr lang="tr-TR" sz="1100" dirty="0"/>
              <a:t> </a:t>
            </a:r>
            <a:r>
              <a:rPr lang="tr-TR" sz="1100" dirty="0" err="1"/>
              <a:t>Std</a:t>
            </a:r>
            <a:r>
              <a:rPr lang="tr-TR" sz="1100" dirty="0"/>
              <a:t>. </a:t>
            </a:r>
            <a:r>
              <a:rPr lang="tr-TR" sz="1100" dirty="0" err="1"/>
              <a:t>Error</a:t>
            </a:r>
            <a:r>
              <a:rPr lang="tr-TR" sz="1100" dirty="0"/>
              <a:t> t </a:t>
            </a:r>
            <a:r>
              <a:rPr lang="tr-TR" sz="1100" dirty="0" err="1"/>
              <a:t>value</a:t>
            </a:r>
            <a:r>
              <a:rPr lang="tr-TR" sz="1100" dirty="0"/>
              <a:t> Pr(&gt;|t|)    </a:t>
            </a:r>
          </a:p>
          <a:p>
            <a:r>
              <a:rPr lang="tr-TR" sz="1100" dirty="0"/>
              <a:t>(Intercept)   4.2609     0.5063   8.416 2.66e-10 *</a:t>
            </a:r>
          </a:p>
          <a:p>
            <a:r>
              <a:rPr lang="tr-TR" sz="1100" dirty="0"/>
              <a:t>   un           -1.3660     0.7042  -1.940   0.0597 .  </a:t>
            </a:r>
          </a:p>
          <a:p>
            <a:r>
              <a:rPr lang="tr-TR" sz="1100" dirty="0"/>
              <a:t>---</a:t>
            </a:r>
          </a:p>
          <a:p>
            <a:r>
              <a:rPr lang="tr-TR" sz="1100" dirty="0"/>
              <a:t>   Signif. codes:  0 ‘*’ 0.001 ‘*’ 0.01 ‘’ 0.05 ‘.’ 0.1 ‘ ’ 1</a:t>
            </a:r>
          </a:p>
          <a:p>
            <a:r>
              <a:rPr lang="tr-TR" sz="1100" dirty="0"/>
              <a:t>Residual standard error: 1.358 on 39 degrees of freedom</a:t>
            </a:r>
          </a:p>
          <a:p>
            <a:r>
              <a:rPr lang="tr-TR" sz="1100" dirty="0"/>
              <a:t>Multiple R-squared:  0.08799, Adjusted R-squared:  0.06461 </a:t>
            </a:r>
          </a:p>
          <a:p>
            <a:r>
              <a:rPr lang="tr-TR" sz="1100" dirty="0"/>
              <a:t>F-statistic: 3.763 on 1 and 39 DF,  p-value: 0.05966</a:t>
            </a:r>
          </a:p>
          <a:p>
            <a:r>
              <a:rPr lang="tr-TR" sz="1100" dirty="0"/>
              <a:t>R square is too small. there is a highly significant intercept</a:t>
            </a:r>
          </a:p>
          <a:p>
            <a:r>
              <a:rPr lang="tr-TR" sz="1100" dirty="0"/>
              <a:t>which we can comment as sucj-h period, the inflation ratew were arround some</a:t>
            </a:r>
          </a:p>
          <a:p>
            <a:r>
              <a:rPr lang="tr-TR" sz="1100" dirty="0" err="1"/>
              <a:t>definite</a:t>
            </a:r>
            <a:r>
              <a:rPr lang="tr-TR" sz="1100" dirty="0"/>
              <a:t> </a:t>
            </a:r>
            <a:r>
              <a:rPr lang="tr-TR" sz="1100" dirty="0" err="1"/>
              <a:t>levels</a:t>
            </a:r>
            <a:r>
              <a:rPr lang="tr-TR" sz="1100" dirty="0"/>
              <a:t> </a:t>
            </a:r>
            <a:r>
              <a:rPr lang="tr-TR" sz="1100" dirty="0" err="1"/>
              <a:t>and</a:t>
            </a:r>
            <a:r>
              <a:rPr lang="tr-TR" sz="1100" dirty="0"/>
              <a:t> not </a:t>
            </a:r>
            <a:r>
              <a:rPr lang="tr-TR" sz="1100" dirty="0" err="1"/>
              <a:t>changing</a:t>
            </a:r>
            <a:r>
              <a:rPr lang="tr-TR" sz="1100" dirty="0"/>
              <a:t> </a:t>
            </a:r>
            <a:r>
              <a:rPr lang="tr-TR" sz="1100" dirty="0" err="1"/>
              <a:t>too</a:t>
            </a:r>
            <a:r>
              <a:rPr lang="tr-TR" sz="1100" dirty="0"/>
              <a:t> </a:t>
            </a:r>
            <a:r>
              <a:rPr lang="tr-TR" sz="1100" dirty="0" err="1"/>
              <a:t>much</a:t>
            </a:r>
            <a:endParaRPr lang="tr-TR" sz="1100" dirty="0"/>
          </a:p>
          <a:p>
            <a:r>
              <a:rPr lang="tr-TR" sz="1100" dirty="0" err="1"/>
              <a:t>we</a:t>
            </a:r>
            <a:r>
              <a:rPr lang="tr-TR" sz="1100" dirty="0"/>
              <a:t> </a:t>
            </a:r>
            <a:r>
              <a:rPr lang="tr-TR" sz="1100" dirty="0" err="1"/>
              <a:t>have</a:t>
            </a:r>
            <a:r>
              <a:rPr lang="tr-TR" sz="1100" dirty="0"/>
              <a:t> </a:t>
            </a:r>
            <a:r>
              <a:rPr lang="tr-TR" sz="1100" dirty="0" err="1"/>
              <a:t>negative</a:t>
            </a:r>
            <a:r>
              <a:rPr lang="tr-TR" sz="1100" dirty="0"/>
              <a:t> </a:t>
            </a:r>
            <a:r>
              <a:rPr lang="tr-TR" sz="1100" dirty="0" err="1"/>
              <a:t>correlation</a:t>
            </a:r>
            <a:r>
              <a:rPr lang="tr-TR" sz="1100" dirty="0"/>
              <a:t> </a:t>
            </a:r>
            <a:r>
              <a:rPr lang="tr-TR" sz="1100" dirty="0" err="1"/>
              <a:t>between</a:t>
            </a:r>
            <a:r>
              <a:rPr lang="tr-TR" sz="1100" dirty="0"/>
              <a:t> </a:t>
            </a:r>
            <a:r>
              <a:rPr lang="tr-TR" sz="1100" dirty="0" err="1"/>
              <a:t>unemployment</a:t>
            </a:r>
            <a:r>
              <a:rPr lang="tr-TR" sz="1100" dirty="0"/>
              <a:t> </a:t>
            </a:r>
            <a:r>
              <a:rPr lang="tr-TR" sz="1100" dirty="0" err="1"/>
              <a:t>and</a:t>
            </a:r>
            <a:r>
              <a:rPr lang="tr-TR" sz="1100" dirty="0"/>
              <a:t> </a:t>
            </a:r>
            <a:r>
              <a:rPr lang="tr-TR" sz="1100" dirty="0" err="1"/>
              <a:t>inflation</a:t>
            </a:r>
            <a:endParaRPr lang="tr-TR" sz="1100" dirty="0"/>
          </a:p>
          <a:p>
            <a:r>
              <a:rPr lang="tr-TR" sz="1100" dirty="0"/>
              <a:t>but loosing its significancy below %5 percent leve</a:t>
            </a:r>
          </a:p>
          <a:p>
            <a:r>
              <a:rPr lang="tr-TR" sz="1100" dirty="0"/>
              <a:t>lets check for other periods</a:t>
            </a:r>
          </a:p>
          <a:p>
            <a:r>
              <a:rPr lang="tr-TR" sz="1100" dirty="0"/>
              <a:t>reg4 = dynlm(data=dat_p2, inf4 ~ un)</a:t>
            </a:r>
          </a:p>
          <a:p>
            <a:r>
              <a:rPr lang="tr-TR" sz="1100" dirty="0"/>
              <a:t>summary(reg4)</a:t>
            </a:r>
          </a:p>
          <a:p>
            <a:r>
              <a:rPr lang="tr-TR" sz="1100" dirty="0"/>
              <a:t>(Intercept)   5.8387     0.4568  12.780  6.9e-16 *</a:t>
            </a:r>
          </a:p>
          <a:p>
            <a:r>
              <a:rPr lang="tr-TR" sz="1100" dirty="0"/>
              <a:t>   un           -0.3269     0.1259  -2.595    0.013 *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462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FFF1ECB-D0AA-4FEA-9734-2181646C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76" y="113288"/>
            <a:ext cx="11944024" cy="23790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1200" dirty="0"/>
              <a:t>reg5 = </a:t>
            </a:r>
            <a:r>
              <a:rPr lang="tr-TR" sz="1200" dirty="0" err="1"/>
              <a:t>dynlm</a:t>
            </a:r>
            <a:r>
              <a:rPr lang="tr-TR" sz="1200" dirty="0"/>
              <a:t>(data=dat_p3, inf4 ~ un)</a:t>
            </a:r>
          </a:p>
          <a:p>
            <a:r>
              <a:rPr lang="tr-TR" sz="1200" dirty="0" err="1"/>
              <a:t>summary</a:t>
            </a:r>
            <a:r>
              <a:rPr lang="tr-TR" sz="1200" dirty="0"/>
              <a:t>(reg5)</a:t>
            </a:r>
          </a:p>
          <a:p>
            <a:r>
              <a:rPr lang="tr-TR" sz="1200" dirty="0"/>
              <a:t>(</a:t>
            </a:r>
            <a:r>
              <a:rPr lang="tr-TR" sz="1200" dirty="0" err="1"/>
              <a:t>Intercept</a:t>
            </a:r>
            <a:r>
              <a:rPr lang="tr-TR" sz="1200" dirty="0"/>
              <a:t>)  4.30419    0.63728   6.754 1.23e-09 *</a:t>
            </a:r>
          </a:p>
          <a:p>
            <a:r>
              <a:rPr lang="tr-TR" sz="1200" dirty="0"/>
              <a:t>   un          -0.28447    0.07881  -3.610 0.000496 *</a:t>
            </a:r>
          </a:p>
          <a:p>
            <a:r>
              <a:rPr lang="tr-TR" sz="1200" dirty="0" err="1"/>
              <a:t>Multiple</a:t>
            </a:r>
            <a:r>
              <a:rPr lang="tr-TR" sz="1200" dirty="0"/>
              <a:t> R-</a:t>
            </a:r>
            <a:r>
              <a:rPr lang="tr-TR" sz="1200" dirty="0" err="1"/>
              <a:t>squared</a:t>
            </a:r>
            <a:r>
              <a:rPr lang="tr-TR" sz="1200" dirty="0"/>
              <a:t>:  0.1229, </a:t>
            </a:r>
            <a:r>
              <a:rPr lang="tr-TR" sz="1200" dirty="0" err="1"/>
              <a:t>Adjusted</a:t>
            </a:r>
            <a:r>
              <a:rPr lang="tr-TR" sz="1200" dirty="0"/>
              <a:t> R-</a:t>
            </a:r>
            <a:r>
              <a:rPr lang="tr-TR" sz="1200" dirty="0" err="1"/>
              <a:t>squared</a:t>
            </a:r>
            <a:r>
              <a:rPr lang="tr-TR" sz="1200" dirty="0"/>
              <a:t>:  0.1135 </a:t>
            </a:r>
          </a:p>
          <a:p>
            <a:r>
              <a:rPr lang="tr-TR" sz="1200" dirty="0" err="1"/>
              <a:t>best</a:t>
            </a:r>
            <a:r>
              <a:rPr lang="tr-TR" sz="1200" dirty="0"/>
              <a:t> </a:t>
            </a:r>
            <a:r>
              <a:rPr lang="tr-TR" sz="1200" dirty="0" err="1"/>
              <a:t>correlation</a:t>
            </a:r>
            <a:r>
              <a:rPr lang="tr-TR" sz="1200" dirty="0"/>
              <a:t>, but </a:t>
            </a:r>
            <a:r>
              <a:rPr lang="tr-TR" sz="1200" dirty="0" err="1"/>
              <a:t>still</a:t>
            </a:r>
            <a:r>
              <a:rPr lang="tr-TR" sz="1200" dirty="0"/>
              <a:t> </a:t>
            </a:r>
            <a:r>
              <a:rPr lang="tr-TR" sz="1200" dirty="0" err="1"/>
              <a:t>small</a:t>
            </a:r>
            <a:r>
              <a:rPr lang="tr-TR" sz="1200" dirty="0"/>
              <a:t> R </a:t>
            </a:r>
            <a:r>
              <a:rPr lang="tr-TR" sz="1200" dirty="0" err="1"/>
              <a:t>square</a:t>
            </a:r>
            <a:endParaRPr lang="tr-TR" sz="1200" dirty="0"/>
          </a:p>
          <a:p>
            <a:r>
              <a:rPr lang="tr-TR" sz="1200" dirty="0" err="1"/>
              <a:t>our</a:t>
            </a:r>
            <a:r>
              <a:rPr lang="tr-TR" sz="1200" dirty="0"/>
              <a:t> </a:t>
            </a:r>
            <a:r>
              <a:rPr lang="tr-TR" sz="1200" dirty="0" err="1"/>
              <a:t>coefficent</a:t>
            </a:r>
            <a:r>
              <a:rPr lang="tr-TR" sz="1200" dirty="0"/>
              <a:t> is </a:t>
            </a:r>
            <a:r>
              <a:rPr lang="tr-TR" sz="1200" dirty="0" err="1"/>
              <a:t>about</a:t>
            </a:r>
            <a:r>
              <a:rPr lang="tr-TR" sz="1200" dirty="0"/>
              <a:t> -0.28 </a:t>
            </a:r>
            <a:r>
              <a:rPr lang="tr-TR" sz="1200" dirty="0" err="1"/>
              <a:t>which</a:t>
            </a:r>
            <a:r>
              <a:rPr lang="tr-TR" sz="1200" dirty="0"/>
              <a:t> is not </a:t>
            </a:r>
            <a:r>
              <a:rPr lang="tr-TR" sz="1200" dirty="0" err="1"/>
              <a:t>so</a:t>
            </a:r>
            <a:r>
              <a:rPr lang="tr-TR" sz="1200" dirty="0"/>
              <a:t> </a:t>
            </a:r>
            <a:r>
              <a:rPr lang="tr-TR" sz="1200" dirty="0" err="1"/>
              <a:t>high</a:t>
            </a:r>
            <a:endParaRPr lang="tr-TR" sz="1200" dirty="0"/>
          </a:p>
          <a:p>
            <a:r>
              <a:rPr lang="tr-TR" sz="1200" dirty="0"/>
              <a:t>but </a:t>
            </a:r>
            <a:r>
              <a:rPr lang="tr-TR" sz="1200" dirty="0" err="1"/>
              <a:t>so</a:t>
            </a:r>
            <a:r>
              <a:rPr lang="tr-TR" sz="1200" dirty="0"/>
              <a:t> </a:t>
            </a:r>
            <a:r>
              <a:rPr lang="tr-TR" sz="1200" dirty="0" err="1"/>
              <a:t>meaningful</a:t>
            </a:r>
            <a:endParaRPr lang="tr-TR" sz="1200" dirty="0"/>
          </a:p>
          <a:p>
            <a:r>
              <a:rPr lang="tr-TR" sz="1200" dirty="0"/>
              <a:t>reg6 = dynlm(data=dat_p4, inf4 ~ un)</a:t>
            </a:r>
          </a:p>
          <a:p>
            <a:r>
              <a:rPr lang="tr-TR" sz="1200" dirty="0"/>
              <a:t>summary(reg6)</a:t>
            </a:r>
          </a:p>
          <a:p>
            <a:r>
              <a:rPr lang="tr-TR" sz="1200" dirty="0"/>
              <a:t>(Intercept)   5.8387     0.4568  12.780  6.9e-16 *</a:t>
            </a:r>
          </a:p>
          <a:p>
            <a:r>
              <a:rPr lang="tr-TR" sz="1200" dirty="0"/>
              <a:t>   un           -0.3269     0.1259  -2.595    0.013 *  </a:t>
            </a:r>
          </a:p>
          <a:p>
            <a:r>
              <a:rPr lang="tr-TR" sz="1200" dirty="0"/>
              <a:t>As we see, in each period we have different intercept,</a:t>
            </a:r>
          </a:p>
          <a:p>
            <a:r>
              <a:rPr lang="tr-TR" sz="1200" dirty="0"/>
              <a:t>which points to differentunemployment and inflation equilibrium</a:t>
            </a:r>
          </a:p>
          <a:p>
            <a:r>
              <a:rPr lang="tr-TR" sz="1200" dirty="0"/>
              <a:t>and we see (as negative) higher coefficents compare to the regression</a:t>
            </a:r>
          </a:p>
          <a:p>
            <a:r>
              <a:rPr lang="tr-TR" sz="1200" dirty="0"/>
              <a:t>where we used all data as whole</a:t>
            </a:r>
          </a:p>
          <a:p>
            <a:r>
              <a:rPr lang="tr-TR" sz="1200" dirty="0"/>
              <a:t>so we can think in Germany, inflation rates were even more elastical to</a:t>
            </a:r>
          </a:p>
          <a:p>
            <a:r>
              <a:rPr lang="tr-TR" sz="1200" dirty="0"/>
              <a:t>the employment levels</a:t>
            </a:r>
          </a:p>
          <a:p>
            <a:r>
              <a:rPr lang="tr-TR" sz="1200" dirty="0"/>
              <a:t>what about  lagged impact of unemployment? Since teory tells a process</a:t>
            </a:r>
          </a:p>
          <a:p>
            <a:r>
              <a:rPr lang="tr-TR" sz="1200" dirty="0"/>
              <a:t>beyond the phillips model, where the wages would play an intermediate role</a:t>
            </a:r>
          </a:p>
          <a:p>
            <a:r>
              <a:rPr lang="tr-TR" sz="1200" dirty="0"/>
              <a:t>we choose to focus on third period, where we found more correlation</a:t>
            </a:r>
          </a:p>
          <a:p>
            <a:r>
              <a:rPr lang="tr-TR" sz="1200" dirty="0"/>
              <a:t>between infation and unemployment</a:t>
            </a:r>
          </a:p>
          <a:p>
            <a:r>
              <a:rPr lang="tr-TR" sz="1200" dirty="0"/>
              <a:t>reg7 = dynlm(data=dat_p3, inf4 ~ L(un, c(10)))</a:t>
            </a:r>
          </a:p>
          <a:p>
            <a:r>
              <a:rPr lang="tr-TR" sz="1200" dirty="0"/>
              <a:t>summary(reg7)</a:t>
            </a:r>
          </a:p>
          <a:p>
            <a:r>
              <a:rPr lang="tr-TR" sz="1200" dirty="0"/>
              <a:t>Estimate Std. Error t value Pr(&gt;|t|)    </a:t>
            </a:r>
          </a:p>
          <a:p>
            <a:r>
              <a:rPr lang="tr-TR" sz="1200" dirty="0"/>
              <a:t>(Intercept)   7.27439    0.53095   13.70  &lt; 2e-16 *</a:t>
            </a:r>
          </a:p>
          <a:p>
            <a:r>
              <a:rPr lang="tr-TR" sz="1200" dirty="0"/>
              <a:t>   L(un, c(10)) -0.68272    0.06803  -10.04 5.57e-16 *</a:t>
            </a:r>
          </a:p>
          <a:p>
            <a:r>
              <a:rPr lang="tr-TR" sz="1200" dirty="0"/>
              <a:t>   Multiple R-squared:  0.5482, Adjusted R-squared:  0.5428 </a:t>
            </a:r>
          </a:p>
          <a:p>
            <a:r>
              <a:rPr lang="tr-TR" sz="1200" dirty="0"/>
              <a:t>after many trial we noticed that all lags, alone were significant</a:t>
            </a:r>
          </a:p>
          <a:p>
            <a:r>
              <a:rPr lang="tr-TR" sz="1200" dirty="0"/>
              <a:t>and all of the lags between fifth and fifteenth lags were giving both</a:t>
            </a:r>
          </a:p>
          <a:p>
            <a:r>
              <a:rPr lang="tr-TR" sz="1200" dirty="0"/>
              <a:t>higher t values and R squares</a:t>
            </a:r>
          </a:p>
          <a:p>
            <a:r>
              <a:rPr lang="tr-TR" sz="1200" dirty="0"/>
              <a:t>but they are not meaningfull together</a:t>
            </a:r>
          </a:p>
          <a:p>
            <a:r>
              <a:rPr lang="tr-TR" sz="1200" dirty="0"/>
              <a:t>why?</a:t>
            </a:r>
          </a:p>
          <a:p>
            <a:r>
              <a:rPr lang="tr-TR" sz="1200" dirty="0"/>
              <a:t>lets try with quarter to quarter inflation changment data</a:t>
            </a:r>
          </a:p>
          <a:p>
            <a:endParaRPr lang="tr-TR" sz="1400" dirty="0"/>
          </a:p>
          <a:p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79178855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</TotalTime>
  <Words>1103</Words>
  <Application>Microsoft Office PowerPoint</Application>
  <PresentationFormat>Custom</PresentationFormat>
  <Paragraphs>271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Yüzeyler</vt:lpstr>
      <vt:lpstr>Validity of  Phillips Curve</vt:lpstr>
      <vt:lpstr>What is Phillips Curve?</vt:lpstr>
      <vt:lpstr>Later in US</vt:lpstr>
      <vt:lpstr>Here I checked the case for Germany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 </vt:lpstr>
      <vt:lpstr>MAHMUT ŞENYUVA SERAY YÖRÜCÜ EZGİ CEREN ERDOĞAN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Ege Can Doğaroğlu</dc:creator>
  <cp:lastModifiedBy>elifseray.orucu</cp:lastModifiedBy>
  <cp:revision>32</cp:revision>
  <dcterms:created xsi:type="dcterms:W3CDTF">2018-05-09T18:31:32Z</dcterms:created>
  <dcterms:modified xsi:type="dcterms:W3CDTF">2018-05-11T06:04:57Z</dcterms:modified>
</cp:coreProperties>
</file>