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4" r:id="rId3"/>
    <p:sldId id="259" r:id="rId4"/>
    <p:sldId id="284" r:id="rId5"/>
    <p:sldId id="282" r:id="rId6"/>
    <p:sldId id="283" r:id="rId7"/>
    <p:sldId id="285" r:id="rId8"/>
    <p:sldId id="278" r:id="rId9"/>
    <p:sldId id="273" r:id="rId10"/>
    <p:sldId id="275" r:id="rId11"/>
    <p:sldId id="276" r:id="rId12"/>
    <p:sldId id="279" r:id="rId13"/>
    <p:sldId id="260" r:id="rId14"/>
    <p:sldId id="292" r:id="rId15"/>
    <p:sldId id="263" r:id="rId16"/>
    <p:sldId id="293" r:id="rId17"/>
    <p:sldId id="280" r:id="rId18"/>
    <p:sldId id="281" r:id="rId19"/>
    <p:sldId id="264" r:id="rId20"/>
    <p:sldId id="269" r:id="rId21"/>
    <p:sldId id="265" r:id="rId22"/>
    <p:sldId id="266" r:id="rId23"/>
    <p:sldId id="267" r:id="rId24"/>
    <p:sldId id="268" r:id="rId25"/>
    <p:sldId id="286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59" autoAdjust="0"/>
  </p:normalViewPr>
  <p:slideViewPr>
    <p:cSldViewPr>
      <p:cViewPr varScale="1">
        <p:scale>
          <a:sx n="70" d="100"/>
          <a:sy n="70" d="100"/>
        </p:scale>
        <p:origin x="-7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jsref/event_onload.asp" TargetMode="External"/><Relationship Id="rId3" Type="http://schemas.openxmlformats.org/officeDocument/2006/relationships/hyperlink" Target="http://www.w3school.com.cn/jsref/event_onchange.asp" TargetMode="External"/><Relationship Id="rId7" Type="http://schemas.openxmlformats.org/officeDocument/2006/relationships/hyperlink" Target="http://www.w3school.com.cn/jsref/event_onkeydown.asp" TargetMode="External"/><Relationship Id="rId2" Type="http://schemas.openxmlformats.org/officeDocument/2006/relationships/hyperlink" Target="http://www.w3school.com.cn/jsref/event_onblu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sref/event_onfocus.asp" TargetMode="External"/><Relationship Id="rId11" Type="http://schemas.openxmlformats.org/officeDocument/2006/relationships/hyperlink" Target="http://www.w3school.com.cn/jsref/event_onkeypress.asp" TargetMode="External"/><Relationship Id="rId5" Type="http://schemas.openxmlformats.org/officeDocument/2006/relationships/hyperlink" Target="http://www.w3school.com.cn/jsref/event_ondblclick.asp" TargetMode="External"/><Relationship Id="rId10" Type="http://schemas.openxmlformats.org/officeDocument/2006/relationships/hyperlink" Target="http://www.w3school.com.cn/jsref/event_onmousemove.asp" TargetMode="External"/><Relationship Id="rId4" Type="http://schemas.openxmlformats.org/officeDocument/2006/relationships/hyperlink" Target="http://www.w3school.com.cn/jsref/event_onclick.asp" TargetMode="External"/><Relationship Id="rId9" Type="http://schemas.openxmlformats.org/officeDocument/2006/relationships/hyperlink" Target="http://www.w3school.com.cn/jsref/event_onmousedown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event_onmouseout.asp" TargetMode="External"/><Relationship Id="rId2" Type="http://schemas.openxmlformats.org/officeDocument/2006/relationships/hyperlink" Target="http://www.w3school.com.cn/jsref/event_onkeyup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.com.cn/jsref/event_onmouseup.asp" TargetMode="External"/><Relationship Id="rId4" Type="http://schemas.openxmlformats.org/officeDocument/2006/relationships/hyperlink" Target="http://www.w3school.com.cn/jsref/event_onmouseover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.com.cn/jsref/jsref_toUpperCase.asp" TargetMode="External"/><Relationship Id="rId7" Type="http://schemas.openxmlformats.org/officeDocument/2006/relationships/hyperlink" Target="http://www.w3school.com.cn/jsref/jsref_slice_string.asp" TargetMode="External"/><Relationship Id="rId2" Type="http://schemas.openxmlformats.org/officeDocument/2006/relationships/hyperlink" Target="http://w3school.com.cn/tiy/t.asp?f=jseg_str_sty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sref/jsref_replace.asp" TargetMode="External"/><Relationship Id="rId5" Type="http://schemas.openxmlformats.org/officeDocument/2006/relationships/hyperlink" Target="http://www.w3school.com.cn/jsref/jsref_charCodeAt.asp" TargetMode="External"/><Relationship Id="rId4" Type="http://schemas.openxmlformats.org/officeDocument/2006/relationships/hyperlink" Target="http://www.w3school.com.cn/jsref/jsref_charAt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.com.cn/jsref/jsref_getMinutes.asp" TargetMode="External"/><Relationship Id="rId13" Type="http://schemas.openxmlformats.org/officeDocument/2006/relationships/hyperlink" Target="http://www.w3school.com.cn/jsref/jsref_setMonth.asp" TargetMode="External"/><Relationship Id="rId3" Type="http://schemas.openxmlformats.org/officeDocument/2006/relationships/hyperlink" Target="http://w3school.com.cn/jsref/jsref_getDate.asp" TargetMode="External"/><Relationship Id="rId7" Type="http://schemas.openxmlformats.org/officeDocument/2006/relationships/hyperlink" Target="http://w3school.com.cn/jsref/jsref_getHours.asp" TargetMode="External"/><Relationship Id="rId12" Type="http://schemas.openxmlformats.org/officeDocument/2006/relationships/hyperlink" Target="http://www.w3school.com.cn/jsref/jsref_setDate.asp" TargetMode="External"/><Relationship Id="rId2" Type="http://schemas.openxmlformats.org/officeDocument/2006/relationships/hyperlink" Target="http://w3school.com.cn/jsref/jsref_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.com.cn/jsref/jsref_getFullYear.asp" TargetMode="External"/><Relationship Id="rId11" Type="http://schemas.openxmlformats.org/officeDocument/2006/relationships/hyperlink" Target="http://w3school.com.cn/jsref/jsref_toString_date.asp" TargetMode="External"/><Relationship Id="rId5" Type="http://schemas.openxmlformats.org/officeDocument/2006/relationships/hyperlink" Target="http://w3school.com.cn/jsref/jsref_getMonth.asp" TargetMode="External"/><Relationship Id="rId15" Type="http://schemas.openxmlformats.org/officeDocument/2006/relationships/hyperlink" Target="http://www.w3school.com.cn/jsref/jsref_setHours.asp" TargetMode="External"/><Relationship Id="rId10" Type="http://schemas.openxmlformats.org/officeDocument/2006/relationships/hyperlink" Target="http://w3school.com.cn/jsref/jsref_getTime.asp" TargetMode="External"/><Relationship Id="rId4" Type="http://schemas.openxmlformats.org/officeDocument/2006/relationships/hyperlink" Target="http://w3school.com.cn/jsref/jsref_getDay.asp" TargetMode="External"/><Relationship Id="rId9" Type="http://schemas.openxmlformats.org/officeDocument/2006/relationships/hyperlink" Target="http://w3school.com.cn/jsref/jsref_getSeconds.asp" TargetMode="External"/><Relationship Id="rId14" Type="http://schemas.openxmlformats.org/officeDocument/2006/relationships/hyperlink" Target="http://www.w3school.com.cn/jsref/jsref_setFullYear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jsref_setSeconds.asp" TargetMode="External"/><Relationship Id="rId2" Type="http://schemas.openxmlformats.org/officeDocument/2006/relationships/hyperlink" Target="http://www.w3school.com.cn/jsref/jsref_setMinut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.com.cn/jsref/jsref_utc.asp" TargetMode="External"/><Relationship Id="rId4" Type="http://schemas.openxmlformats.org/officeDocument/2006/relationships/hyperlink" Target="http://www.w3school.com.cn/jsref/jsref_setTime.as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jsref/jsref_round.asp" TargetMode="External"/><Relationship Id="rId3" Type="http://schemas.openxmlformats.org/officeDocument/2006/relationships/hyperlink" Target="http://w3school.com.cn/jsref/jsref_ceil.asp" TargetMode="External"/><Relationship Id="rId7" Type="http://schemas.openxmlformats.org/officeDocument/2006/relationships/hyperlink" Target="http://w3school.com.cn/jsref/jsref_random.asp" TargetMode="External"/><Relationship Id="rId2" Type="http://schemas.openxmlformats.org/officeDocument/2006/relationships/hyperlink" Target="http://w3school.com.cn/jsref/jsref_pi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school.com.cn/jsref/jsref_min.asp" TargetMode="External"/><Relationship Id="rId5" Type="http://schemas.openxmlformats.org/officeDocument/2006/relationships/hyperlink" Target="http://w3school.com.cn/jsref/jsref_max.asp" TargetMode="External"/><Relationship Id="rId10" Type="http://schemas.openxmlformats.org/officeDocument/2006/relationships/hyperlink" Target="http://www.w3school.com.cn/jsref/jsref_sqrt.asp" TargetMode="External"/><Relationship Id="rId4" Type="http://schemas.openxmlformats.org/officeDocument/2006/relationships/hyperlink" Target="http://w3school.com.cn/jsref/jsref_floor.asp" TargetMode="External"/><Relationship Id="rId9" Type="http://schemas.openxmlformats.org/officeDocument/2006/relationships/hyperlink" Target="http://www.w3school.com.cn/jsref/jsref_abs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jsref_tolocalestring_number.asp" TargetMode="External"/><Relationship Id="rId2" Type="http://schemas.openxmlformats.org/officeDocument/2006/relationships/hyperlink" Target="http://www.w3school.com.cn/jsref/jsref_tostring_number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.com.cn/jsref/jsref_toexponential.asp" TargetMode="External"/><Relationship Id="rId4" Type="http://schemas.openxmlformats.org/officeDocument/2006/relationships/hyperlink" Target="http://www.w3school.com.cn/jsref/jsref_tofixed.as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ref/jsref_length_array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jsref/jsref_slice_array.asp" TargetMode="External"/><Relationship Id="rId3" Type="http://schemas.openxmlformats.org/officeDocument/2006/relationships/hyperlink" Target="http://www.w3school.com.cn/jsref/jsref_join.asp" TargetMode="External"/><Relationship Id="rId7" Type="http://schemas.openxmlformats.org/officeDocument/2006/relationships/hyperlink" Target="http://www.w3school.com.cn/jsref/jsref_shift.asp" TargetMode="External"/><Relationship Id="rId2" Type="http://schemas.openxmlformats.org/officeDocument/2006/relationships/hyperlink" Target="http://www.w3school.com.cn/jsref/jsref_concat_arr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sref/jsref_reverse.asp" TargetMode="External"/><Relationship Id="rId11" Type="http://schemas.openxmlformats.org/officeDocument/2006/relationships/hyperlink" Target="http://w3school.com.cn/jsref/jsref_unshift.asp" TargetMode="External"/><Relationship Id="rId5" Type="http://schemas.openxmlformats.org/officeDocument/2006/relationships/hyperlink" Target="http://www.w3school.com.cn/jsref/jsref_push.asp" TargetMode="External"/><Relationship Id="rId10" Type="http://schemas.openxmlformats.org/officeDocument/2006/relationships/hyperlink" Target="http://w3school.com.cn/jsref/jsref_splice.asp" TargetMode="External"/><Relationship Id="rId4" Type="http://schemas.openxmlformats.org/officeDocument/2006/relationships/hyperlink" Target="http://www.w3school.com.cn/jsref/jsref_pop.asp" TargetMode="External"/><Relationship Id="rId9" Type="http://schemas.openxmlformats.org/officeDocument/2006/relationships/hyperlink" Target="http://www.w3school.com.cn/jsref/jsref_sor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jsref/dom_obj_navigator.asp" TargetMode="External"/><Relationship Id="rId3" Type="http://schemas.openxmlformats.org/officeDocument/2006/relationships/hyperlink" Target="http://www.w3school.com.cn/jsref/dom_obj_document.asp" TargetMode="External"/><Relationship Id="rId7" Type="http://schemas.openxmlformats.org/officeDocument/2006/relationships/hyperlink" Target="http://www.w3school.com.cn/jsref/prop_win_name.asp" TargetMode="External"/><Relationship Id="rId2" Type="http://schemas.openxmlformats.org/officeDocument/2006/relationships/hyperlink" Target="http://www.w3school.com.cn/jsref/prop_win_clos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sref/dom_obj_location.asp" TargetMode="External"/><Relationship Id="rId5" Type="http://schemas.openxmlformats.org/officeDocument/2006/relationships/hyperlink" Target="http://www.w3school.com.cn/jsref/prop_win_innerheight_innerwidth.asp" TargetMode="External"/><Relationship Id="rId4" Type="http://schemas.openxmlformats.org/officeDocument/2006/relationships/hyperlink" Target="http://www.w3school.com.cn/jsref/dom_obj_history.asp" TargetMode="External"/><Relationship Id="rId9" Type="http://schemas.openxmlformats.org/officeDocument/2006/relationships/hyperlink" Target="http://www.w3school.com.cn/jsref/dom_obj_screen.asp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jsref/met_win_focus.asp" TargetMode="External"/><Relationship Id="rId13" Type="http://schemas.openxmlformats.org/officeDocument/2006/relationships/hyperlink" Target="http://www.w3school.com.cn/jsref/met_win_setinterval.asp" TargetMode="External"/><Relationship Id="rId3" Type="http://schemas.openxmlformats.org/officeDocument/2006/relationships/hyperlink" Target="http://www.w3school.com.cn/jsref/met_win_blur.asp" TargetMode="External"/><Relationship Id="rId7" Type="http://schemas.openxmlformats.org/officeDocument/2006/relationships/hyperlink" Target="http://www.w3school.com.cn/jsref/met_win_createpopup.asp" TargetMode="External"/><Relationship Id="rId12" Type="http://schemas.openxmlformats.org/officeDocument/2006/relationships/hyperlink" Target="http://www.w3school.com.cn/jsref/met_win_prompt.asp" TargetMode="External"/><Relationship Id="rId2" Type="http://schemas.openxmlformats.org/officeDocument/2006/relationships/hyperlink" Target="http://www.w3school.com.cn/jsref/met_win_aler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sref/met_win_confirm.asp" TargetMode="External"/><Relationship Id="rId11" Type="http://schemas.openxmlformats.org/officeDocument/2006/relationships/hyperlink" Target="http://www.w3school.com.cn/jsref/met_win_open.asp" TargetMode="External"/><Relationship Id="rId5" Type="http://schemas.openxmlformats.org/officeDocument/2006/relationships/hyperlink" Target="http://www.w3school.com.cn/jsref/met_win_cleartimeout.asp" TargetMode="External"/><Relationship Id="rId10" Type="http://schemas.openxmlformats.org/officeDocument/2006/relationships/hyperlink" Target="http://www.w3school.com.cn/jsref/met_win_moveto.asp" TargetMode="External"/><Relationship Id="rId4" Type="http://schemas.openxmlformats.org/officeDocument/2006/relationships/hyperlink" Target="http://www.w3school.com.cn/jsref/met_win_clearinterval.asp" TargetMode="External"/><Relationship Id="rId9" Type="http://schemas.openxmlformats.org/officeDocument/2006/relationships/hyperlink" Target="http://www.w3school.com.cn/jsref/met_win_moveby.asp" TargetMode="External"/><Relationship Id="rId14" Type="http://schemas.openxmlformats.org/officeDocument/2006/relationships/hyperlink" Target="http://www.w3school.com.cn/jsref/met_win_settimeout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prop_loc_hostname.asp" TargetMode="External"/><Relationship Id="rId7" Type="http://schemas.openxmlformats.org/officeDocument/2006/relationships/hyperlink" Target="http://www.w3school.com.cn/jsref/prop_loc_search.asp" TargetMode="External"/><Relationship Id="rId2" Type="http://schemas.openxmlformats.org/officeDocument/2006/relationships/hyperlink" Target="http://www.w3school.com.cn/jsref/prop_loc_hos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sref/prop_loc_port.asp" TargetMode="External"/><Relationship Id="rId5" Type="http://schemas.openxmlformats.org/officeDocument/2006/relationships/hyperlink" Target="http://www.w3school.com.cn/jsref/prop_loc_pathname.asp" TargetMode="External"/><Relationship Id="rId4" Type="http://schemas.openxmlformats.org/officeDocument/2006/relationships/hyperlink" Target="http://www.w3school.com.cn/jsref/prop_loc_href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met_loc_reload.asp" TargetMode="External"/><Relationship Id="rId2" Type="http://schemas.openxmlformats.org/officeDocument/2006/relationships/hyperlink" Target="http://www.w3school.com.cn/jsref/met_loc_assign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.com.cn/jsref/met_loc_replace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met_his_back.asp" TargetMode="External"/><Relationship Id="rId2" Type="http://schemas.openxmlformats.org/officeDocument/2006/relationships/hyperlink" Target="http://www.w3school.com.cn/jsref/prop_his_length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.com.cn/jsref/met_his_go.asp" TargetMode="External"/><Relationship Id="rId4" Type="http://schemas.openxmlformats.org/officeDocument/2006/relationships/hyperlink" Target="http://www.w3school.com.cn/jsref/met_his_forward.asp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jsref/prop_nav_userlanguage.asp" TargetMode="External"/><Relationship Id="rId3" Type="http://schemas.openxmlformats.org/officeDocument/2006/relationships/hyperlink" Target="http://www.w3school.com.cn/jsref/prop_nav_appname.asp" TargetMode="External"/><Relationship Id="rId7" Type="http://schemas.openxmlformats.org/officeDocument/2006/relationships/hyperlink" Target="http://www.w3school.com.cn/jsref/prop_nav_systemlanguage.asp" TargetMode="External"/><Relationship Id="rId2" Type="http://schemas.openxmlformats.org/officeDocument/2006/relationships/hyperlink" Target="http://www.w3school.com.cn/jsref/prop_nav_appversio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sref/prop_nav_platform.asp" TargetMode="External"/><Relationship Id="rId5" Type="http://schemas.openxmlformats.org/officeDocument/2006/relationships/hyperlink" Target="http://www.w3school.com.cn/jsref/prop_nav_cookieenabled.asp" TargetMode="External"/><Relationship Id="rId4" Type="http://schemas.openxmlformats.org/officeDocument/2006/relationships/hyperlink" Target="http://www.w3school.com.cn/jsref/prop_nav_browserlanguage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.com.cn/js/js_htmldom_elements.asp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prop_screen_availwidth.asp" TargetMode="External"/><Relationship Id="rId7" Type="http://schemas.openxmlformats.org/officeDocument/2006/relationships/hyperlink" Target="http://www.w3school.com.cn/jsref/prop_screen_width.asp" TargetMode="External"/><Relationship Id="rId2" Type="http://schemas.openxmlformats.org/officeDocument/2006/relationships/hyperlink" Target="http://www.w3school.com.cn/jsref/prop_screen_availheigh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sref/prop_screen_updateinterval.asp" TargetMode="External"/><Relationship Id="rId5" Type="http://schemas.openxmlformats.org/officeDocument/2006/relationships/hyperlink" Target="http://www.w3school.com.cn/jsref/prop_screen_pixeldepth.asp" TargetMode="External"/><Relationship Id="rId4" Type="http://schemas.openxmlformats.org/officeDocument/2006/relationships/hyperlink" Target="http://www.w3school.com.cn/jsref/prop_screen_height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１，什么是对象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２，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３，字符串对象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４，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５，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６，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７，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８，面对对象编程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2210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2550357"/>
              </p:ext>
            </p:extLst>
          </p:nvPr>
        </p:nvGraphicFramePr>
        <p:xfrm>
          <a:off x="611560" y="1173030"/>
          <a:ext cx="7848873" cy="552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192689"/>
              </a:tblGrid>
              <a:tr h="486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hlinkClick r:id="rId2"/>
                        </a:rPr>
                        <a:t>onblur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元素失去焦点。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onchange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域的内容被改变。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onclick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当用户点击某个对象时调用的事件句柄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ondblclick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当用户双击某个对象时调用的事件句柄。</a:t>
                      </a:r>
                      <a:endParaRPr lang="zh-CN" altLang="en-US" dirty="0"/>
                    </a:p>
                  </a:txBody>
                  <a:tcPr/>
                </a:tc>
              </a:tr>
              <a:tr h="47377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onfocus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元素获得焦点。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onkeydown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某个键盘按键被按下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onload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一张页面或一幅图像完成加载。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altLang="zh-CN" dirty="0" err="1" smtClean="0">
                          <a:hlinkClick r:id="rId9"/>
                        </a:rPr>
                        <a:t>onmousedown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鼠标按钮被按下。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altLang="zh-CN" dirty="0" err="1" smtClean="0">
                          <a:hlinkClick r:id="rId10"/>
                        </a:rPr>
                        <a:t>onmousemove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鼠标被移动</a:t>
                      </a:r>
                      <a:endParaRPr lang="zh-CN" altLang="en-US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onkeypress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某个键盘按键被按下并松开。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002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7316819"/>
              </p:ext>
            </p:extLst>
          </p:nvPr>
        </p:nvGraphicFramePr>
        <p:xfrm>
          <a:off x="467544" y="1397000"/>
          <a:ext cx="8352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6048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hlinkClick r:id="rId2"/>
                        </a:rPr>
                        <a:t>onkeyup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某个键盘按键被松开。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hlinkClick r:id="rId3"/>
                        </a:rPr>
                        <a:t>onmouseout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鼠标从某元素移开。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hlinkClick r:id="rId4"/>
                        </a:rPr>
                        <a:t>onmouseover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鼠标移到某元素之上。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hlinkClick r:id="rId5"/>
                        </a:rPr>
                        <a:t>onmouseup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鼠标按键被松开。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9669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字符串对象方法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68204695"/>
              </p:ext>
            </p:extLst>
          </p:nvPr>
        </p:nvGraphicFramePr>
        <p:xfrm>
          <a:off x="304800" y="1554163"/>
          <a:ext cx="868680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904"/>
                <a:gridCol w="7083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concat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连接字符串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/>
                        </a:rPr>
                        <a:t>italics()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把字符串显示为斜体。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字符串内检索指定的值，或找到一个或多个正则表达式的匹配。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split()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用于把一个字符串分割成字符串数组。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toLowerCase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用于把字符串转换为小写。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3"/>
                        </a:rPr>
                        <a:t>toUpperCase</a:t>
                      </a:r>
                      <a:r>
                        <a:rPr lang="en-US" altLang="zh-CN" dirty="0" smtClean="0">
                          <a:hlinkClick r:id="rId3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把字符串转换为大写。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big()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用大号字体显示字符串。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charAt</a:t>
                      </a:r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返回在指定位置的字符。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charCodeAt</a:t>
                      </a:r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返回在指定的位置的字符的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replace()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替换与正则表达式匹配的子串。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slice()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提取字符串的片断，并在新的字符串中返回被提取的部分。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800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8668072" cy="667544"/>
          </a:xfrm>
        </p:spPr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4346475"/>
              </p:ext>
            </p:extLst>
          </p:nvPr>
        </p:nvGraphicFramePr>
        <p:xfrm>
          <a:off x="467544" y="1196752"/>
          <a:ext cx="813690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26"/>
                <a:gridCol w="65327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/>
                        </a:rPr>
                        <a:t>Date()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返回当日的日期和时间。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3"/>
                        </a:rPr>
                        <a:t>getDate</a:t>
                      </a:r>
                      <a:r>
                        <a:rPr lang="en-US" altLang="zh-CN" dirty="0" smtClean="0">
                          <a:hlinkClick r:id="rId3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 </a:t>
                      </a:r>
                      <a:r>
                        <a:rPr lang="en-US" altLang="zh-CN" dirty="0" smtClean="0"/>
                        <a:t>Date </a:t>
                      </a:r>
                      <a:r>
                        <a:rPr lang="zh-CN" altLang="en-US" dirty="0" smtClean="0"/>
                        <a:t>对象返回一个月中的某一天 </a:t>
                      </a:r>
                      <a:r>
                        <a:rPr lang="en-US" altLang="zh-CN" dirty="0" smtClean="0"/>
                        <a:t>(1 ~ 31)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4"/>
                        </a:rPr>
                        <a:t>getDay</a:t>
                      </a:r>
                      <a:r>
                        <a:rPr lang="en-US" altLang="zh-CN" dirty="0" smtClean="0">
                          <a:hlinkClick r:id="rId4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 </a:t>
                      </a:r>
                      <a:r>
                        <a:rPr lang="en-US" altLang="zh-CN" dirty="0" smtClean="0"/>
                        <a:t>Date </a:t>
                      </a:r>
                      <a:r>
                        <a:rPr lang="zh-CN" altLang="en-US" dirty="0" smtClean="0"/>
                        <a:t>对象返回一周中的某一天 </a:t>
                      </a:r>
                      <a:r>
                        <a:rPr lang="en-US" altLang="zh-CN" dirty="0" smtClean="0"/>
                        <a:t>(0 ~ 6)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getMonth</a:t>
                      </a:r>
                      <a:r>
                        <a:rPr lang="en-US" dirty="0">
                          <a:hlinkClick r:id="rId5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 </a:t>
                      </a:r>
                      <a:r>
                        <a:rPr lang="en-US" altLang="zh-CN" dirty="0" smtClean="0"/>
                        <a:t>Date </a:t>
                      </a:r>
                      <a:r>
                        <a:rPr lang="zh-CN" altLang="en-US" dirty="0" smtClean="0"/>
                        <a:t>对象返回月份 </a:t>
                      </a:r>
                      <a:r>
                        <a:rPr lang="en-US" altLang="zh-CN" dirty="0" smtClean="0"/>
                        <a:t>(0 ~ 11)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6"/>
                        </a:rPr>
                        <a:t>getFullYear</a:t>
                      </a:r>
                      <a:r>
                        <a:rPr lang="en-US" altLang="zh-CN" dirty="0" smtClean="0">
                          <a:hlinkClick r:id="rId6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 </a:t>
                      </a:r>
                      <a:r>
                        <a:rPr lang="en-US" altLang="zh-CN" dirty="0" smtClean="0"/>
                        <a:t>Date </a:t>
                      </a:r>
                      <a:r>
                        <a:rPr lang="zh-CN" altLang="en-US" dirty="0" smtClean="0"/>
                        <a:t>对象以四位数字返回年份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7"/>
                        </a:rPr>
                        <a:t>getHours</a:t>
                      </a:r>
                      <a:r>
                        <a:rPr lang="en-US" altLang="zh-CN" dirty="0" smtClean="0">
                          <a:hlinkClick r:id="rId7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 </a:t>
                      </a:r>
                      <a:r>
                        <a:rPr lang="en-US" altLang="zh-CN" dirty="0" smtClean="0"/>
                        <a:t>Date </a:t>
                      </a:r>
                      <a:r>
                        <a:rPr lang="zh-CN" altLang="en-US" dirty="0" smtClean="0"/>
                        <a:t>对象的小时 </a:t>
                      </a:r>
                      <a:r>
                        <a:rPr lang="en-US" altLang="zh-CN" dirty="0" smtClean="0"/>
                        <a:t>(0 ~ 23)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8"/>
                        </a:rPr>
                        <a:t>getMinutes</a:t>
                      </a:r>
                      <a:r>
                        <a:rPr lang="en-US" altLang="zh-CN" dirty="0" smtClean="0">
                          <a:hlinkClick r:id="rId8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 </a:t>
                      </a:r>
                      <a:r>
                        <a:rPr lang="en-US" altLang="zh-CN" dirty="0" smtClean="0"/>
                        <a:t>Date </a:t>
                      </a:r>
                      <a:r>
                        <a:rPr lang="zh-CN" altLang="en-US" dirty="0" smtClean="0"/>
                        <a:t>对象的分钟 </a:t>
                      </a:r>
                      <a:r>
                        <a:rPr lang="en-US" altLang="zh-CN" dirty="0" smtClean="0"/>
                        <a:t>(0 ~ 59)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9"/>
                        </a:rPr>
                        <a:t>getSeconds</a:t>
                      </a:r>
                      <a:r>
                        <a:rPr lang="en-US" altLang="zh-CN" dirty="0" smtClean="0">
                          <a:hlinkClick r:id="rId9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 </a:t>
                      </a:r>
                      <a:r>
                        <a:rPr lang="en-US" altLang="zh-CN" dirty="0" smtClean="0"/>
                        <a:t>Date </a:t>
                      </a:r>
                      <a:r>
                        <a:rPr lang="zh-CN" altLang="en-US" dirty="0" smtClean="0"/>
                        <a:t>对象的秒数 </a:t>
                      </a:r>
                      <a:r>
                        <a:rPr lang="en-US" altLang="zh-CN" dirty="0" smtClean="0"/>
                        <a:t>(0 ~ 59)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10"/>
                        </a:rPr>
                        <a:t>getTime</a:t>
                      </a:r>
                      <a:r>
                        <a:rPr lang="en-US" altLang="zh-CN" dirty="0" smtClean="0">
                          <a:hlinkClick r:id="rId10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 </a:t>
                      </a:r>
                      <a:r>
                        <a:rPr lang="en-US" altLang="zh-CN" dirty="0" smtClean="0"/>
                        <a:t>1970 </a:t>
                      </a:r>
                      <a:r>
                        <a:rPr lang="zh-CN" altLang="en-US" dirty="0" smtClean="0"/>
                        <a:t>年 </a:t>
                      </a:r>
                      <a:r>
                        <a:rPr lang="en-US" altLang="zh-CN" dirty="0" smtClean="0"/>
                        <a:t>1 </a:t>
                      </a:r>
                      <a:r>
                        <a:rPr lang="zh-CN" altLang="en-US" dirty="0" smtClean="0"/>
                        <a:t>月 </a:t>
                      </a:r>
                      <a:r>
                        <a:rPr lang="en-US" altLang="zh-CN" dirty="0" smtClean="0"/>
                        <a:t>1 </a:t>
                      </a:r>
                      <a:r>
                        <a:rPr lang="zh-CN" altLang="en-US" dirty="0" smtClean="0"/>
                        <a:t>日至今的毫秒数。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11"/>
                        </a:rPr>
                        <a:t>toString</a:t>
                      </a:r>
                      <a:r>
                        <a:rPr lang="en-US" altLang="zh-CN" dirty="0" smtClean="0">
                          <a:hlinkClick r:id="rId11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 </a:t>
                      </a:r>
                      <a:r>
                        <a:rPr lang="en-US" altLang="zh-CN" dirty="0" smtClean="0"/>
                        <a:t>Date </a:t>
                      </a:r>
                      <a:r>
                        <a:rPr lang="zh-CN" altLang="en-US" dirty="0" smtClean="0"/>
                        <a:t>对象转换为字符串。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setDate</a:t>
                      </a:r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对象中月的某一天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~ 31)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setMonth</a:t>
                      </a:r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对象中月份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~ 11)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setFullYear</a:t>
                      </a:r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对象中的年份（四位数字）。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setHours</a:t>
                      </a:r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对象中的小时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~ 23)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428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33514338"/>
              </p:ext>
            </p:extLst>
          </p:nvPr>
        </p:nvGraphicFramePr>
        <p:xfrm>
          <a:off x="304800" y="1554163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920"/>
                <a:gridCol w="693988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setMinutes</a:t>
                      </a:r>
                      <a:r>
                        <a:rPr kumimoji="0" lang="en-US" altLang="zh-CN" b="0" i="0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kumimoji="0" lang="en-US" altLang="zh-CN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zh-CN" alt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对象中的分钟 </a:t>
                      </a:r>
                      <a:r>
                        <a:rPr kumimoji="0" lang="en-US" altLang="zh-CN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~ 59)</a:t>
                      </a:r>
                      <a:r>
                        <a:rPr kumimoji="0" lang="zh-CN" alt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setSeconds</a:t>
                      </a:r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对象中的秒钟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~ 59)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setTime</a:t>
                      </a:r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以毫秒设置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UTC()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根据世界时返回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1970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 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 到指定日期的毫秒数。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022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5916229"/>
              </p:ext>
            </p:extLst>
          </p:nvPr>
        </p:nvGraphicFramePr>
        <p:xfrm>
          <a:off x="467544" y="1397000"/>
          <a:ext cx="81369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87"/>
                <a:gridCol w="6279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/>
                        </a:rPr>
                        <a:t>PI</a:t>
                      </a:r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返回圆周率（约等于</a:t>
                      </a:r>
                      <a:r>
                        <a:rPr lang="en-US" altLang="zh-CN" dirty="0" smtClean="0"/>
                        <a:t>3.14159</a:t>
                      </a:r>
                      <a:r>
                        <a:rPr lang="zh-CN" altLang="en-US" dirty="0" smtClean="0"/>
                        <a:t>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/>
                        </a:rPr>
                        <a:t>ceil(x)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对数进行上舍入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4"/>
                        </a:rPr>
                        <a:t>floor(x)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对数进行下舍入。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5"/>
                        </a:rPr>
                        <a:t>max(</a:t>
                      </a:r>
                      <a:r>
                        <a:rPr lang="en-US" altLang="zh-CN" dirty="0" err="1" smtClean="0">
                          <a:hlinkClick r:id="rId5"/>
                        </a:rPr>
                        <a:t>x,y</a:t>
                      </a:r>
                      <a:r>
                        <a:rPr lang="en-US" altLang="zh-CN" dirty="0" smtClean="0">
                          <a:hlinkClick r:id="rId5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s-ES" dirty="0" smtClean="0"/>
                        <a:t>返回 </a:t>
                      </a:r>
                      <a:r>
                        <a:rPr lang="es-ES" altLang="zh-CN" dirty="0" smtClean="0"/>
                        <a:t>x </a:t>
                      </a:r>
                      <a:r>
                        <a:rPr lang="zh-CN" altLang="es-ES" dirty="0" smtClean="0"/>
                        <a:t>和 </a:t>
                      </a:r>
                      <a:r>
                        <a:rPr lang="es-ES" altLang="zh-CN" dirty="0" smtClean="0"/>
                        <a:t>y </a:t>
                      </a:r>
                      <a:r>
                        <a:rPr lang="zh-CN" altLang="es-ES" dirty="0" smtClean="0"/>
                        <a:t>中的最高值。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6"/>
                        </a:rPr>
                        <a:t>min(</a:t>
                      </a:r>
                      <a:r>
                        <a:rPr lang="en-US" altLang="zh-CN" dirty="0" err="1" smtClean="0">
                          <a:hlinkClick r:id="rId6"/>
                        </a:rPr>
                        <a:t>x,y</a:t>
                      </a:r>
                      <a:r>
                        <a:rPr lang="en-US" altLang="zh-CN" dirty="0" smtClean="0">
                          <a:hlinkClick r:id="rId6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s-ES" dirty="0" smtClean="0"/>
                        <a:t>返回 </a:t>
                      </a:r>
                      <a:r>
                        <a:rPr lang="es-ES" altLang="zh-CN" dirty="0" smtClean="0"/>
                        <a:t>x </a:t>
                      </a:r>
                      <a:r>
                        <a:rPr lang="zh-CN" altLang="es-ES" dirty="0" smtClean="0"/>
                        <a:t>和 </a:t>
                      </a:r>
                      <a:r>
                        <a:rPr lang="es-ES" altLang="zh-CN" dirty="0" smtClean="0"/>
                        <a:t>y </a:t>
                      </a:r>
                      <a:r>
                        <a:rPr lang="zh-CN" altLang="es-ES" dirty="0" smtClean="0"/>
                        <a:t>中的最低值。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7"/>
                        </a:rPr>
                        <a:t>random()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 </a:t>
                      </a:r>
                      <a:r>
                        <a:rPr lang="en-US" altLang="zh-CN" dirty="0" smtClean="0"/>
                        <a:t>0 ~ 1 </a:t>
                      </a:r>
                      <a:r>
                        <a:rPr lang="zh-CN" altLang="en-US" dirty="0" smtClean="0"/>
                        <a:t>之间的随机数。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round(x)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把数四舍五入为最接近的整数。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返回数的绝对值。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sqrt</a:t>
                      </a:r>
                      <a:r>
                        <a:rPr kumimoji="0" lang="en-US" altLang="zh-CN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返回数的平方根。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023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070420"/>
              </p:ext>
            </p:extLst>
          </p:nvPr>
        </p:nvGraphicFramePr>
        <p:xfrm>
          <a:off x="611560" y="1397000"/>
          <a:ext cx="7992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38"/>
                <a:gridCol w="610415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toString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把数字转换为字符串，使用指定的基数。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toLocaleString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把数字转换为字符串，使用本地数字格式顺序。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toFixed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把数字转换为字符串，结果的小数点后有指定位数的数字。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toExponential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把对象的值转换为指数计数法。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9475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Array</a:t>
            </a:r>
            <a:r>
              <a:rPr lang="zh-CN" altLang="en-US" b="1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4525963"/>
          </a:xfrm>
        </p:spPr>
        <p:txBody>
          <a:bodyPr/>
          <a:lstStyle/>
          <a:p>
            <a:pPr>
              <a:buClr>
                <a:srgbClr val="92D050"/>
              </a:buClr>
              <a:buSzPct val="130000"/>
              <a:buNone/>
            </a:pPr>
            <a:r>
              <a:rPr lang="zh-CN" altLang="en-US" dirty="0" smtClean="0"/>
              <a:t>数组的声明：</a:t>
            </a:r>
            <a:r>
              <a:rPr lang="en-US" altLang="zh-CN" dirty="0">
                <a:solidFill>
                  <a:srgbClr val="080942"/>
                </a:solidFill>
              </a:rPr>
              <a:t>2.</a:t>
            </a:r>
            <a:r>
              <a:rPr lang="zh-CN" altLang="en-US" dirty="0">
                <a:solidFill>
                  <a:srgbClr val="080942"/>
                </a:solidFill>
              </a:rPr>
              <a:t>数组：三种形式</a:t>
            </a:r>
          </a:p>
          <a:p>
            <a:pPr>
              <a:buClr>
                <a:srgbClr val="92D050"/>
              </a:buClr>
              <a:buSzPct val="130000"/>
              <a:buNone/>
            </a:pPr>
            <a:r>
              <a:rPr lang="zh-CN" altLang="en-US" dirty="0">
                <a:solidFill>
                  <a:srgbClr val="080942"/>
                </a:solidFill>
              </a:rPr>
              <a:t>  </a:t>
            </a:r>
            <a:r>
              <a:rPr lang="en-US" altLang="zh-CN" dirty="0" err="1">
                <a:solidFill>
                  <a:srgbClr val="080942"/>
                </a:solidFill>
              </a:rPr>
              <a:t>var</a:t>
            </a:r>
            <a:r>
              <a:rPr lang="en-US" altLang="zh-CN" dirty="0">
                <a:solidFill>
                  <a:srgbClr val="080942"/>
                </a:solidFill>
              </a:rPr>
              <a:t> a = [1, 2 ,3 ];  </a:t>
            </a:r>
          </a:p>
          <a:p>
            <a:pPr>
              <a:buClr>
                <a:srgbClr val="92D050"/>
              </a:buClr>
              <a:buSzPct val="130000"/>
              <a:buNone/>
            </a:pPr>
            <a:r>
              <a:rPr lang="en-US" altLang="zh-CN" dirty="0">
                <a:solidFill>
                  <a:srgbClr val="080942"/>
                </a:solidFill>
              </a:rPr>
              <a:t>  </a:t>
            </a:r>
            <a:r>
              <a:rPr lang="en-US" altLang="zh-CN" dirty="0" err="1">
                <a:solidFill>
                  <a:srgbClr val="080942"/>
                </a:solidFill>
              </a:rPr>
              <a:t>var</a:t>
            </a:r>
            <a:r>
              <a:rPr lang="en-US" altLang="zh-CN" dirty="0">
                <a:solidFill>
                  <a:srgbClr val="080942"/>
                </a:solidFill>
              </a:rPr>
              <a:t> b = [];          </a:t>
            </a:r>
          </a:p>
          <a:p>
            <a:pPr>
              <a:buClr>
                <a:srgbClr val="92D050"/>
              </a:buClr>
              <a:buSzPct val="130000"/>
              <a:buNone/>
            </a:pPr>
            <a:r>
              <a:rPr lang="en-US" altLang="zh-CN" dirty="0">
                <a:solidFill>
                  <a:srgbClr val="080942"/>
                </a:solidFill>
              </a:rPr>
              <a:t>  </a:t>
            </a:r>
            <a:r>
              <a:rPr lang="en-US" altLang="zh-CN" dirty="0" err="1">
                <a:solidFill>
                  <a:srgbClr val="080942"/>
                </a:solidFill>
              </a:rPr>
              <a:t>var</a:t>
            </a:r>
            <a:r>
              <a:rPr lang="en-US" altLang="zh-CN" dirty="0">
                <a:solidFill>
                  <a:srgbClr val="080942"/>
                </a:solidFill>
              </a:rPr>
              <a:t> c = new Array();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属性：</a:t>
            </a:r>
            <a:r>
              <a:rPr lang="en-US" altLang="zh-CN" dirty="0" smtClean="0">
                <a:hlinkClick r:id="rId2"/>
              </a:rPr>
              <a:t>length</a:t>
            </a:r>
            <a:r>
              <a:rPr lang="zh-CN" altLang="en-US" dirty="0"/>
              <a:t>　设置或返回数组中元素的数目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437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2446965"/>
              </p:ext>
            </p:extLst>
          </p:nvPr>
        </p:nvGraphicFramePr>
        <p:xfrm>
          <a:off x="611560" y="1397000"/>
          <a:ext cx="820891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38"/>
                <a:gridCol w="6320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2"/>
                        </a:rPr>
                        <a:t>concat</a:t>
                      </a:r>
                      <a:r>
                        <a:rPr lang="en-US" altLang="zh-CN" dirty="0" smtClean="0">
                          <a:hlinkClick r:id="rId2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连接两个或更多的数组，并返回结果。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/>
                        </a:rPr>
                        <a:t>join()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把数组的所有元素放入一个字符串。元素</a:t>
                      </a:r>
                      <a:r>
                        <a:rPr lang="zh-CN" altLang="en-US" dirty="0" smtClean="0"/>
                        <a:t>通过</a:t>
                      </a:r>
                      <a:r>
                        <a:rPr lang="zh-CN" altLang="en-US" dirty="0" smtClean="0"/>
                        <a:t>指定的分隔符进行分隔。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4"/>
                        </a:rPr>
                        <a:t>pop()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删除并返回数组的最后一个元素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5"/>
                        </a:rPr>
                        <a:t>push()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向数组的末尾添加一个或更多元素，并返回新的长度。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6"/>
                        </a:rPr>
                        <a:t>reverse()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颠倒数组中元素的顺序。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7"/>
                        </a:rPr>
                        <a:t>shift()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删除并返回数组的第一个元素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8"/>
                        </a:rPr>
                        <a:t>slice(</a:t>
                      </a:r>
                      <a:r>
                        <a:rPr lang="en-US" altLang="zh-CN" dirty="0" err="1" smtClean="0">
                          <a:hlinkClick r:id="rId8"/>
                        </a:rPr>
                        <a:t>start,end</a:t>
                      </a:r>
                      <a:r>
                        <a:rPr lang="en-US" altLang="zh-CN" dirty="0" smtClean="0">
                          <a:hlinkClick r:id="rId8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从某个已有的数组返回选定的元素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9"/>
                        </a:rPr>
                        <a:t>sort()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对数组的元素进行排序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10"/>
                        </a:rPr>
                        <a:t>splice()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删除元素，并向数组添加新元素。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11"/>
                        </a:rPr>
                        <a:t>unshift</a:t>
                      </a:r>
                      <a:r>
                        <a:rPr lang="en-US" altLang="zh-CN" dirty="0" smtClean="0">
                          <a:hlinkClick r:id="rId11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向数组的开头添加一个或更多元素，并返回新的长度。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3568" y="620688"/>
            <a:ext cx="777686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方法：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071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 </a:t>
            </a:r>
            <a:r>
              <a:rPr lang="en-US" altLang="zh-CN" dirty="0"/>
              <a:t>length </a:t>
            </a:r>
            <a:r>
              <a:rPr lang="zh-CN" altLang="en-US" dirty="0"/>
              <a:t>声明了函数期望的参数个数。</a:t>
            </a:r>
            <a:endParaRPr lang="en-US" altLang="zh-CN" dirty="0"/>
          </a:p>
          <a:p>
            <a:r>
              <a:rPr lang="zh-CN" altLang="en-US" dirty="0"/>
              <a:t>例一：</a:t>
            </a:r>
            <a:endParaRPr lang="en-US" altLang="zh-CN" dirty="0"/>
          </a:p>
          <a:p>
            <a:r>
              <a:rPr lang="en-US" altLang="zh-CN" dirty="0"/>
              <a:t>function doAdd(iNum) { alert(iNum + 10); } function sayHi() { alert(“Hi”); } alert(doAdd.length); //</a:t>
            </a:r>
            <a:r>
              <a:rPr lang="zh-CN" altLang="en-US" dirty="0"/>
              <a:t>输出 </a:t>
            </a:r>
            <a:r>
              <a:rPr lang="en-US" altLang="zh-CN" dirty="0"/>
              <a:t>“1” alert(sayHi.length);//</a:t>
            </a:r>
            <a:r>
              <a:rPr lang="zh-CN" altLang="en-US" dirty="0"/>
              <a:t>输出</a:t>
            </a:r>
            <a:r>
              <a:rPr lang="en-US" altLang="zh-CN" dirty="0"/>
              <a:t>”0”</a:t>
            </a:r>
          </a:p>
          <a:p>
            <a:r>
              <a:rPr lang="zh-CN" altLang="en-US" dirty="0"/>
              <a:t>思考下面函数：</a:t>
            </a:r>
            <a:endParaRPr lang="en-US" altLang="zh-CN" dirty="0"/>
          </a:p>
          <a:p>
            <a:r>
              <a:rPr lang="en-US" altLang="zh-CN" dirty="0"/>
              <a:t>function callAnotherFunc(fnFunction, vArgument) { fnFunction(vArgument); } var doAdd = new Function("iNum", "alert(iNum + 10)"); callAnotherFunc(doAdd, 10);</a:t>
            </a:r>
          </a:p>
          <a:p>
            <a:r>
              <a:rPr lang="zh-CN" altLang="en-US" dirty="0"/>
              <a:t>列三：</a:t>
            </a:r>
            <a:r>
              <a:rPr lang="en-US" altLang="zh-CN" dirty="0"/>
              <a:t>Function</a:t>
            </a:r>
            <a:r>
              <a:rPr lang="zh-CN" altLang="en-US" dirty="0"/>
              <a:t>的</a:t>
            </a:r>
            <a:r>
              <a:rPr lang="en-US" altLang="zh-CN" dirty="0"/>
              <a:t>toString</a:t>
            </a:r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调试程序时有用！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function doAdd(iNum) { alert(iNum + 10); } document.write(doAdd.toString());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474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对象有属性和方法：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　　　　　属性：红色，法拉利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小车　　　　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　　　　　方法：</a:t>
            </a:r>
            <a:r>
              <a:rPr lang="en-US" altLang="zh-CN" dirty="0"/>
              <a:t>(</a:t>
            </a:r>
            <a:r>
              <a:rPr lang="zh-CN" altLang="en-US" dirty="0"/>
              <a:t>功能</a:t>
            </a:r>
            <a:r>
              <a:rPr lang="en-US" altLang="zh-CN" dirty="0"/>
              <a:t>)</a:t>
            </a:r>
            <a:r>
              <a:rPr lang="zh-CN" altLang="en-US" dirty="0"/>
              <a:t>前进，后退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907704" y="3068960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07704" y="3645024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3140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1"/>
            <a:ext cx="6934200" cy="530542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80325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</a:t>
            </a:r>
            <a:r>
              <a:rPr lang="zh-CN" altLang="en-US" dirty="0"/>
              <a:t>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函数可以使用函数之外定义的变量．</a:t>
            </a:r>
            <a:endParaRPr lang="en-US" altLang="zh-CN" b="1" dirty="0"/>
          </a:p>
          <a:p>
            <a:r>
              <a:rPr lang="zh-CN" altLang="en-US" b="1" dirty="0"/>
              <a:t>例：</a:t>
            </a:r>
            <a:endParaRPr lang="en-US" altLang="zh-CN" dirty="0"/>
          </a:p>
          <a:p>
            <a:r>
              <a:rPr lang="en-US" altLang="zh-CN" dirty="0"/>
              <a:t>var iBaseNum = 10; </a:t>
            </a:r>
          </a:p>
          <a:p>
            <a:r>
              <a:rPr lang="en-US" altLang="zh-CN" dirty="0"/>
              <a:t>function addNum(iNum1, iNum2) { </a:t>
            </a:r>
          </a:p>
          <a:p>
            <a:r>
              <a:rPr lang="en-US" altLang="zh-CN" dirty="0"/>
              <a:t>function doAdd() { </a:t>
            </a:r>
          </a:p>
          <a:p>
            <a:r>
              <a:rPr lang="en-US" altLang="zh-CN" dirty="0"/>
              <a:t>return iNum1 + iNum2 + iBaseNum;</a:t>
            </a:r>
          </a:p>
          <a:p>
            <a:r>
              <a:rPr lang="en-US" altLang="zh-CN" dirty="0"/>
              <a:t> } </a:t>
            </a:r>
          </a:p>
          <a:p>
            <a:r>
              <a:rPr lang="en-US" altLang="zh-CN" dirty="0"/>
              <a:t>return doAdd();</a:t>
            </a:r>
          </a:p>
          <a:p>
            <a:r>
              <a:rPr lang="en-US" altLang="zh-CN" dirty="0"/>
              <a:t> }</a:t>
            </a:r>
          </a:p>
          <a:p>
            <a:r>
              <a:rPr lang="zh-CN" altLang="en-US" dirty="0"/>
              <a:t>这里要掌握的重要概念是，</a:t>
            </a:r>
            <a:r>
              <a:rPr lang="en-US" altLang="zh-CN" dirty="0"/>
              <a:t>doAdd() </a:t>
            </a:r>
            <a:r>
              <a:rPr lang="zh-CN" altLang="en-US" dirty="0"/>
              <a:t>函数根本不接受参数，它使用的值是从执行环境中获取的。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77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对象有属性和方法．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/>
              <a:t>function createCar(sColor,iDoors,iMpg) { </a:t>
            </a:r>
            <a:endParaRPr lang="en-US" altLang="zh-CN" dirty="0" smtClean="0"/>
          </a:p>
          <a:p>
            <a:r>
              <a:rPr lang="en-US" altLang="zh-CN" dirty="0" smtClean="0"/>
              <a:t>var </a:t>
            </a:r>
            <a:r>
              <a:rPr lang="en-US" altLang="zh-CN" dirty="0"/>
              <a:t>oTempCar = new Object; </a:t>
            </a:r>
            <a:endParaRPr lang="en-US" altLang="zh-CN" dirty="0" smtClean="0"/>
          </a:p>
          <a:p>
            <a:r>
              <a:rPr lang="en-US" altLang="zh-CN" dirty="0" smtClean="0"/>
              <a:t>oTempCar.color </a:t>
            </a:r>
            <a:r>
              <a:rPr lang="en-US" altLang="zh-CN" dirty="0"/>
              <a:t>= sColor; </a:t>
            </a:r>
            <a:endParaRPr lang="en-US" altLang="zh-CN" dirty="0" smtClean="0"/>
          </a:p>
          <a:p>
            <a:r>
              <a:rPr lang="en-US" altLang="zh-CN" dirty="0" smtClean="0"/>
              <a:t>oTempCar.doors </a:t>
            </a:r>
            <a:r>
              <a:rPr lang="en-US" altLang="zh-CN" dirty="0"/>
              <a:t>= iDoors; </a:t>
            </a:r>
            <a:endParaRPr lang="en-US" altLang="zh-CN" dirty="0" smtClean="0"/>
          </a:p>
          <a:p>
            <a:r>
              <a:rPr lang="en-US" altLang="zh-CN" dirty="0" smtClean="0"/>
              <a:t>oTempCar.mpg </a:t>
            </a:r>
            <a:r>
              <a:rPr lang="en-US" altLang="zh-CN" dirty="0"/>
              <a:t>= iMpg; </a:t>
            </a:r>
            <a:endParaRPr lang="en-US" altLang="zh-CN" dirty="0" smtClean="0"/>
          </a:p>
          <a:p>
            <a:r>
              <a:rPr lang="en-US" altLang="zh-CN" dirty="0" smtClean="0"/>
              <a:t>oTempCar.showColor </a:t>
            </a:r>
            <a:r>
              <a:rPr lang="en-US" altLang="zh-CN" dirty="0"/>
              <a:t>= function() { </a:t>
            </a:r>
            <a:endParaRPr lang="en-US" altLang="zh-CN" dirty="0" smtClean="0"/>
          </a:p>
          <a:p>
            <a:r>
              <a:rPr lang="en-US" altLang="zh-CN" dirty="0" smtClean="0"/>
              <a:t>alert(this.color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}; </a:t>
            </a:r>
          </a:p>
          <a:p>
            <a:r>
              <a:rPr lang="en-US" altLang="zh-CN" dirty="0" smtClean="0"/>
              <a:t>return </a:t>
            </a:r>
            <a:r>
              <a:rPr lang="en-US" altLang="zh-CN" dirty="0"/>
              <a:t>oTempCar;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</a:p>
          <a:p>
            <a:pPr marL="0" indent="0">
              <a:buNone/>
            </a:pPr>
            <a:r>
              <a:rPr lang="en-US" altLang="zh-CN" dirty="0" smtClean="0"/>
              <a:t>var </a:t>
            </a:r>
            <a:r>
              <a:rPr lang="en-US" altLang="zh-CN" dirty="0"/>
              <a:t>oCar1 = createCar("red",4,23);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oCar1.showColor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6201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原型方式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zh-CN" altLang="en-US" b="1" dirty="0"/>
              <a:t>原型方式</a:t>
            </a:r>
          </a:p>
          <a:p>
            <a:r>
              <a:rPr lang="zh-CN" altLang="en-US" dirty="0"/>
              <a:t>该方式利用了对象的 </a:t>
            </a:r>
            <a:r>
              <a:rPr lang="en-US" altLang="zh-CN" dirty="0"/>
              <a:t>prototype </a:t>
            </a:r>
            <a:r>
              <a:rPr lang="zh-CN" altLang="en-US" dirty="0"/>
              <a:t>属性，可以把它看成创建新对象所依赖的原型。</a:t>
            </a:r>
          </a:p>
          <a:p>
            <a:r>
              <a:rPr lang="zh-CN" altLang="en-US" dirty="0"/>
              <a:t>这里，首先用空构造函数来设置类名。然后所有的属性和方法都被直接赋予 </a:t>
            </a:r>
            <a:r>
              <a:rPr lang="en-US" altLang="zh-CN" dirty="0"/>
              <a:t>prototype </a:t>
            </a:r>
            <a:r>
              <a:rPr lang="zh-CN" altLang="en-US" dirty="0"/>
              <a:t>属性。我们重写了前面的例子，代码如下：</a:t>
            </a:r>
          </a:p>
          <a:p>
            <a:r>
              <a:rPr lang="en-US" altLang="zh-CN" dirty="0"/>
              <a:t>function Car() { } </a:t>
            </a:r>
            <a:endParaRPr lang="en-US" altLang="zh-CN" dirty="0" smtClean="0"/>
          </a:p>
          <a:p>
            <a:r>
              <a:rPr lang="en-US" altLang="zh-CN" dirty="0" smtClean="0"/>
              <a:t>Car.prototype.color </a:t>
            </a:r>
            <a:r>
              <a:rPr lang="en-US" altLang="zh-CN" dirty="0"/>
              <a:t>= "blue"; </a:t>
            </a:r>
            <a:endParaRPr lang="en-US" altLang="zh-CN" dirty="0" smtClean="0"/>
          </a:p>
          <a:p>
            <a:r>
              <a:rPr lang="en-US" altLang="zh-CN" dirty="0" smtClean="0"/>
              <a:t>Car.prototype.doors </a:t>
            </a:r>
            <a:r>
              <a:rPr lang="en-US" altLang="zh-CN" dirty="0"/>
              <a:t>= 4; </a:t>
            </a:r>
            <a:endParaRPr lang="en-US" altLang="zh-CN" dirty="0" smtClean="0"/>
          </a:p>
          <a:p>
            <a:r>
              <a:rPr lang="en-US" altLang="zh-CN" dirty="0" smtClean="0"/>
              <a:t>Car.prototype.mpg </a:t>
            </a:r>
            <a:r>
              <a:rPr lang="en-US" altLang="zh-CN" dirty="0"/>
              <a:t>= 25; </a:t>
            </a:r>
            <a:endParaRPr lang="en-US" altLang="zh-CN" dirty="0" smtClean="0"/>
          </a:p>
          <a:p>
            <a:r>
              <a:rPr lang="en-US" altLang="zh-CN" dirty="0" smtClean="0"/>
              <a:t>Car.prototype.showColor </a:t>
            </a:r>
            <a:r>
              <a:rPr lang="en-US" altLang="zh-CN" dirty="0"/>
              <a:t>= function() { </a:t>
            </a:r>
            <a:endParaRPr lang="en-US" altLang="zh-CN" dirty="0" smtClean="0"/>
          </a:p>
          <a:p>
            <a:r>
              <a:rPr lang="en-US" altLang="zh-CN" dirty="0" smtClean="0"/>
              <a:t>alert(this.color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}; </a:t>
            </a:r>
          </a:p>
          <a:p>
            <a:r>
              <a:rPr lang="en-US" altLang="zh-CN" dirty="0" smtClean="0"/>
              <a:t>var </a:t>
            </a:r>
            <a:r>
              <a:rPr lang="en-US" altLang="zh-CN" dirty="0"/>
              <a:t>oCar1 = new Car();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100" dirty="0" smtClean="0"/>
              <a:t>注：有兴趣的可以了解一下工厂模式．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121330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9157693"/>
              </p:ext>
            </p:extLst>
          </p:nvPr>
        </p:nvGraphicFramePr>
        <p:xfrm>
          <a:off x="611560" y="1268760"/>
          <a:ext cx="8136904" cy="46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264"/>
                <a:gridCol w="5879640"/>
              </a:tblGrid>
              <a:tr h="38687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Window</a:t>
                      </a:r>
                      <a:r>
                        <a:rPr lang="zh-CN" altLang="en-US" dirty="0" smtClean="0"/>
                        <a:t>对象属性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打开一个窗口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/>
                        </a:rPr>
                        <a:t>closed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返回窗口是否已被关闭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/>
                        </a:rPr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 </a:t>
                      </a:r>
                      <a:r>
                        <a:rPr lang="en-US" altLang="zh-CN" dirty="0" smtClean="0"/>
                        <a:t>Document </a:t>
                      </a:r>
                      <a:r>
                        <a:rPr lang="zh-CN" altLang="en-US" dirty="0" smtClean="0"/>
                        <a:t>对象的只读引用。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4"/>
                        </a:rPr>
                        <a:t>history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 </a:t>
                      </a:r>
                      <a:r>
                        <a:rPr lang="en-US" altLang="zh-CN" dirty="0" smtClean="0"/>
                        <a:t>History </a:t>
                      </a:r>
                      <a:r>
                        <a:rPr lang="zh-CN" altLang="en-US" dirty="0" smtClean="0"/>
                        <a:t>对象的只读引用。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5"/>
                        </a:rPr>
                        <a:t>innerheight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返回窗口的文档显示区的高度。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5"/>
                        </a:rPr>
                        <a:t>innerwidth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返回窗口的文档显示区的宽度。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设置或返回窗口中的框架数量。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6"/>
                        </a:rPr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用于窗口或框架的 </a:t>
                      </a:r>
                      <a:r>
                        <a:rPr lang="en-US" altLang="zh-CN" dirty="0" smtClean="0"/>
                        <a:t>Location </a:t>
                      </a:r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7"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设置或返回窗口的名称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8"/>
                        </a:rPr>
                        <a:t>Navigator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 </a:t>
                      </a:r>
                      <a:r>
                        <a:rPr lang="en-US" altLang="zh-CN" dirty="0" smtClean="0"/>
                        <a:t>Navigator </a:t>
                      </a:r>
                      <a:r>
                        <a:rPr lang="zh-CN" altLang="en-US" dirty="0" smtClean="0"/>
                        <a:t>对象的只读引用</a:t>
                      </a:r>
                      <a:endParaRPr lang="zh-CN" altLang="en-US" dirty="0"/>
                    </a:p>
                  </a:txBody>
                  <a:tcPr/>
                </a:tc>
              </a:tr>
              <a:tr h="38687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Screen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 </a:t>
                      </a:r>
                      <a:r>
                        <a:rPr lang="en-US" altLang="zh-CN" dirty="0" smtClean="0"/>
                        <a:t>Screen </a:t>
                      </a:r>
                      <a:r>
                        <a:rPr lang="zh-CN" altLang="en-US" dirty="0" smtClean="0"/>
                        <a:t>对象的只读引用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6553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Window</a:t>
            </a:r>
            <a:r>
              <a:rPr lang="zh-CN" altLang="en-US" dirty="0"/>
              <a:t>对象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5378557"/>
              </p:ext>
            </p:extLst>
          </p:nvPr>
        </p:nvGraphicFramePr>
        <p:xfrm>
          <a:off x="539552" y="1196752"/>
          <a:ext cx="813690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90465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Window</a:t>
                      </a:r>
                      <a:r>
                        <a:rPr lang="zh-CN" altLang="en-US" dirty="0" smtClean="0"/>
                        <a:t>对象方法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/>
                        </a:rPr>
                        <a:t>alert()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显示带有一段消息和一个确认按钮的警告框。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/>
                        </a:rPr>
                        <a:t>blur()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把键盘焦点从顶层窗口移开。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4"/>
                        </a:rPr>
                        <a:t>clearInterval</a:t>
                      </a:r>
                      <a:r>
                        <a:rPr lang="en-US" altLang="zh-CN" dirty="0" smtClean="0">
                          <a:hlinkClick r:id="rId4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取消由 </a:t>
                      </a:r>
                      <a:r>
                        <a:rPr lang="en-US" altLang="zh-CN" dirty="0" err="1" smtClean="0"/>
                        <a:t>setInterval</a:t>
                      </a:r>
                      <a:r>
                        <a:rPr lang="en-US" altLang="zh-CN" dirty="0" smtClean="0"/>
                        <a:t>() </a:t>
                      </a:r>
                      <a:r>
                        <a:rPr lang="zh-CN" altLang="en-US" dirty="0" smtClean="0"/>
                        <a:t>设置的 </a:t>
                      </a:r>
                      <a:r>
                        <a:rPr lang="en-US" altLang="zh-CN" dirty="0" smtClean="0"/>
                        <a:t>timeout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5"/>
                        </a:rPr>
                        <a:t>clearTimeout</a:t>
                      </a:r>
                      <a:r>
                        <a:rPr lang="en-US" altLang="zh-CN" dirty="0" smtClean="0">
                          <a:hlinkClick r:id="rId5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取消由 </a:t>
                      </a:r>
                      <a:r>
                        <a:rPr lang="en-US" altLang="zh-CN" dirty="0" err="1" smtClean="0"/>
                        <a:t>setTimeout</a:t>
                      </a:r>
                      <a:r>
                        <a:rPr lang="en-US" altLang="zh-CN" dirty="0" smtClean="0"/>
                        <a:t>() </a:t>
                      </a:r>
                      <a:r>
                        <a:rPr lang="zh-CN" altLang="en-US" dirty="0" smtClean="0"/>
                        <a:t>方法设置的 </a:t>
                      </a:r>
                      <a:r>
                        <a:rPr lang="en-US" altLang="zh-CN" dirty="0" smtClean="0"/>
                        <a:t>timeout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6"/>
                        </a:rPr>
                        <a:t>confirm()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显示带有一段消息以及确认按钮和取消按钮的对话框。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7"/>
                        </a:rPr>
                        <a:t>createPopup</a:t>
                      </a:r>
                      <a:r>
                        <a:rPr lang="en-US" altLang="zh-CN" dirty="0" smtClean="0">
                          <a:hlinkClick r:id="rId7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创建一个 </a:t>
                      </a:r>
                      <a:r>
                        <a:rPr lang="en-US" altLang="zh-CN" dirty="0" smtClean="0"/>
                        <a:t>pop-up </a:t>
                      </a:r>
                      <a:r>
                        <a:rPr lang="zh-CN" altLang="en-US" dirty="0" smtClean="0"/>
                        <a:t>窗口。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8"/>
                        </a:rPr>
                        <a:t>focus()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把键盘焦点给予一个窗口。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9"/>
                        </a:rPr>
                        <a:t>moveBy</a:t>
                      </a:r>
                      <a:r>
                        <a:rPr lang="en-US" altLang="zh-CN" dirty="0" smtClean="0">
                          <a:hlinkClick r:id="rId9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可相对窗口的当前坐标把它移动指定的像素。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10"/>
                        </a:rPr>
                        <a:t>moveTo</a:t>
                      </a:r>
                      <a:r>
                        <a:rPr lang="en-US" altLang="zh-CN" dirty="0" smtClean="0">
                          <a:hlinkClick r:id="rId10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把窗口的左上角移动到一个指定的坐标。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11"/>
                        </a:rPr>
                        <a:t>open()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打开一个新的浏览器窗口或查找一个已命名的窗口。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12"/>
                        </a:rPr>
                        <a:t>prompt()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显示可提示用户输入的对话框。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13"/>
                        </a:rPr>
                        <a:t>setInterval</a:t>
                      </a:r>
                      <a:r>
                        <a:rPr lang="en-US" altLang="zh-CN" dirty="0" smtClean="0">
                          <a:hlinkClick r:id="rId13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按照指定的周期（以毫秒计）来调用函数或计算表达式。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14"/>
                        </a:rPr>
                        <a:t>setTimeout</a:t>
                      </a:r>
                      <a:r>
                        <a:rPr lang="en-US" altLang="zh-CN" dirty="0" smtClean="0">
                          <a:hlinkClick r:id="rId14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在指定的毫秒数后调用函数或计算表达式。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052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6080414"/>
              </p:ext>
            </p:extLst>
          </p:nvPr>
        </p:nvGraphicFramePr>
        <p:xfrm>
          <a:off x="1524000" y="1397000"/>
          <a:ext cx="60960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  <a:gridCol w="49202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location</a:t>
                      </a:r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/>
                        </a:rPr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设置或返回主机名和当前 </a:t>
                      </a:r>
                      <a:r>
                        <a:rPr lang="en-US" altLang="zh-CN" dirty="0" smtClean="0"/>
                        <a:t>URL </a:t>
                      </a:r>
                      <a:r>
                        <a:rPr lang="zh-CN" altLang="en-US" dirty="0" smtClean="0"/>
                        <a:t>的端口号。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/>
                        </a:rPr>
                        <a:t>hostname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设置或返回当前 </a:t>
                      </a:r>
                      <a:r>
                        <a:rPr lang="en-US" altLang="zh-CN" dirty="0" smtClean="0"/>
                        <a:t>URL </a:t>
                      </a:r>
                      <a:r>
                        <a:rPr lang="zh-CN" altLang="en-US" dirty="0" smtClean="0"/>
                        <a:t>的主机名。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4"/>
                        </a:rPr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设置或返回完整的 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5"/>
                        </a:rPr>
                        <a:t>pathname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设置或返回当前 </a:t>
                      </a:r>
                      <a:r>
                        <a:rPr lang="en-US" altLang="zh-CN" dirty="0" smtClean="0"/>
                        <a:t>URL </a:t>
                      </a:r>
                      <a:r>
                        <a:rPr lang="zh-CN" altLang="en-US" dirty="0" smtClean="0"/>
                        <a:t>的路径部分。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6"/>
                        </a:rPr>
                        <a:t>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设置或返回当前 </a:t>
                      </a:r>
                      <a:r>
                        <a:rPr lang="en-US" altLang="zh-CN" dirty="0" smtClean="0"/>
                        <a:t>URL </a:t>
                      </a:r>
                      <a:r>
                        <a:rPr lang="zh-CN" altLang="en-US" dirty="0" smtClean="0"/>
                        <a:t>的端口号。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7"/>
                        </a:rPr>
                        <a:t>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设置或返回从问号 </a:t>
                      </a:r>
                      <a:r>
                        <a:rPr lang="en-US" altLang="zh-CN" dirty="0" smtClean="0"/>
                        <a:t>(?) </a:t>
                      </a:r>
                      <a:r>
                        <a:rPr lang="zh-CN" altLang="en-US" dirty="0" smtClean="0"/>
                        <a:t>开始的 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（查询部分）。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503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r>
              <a:rPr lang="zh-CN" altLang="en-US" dirty="0"/>
              <a:t>对象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8160734"/>
              </p:ext>
            </p:extLst>
          </p:nvPr>
        </p:nvGraphicFramePr>
        <p:xfrm>
          <a:off x="1331640" y="148478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Location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/>
                        </a:rPr>
                        <a:t>assign()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加载新的文档。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/>
                        </a:rPr>
                        <a:t>reload()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重新加载当前文档。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4"/>
                        </a:rPr>
                        <a:t>replace()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用新的文档替换当前文档。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388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0350953"/>
              </p:ext>
            </p:extLst>
          </p:nvPr>
        </p:nvGraphicFramePr>
        <p:xfrm>
          <a:off x="1524000" y="1397000"/>
          <a:ext cx="6096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History</a:t>
                      </a:r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/>
                        </a:rPr>
                        <a:t>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返回浏览器历史列表中的 </a:t>
                      </a:r>
                      <a:r>
                        <a:rPr lang="en-US" altLang="zh-CN" dirty="0" smtClean="0"/>
                        <a:t>URL </a:t>
                      </a:r>
                      <a:r>
                        <a:rPr lang="zh-CN" altLang="en-US" dirty="0" smtClean="0"/>
                        <a:t>数量。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History</a:t>
                      </a:r>
                      <a:r>
                        <a:rPr lang="zh-CN" altLang="en-US" dirty="0" smtClean="0"/>
                        <a:t>方法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/>
                        </a:rPr>
                        <a:t>back()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加载 </a:t>
                      </a:r>
                      <a:r>
                        <a:rPr lang="en-US" altLang="zh-CN" dirty="0" smtClean="0"/>
                        <a:t>history </a:t>
                      </a:r>
                      <a:r>
                        <a:rPr lang="zh-CN" altLang="en-US" dirty="0" smtClean="0"/>
                        <a:t>列表中的前一个 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4"/>
                        </a:rPr>
                        <a:t>forward()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加载 </a:t>
                      </a:r>
                      <a:r>
                        <a:rPr lang="en-US" altLang="zh-CN" dirty="0" smtClean="0"/>
                        <a:t>history </a:t>
                      </a:r>
                      <a:r>
                        <a:rPr lang="zh-CN" altLang="en-US" dirty="0" smtClean="0"/>
                        <a:t>列表中的下一个 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5"/>
                        </a:rPr>
                        <a:t>go()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加载 </a:t>
                      </a:r>
                      <a:r>
                        <a:rPr lang="en-US" altLang="zh-CN" dirty="0" smtClean="0"/>
                        <a:t>history </a:t>
                      </a:r>
                      <a:r>
                        <a:rPr lang="zh-CN" altLang="en-US" dirty="0" smtClean="0"/>
                        <a:t>列表中的某个具体页面。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67588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Navigator </a:t>
            </a:r>
            <a:r>
              <a:rPr lang="zh-CN" altLang="en-US" b="1" dirty="0" smtClean="0"/>
              <a:t>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9021493"/>
              </p:ext>
            </p:extLst>
          </p:nvPr>
        </p:nvGraphicFramePr>
        <p:xfrm>
          <a:off x="539552" y="1397000"/>
          <a:ext cx="7080448" cy="356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513623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 smtClean="0"/>
                        <a:t>Navigator</a:t>
                      </a:r>
                      <a:r>
                        <a:rPr lang="zh-CN" altLang="en-US" b="1" dirty="0" smtClean="0"/>
                        <a:t>对象属性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2"/>
                        </a:rPr>
                        <a:t>appVersion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返回浏览器的平台和版本信息。</a:t>
                      </a:r>
                      <a:endParaRPr lang="zh-CN" altLang="en-US" dirty="0"/>
                    </a:p>
                  </a:txBody>
                  <a:tcPr/>
                </a:tc>
              </a:tr>
              <a:tr h="42622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3"/>
                        </a:rPr>
                        <a:t>appName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返回浏览器的名称。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4"/>
                        </a:rPr>
                        <a:t>browserLanguage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返回当前浏览器的语言。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5"/>
                        </a:rPr>
                        <a:t>cookieEnabled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返回指明浏览器中是否启用 </a:t>
                      </a:r>
                      <a:r>
                        <a:rPr lang="en-US" altLang="zh-CN" dirty="0" smtClean="0"/>
                        <a:t>cookie </a:t>
                      </a:r>
                      <a:r>
                        <a:rPr lang="zh-CN" altLang="en-US" dirty="0" smtClean="0"/>
                        <a:t>的布尔值。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platform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返回运行浏览器的操作系统平台。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7"/>
                        </a:rPr>
                        <a:t>systemLanguage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 </a:t>
                      </a:r>
                      <a:r>
                        <a:rPr lang="en-US" altLang="zh-CN" dirty="0" smtClean="0"/>
                        <a:t>OS </a:t>
                      </a:r>
                      <a:r>
                        <a:rPr lang="zh-CN" altLang="en-US" dirty="0" smtClean="0"/>
                        <a:t>使用的默认语言。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8"/>
                        </a:rPr>
                        <a:t>userLanguage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 </a:t>
                      </a:r>
                      <a:r>
                        <a:rPr lang="en-US" altLang="zh-CN" dirty="0" smtClean="0"/>
                        <a:t>OS </a:t>
                      </a:r>
                      <a:r>
                        <a:rPr lang="zh-CN" altLang="en-US" dirty="0" smtClean="0"/>
                        <a:t>的自然语言设置。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16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836713"/>
            <a:ext cx="7560840" cy="864096"/>
          </a:xfrm>
        </p:spPr>
        <p:txBody>
          <a:bodyPr/>
          <a:lstStyle/>
          <a:p>
            <a:r>
              <a:rPr lang="zh-CN" altLang="en-US" dirty="0" smtClean="0"/>
              <a:t>ＤＯＭ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84984"/>
            <a:ext cx="64807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document.write()</a:t>
            </a:r>
          </a:p>
          <a:p>
            <a:r>
              <a:rPr lang="en-US" altLang="zh-CN" dirty="0"/>
              <a:t>document.getElementById(“id”).innerHTML=“HELLO”;</a:t>
            </a:r>
          </a:p>
          <a:p>
            <a:r>
              <a:rPr lang="en-US" altLang="zh-CN" dirty="0"/>
              <a:t>document.getElementsByName(“name”)[0]</a:t>
            </a:r>
          </a:p>
          <a:p>
            <a:r>
              <a:rPr lang="en-US" altLang="zh-CN" dirty="0"/>
              <a:t>document.getElementsByTagName(“Tagname”)[0]</a:t>
            </a:r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&lt;div id="div1"&gt;</a:t>
            </a:r>
          </a:p>
          <a:p>
            <a:r>
              <a:rPr lang="en-US" altLang="zh-CN" dirty="0"/>
              <a:t>&lt;p id="p1"&gt;</a:t>
            </a:r>
            <a:r>
              <a:rPr lang="zh-CN" altLang="en-US" dirty="0"/>
              <a:t>这是一个段落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&lt;p id="p2"&gt;</a:t>
            </a:r>
            <a:r>
              <a:rPr lang="zh-CN" altLang="en-US" dirty="0"/>
              <a:t>这是另一个段落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&lt;/div&gt;</a:t>
            </a:r>
          </a:p>
          <a:p>
            <a:endParaRPr lang="en-US" altLang="zh-CN" dirty="0"/>
          </a:p>
          <a:p>
            <a:r>
              <a:rPr lang="en-US" altLang="zh-CN" dirty="0"/>
              <a:t>&lt;script&gt;</a:t>
            </a:r>
          </a:p>
          <a:p>
            <a:r>
              <a:rPr lang="en-US" altLang="zh-CN" dirty="0"/>
              <a:t>var para=document.createElement("p");</a:t>
            </a:r>
          </a:p>
          <a:p>
            <a:r>
              <a:rPr lang="en-US" altLang="zh-CN" dirty="0"/>
              <a:t>var node=document.createTextNode("</a:t>
            </a:r>
            <a:r>
              <a:rPr lang="zh-CN" altLang="en-US" dirty="0"/>
              <a:t>这是新段落。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para.appendChild(node);</a:t>
            </a:r>
          </a:p>
          <a:p>
            <a:endParaRPr lang="en-US" altLang="zh-CN" dirty="0"/>
          </a:p>
          <a:p>
            <a:r>
              <a:rPr lang="en-US" altLang="zh-CN" dirty="0"/>
              <a:t>var element=document.getElementById("div1");</a:t>
            </a:r>
          </a:p>
          <a:p>
            <a:r>
              <a:rPr lang="en-US" altLang="zh-CN" dirty="0"/>
              <a:t>element.appendChild(para);</a:t>
            </a:r>
          </a:p>
          <a:p>
            <a:r>
              <a:rPr lang="en-US" altLang="zh-CN" dirty="0"/>
              <a:t>&lt;/script</a:t>
            </a:r>
            <a:r>
              <a:rPr lang="en-US" altLang="zh-CN" dirty="0" smtClean="0"/>
              <a:t>&gt;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www.w3school.com.cn/js/js_htmldom_elements.asp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://www.w3school.com.cn/jsref/dom_obj_event.asp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9431"/>
            <a:ext cx="7551917" cy="319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717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Screen </a:t>
            </a:r>
            <a:r>
              <a:rPr lang="zh-CN" altLang="en-US" b="1" dirty="0" smtClean="0"/>
              <a:t>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6410142"/>
              </p:ext>
            </p:extLst>
          </p:nvPr>
        </p:nvGraphicFramePr>
        <p:xfrm>
          <a:off x="611560" y="1397000"/>
          <a:ext cx="700844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4242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 smtClean="0"/>
                        <a:t>Screen</a:t>
                      </a:r>
                      <a:r>
                        <a:rPr lang="zh-CN" altLang="en-US" b="1" dirty="0" smtClean="0"/>
                        <a:t>对象属性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2"/>
                        </a:rPr>
                        <a:t>availHeight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返回显示屏幕的高度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除 </a:t>
                      </a:r>
                      <a:r>
                        <a:rPr lang="en-US" altLang="zh-CN" dirty="0" smtClean="0"/>
                        <a:t>Windows </a:t>
                      </a:r>
                      <a:r>
                        <a:rPr lang="zh-CN" altLang="en-US" dirty="0" smtClean="0"/>
                        <a:t>任务栏之外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3"/>
                        </a:rPr>
                        <a:t>availWidth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返回显示屏幕的宽度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除 </a:t>
                      </a:r>
                      <a:r>
                        <a:rPr lang="en-US" altLang="zh-CN" dirty="0" smtClean="0"/>
                        <a:t>Windows </a:t>
                      </a:r>
                      <a:r>
                        <a:rPr lang="zh-CN" altLang="en-US" dirty="0" smtClean="0"/>
                        <a:t>任务栏之外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4"/>
                        </a:rPr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返回显示屏幕的高度。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5"/>
                        </a:rPr>
                        <a:t>pixelDepth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返回显示屏幕的颜色分辨率（比特每像素）。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hlinkClick r:id="rId6"/>
                        </a:rPr>
                        <a:t>updateInterval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设置或返回屏幕的刷新率。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7"/>
                        </a:rPr>
                        <a:t>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返回显示器屏幕的宽度。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88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节点简介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480720" cy="438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046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拿取节点的方法：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１，通过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来拿：</a:t>
            </a:r>
            <a:r>
              <a:rPr lang="en-US" altLang="zh-CN" dirty="0" err="1" smtClean="0"/>
              <a:t>getElementById</a:t>
            </a:r>
            <a:r>
              <a:rPr lang="en-US" altLang="zh-CN" dirty="0" smtClean="0"/>
              <a:t>(“id</a:t>
            </a:r>
            <a:r>
              <a:rPr lang="zh-CN" altLang="en-US" dirty="0"/>
              <a:t>名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通过标签名来拿：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标签名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通过名称拿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getElementsByName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”);</a:t>
            </a:r>
          </a:p>
          <a:p>
            <a:pPr marL="0" indent="0">
              <a:buNone/>
            </a:pPr>
            <a:r>
              <a:rPr lang="zh-CN" altLang="en-US" dirty="0" smtClean="0"/>
              <a:t>２，通过关系来拿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１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parentNode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zh-CN" altLang="en-US" dirty="0"/>
              <a:t>节点（元素）的父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２</a:t>
            </a:r>
            <a:r>
              <a:rPr lang="en-US" altLang="zh-CN" dirty="0" smtClean="0"/>
              <a:t>)  </a:t>
            </a:r>
            <a:r>
              <a:rPr lang="en-US" altLang="zh-CN" dirty="0" err="1" smtClean="0"/>
              <a:t>childNodes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zh-CN" altLang="en-US" dirty="0"/>
              <a:t>节点（元素）的子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３</a:t>
            </a:r>
            <a:r>
              <a:rPr lang="en-US" altLang="zh-CN" dirty="0" smtClean="0"/>
              <a:t>)  </a:t>
            </a:r>
            <a:r>
              <a:rPr lang="en-US" altLang="zh-CN" dirty="0" err="1" smtClean="0"/>
              <a:t>firstChild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第一个字节点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４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lastChild</a:t>
            </a:r>
            <a:r>
              <a:rPr lang="en-US" altLang="zh-CN" dirty="0" smtClean="0"/>
              <a:t>-</a:t>
            </a:r>
            <a:r>
              <a:rPr lang="zh-CN" altLang="en-US" dirty="0" smtClean="0"/>
              <a:t>最后一</a:t>
            </a:r>
            <a:r>
              <a:rPr lang="zh-CN" altLang="en-US" dirty="0"/>
              <a:t>个字节点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21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nodeName</a:t>
            </a:r>
            <a:r>
              <a:rPr lang="en-US" altLang="zh-CN" b="1" dirty="0"/>
              <a:t> </a:t>
            </a:r>
            <a:r>
              <a:rPr lang="zh-CN" altLang="en-US" b="1" dirty="0"/>
              <a:t>属性</a:t>
            </a:r>
          </a:p>
          <a:p>
            <a:r>
              <a:rPr lang="en-US" altLang="zh-CN" dirty="0" err="1"/>
              <a:t>nodeName</a:t>
            </a:r>
            <a:r>
              <a:rPr lang="en-US" altLang="zh-CN" dirty="0"/>
              <a:t> </a:t>
            </a:r>
            <a:r>
              <a:rPr lang="zh-CN" altLang="en-US" dirty="0"/>
              <a:t>属性规定节点的名称。</a:t>
            </a:r>
          </a:p>
          <a:p>
            <a:r>
              <a:rPr lang="en-US" altLang="zh-CN" b="1" dirty="0" err="1"/>
              <a:t>nodeValue</a:t>
            </a:r>
            <a:r>
              <a:rPr lang="en-US" altLang="zh-CN" b="1" dirty="0"/>
              <a:t> </a:t>
            </a:r>
            <a:r>
              <a:rPr lang="zh-CN" altLang="en-US" b="1" dirty="0"/>
              <a:t>属性</a:t>
            </a:r>
          </a:p>
          <a:p>
            <a:r>
              <a:rPr lang="en-US" altLang="zh-CN" dirty="0" err="1"/>
              <a:t>nodeValue</a:t>
            </a:r>
            <a:r>
              <a:rPr lang="en-US" altLang="zh-CN" dirty="0"/>
              <a:t> </a:t>
            </a:r>
            <a:r>
              <a:rPr lang="zh-CN" altLang="en-US" dirty="0"/>
              <a:t>属性规定节点的值。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nodeType</a:t>
            </a:r>
            <a:r>
              <a:rPr lang="zh-CN" altLang="en-US" dirty="0" smtClean="0"/>
              <a:t>属性．属性</a:t>
            </a:r>
            <a:r>
              <a:rPr lang="zh-CN" altLang="en-US" dirty="0"/>
              <a:t>返回节点的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err="1" smtClean="0"/>
              <a:t>getAttribute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；获取属性</a:t>
            </a:r>
            <a:endParaRPr lang="en-US" altLang="zh-CN" dirty="0" smtClean="0"/>
          </a:p>
          <a:p>
            <a:r>
              <a:rPr lang="en-US" altLang="zh-CN" dirty="0" err="1"/>
              <a:t>setAttribute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；设置属性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590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属性类型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04856" cy="48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5028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获取元素</a:t>
            </a:r>
            <a:r>
              <a:rPr lang="zh-CN" altLang="en-US" b="1"/>
              <a:t>的</a:t>
            </a:r>
            <a:r>
              <a:rPr lang="zh-CN" altLang="en-US" b="1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&lt;body&gt;</a:t>
            </a:r>
          </a:p>
          <a:p>
            <a:endParaRPr lang="en-US" altLang="zh-CN" dirty="0"/>
          </a:p>
          <a:p>
            <a:r>
              <a:rPr lang="en-US" altLang="zh-CN" dirty="0"/>
              <a:t>&lt;p id="intro"&gt;Hello World!&lt;/p&gt;</a:t>
            </a:r>
          </a:p>
          <a:p>
            <a:endParaRPr lang="en-US" altLang="zh-CN" dirty="0"/>
          </a:p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x=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("intro");</a:t>
            </a:r>
          </a:p>
          <a:p>
            <a:r>
              <a:rPr lang="en-US" altLang="zh-CN" dirty="0" err="1"/>
              <a:t>document.write</a:t>
            </a:r>
            <a:r>
              <a:rPr lang="en-US" altLang="zh-CN" dirty="0"/>
              <a:t>(</a:t>
            </a:r>
            <a:r>
              <a:rPr lang="en-US" altLang="zh-CN" dirty="0" err="1"/>
              <a:t>x.firstChild.nodeValue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&lt;/script&gt;</a:t>
            </a:r>
          </a:p>
          <a:p>
            <a:endParaRPr lang="en-US" altLang="zh-CN" dirty="0"/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93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关键字　代表当前节点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例：</a:t>
            </a:r>
            <a:endParaRPr lang="en-US" altLang="zh-CN" dirty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input type="text" value="" </a:t>
            </a:r>
            <a:r>
              <a:rPr lang="en-US" altLang="zh-CN" dirty="0" err="1"/>
              <a:t>onchange</a:t>
            </a:r>
            <a:r>
              <a:rPr lang="en-US" altLang="zh-CN" dirty="0"/>
              <a:t>="</a:t>
            </a:r>
            <a:r>
              <a:rPr lang="en-US" altLang="zh-CN" dirty="0" err="1"/>
              <a:t>chk</a:t>
            </a:r>
            <a:r>
              <a:rPr lang="en-US" altLang="zh-CN" dirty="0"/>
              <a:t>(</a:t>
            </a:r>
            <a:r>
              <a:rPr lang="en-US" altLang="zh-CN" dirty="0" err="1"/>
              <a:t>this.value</a:t>
            </a:r>
            <a:r>
              <a:rPr lang="en-US" altLang="zh-CN" dirty="0"/>
              <a:t>)" &gt;</a:t>
            </a:r>
          </a:p>
          <a:p>
            <a:r>
              <a:rPr lang="en-US" altLang="zh-CN" dirty="0"/>
              <a:t>&lt;input type="text" value="" </a:t>
            </a:r>
            <a:r>
              <a:rPr lang="en-US" altLang="zh-CN" dirty="0" err="1"/>
              <a:t>onchange</a:t>
            </a:r>
            <a:r>
              <a:rPr lang="en-US" altLang="zh-CN" dirty="0"/>
              <a:t>="chk1(this)" &gt;</a:t>
            </a:r>
          </a:p>
          <a:p>
            <a:r>
              <a:rPr lang="en-US" altLang="zh-CN" dirty="0"/>
              <a:t>&lt;input type="text" value="" </a:t>
            </a:r>
            <a:r>
              <a:rPr lang="en-US" altLang="zh-CN" dirty="0" err="1"/>
              <a:t>onchange</a:t>
            </a:r>
            <a:r>
              <a:rPr lang="en-US" altLang="zh-CN" dirty="0"/>
              <a:t>="chk2()" 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script&gt;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chk</a:t>
            </a:r>
            <a:r>
              <a:rPr lang="en-US" altLang="zh-CN" dirty="0"/>
              <a:t> = function(tag){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alert(tag);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chk1 = function(tag){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</a:t>
            </a:r>
            <a:r>
              <a:rPr lang="en-US" altLang="zh-CN" dirty="0"/>
              <a:t>alert(</a:t>
            </a:r>
            <a:r>
              <a:rPr lang="en-US" altLang="zh-CN" dirty="0" err="1"/>
              <a:t>tag.value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chk2 = function(){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alert(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("input")[2].value);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085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3997</TotalTime>
  <Words>2779</Words>
  <Application>Microsoft Office PowerPoint</Application>
  <PresentationFormat>全屏显示(4:3)</PresentationFormat>
  <Paragraphs>395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跋涉</vt:lpstr>
      <vt:lpstr>对象</vt:lpstr>
      <vt:lpstr>对象</vt:lpstr>
      <vt:lpstr>ＤＯＭ</vt:lpstr>
      <vt:lpstr>节点简介</vt:lpstr>
      <vt:lpstr>节点获取</vt:lpstr>
      <vt:lpstr>节点属性</vt:lpstr>
      <vt:lpstr>属性类型</vt:lpstr>
      <vt:lpstr>获取元素的值</vt:lpstr>
      <vt:lpstr>this关键字　代表当前节点</vt:lpstr>
      <vt:lpstr>事件</vt:lpstr>
      <vt:lpstr>事件</vt:lpstr>
      <vt:lpstr>字符串对象方法</vt:lpstr>
      <vt:lpstr>Date对象</vt:lpstr>
      <vt:lpstr>Date对象</vt:lpstr>
      <vt:lpstr>Math对象</vt:lpstr>
      <vt:lpstr>Number对象</vt:lpstr>
      <vt:lpstr>Array对象</vt:lpstr>
      <vt:lpstr>幻灯片 18</vt:lpstr>
      <vt:lpstr>Function对象</vt:lpstr>
      <vt:lpstr>幻灯片 20</vt:lpstr>
      <vt:lpstr>闭包</vt:lpstr>
      <vt:lpstr>面向对象</vt:lpstr>
      <vt:lpstr>原型方式 </vt:lpstr>
      <vt:lpstr>Window对象属性</vt:lpstr>
      <vt:lpstr>Window对象</vt:lpstr>
      <vt:lpstr>LOCATION对象</vt:lpstr>
      <vt:lpstr>LOCATION对象</vt:lpstr>
      <vt:lpstr>history对象</vt:lpstr>
      <vt:lpstr>Navigator 对象</vt:lpstr>
      <vt:lpstr>Screen 对象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JS对象</dc:title>
  <dc:creator>Dovy</dc:creator>
  <cp:lastModifiedBy>ylmf-PC</cp:lastModifiedBy>
  <cp:revision>299</cp:revision>
  <dcterms:created xsi:type="dcterms:W3CDTF">2015-04-14T00:41:23Z</dcterms:created>
  <dcterms:modified xsi:type="dcterms:W3CDTF">2015-06-09T03:27:36Z</dcterms:modified>
</cp:coreProperties>
</file>