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sldIdLst>
    <p:sldId id="258" r:id="rId6"/>
    <p:sldId id="304" r:id="rId7"/>
    <p:sldId id="259" r:id="rId8"/>
    <p:sldId id="260" r:id="rId9"/>
    <p:sldId id="261" r:id="rId10"/>
    <p:sldId id="262" r:id="rId11"/>
    <p:sldId id="263" r:id="rId12"/>
    <p:sldId id="293" r:id="rId13"/>
    <p:sldId id="299" r:id="rId14"/>
    <p:sldId id="301" r:id="rId15"/>
    <p:sldId id="266" r:id="rId16"/>
    <p:sldId id="268" r:id="rId17"/>
    <p:sldId id="269" r:id="rId18"/>
    <p:sldId id="270" r:id="rId19"/>
    <p:sldId id="271" r:id="rId20"/>
    <p:sldId id="278" r:id="rId21"/>
    <p:sldId id="302" r:id="rId22"/>
    <p:sldId id="303" r:id="rId23"/>
    <p:sldId id="296" r:id="rId24"/>
    <p:sldId id="295" r:id="rId25"/>
    <p:sldId id="289" r:id="rId26"/>
    <p:sldId id="292" r:id="rId27"/>
    <p:sldId id="290" r:id="rId28"/>
    <p:sldId id="300" r:id="rId29"/>
  </p:sldIdLst>
  <p:sldSz cx="12192000" cy="6858000"/>
  <p:notesSz cx="7010400" cy="12039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83456" autoAdjust="0"/>
  </p:normalViewPr>
  <p:slideViewPr>
    <p:cSldViewPr snapToGrid="0">
      <p:cViewPr varScale="1">
        <p:scale>
          <a:sx n="120" d="100"/>
          <a:sy n="120"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2"/>
          </a:xfrm>
          <a:prstGeom prst="rect">
            <a:avLst/>
          </a:prstGeom>
        </p:spPr>
        <p:txBody>
          <a:bodyPr vert="horz" lIns="108850" tIns="54425" rIns="108850" bIns="54425" rtlCol="0"/>
          <a:lstStyle>
            <a:lvl1pPr algn="l">
              <a:defRPr sz="1400"/>
            </a:lvl1pPr>
          </a:lstStyle>
          <a:p>
            <a:endParaRPr lang="en-US"/>
          </a:p>
        </p:txBody>
      </p:sp>
      <p:sp>
        <p:nvSpPr>
          <p:cNvPr id="3" name="Date Placeholder 2"/>
          <p:cNvSpPr>
            <a:spLocks noGrp="1"/>
          </p:cNvSpPr>
          <p:nvPr>
            <p:ph type="dt" idx="1"/>
          </p:nvPr>
        </p:nvSpPr>
        <p:spPr>
          <a:xfrm>
            <a:off x="3970938" y="0"/>
            <a:ext cx="3037840" cy="604072"/>
          </a:xfrm>
          <a:prstGeom prst="rect">
            <a:avLst/>
          </a:prstGeom>
        </p:spPr>
        <p:txBody>
          <a:bodyPr vert="horz" lIns="108850" tIns="54425" rIns="108850" bIns="54425" rtlCol="0"/>
          <a:lstStyle>
            <a:lvl1pPr algn="r">
              <a:defRPr sz="1400"/>
            </a:lvl1pPr>
          </a:lstStyle>
          <a:p>
            <a:fld id="{545B527A-731F-4316-A55B-D6F52588EB0F}" type="datetimeFigureOut">
              <a:rPr lang="en-US" smtClean="0"/>
              <a:t>4/6/2021</a:t>
            </a:fld>
            <a:endParaRPr lang="en-US"/>
          </a:p>
        </p:txBody>
      </p:sp>
      <p:sp>
        <p:nvSpPr>
          <p:cNvPr id="4" name="Slide Image Placeholder 3"/>
          <p:cNvSpPr>
            <a:spLocks noGrp="1" noRot="1" noChangeAspect="1"/>
          </p:cNvSpPr>
          <p:nvPr>
            <p:ph type="sldImg" idx="2"/>
          </p:nvPr>
        </p:nvSpPr>
        <p:spPr>
          <a:xfrm>
            <a:off x="-106363" y="1504950"/>
            <a:ext cx="7223126" cy="4064000"/>
          </a:xfrm>
          <a:prstGeom prst="rect">
            <a:avLst/>
          </a:prstGeom>
          <a:noFill/>
          <a:ln w="12700">
            <a:solidFill>
              <a:prstClr val="black"/>
            </a:solidFill>
          </a:ln>
        </p:spPr>
        <p:txBody>
          <a:bodyPr vert="horz" lIns="108850" tIns="54425" rIns="108850" bIns="54425" rtlCol="0" anchor="ctr"/>
          <a:lstStyle/>
          <a:p>
            <a:endParaRPr lang="en-US"/>
          </a:p>
        </p:txBody>
      </p:sp>
      <p:sp>
        <p:nvSpPr>
          <p:cNvPr id="5" name="Notes Placeholder 4"/>
          <p:cNvSpPr>
            <a:spLocks noGrp="1"/>
          </p:cNvSpPr>
          <p:nvPr>
            <p:ph type="body" sz="quarter" idx="3"/>
          </p:nvPr>
        </p:nvSpPr>
        <p:spPr>
          <a:xfrm>
            <a:off x="701040" y="5794057"/>
            <a:ext cx="5608320" cy="4740593"/>
          </a:xfrm>
          <a:prstGeom prst="rect">
            <a:avLst/>
          </a:prstGeom>
        </p:spPr>
        <p:txBody>
          <a:bodyPr vert="horz" lIns="108850" tIns="54425" rIns="108850" bIns="544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435531"/>
            <a:ext cx="3037840" cy="604070"/>
          </a:xfrm>
          <a:prstGeom prst="rect">
            <a:avLst/>
          </a:prstGeom>
        </p:spPr>
        <p:txBody>
          <a:bodyPr vert="horz" lIns="108850" tIns="54425" rIns="108850" bIns="54425" rtlCol="0" anchor="b"/>
          <a:lstStyle>
            <a:lvl1pPr algn="l">
              <a:defRPr sz="1400"/>
            </a:lvl1pPr>
          </a:lstStyle>
          <a:p>
            <a:endParaRPr lang="en-US"/>
          </a:p>
        </p:txBody>
      </p:sp>
      <p:sp>
        <p:nvSpPr>
          <p:cNvPr id="7" name="Slide Number Placeholder 6"/>
          <p:cNvSpPr>
            <a:spLocks noGrp="1"/>
          </p:cNvSpPr>
          <p:nvPr>
            <p:ph type="sldNum" sz="quarter" idx="5"/>
          </p:nvPr>
        </p:nvSpPr>
        <p:spPr>
          <a:xfrm>
            <a:off x="3970938" y="11435531"/>
            <a:ext cx="3037840" cy="604070"/>
          </a:xfrm>
          <a:prstGeom prst="rect">
            <a:avLst/>
          </a:prstGeom>
        </p:spPr>
        <p:txBody>
          <a:bodyPr vert="horz" lIns="108850" tIns="54425" rIns="108850" bIns="54425" rtlCol="0" anchor="b"/>
          <a:lstStyle>
            <a:lvl1pPr algn="r">
              <a:defRPr sz="1400"/>
            </a:lvl1pPr>
          </a:lstStyle>
          <a:p>
            <a:fld id="{D71A8971-5F0B-4911-87AC-F8CFD894A892}" type="slidenum">
              <a:rPr lang="en-US" smtClean="0"/>
              <a:t>‹#›</a:t>
            </a:fld>
            <a:endParaRPr lang="en-US"/>
          </a:p>
        </p:txBody>
      </p:sp>
    </p:spTree>
    <p:extLst>
      <p:ext uri="{BB962C8B-B14F-4D97-AF65-F5344CB8AC3E}">
        <p14:creationId xmlns:p14="http://schemas.microsoft.com/office/powerpoint/2010/main" val="400305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“allocative bias” is a term that pops up quite a bit in ML fairness literature, and that’s exactly the sort of risk we run with systematic errors in our classification system.</a:t>
            </a:r>
          </a:p>
        </p:txBody>
      </p:sp>
      <p:sp>
        <p:nvSpPr>
          <p:cNvPr id="4" name="Slide Number Placeholder 3"/>
          <p:cNvSpPr>
            <a:spLocks noGrp="1"/>
          </p:cNvSpPr>
          <p:nvPr>
            <p:ph type="sldNum" sz="quarter" idx="10"/>
          </p:nvPr>
        </p:nvSpPr>
        <p:spPr/>
        <p:txBody>
          <a:bodyPr/>
          <a:lstStyle/>
          <a:p>
            <a:fld id="{D71A8971-5F0B-4911-87AC-F8CFD894A892}" type="slidenum">
              <a:rPr lang="en-US" smtClean="0"/>
              <a:t>8</a:t>
            </a:fld>
            <a:endParaRPr lang="en-US"/>
          </a:p>
        </p:txBody>
      </p:sp>
    </p:spTree>
    <p:extLst>
      <p:ext uri="{BB962C8B-B14F-4D97-AF65-F5344CB8AC3E}">
        <p14:creationId xmlns:p14="http://schemas.microsoft.com/office/powerpoint/2010/main" val="2865447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a:t>
            </a:r>
            <a:r>
              <a:rPr lang="en-US" baseline="0" dirty="0"/>
              <a:t> to primarily focus on a few examples of response bias. Throughout the talk I’ll highlight situations where we can run into these other risks.</a:t>
            </a:r>
          </a:p>
          <a:p>
            <a:endParaRPr lang="en-US" baseline="0" dirty="0"/>
          </a:p>
          <a:p>
            <a:r>
              <a:rPr lang="en-US" baseline="0" dirty="0"/>
              <a:t>This is by no means comprehensive!!</a:t>
            </a:r>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19</a:t>
            </a:fld>
            <a:endParaRPr lang="en-US"/>
          </a:p>
        </p:txBody>
      </p:sp>
    </p:spTree>
    <p:extLst>
      <p:ext uri="{BB962C8B-B14F-4D97-AF65-F5344CB8AC3E}">
        <p14:creationId xmlns:p14="http://schemas.microsoft.com/office/powerpoint/2010/main" val="4194442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couple of other quick</a:t>
            </a:r>
            <a:r>
              <a:rPr lang="en-US" baseline="0" dirty="0"/>
              <a:t> examples from across government.</a:t>
            </a:r>
          </a:p>
          <a:p>
            <a:pPr marL="228600" indent="-228600">
              <a:buAutoNum type="arabicPeriod"/>
            </a:pPr>
            <a:r>
              <a:rPr lang="en-US" baseline="0" dirty="0"/>
              <a:t>VA </a:t>
            </a:r>
            <a:r>
              <a:rPr lang="en-US" baseline="0" dirty="0" err="1"/>
              <a:t>autocodes</a:t>
            </a:r>
            <a:r>
              <a:rPr lang="en-US" baseline="0" dirty="0"/>
              <a:t> veterans’ disability claims. An inaccurate claim could result in inaccurate benefits or misallocation of resources. In addition, the classification model may not confidently be able to predict on all claims. Is there bias in those whom the model can confidently provide a code for?</a:t>
            </a:r>
          </a:p>
          <a:p>
            <a:pPr marL="228600" indent="-228600">
              <a:buAutoNum type="arabicPeriod"/>
            </a:pPr>
            <a:r>
              <a:rPr lang="en-US" baseline="0" dirty="0"/>
              <a:t>ACS has humans code occupation for 70% of cases. This can skew the distribution of estimates of occupation across the country and subsequently affect policy that’s informed by this data. On the other hand, we wouldn’t really care which particular occupations the model might be especially good at coding. ACS has other adjacent statistical concerns, such as continuity of </a:t>
            </a:r>
            <a:r>
              <a:rPr lang="en-US" baseline="0" dirty="0" err="1"/>
              <a:t>timeseries</a:t>
            </a:r>
            <a:r>
              <a:rPr lang="en-US" baseline="0" dirty="0"/>
              <a:t>.</a:t>
            </a:r>
          </a:p>
          <a:p>
            <a:pPr marL="228600" indent="-228600">
              <a:buAutoNum type="arabicPeriod"/>
            </a:pPr>
            <a:endParaRPr lang="en-US" baseline="0" dirty="0"/>
          </a:p>
          <a:p>
            <a:pPr marL="0" indent="0">
              <a:buNone/>
            </a:pPr>
            <a:r>
              <a:rPr lang="en-US" baseline="0" dirty="0"/>
              <a:t>[1] https://www.census.gov/library/working-papers/2015/demo/2015-Day-Chiu-Montalvo-01.html</a:t>
            </a:r>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20</a:t>
            </a:fld>
            <a:endParaRPr lang="en-US"/>
          </a:p>
        </p:txBody>
      </p:sp>
    </p:spTree>
    <p:extLst>
      <p:ext uri="{BB962C8B-B14F-4D97-AF65-F5344CB8AC3E}">
        <p14:creationId xmlns:p14="http://schemas.microsoft.com/office/powerpoint/2010/main" val="534483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we’ll focus on response bias.</a:t>
            </a:r>
          </a:p>
          <a:p>
            <a:endParaRPr lang="en-US" baseline="0" dirty="0"/>
          </a:p>
          <a:p>
            <a:r>
              <a:rPr lang="en-US" baseline="0" dirty="0"/>
              <a:t>Questionnaire mailed: Census does lots of interviewing to minimize response bias on questionnaire. One of the nice things of working at a statistical agency. However, some “corner cases” may be ignored by respondents (e.g. the product reported should be the heaviest weight in the box).</a:t>
            </a:r>
          </a:p>
          <a:p>
            <a:r>
              <a:rPr lang="en-US" baseline="0" dirty="0"/>
              <a:t>Data extraction: respondents might not store a particular variable in database – they’d have to manually infill. Plenty of opportunity for error. Or, certain shipment types that are meant to be excluded might not be excluded. What if there are systematic biases in their data?</a:t>
            </a:r>
          </a:p>
          <a:p>
            <a:r>
              <a:rPr lang="en-US" baseline="0" dirty="0"/>
              <a:t>Enter data into online questionnaire: this transcription process can introduce really interesting errors. E.g. some product codes start with a 0, and those were initially truncated when data was entered into questionnaire. Or, if you try to drag down on a spreadsheet, Excel will auto-increment numbers, so we saw a lot of that.</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71A8971-5F0B-4911-87AC-F8CFD894A89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444718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really focus on what happens when respondents find</a:t>
            </a:r>
            <a:r>
              <a:rPr lang="en-US" baseline="0" dirty="0"/>
              <a:t> SCTG codes, as it’s the main source of bias for our data.</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71A8971-5F0B-4911-87AC-F8CFD894A89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52966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even modelling, talk with analysts</a:t>
            </a:r>
            <a:r>
              <a:rPr lang="en-US" baseline="0" dirty="0"/>
              <a:t>, they immediately highlighted these two specific codes as points of concern in data quality.</a:t>
            </a:r>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9</a:t>
            </a:fld>
            <a:endParaRPr lang="en-US"/>
          </a:p>
        </p:txBody>
      </p:sp>
    </p:spTree>
    <p:extLst>
      <p:ext uri="{BB962C8B-B14F-4D97-AF65-F5344CB8AC3E}">
        <p14:creationId xmlns:p14="http://schemas.microsoft.com/office/powerpoint/2010/main" val="3101746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random sampling of 10 descriptions within these two miscellaneous codes from the original, uncorrected data. First off, “model ship” and “plastic container” are not mixed freight, and furthermore, every single item here can be better classified! (Especially when you look at more context from the shipment than just the description).</a:t>
            </a:r>
          </a:p>
          <a:p>
            <a:endParaRPr lang="en-US" baseline="0" dirty="0"/>
          </a:p>
          <a:p>
            <a:r>
              <a:rPr lang="en-US" baseline="0" dirty="0"/>
              <a:t>In other words, these categories are filled with systematically </a:t>
            </a:r>
            <a:r>
              <a:rPr lang="en-US" i="1" baseline="0" dirty="0"/>
              <a:t>awful</a:t>
            </a:r>
            <a:r>
              <a:rPr lang="en-US" i="0" baseline="0" dirty="0"/>
              <a:t> data! Based on the descriptions, not a single one of these records should actually be coded as mixed freight or a miscellaneous product. A huge bias coming from respondents growing frustrated with looking through the coding scheme.</a:t>
            </a:r>
          </a:p>
          <a:p>
            <a:endParaRPr lang="en-US" i="0" baseline="0" dirty="0"/>
          </a:p>
          <a:p>
            <a:r>
              <a:rPr lang="en-US" i="0" baseline="0" dirty="0"/>
              <a:t>One other fun fact: the biggest source of these 40999 codes actually comes from a step in the survey production where the National Processing Center was instructed to fill blank SCTG codes with 40999 on paper forms.</a:t>
            </a:r>
          </a:p>
        </p:txBody>
      </p:sp>
      <p:sp>
        <p:nvSpPr>
          <p:cNvPr id="4" name="Slide Number Placeholder 3"/>
          <p:cNvSpPr>
            <a:spLocks noGrp="1"/>
          </p:cNvSpPr>
          <p:nvPr>
            <p:ph type="sldNum" sz="quarter" idx="10"/>
          </p:nvPr>
        </p:nvSpPr>
        <p:spPr/>
        <p:txBody>
          <a:bodyPr/>
          <a:lstStyle/>
          <a:p>
            <a:fld id="{D71A8971-5F0B-4911-87AC-F8CFD894A892}" type="slidenum">
              <a:rPr lang="en-US" smtClean="0"/>
              <a:t>10</a:t>
            </a:fld>
            <a:endParaRPr lang="en-US"/>
          </a:p>
        </p:txBody>
      </p:sp>
    </p:spTree>
    <p:extLst>
      <p:ext uri="{BB962C8B-B14F-4D97-AF65-F5344CB8AC3E}">
        <p14:creationId xmlns:p14="http://schemas.microsoft.com/office/powerpoint/2010/main" val="3098553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11</a:t>
            </a:fld>
            <a:endParaRPr lang="en-US"/>
          </a:p>
        </p:txBody>
      </p:sp>
    </p:spTree>
    <p:extLst>
      <p:ext uri="{BB962C8B-B14F-4D97-AF65-F5344CB8AC3E}">
        <p14:creationId xmlns:p14="http://schemas.microsoft.com/office/powerpoint/2010/main" val="2323646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this to the spaceship categories</a:t>
            </a:r>
          </a:p>
        </p:txBody>
      </p:sp>
      <p:sp>
        <p:nvSpPr>
          <p:cNvPr id="4" name="Slide Number Placeholder 3"/>
          <p:cNvSpPr>
            <a:spLocks noGrp="1"/>
          </p:cNvSpPr>
          <p:nvPr>
            <p:ph type="sldNum" sz="quarter" idx="10"/>
          </p:nvPr>
        </p:nvSpPr>
        <p:spPr/>
        <p:txBody>
          <a:bodyPr/>
          <a:lstStyle/>
          <a:p>
            <a:fld id="{D71A8971-5F0B-4911-87AC-F8CFD894A892}" type="slidenum">
              <a:rPr lang="en-US" smtClean="0"/>
              <a:t>12</a:t>
            </a:fld>
            <a:endParaRPr lang="en-US"/>
          </a:p>
        </p:txBody>
      </p:sp>
    </p:spTree>
    <p:extLst>
      <p:ext uri="{BB962C8B-B14F-4D97-AF65-F5344CB8AC3E}">
        <p14:creationId xmlns:p14="http://schemas.microsoft.com/office/powerpoint/2010/main" val="1451193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learned: investigate areas your model is classifying worse than</a:t>
            </a:r>
            <a:r>
              <a:rPr lang="en-US" baseline="0" dirty="0"/>
              <a:t> you’d hope. Use the model and performance metrics as a tool to dig deeper into what’s happening, and understand the process by which your model is arriving at its conclusion. Then, work with experts to validate data quality and other potential biases as necessary.</a:t>
            </a:r>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14</a:t>
            </a:fld>
            <a:endParaRPr lang="en-US"/>
          </a:p>
        </p:txBody>
      </p:sp>
    </p:spTree>
    <p:extLst>
      <p:ext uri="{BB962C8B-B14F-4D97-AF65-F5344CB8AC3E}">
        <p14:creationId xmlns:p14="http://schemas.microsoft.com/office/powerpoint/2010/main" val="3324925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16</a:t>
            </a:fld>
            <a:endParaRPr lang="en-US"/>
          </a:p>
        </p:txBody>
      </p:sp>
    </p:spTree>
    <p:extLst>
      <p:ext uri="{BB962C8B-B14F-4D97-AF65-F5344CB8AC3E}">
        <p14:creationId xmlns:p14="http://schemas.microsoft.com/office/powerpoint/2010/main" val="2681104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s we can see, the model is confident about assigning records into food and agricultural categories at a much higher rate. We do have a proxy for product type – industry -- and we look at the industries the unlabeled data is coming from it does not indicate that significantly more unlabeled records are food-related. More likely, the model is especially confident about these. </a:t>
            </a:r>
          </a:p>
          <a:p>
            <a:endParaRPr lang="en-US" baseline="0" dirty="0"/>
          </a:p>
          <a:p>
            <a:r>
              <a:rPr lang="en-US" baseline="0" dirty="0"/>
              <a:t>Fun fact: one potential explanation for higher data quality in food categories is that they’re at the top of the codebook!</a:t>
            </a:r>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17</a:t>
            </a:fld>
            <a:endParaRPr lang="en-US"/>
          </a:p>
        </p:txBody>
      </p:sp>
    </p:spTree>
    <p:extLst>
      <p:ext uri="{BB962C8B-B14F-4D97-AF65-F5344CB8AC3E}">
        <p14:creationId xmlns:p14="http://schemas.microsoft.com/office/powerpoint/2010/main" val="3169378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s we can see, the model is confident about assigning records into food and agricultural categories at a much higher rate. We do have a proxy for product type – industry -- and we look at the industries the unlabeled data is coming from it does not indicate that significantly more unlabeled records are food-related. More likely, the model is especially confident about these. </a:t>
            </a:r>
          </a:p>
          <a:p>
            <a:endParaRPr lang="en-US" baseline="0" dirty="0"/>
          </a:p>
          <a:p>
            <a:r>
              <a:rPr lang="en-US" baseline="0" dirty="0"/>
              <a:t>Fun fact: one potential explanation for higher data quality in food categories is that they’re at the top of the codebook!</a:t>
            </a:r>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18</a:t>
            </a:fld>
            <a:endParaRPr lang="en-US"/>
          </a:p>
        </p:txBody>
      </p:sp>
    </p:spTree>
    <p:extLst>
      <p:ext uri="{BB962C8B-B14F-4D97-AF65-F5344CB8AC3E}">
        <p14:creationId xmlns:p14="http://schemas.microsoft.com/office/powerpoint/2010/main" val="174561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53888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223599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416336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139784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07446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244044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410024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13267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19089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407930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FE6D4-27A9-4AE4-9EAE-AF75F97B179B}" type="slidenum">
              <a:rPr lang="en-US" smtClean="0"/>
              <a:t>‹#›</a:t>
            </a:fld>
            <a:endParaRPr lang="en-US"/>
          </a:p>
        </p:txBody>
      </p:sp>
    </p:spTree>
    <p:extLst>
      <p:ext uri="{BB962C8B-B14F-4D97-AF65-F5344CB8AC3E}">
        <p14:creationId xmlns:p14="http://schemas.microsoft.com/office/powerpoint/2010/main" val="30857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24BFE6D4-27A9-4AE4-9EAE-AF75F97B179B}" type="slidenum">
              <a:rPr lang="en-US" smtClean="0"/>
              <a:pPr/>
              <a:t>‹#›</a:t>
            </a:fld>
            <a:endParaRPr lang="en-US" dirty="0"/>
          </a:p>
        </p:txBody>
      </p:sp>
      <p:pic>
        <p:nvPicPr>
          <p:cNvPr id="7" name="Picture 6">
            <a:extLst>
              <a:ext uri="{FF2B5EF4-FFF2-40B4-BE49-F238E27FC236}">
                <a16:creationId xmlns:a16="http://schemas.microsoft.com/office/drawing/2014/main" id="{709DBF00-6528-42F1-B328-44F742AF3A8A}"/>
              </a:ext>
            </a:extLst>
          </p:cNvPr>
          <p:cNvPicPr>
            <a:picLocks noGrp="1" noSelect="1" noRot="1" noMove="1" noResize="1" noEditPoints="1" noAdjustHandles="1" noChangeArrowheads="1" noChangeShapeType="1"/>
          </p:cNvPicPr>
          <p:nvPr userDrawn="1">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335112" y="6013680"/>
            <a:ext cx="3877392" cy="554784"/>
          </a:xfrm>
          <a:prstGeom prst="rect">
            <a:avLst/>
          </a:prstGeom>
        </p:spPr>
      </p:pic>
    </p:spTree>
    <p:extLst>
      <p:ext uri="{BB962C8B-B14F-4D97-AF65-F5344CB8AC3E}">
        <p14:creationId xmlns:p14="http://schemas.microsoft.com/office/powerpoint/2010/main" val="2099243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Christian.L.Moscardi@census.gov"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owardsdatascience.com/understanding-and-reducing-bias-in-machine-learning-6565e23900a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0637"/>
            <a:ext cx="9144000" cy="1473542"/>
          </a:xfrm>
        </p:spPr>
        <p:txBody>
          <a:bodyPr>
            <a:noAutofit/>
          </a:bodyPr>
          <a:lstStyle/>
          <a:p>
            <a:r>
              <a:rPr lang="en-US" sz="4400" dirty="0"/>
              <a:t>Bias in Commodity Flow Survey ML: A Case Study</a:t>
            </a:r>
          </a:p>
        </p:txBody>
      </p:sp>
      <p:sp>
        <p:nvSpPr>
          <p:cNvPr id="3" name="Subtitle 2"/>
          <p:cNvSpPr>
            <a:spLocks noGrp="1"/>
          </p:cNvSpPr>
          <p:nvPr>
            <p:ph type="subTitle" idx="1"/>
          </p:nvPr>
        </p:nvSpPr>
        <p:spPr>
          <a:xfrm>
            <a:off x="1524000" y="3997234"/>
            <a:ext cx="9144000" cy="1345473"/>
          </a:xfrm>
        </p:spPr>
        <p:txBody>
          <a:bodyPr>
            <a:normAutofit/>
          </a:bodyPr>
          <a:lstStyle/>
          <a:p>
            <a:r>
              <a:rPr lang="en-US" dirty="0"/>
              <a:t>Christian Moscardi</a:t>
            </a:r>
          </a:p>
        </p:txBody>
      </p:sp>
      <p:sp>
        <p:nvSpPr>
          <p:cNvPr id="4" name="Slide Number Placeholder 3"/>
          <p:cNvSpPr>
            <a:spLocks noGrp="1"/>
          </p:cNvSpPr>
          <p:nvPr>
            <p:ph type="sldNum" sz="quarter" idx="12"/>
          </p:nvPr>
        </p:nvSpPr>
        <p:spPr/>
        <p:txBody>
          <a:bodyPr/>
          <a:lstStyle/>
          <a:p>
            <a:fld id="{24BFE6D4-27A9-4AE4-9EAE-AF75F97B179B}" type="slidenum">
              <a:rPr lang="en-US" smtClean="0"/>
              <a:t>1</a:t>
            </a:fld>
            <a:endParaRPr lang="en-US"/>
          </a:p>
        </p:txBody>
      </p:sp>
    </p:spTree>
    <p:extLst>
      <p:ext uri="{BB962C8B-B14F-4D97-AF65-F5344CB8AC3E}">
        <p14:creationId xmlns:p14="http://schemas.microsoft.com/office/powerpoint/2010/main" val="180767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782" y="76890"/>
            <a:ext cx="10515600" cy="1325563"/>
          </a:xfrm>
        </p:spPr>
        <p:txBody>
          <a:bodyPr/>
          <a:lstStyle/>
          <a:p>
            <a:r>
              <a:rPr lang="en-US" b="1" dirty="0"/>
              <a:t>Initial Investigation</a:t>
            </a:r>
          </a:p>
        </p:txBody>
      </p:sp>
      <p:sp>
        <p:nvSpPr>
          <p:cNvPr id="3" name="Content Placeholder 2"/>
          <p:cNvSpPr>
            <a:spLocks noGrp="1"/>
          </p:cNvSpPr>
          <p:nvPr>
            <p:ph idx="1"/>
          </p:nvPr>
        </p:nvSpPr>
        <p:spPr>
          <a:xfrm>
            <a:off x="406361" y="1591639"/>
            <a:ext cx="4197170" cy="2838472"/>
          </a:xfrm>
        </p:spPr>
        <p:txBody>
          <a:bodyPr>
            <a:normAutofit/>
          </a:bodyPr>
          <a:lstStyle/>
          <a:p>
            <a:r>
              <a:rPr lang="en-US" b="1" dirty="0"/>
              <a:t>Solution: </a:t>
            </a:r>
            <a:r>
              <a:rPr lang="en-US" dirty="0"/>
              <a:t>remove 40999, 43999 from training data</a:t>
            </a:r>
          </a:p>
          <a:p>
            <a:r>
              <a:rPr lang="en-US" b="1" dirty="0"/>
              <a:t>Lesson learned</a:t>
            </a:r>
            <a:r>
              <a:rPr lang="en-US" dirty="0"/>
              <a:t>: know your data and work with subject experts!</a:t>
            </a:r>
          </a:p>
        </p:txBody>
      </p:sp>
      <p:sp>
        <p:nvSpPr>
          <p:cNvPr id="4" name="Slide Number Placeholder 3"/>
          <p:cNvSpPr>
            <a:spLocks noGrp="1"/>
          </p:cNvSpPr>
          <p:nvPr>
            <p:ph type="sldNum" sz="quarter" idx="12"/>
          </p:nvPr>
        </p:nvSpPr>
        <p:spPr/>
        <p:txBody>
          <a:bodyPr/>
          <a:lstStyle/>
          <a:p>
            <a:fld id="{24BFE6D4-27A9-4AE4-9EAE-AF75F97B179B}" type="slidenum">
              <a:rPr lang="en-US" smtClean="0"/>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56594641"/>
              </p:ext>
            </p:extLst>
          </p:nvPr>
        </p:nvGraphicFramePr>
        <p:xfrm>
          <a:off x="5093768" y="739671"/>
          <a:ext cx="6537642" cy="5125104"/>
        </p:xfrm>
        <a:graphic>
          <a:graphicData uri="http://schemas.openxmlformats.org/drawingml/2006/table">
            <a:tbl>
              <a:tblPr/>
              <a:tblGrid>
                <a:gridCol w="5074991">
                  <a:extLst>
                    <a:ext uri="{9D8B030D-6E8A-4147-A177-3AD203B41FA5}">
                      <a16:colId xmlns:a16="http://schemas.microsoft.com/office/drawing/2014/main" val="3047701263"/>
                    </a:ext>
                  </a:extLst>
                </a:gridCol>
                <a:gridCol w="1462651">
                  <a:extLst>
                    <a:ext uri="{9D8B030D-6E8A-4147-A177-3AD203B41FA5}">
                      <a16:colId xmlns:a16="http://schemas.microsoft.com/office/drawing/2014/main" val="1710700257"/>
                    </a:ext>
                  </a:extLst>
                </a:gridCol>
              </a:tblGrid>
              <a:tr h="436119">
                <a:tc>
                  <a:txBody>
                    <a:bodyPr/>
                    <a:lstStyle/>
                    <a:p>
                      <a:r>
                        <a:rPr lang="en-US" sz="1800" b="1" dirty="0"/>
                        <a:t>Description</a:t>
                      </a:r>
                    </a:p>
                  </a:txBody>
                  <a:tcPr marL="90653" marR="90653" marT="45326" marB="45326"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t>Product</a:t>
                      </a:r>
                      <a:r>
                        <a:rPr lang="en-US" sz="1800" b="1" baseline="0" dirty="0"/>
                        <a:t> Code</a:t>
                      </a:r>
                      <a:endParaRPr lang="en-US" sz="1800" dirty="0"/>
                    </a:p>
                  </a:txBody>
                  <a:tcPr marL="90653" marR="90653" marT="45326" marB="45326"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961317"/>
                  </a:ext>
                </a:extLst>
              </a:tr>
              <a:tr h="436119">
                <a:tc>
                  <a:txBody>
                    <a:bodyPr/>
                    <a:lstStyle/>
                    <a:p>
                      <a:r>
                        <a:rPr lang="en-US" sz="1800" dirty="0"/>
                        <a:t>ANTENNA M20 - 20L</a:t>
                      </a:r>
                    </a:p>
                  </a:txBody>
                  <a:tcPr marL="90653" marR="90653" marT="45326" marB="45326" anchor="ctr">
                    <a:lnL>
                      <a:noFill/>
                    </a:lnL>
                    <a:lnR>
                      <a:noFill/>
                    </a:lnR>
                    <a:lnT w="12700" cap="flat" cmpd="sng" algn="ctr">
                      <a:solidFill>
                        <a:schemeClr val="tx1"/>
                      </a:solidFill>
                      <a:prstDash val="solid"/>
                      <a:round/>
                      <a:headEnd type="none" w="med" len="med"/>
                      <a:tailEnd type="none" w="med" len="med"/>
                    </a:lnT>
                    <a:lnB>
                      <a:noFill/>
                    </a:lnB>
                  </a:tcPr>
                </a:tc>
                <a:tc>
                  <a:txBody>
                    <a:bodyPr/>
                    <a:lstStyle/>
                    <a:p>
                      <a:r>
                        <a:rPr lang="en-US" sz="1800" dirty="0"/>
                        <a:t>40999</a:t>
                      </a:r>
                    </a:p>
                  </a:txBody>
                  <a:tcPr marL="90653" marR="90653" marT="45326" marB="45326"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216137070"/>
                  </a:ext>
                </a:extLst>
              </a:tr>
              <a:tr h="436119">
                <a:tc>
                  <a:txBody>
                    <a:bodyPr/>
                    <a:lstStyle/>
                    <a:p>
                      <a:r>
                        <a:rPr lang="en-US" sz="1800" dirty="0"/>
                        <a:t>CAULKING TOOLS</a:t>
                      </a:r>
                    </a:p>
                  </a:txBody>
                  <a:tcPr marL="90653" marR="90653" marT="45326" marB="45326" anchor="ctr">
                    <a:lnL>
                      <a:noFill/>
                    </a:lnL>
                    <a:lnR>
                      <a:noFill/>
                    </a:lnR>
                    <a:lnT>
                      <a:noFill/>
                    </a:lnT>
                    <a:lnB>
                      <a:noFill/>
                    </a:lnB>
                  </a:tcPr>
                </a:tc>
                <a:tc>
                  <a:txBody>
                    <a:bodyPr/>
                    <a:lstStyle/>
                    <a:p>
                      <a:r>
                        <a:rPr lang="en-US" sz="1800" dirty="0"/>
                        <a:t>40999</a:t>
                      </a:r>
                    </a:p>
                  </a:txBody>
                  <a:tcPr marL="90653" marR="90653" marT="45326" marB="45326" anchor="ctr">
                    <a:lnL>
                      <a:noFill/>
                    </a:lnL>
                    <a:lnR>
                      <a:noFill/>
                    </a:lnR>
                    <a:lnT>
                      <a:noFill/>
                    </a:lnT>
                    <a:lnB>
                      <a:noFill/>
                    </a:lnB>
                  </a:tcPr>
                </a:tc>
                <a:extLst>
                  <a:ext uri="{0D108BD9-81ED-4DB2-BD59-A6C34878D82A}">
                    <a16:rowId xmlns:a16="http://schemas.microsoft.com/office/drawing/2014/main" val="3350632202"/>
                  </a:ext>
                </a:extLst>
              </a:tr>
              <a:tr h="436119">
                <a:tc>
                  <a:txBody>
                    <a:bodyPr/>
                    <a:lstStyle/>
                    <a:p>
                      <a:r>
                        <a:rPr lang="en-US" sz="1800" dirty="0"/>
                        <a:t>PLASTIC CONTINAER</a:t>
                      </a:r>
                    </a:p>
                  </a:txBody>
                  <a:tcPr marL="90653" marR="90653" marT="45326" marB="45326" anchor="ctr">
                    <a:lnL>
                      <a:noFill/>
                    </a:lnL>
                    <a:lnR>
                      <a:noFill/>
                    </a:lnR>
                    <a:lnT>
                      <a:noFill/>
                    </a:lnT>
                    <a:lnB>
                      <a:noFill/>
                    </a:lnB>
                  </a:tcPr>
                </a:tc>
                <a:tc>
                  <a:txBody>
                    <a:bodyPr/>
                    <a:lstStyle/>
                    <a:p>
                      <a:r>
                        <a:rPr lang="en-US" sz="1800" dirty="0"/>
                        <a:t>43999</a:t>
                      </a:r>
                    </a:p>
                  </a:txBody>
                  <a:tcPr marL="90653" marR="90653" marT="45326" marB="45326" anchor="ctr">
                    <a:lnL>
                      <a:noFill/>
                    </a:lnL>
                    <a:lnR>
                      <a:noFill/>
                    </a:lnR>
                    <a:lnT>
                      <a:noFill/>
                    </a:lnT>
                    <a:lnB>
                      <a:noFill/>
                    </a:lnB>
                  </a:tcPr>
                </a:tc>
                <a:extLst>
                  <a:ext uri="{0D108BD9-81ED-4DB2-BD59-A6C34878D82A}">
                    <a16:rowId xmlns:a16="http://schemas.microsoft.com/office/drawing/2014/main" val="305776955"/>
                  </a:ext>
                </a:extLst>
              </a:tr>
              <a:tr h="436119">
                <a:tc>
                  <a:txBody>
                    <a:bodyPr/>
                    <a:lstStyle/>
                    <a:p>
                      <a:r>
                        <a:rPr lang="en-US" sz="1800" dirty="0"/>
                        <a:t>CLEANING FLUID 2-OZ BOTTLE</a:t>
                      </a:r>
                    </a:p>
                  </a:txBody>
                  <a:tcPr marL="90653" marR="90653" marT="45326" marB="45326" anchor="ctr">
                    <a:lnL>
                      <a:noFill/>
                    </a:lnL>
                    <a:lnR>
                      <a:noFill/>
                    </a:lnR>
                    <a:lnT>
                      <a:noFill/>
                    </a:lnT>
                    <a:lnB>
                      <a:noFill/>
                    </a:lnB>
                  </a:tcPr>
                </a:tc>
                <a:tc>
                  <a:txBody>
                    <a:bodyPr/>
                    <a:lstStyle/>
                    <a:p>
                      <a:r>
                        <a:rPr lang="en-US" sz="1800" dirty="0"/>
                        <a:t>40999</a:t>
                      </a:r>
                    </a:p>
                  </a:txBody>
                  <a:tcPr marL="90653" marR="90653" marT="45326" marB="45326" anchor="ctr">
                    <a:lnL>
                      <a:noFill/>
                    </a:lnL>
                    <a:lnR>
                      <a:noFill/>
                    </a:lnR>
                    <a:lnT>
                      <a:noFill/>
                    </a:lnT>
                    <a:lnB>
                      <a:noFill/>
                    </a:lnB>
                  </a:tcPr>
                </a:tc>
                <a:extLst>
                  <a:ext uri="{0D108BD9-81ED-4DB2-BD59-A6C34878D82A}">
                    <a16:rowId xmlns:a16="http://schemas.microsoft.com/office/drawing/2014/main" val="2761249860"/>
                  </a:ext>
                </a:extLst>
              </a:tr>
              <a:tr h="436119">
                <a:tc>
                  <a:txBody>
                    <a:bodyPr/>
                    <a:lstStyle/>
                    <a:p>
                      <a:r>
                        <a:rPr lang="pt-BR" sz="1800" dirty="0"/>
                        <a:t>26 GAGUE 5' S/L PIPE</a:t>
                      </a:r>
                    </a:p>
                  </a:txBody>
                  <a:tcPr marL="90653" marR="90653" marT="45326" marB="45326" anchor="ctr">
                    <a:lnL>
                      <a:noFill/>
                    </a:lnL>
                    <a:lnR>
                      <a:noFill/>
                    </a:lnR>
                    <a:lnT>
                      <a:noFill/>
                    </a:lnT>
                    <a:lnB>
                      <a:noFill/>
                    </a:lnB>
                  </a:tcPr>
                </a:tc>
                <a:tc>
                  <a:txBody>
                    <a:bodyPr/>
                    <a:lstStyle/>
                    <a:p>
                      <a:r>
                        <a:rPr lang="en-US" sz="1800" dirty="0"/>
                        <a:t>40999</a:t>
                      </a:r>
                    </a:p>
                  </a:txBody>
                  <a:tcPr marL="90653" marR="90653" marT="45326" marB="45326" anchor="ctr">
                    <a:lnL>
                      <a:noFill/>
                    </a:lnL>
                    <a:lnR>
                      <a:noFill/>
                    </a:lnR>
                    <a:lnT>
                      <a:noFill/>
                    </a:lnT>
                    <a:lnB>
                      <a:noFill/>
                    </a:lnB>
                  </a:tcPr>
                </a:tc>
                <a:extLst>
                  <a:ext uri="{0D108BD9-81ED-4DB2-BD59-A6C34878D82A}">
                    <a16:rowId xmlns:a16="http://schemas.microsoft.com/office/drawing/2014/main" val="326514152"/>
                  </a:ext>
                </a:extLst>
              </a:tr>
              <a:tr h="436119">
                <a:tc>
                  <a:txBody>
                    <a:bodyPr/>
                    <a:lstStyle/>
                    <a:p>
                      <a:r>
                        <a:rPr lang="en-US" sz="1800" dirty="0"/>
                        <a:t>DINING TABLE</a:t>
                      </a:r>
                    </a:p>
                  </a:txBody>
                  <a:tcPr marL="90653" marR="90653" marT="45326" marB="45326" anchor="ctr">
                    <a:lnL>
                      <a:noFill/>
                    </a:lnL>
                    <a:lnR>
                      <a:noFill/>
                    </a:lnR>
                    <a:lnT>
                      <a:noFill/>
                    </a:lnT>
                    <a:lnB>
                      <a:noFill/>
                    </a:lnB>
                  </a:tcPr>
                </a:tc>
                <a:tc>
                  <a:txBody>
                    <a:bodyPr/>
                    <a:lstStyle/>
                    <a:p>
                      <a:r>
                        <a:rPr lang="en-US" sz="1800" dirty="0"/>
                        <a:t>40999</a:t>
                      </a:r>
                    </a:p>
                  </a:txBody>
                  <a:tcPr marL="90653" marR="90653" marT="45326" marB="45326" anchor="ctr">
                    <a:lnL>
                      <a:noFill/>
                    </a:lnL>
                    <a:lnR>
                      <a:noFill/>
                    </a:lnR>
                    <a:lnT>
                      <a:noFill/>
                    </a:lnT>
                    <a:lnB>
                      <a:noFill/>
                    </a:lnB>
                  </a:tcPr>
                </a:tc>
                <a:extLst>
                  <a:ext uri="{0D108BD9-81ED-4DB2-BD59-A6C34878D82A}">
                    <a16:rowId xmlns:a16="http://schemas.microsoft.com/office/drawing/2014/main" val="3063782681"/>
                  </a:ext>
                </a:extLst>
              </a:tr>
              <a:tr h="436119">
                <a:tc>
                  <a:txBody>
                    <a:bodyPr/>
                    <a:lstStyle/>
                    <a:p>
                      <a:r>
                        <a:rPr lang="en-US" sz="1800" dirty="0"/>
                        <a:t>MODEL SHIP</a:t>
                      </a:r>
                    </a:p>
                  </a:txBody>
                  <a:tcPr marL="90653" marR="90653" marT="45326" marB="45326" anchor="ctr">
                    <a:lnL>
                      <a:noFill/>
                    </a:lnL>
                    <a:lnR>
                      <a:noFill/>
                    </a:lnR>
                    <a:lnT>
                      <a:noFill/>
                    </a:lnT>
                    <a:lnB>
                      <a:noFill/>
                    </a:lnB>
                  </a:tcPr>
                </a:tc>
                <a:tc>
                  <a:txBody>
                    <a:bodyPr/>
                    <a:lstStyle/>
                    <a:p>
                      <a:r>
                        <a:rPr lang="en-US" sz="1800" dirty="0"/>
                        <a:t>43999</a:t>
                      </a:r>
                    </a:p>
                  </a:txBody>
                  <a:tcPr marL="90653" marR="90653" marT="45326" marB="45326" anchor="ctr">
                    <a:lnL>
                      <a:noFill/>
                    </a:lnL>
                    <a:lnR>
                      <a:noFill/>
                    </a:lnR>
                    <a:lnT>
                      <a:noFill/>
                    </a:lnT>
                    <a:lnB>
                      <a:noFill/>
                    </a:lnB>
                  </a:tcPr>
                </a:tc>
                <a:extLst>
                  <a:ext uri="{0D108BD9-81ED-4DB2-BD59-A6C34878D82A}">
                    <a16:rowId xmlns:a16="http://schemas.microsoft.com/office/drawing/2014/main" val="3813779123"/>
                  </a:ext>
                </a:extLst>
              </a:tr>
              <a:tr h="763914">
                <a:tc>
                  <a:txBody>
                    <a:bodyPr/>
                    <a:lstStyle/>
                    <a:p>
                      <a:r>
                        <a:rPr lang="fr-FR" sz="1800" dirty="0"/>
                        <a:t>PLUS DISPR LIQ-;A COMP 1GAL 48 PLT</a:t>
                      </a:r>
                    </a:p>
                  </a:txBody>
                  <a:tcPr marL="90653" marR="90653" marT="45326" marB="45326" anchor="ctr">
                    <a:lnL>
                      <a:noFill/>
                    </a:lnL>
                    <a:lnR>
                      <a:noFill/>
                    </a:lnR>
                    <a:lnT>
                      <a:noFill/>
                    </a:lnT>
                    <a:lnB>
                      <a:noFill/>
                    </a:lnB>
                  </a:tcPr>
                </a:tc>
                <a:tc>
                  <a:txBody>
                    <a:bodyPr/>
                    <a:lstStyle/>
                    <a:p>
                      <a:r>
                        <a:rPr lang="en-US" sz="1800" dirty="0"/>
                        <a:t>40999</a:t>
                      </a:r>
                    </a:p>
                  </a:txBody>
                  <a:tcPr marL="90653" marR="90653" marT="45326" marB="45326" anchor="ctr">
                    <a:lnL>
                      <a:noFill/>
                    </a:lnL>
                    <a:lnR>
                      <a:noFill/>
                    </a:lnR>
                    <a:lnT>
                      <a:noFill/>
                    </a:lnT>
                    <a:lnB>
                      <a:noFill/>
                    </a:lnB>
                  </a:tcPr>
                </a:tc>
                <a:extLst>
                  <a:ext uri="{0D108BD9-81ED-4DB2-BD59-A6C34878D82A}">
                    <a16:rowId xmlns:a16="http://schemas.microsoft.com/office/drawing/2014/main" val="211099768"/>
                  </a:ext>
                </a:extLst>
              </a:tr>
              <a:tr h="436119">
                <a:tc>
                  <a:txBody>
                    <a:bodyPr/>
                    <a:lstStyle/>
                    <a:p>
                      <a:r>
                        <a:rPr lang="en-US" sz="1800"/>
                        <a:t>SHEAVE, IDLER, ASSEMBLY</a:t>
                      </a:r>
                    </a:p>
                  </a:txBody>
                  <a:tcPr marL="90653" marR="90653" marT="45326" marB="45326" anchor="ctr">
                    <a:lnL>
                      <a:noFill/>
                    </a:lnL>
                    <a:lnR>
                      <a:noFill/>
                    </a:lnR>
                    <a:lnT>
                      <a:noFill/>
                    </a:lnT>
                    <a:lnB>
                      <a:noFill/>
                    </a:lnB>
                  </a:tcPr>
                </a:tc>
                <a:tc>
                  <a:txBody>
                    <a:bodyPr/>
                    <a:lstStyle/>
                    <a:p>
                      <a:r>
                        <a:rPr lang="en-US" sz="1800" dirty="0"/>
                        <a:t>40999</a:t>
                      </a:r>
                    </a:p>
                  </a:txBody>
                  <a:tcPr marL="90653" marR="90653" marT="45326" marB="45326" anchor="ctr">
                    <a:lnL>
                      <a:noFill/>
                    </a:lnL>
                    <a:lnR>
                      <a:noFill/>
                    </a:lnR>
                    <a:lnT>
                      <a:noFill/>
                    </a:lnT>
                    <a:lnB>
                      <a:noFill/>
                    </a:lnB>
                  </a:tcPr>
                </a:tc>
                <a:extLst>
                  <a:ext uri="{0D108BD9-81ED-4DB2-BD59-A6C34878D82A}">
                    <a16:rowId xmlns:a16="http://schemas.microsoft.com/office/drawing/2014/main" val="63038416"/>
                  </a:ext>
                </a:extLst>
              </a:tr>
              <a:tr h="436119">
                <a:tc>
                  <a:txBody>
                    <a:bodyPr/>
                    <a:lstStyle/>
                    <a:p>
                      <a:r>
                        <a:rPr lang="en-US" sz="1800" dirty="0"/>
                        <a:t>CONTROL DEVICE</a:t>
                      </a:r>
                    </a:p>
                  </a:txBody>
                  <a:tcPr marL="90653" marR="90653" marT="45326" marB="45326" anchor="ctr">
                    <a:lnL>
                      <a:noFill/>
                    </a:lnL>
                    <a:lnR>
                      <a:noFill/>
                    </a:lnR>
                    <a:lnT>
                      <a:noFill/>
                    </a:lnT>
                    <a:lnB>
                      <a:noFill/>
                    </a:lnB>
                  </a:tcPr>
                </a:tc>
                <a:tc>
                  <a:txBody>
                    <a:bodyPr/>
                    <a:lstStyle/>
                    <a:p>
                      <a:r>
                        <a:rPr lang="en-US" sz="1800" dirty="0"/>
                        <a:t>40999</a:t>
                      </a:r>
                    </a:p>
                  </a:txBody>
                  <a:tcPr marL="90653" marR="90653" marT="45326" marB="45326" anchor="ctr">
                    <a:lnL>
                      <a:noFill/>
                    </a:lnL>
                    <a:lnR>
                      <a:noFill/>
                    </a:lnR>
                    <a:lnT>
                      <a:noFill/>
                    </a:lnT>
                    <a:lnB>
                      <a:noFill/>
                    </a:lnB>
                  </a:tcPr>
                </a:tc>
                <a:extLst>
                  <a:ext uri="{0D108BD9-81ED-4DB2-BD59-A6C34878D82A}">
                    <a16:rowId xmlns:a16="http://schemas.microsoft.com/office/drawing/2014/main" val="4255271523"/>
                  </a:ext>
                </a:extLst>
              </a:tr>
            </a:tbl>
          </a:graphicData>
        </a:graphic>
      </p:graphicFrame>
    </p:spTree>
    <p:extLst>
      <p:ext uri="{BB962C8B-B14F-4D97-AF65-F5344CB8AC3E}">
        <p14:creationId xmlns:p14="http://schemas.microsoft.com/office/powerpoint/2010/main" val="174588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308" y="1005839"/>
            <a:ext cx="6032863" cy="4807131"/>
          </a:xfrm>
        </p:spPr>
        <p:txBody>
          <a:bodyPr>
            <a:normAutofit/>
          </a:bodyPr>
          <a:lstStyle/>
          <a:p>
            <a:r>
              <a:rPr lang="en-US" dirty="0"/>
              <a:t>Preprocessing</a:t>
            </a:r>
          </a:p>
          <a:p>
            <a:pPr marL="914400" lvl="1" indent="-457200">
              <a:buFont typeface="+mj-lt"/>
              <a:buAutoNum type="arabicPeriod"/>
            </a:pPr>
            <a:r>
              <a:rPr lang="en-US" dirty="0"/>
              <a:t>Remove numeric, spell-check, stem</a:t>
            </a:r>
          </a:p>
          <a:p>
            <a:r>
              <a:rPr lang="en-US" dirty="0"/>
              <a:t>Feature engineering</a:t>
            </a:r>
          </a:p>
          <a:p>
            <a:pPr marL="914400" lvl="1" indent="-457200">
              <a:buFont typeface="+mj-lt"/>
              <a:buAutoNum type="arabicPeriod"/>
            </a:pPr>
            <a:r>
              <a:rPr lang="en-US" dirty="0"/>
              <a:t>“Bag-of-words” + TF-IDF scores</a:t>
            </a:r>
          </a:p>
          <a:p>
            <a:pPr marL="914400" lvl="1" indent="-457200">
              <a:buFont typeface="+mj-lt"/>
              <a:buAutoNum type="arabicPeriod"/>
            </a:pPr>
            <a:r>
              <a:rPr lang="en-US" dirty="0"/>
              <a:t>NAICS codes for industry context</a:t>
            </a:r>
          </a:p>
          <a:p>
            <a:r>
              <a:rPr lang="en-US" dirty="0"/>
              <a:t>Modelling</a:t>
            </a:r>
          </a:p>
          <a:p>
            <a:pPr lvl="1"/>
            <a:r>
              <a:rPr lang="en-US" dirty="0"/>
              <a:t>Logistic Regression, “elastic net” regularization</a:t>
            </a:r>
          </a:p>
          <a:p>
            <a:pPr lvl="1"/>
            <a:r>
              <a:rPr lang="en-US" dirty="0"/>
              <a:t>Cross-validate, hold out test set, etc.</a:t>
            </a:r>
          </a:p>
          <a:p>
            <a:r>
              <a:rPr lang="en-US" dirty="0"/>
              <a:t>Initial Results: 50% “accuracy”</a:t>
            </a:r>
          </a:p>
          <a:p>
            <a:pPr marL="457200"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11</a:t>
            </a:fld>
            <a:endParaRPr lang="en-US"/>
          </a:p>
        </p:txBody>
      </p:sp>
      <p:sp>
        <p:nvSpPr>
          <p:cNvPr id="5" name="Title 1"/>
          <p:cNvSpPr txBox="1">
            <a:spLocks/>
          </p:cNvSpPr>
          <p:nvPr/>
        </p:nvSpPr>
        <p:spPr>
          <a:xfrm>
            <a:off x="237308" y="-1807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Initial Model</a:t>
            </a:r>
          </a:p>
        </p:txBody>
      </p:sp>
      <p:sp>
        <p:nvSpPr>
          <p:cNvPr id="6" name="Rectangle 5"/>
          <p:cNvSpPr/>
          <p:nvPr/>
        </p:nvSpPr>
        <p:spPr>
          <a:xfrm>
            <a:off x="5875020" y="1457101"/>
            <a:ext cx="6096000" cy="3970318"/>
          </a:xfrm>
          <a:prstGeom prst="rect">
            <a:avLst/>
          </a:prstGeom>
        </p:spPr>
        <p:txBody>
          <a:bodyPr>
            <a:spAutoFit/>
          </a:bodyPr>
          <a:lstStyle/>
          <a:p>
            <a:pPr algn="ctr"/>
            <a:r>
              <a:rPr lang="en-US" sz="4200" dirty="0"/>
              <a:t>28 STEEEL BEAM,S</a:t>
            </a:r>
          </a:p>
          <a:p>
            <a:pPr algn="ctr"/>
            <a:r>
              <a:rPr lang="en-US" sz="4200" dirty="0"/>
              <a:t>28 STEEEL BEAM S</a:t>
            </a:r>
          </a:p>
          <a:p>
            <a:pPr algn="ctr"/>
            <a:r>
              <a:rPr lang="en-US" sz="4200" dirty="0"/>
              <a:t>STEEEL BEAMS</a:t>
            </a:r>
          </a:p>
          <a:p>
            <a:pPr algn="ctr"/>
            <a:r>
              <a:rPr lang="en-US" sz="4200" dirty="0" err="1"/>
              <a:t>steeel</a:t>
            </a:r>
            <a:r>
              <a:rPr lang="en-US" sz="4200" dirty="0"/>
              <a:t> beams</a:t>
            </a:r>
          </a:p>
          <a:p>
            <a:pPr algn="ctr"/>
            <a:r>
              <a:rPr lang="en-US" sz="4200" dirty="0"/>
              <a:t>steel beams</a:t>
            </a:r>
          </a:p>
          <a:p>
            <a:pPr algn="ctr"/>
            <a:r>
              <a:rPr lang="en-US" sz="4200" dirty="0"/>
              <a:t>s</a:t>
            </a:r>
            <a:r>
              <a:rPr lang="en-US" sz="4200" dirty="0">
                <a:effectLst/>
              </a:rPr>
              <a:t>teel beam</a:t>
            </a:r>
          </a:p>
        </p:txBody>
      </p:sp>
      <p:cxnSp>
        <p:nvCxnSpPr>
          <p:cNvPr id="8" name="Straight Arrow Connector 7"/>
          <p:cNvCxnSpPr/>
          <p:nvPr/>
        </p:nvCxnSpPr>
        <p:spPr>
          <a:xfrm>
            <a:off x="6442710" y="1578309"/>
            <a:ext cx="1077686" cy="3439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0554789" y="1640546"/>
            <a:ext cx="759823" cy="3377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26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011" y="1086002"/>
            <a:ext cx="4530635" cy="3599719"/>
          </a:xfrm>
        </p:spPr>
        <p:txBody>
          <a:bodyPr>
            <a:normAutofit/>
          </a:bodyPr>
          <a:lstStyle/>
          <a:p>
            <a:r>
              <a:rPr lang="en-US" dirty="0"/>
              <a:t>E.g. </a:t>
            </a:r>
            <a:r>
              <a:rPr lang="en-US" b="1" dirty="0"/>
              <a:t>40994</a:t>
            </a:r>
          </a:p>
          <a:p>
            <a:pPr lvl="1"/>
            <a:r>
              <a:rPr lang="en-US" dirty="0"/>
              <a:t>Sewing and knitting needles (includes for machines) crochet hooks, hook and eye </a:t>
            </a:r>
            <a:r>
              <a:rPr lang="en-US" b="1" dirty="0"/>
              <a:t>fasteners</a:t>
            </a:r>
            <a:r>
              <a:rPr lang="en-US" dirty="0"/>
              <a:t>, safety pins, straight pins, buttons, buckles and clasps, tubular and bifurcated rivets, </a:t>
            </a:r>
            <a:r>
              <a:rPr lang="en-US" b="1" dirty="0"/>
              <a:t>snap-fasteners</a:t>
            </a:r>
            <a:r>
              <a:rPr lang="en-US" dirty="0"/>
              <a:t>, zippers, and similar notions.</a:t>
            </a:r>
          </a:p>
        </p:txBody>
      </p:sp>
      <p:sp>
        <p:nvSpPr>
          <p:cNvPr id="4" name="Slide Number Placeholder 3"/>
          <p:cNvSpPr>
            <a:spLocks noGrp="1"/>
          </p:cNvSpPr>
          <p:nvPr>
            <p:ph type="sldNum" sz="quarter" idx="12"/>
          </p:nvPr>
        </p:nvSpPr>
        <p:spPr/>
        <p:txBody>
          <a:bodyPr/>
          <a:lstStyle/>
          <a:p>
            <a:fld id="{24BFE6D4-27A9-4AE4-9EAE-AF75F97B179B}" type="slidenum">
              <a:rPr lang="en-US" smtClean="0"/>
              <a:t>12</a:t>
            </a:fld>
            <a:endParaRPr lang="en-US"/>
          </a:p>
        </p:txBody>
      </p:sp>
      <p:sp>
        <p:nvSpPr>
          <p:cNvPr id="5" name="Title 1"/>
          <p:cNvSpPr txBox="1">
            <a:spLocks/>
          </p:cNvSpPr>
          <p:nvPr/>
        </p:nvSpPr>
        <p:spPr>
          <a:xfrm>
            <a:off x="799011" y="-1167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Further Investigation</a:t>
            </a:r>
          </a:p>
        </p:txBody>
      </p:sp>
      <p:pic>
        <p:nvPicPr>
          <p:cNvPr id="10242" name="Picture 2" descr="https://lh3.googleusercontent.com/d9sOUsdN6eb28zsjbLUTXx4ZQasWDPz7A_2UbwIgU2RMasmLUxnF4VvteQkYiJiOpGZ6nLVoFFnbvjnAvsm9R8iL7w3BfKajwkp7hA-YLHBCgmc06_pahiqi9Fl0eHanPt3xRh20am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051" y="387825"/>
            <a:ext cx="5152118" cy="45471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53051" y="5042263"/>
            <a:ext cx="4114800" cy="369332"/>
          </a:xfrm>
          <a:prstGeom prst="rect">
            <a:avLst/>
          </a:prstGeom>
          <a:noFill/>
        </p:spPr>
        <p:txBody>
          <a:bodyPr wrap="square" rtlCol="0">
            <a:spAutoFit/>
          </a:bodyPr>
          <a:lstStyle/>
          <a:p>
            <a:r>
              <a:rPr lang="en-US" dirty="0"/>
              <a:t>Image courtesy Wikimedia commons</a:t>
            </a:r>
          </a:p>
        </p:txBody>
      </p:sp>
    </p:spTree>
    <p:extLst>
      <p:ext uri="{BB962C8B-B14F-4D97-AF65-F5344CB8AC3E}">
        <p14:creationId xmlns:p14="http://schemas.microsoft.com/office/powerpoint/2010/main" val="273319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011" y="1056665"/>
            <a:ext cx="4530635" cy="4065728"/>
          </a:xfrm>
        </p:spPr>
        <p:txBody>
          <a:bodyPr>
            <a:normAutofit/>
          </a:bodyPr>
          <a:lstStyle/>
          <a:p>
            <a:r>
              <a:rPr lang="en-US" b="1" dirty="0"/>
              <a:t>Model’s prediction</a:t>
            </a:r>
          </a:p>
          <a:p>
            <a:endParaRPr lang="en-US" b="1" dirty="0"/>
          </a:p>
          <a:p>
            <a:r>
              <a:rPr lang="en-US" b="1" dirty="0"/>
              <a:t>33310</a:t>
            </a:r>
          </a:p>
          <a:p>
            <a:pPr lvl="1"/>
            <a:r>
              <a:rPr lang="en-US" dirty="0"/>
              <a:t>Nails, screws, bolts, nuts, washers, staples except in strips, and similar </a:t>
            </a:r>
            <a:r>
              <a:rPr lang="en-US" b="1" dirty="0"/>
              <a:t>fastening </a:t>
            </a:r>
            <a:r>
              <a:rPr lang="en-US" dirty="0"/>
              <a:t>articles</a:t>
            </a:r>
          </a:p>
          <a:p>
            <a:r>
              <a:rPr lang="en-US" dirty="0"/>
              <a:t>What was the NAICS Code?</a:t>
            </a:r>
          </a:p>
          <a:p>
            <a:pPr marL="457200" lvl="1" indent="0">
              <a:buNone/>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13</a:t>
            </a:fld>
            <a:endParaRPr lang="en-US"/>
          </a:p>
        </p:txBody>
      </p:sp>
      <p:sp>
        <p:nvSpPr>
          <p:cNvPr id="5" name="Title 1"/>
          <p:cNvSpPr txBox="1">
            <a:spLocks/>
          </p:cNvSpPr>
          <p:nvPr/>
        </p:nvSpPr>
        <p:spPr>
          <a:xfrm>
            <a:off x="799011" y="-1051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Further Investigation</a:t>
            </a:r>
          </a:p>
        </p:txBody>
      </p:sp>
      <p:pic>
        <p:nvPicPr>
          <p:cNvPr id="11266" name="Picture 2" descr="https://lh6.googleusercontent.com/tlduM0Vp7EhY0mMiQYvpiku63OAoUkYhMLqukWOOnGGCtSZ0uqn1SC7REHE3Hw20R0L37aoRgcGmoX1y8tdzvYDcMKy5K6cp_2htXe8VqmiqboVIhWoBMQCXYcvo1zOb3u0vnrYLe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977" y="931676"/>
            <a:ext cx="5331823" cy="43157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21977" y="5247868"/>
            <a:ext cx="4114800" cy="369332"/>
          </a:xfrm>
          <a:prstGeom prst="rect">
            <a:avLst/>
          </a:prstGeom>
          <a:noFill/>
        </p:spPr>
        <p:txBody>
          <a:bodyPr wrap="square" rtlCol="0">
            <a:spAutoFit/>
          </a:bodyPr>
          <a:lstStyle/>
          <a:p>
            <a:r>
              <a:rPr lang="en-US" dirty="0"/>
              <a:t>Image courtesy Wikimedia commons</a:t>
            </a:r>
          </a:p>
        </p:txBody>
      </p:sp>
    </p:spTree>
    <p:extLst>
      <p:ext uri="{BB962C8B-B14F-4D97-AF65-F5344CB8AC3E}">
        <p14:creationId xmlns:p14="http://schemas.microsoft.com/office/powerpoint/2010/main" val="3889374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17" y="1577429"/>
            <a:ext cx="4530635" cy="3940502"/>
          </a:xfrm>
        </p:spPr>
        <p:txBody>
          <a:bodyPr>
            <a:normAutofit lnSpcReduction="10000"/>
          </a:bodyPr>
          <a:lstStyle/>
          <a:p>
            <a:pPr fontAlgn="base"/>
            <a:r>
              <a:rPr lang="en-US" dirty="0"/>
              <a:t>Manually validating, about 50% of items labelled 40994 by respondents were miscoded</a:t>
            </a:r>
            <a:r>
              <a:rPr lang="en-US" b="1" dirty="0"/>
              <a:t>.</a:t>
            </a:r>
          </a:p>
          <a:p>
            <a:pPr fontAlgn="base"/>
            <a:r>
              <a:rPr lang="en-US" b="1" dirty="0"/>
              <a:t>We can see</a:t>
            </a:r>
            <a:r>
              <a:rPr lang="en-US" dirty="0"/>
              <a:t> the workflow which led to these </a:t>
            </a:r>
            <a:r>
              <a:rPr lang="en-US" dirty="0" err="1"/>
              <a:t>miscodings</a:t>
            </a:r>
            <a:endParaRPr lang="en-US" dirty="0"/>
          </a:p>
          <a:p>
            <a:pPr fontAlgn="base"/>
            <a:r>
              <a:rPr lang="en-US" dirty="0"/>
              <a:t>We use the model to help target classification errors in data.</a:t>
            </a:r>
          </a:p>
        </p:txBody>
      </p:sp>
      <p:sp>
        <p:nvSpPr>
          <p:cNvPr id="4" name="Slide Number Placeholder 3"/>
          <p:cNvSpPr>
            <a:spLocks noGrp="1"/>
          </p:cNvSpPr>
          <p:nvPr>
            <p:ph type="sldNum" sz="quarter" idx="12"/>
          </p:nvPr>
        </p:nvSpPr>
        <p:spPr/>
        <p:txBody>
          <a:bodyPr/>
          <a:lstStyle/>
          <a:p>
            <a:fld id="{24BFE6D4-27A9-4AE4-9EAE-AF75F97B179B}" type="slidenum">
              <a:rPr lang="en-US" smtClean="0"/>
              <a:t>14</a:t>
            </a:fld>
            <a:endParaRPr lang="en-US"/>
          </a:p>
        </p:txBody>
      </p:sp>
      <p:sp>
        <p:nvSpPr>
          <p:cNvPr id="5" name="Title 1"/>
          <p:cNvSpPr txBox="1">
            <a:spLocks/>
          </p:cNvSpPr>
          <p:nvPr/>
        </p:nvSpPr>
        <p:spPr>
          <a:xfrm>
            <a:off x="498566" y="-790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Further Investigation</a:t>
            </a:r>
          </a:p>
        </p:txBody>
      </p:sp>
      <p:pic>
        <p:nvPicPr>
          <p:cNvPr id="12290" name="Picture 2" descr="https://lh6.googleusercontent.com/WKVh_GutAHhyULuNTIVlIqj7APTX2C4L82yDOQt3cwnrfxYFEZ3HtyofTIfT1muTv5Y7pctnl0wHpUCqMhHALKJnPsosfMVVrU1TJ13nu3l8x-8MCXgE9nQj52Lh-JEAOXzm0UbPb-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366" y="733295"/>
            <a:ext cx="6336957" cy="502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87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17" y="1329232"/>
            <a:ext cx="11244943" cy="4287797"/>
          </a:xfrm>
        </p:spPr>
        <p:txBody>
          <a:bodyPr>
            <a:normAutofit/>
          </a:bodyPr>
          <a:lstStyle/>
          <a:p>
            <a:pPr fontAlgn="base"/>
            <a:r>
              <a:rPr lang="en-US" dirty="0"/>
              <a:t>Proof-of-concept: ran model on 170,000 unlabeled/invalid records</a:t>
            </a:r>
          </a:p>
          <a:p>
            <a:pPr fontAlgn="base"/>
            <a:r>
              <a:rPr lang="en-US" dirty="0"/>
              <a:t>70,000 with probability score above predefined threshold [.5 – 1)</a:t>
            </a:r>
          </a:p>
          <a:p>
            <a:pPr lvl="1" fontAlgn="base"/>
            <a:r>
              <a:rPr lang="en-US" dirty="0"/>
              <a:t>Determined by coarse inspection w/ analysts</a:t>
            </a:r>
          </a:p>
          <a:p>
            <a:pPr fontAlgn="base"/>
            <a:r>
              <a:rPr lang="en-US" dirty="0"/>
              <a:t>CFS Analysts validate a sample of 350 unique records</a:t>
            </a:r>
          </a:p>
          <a:p>
            <a:pPr marL="0" indent="0" fontAlgn="base">
              <a:buNone/>
            </a:pPr>
            <a:endParaRPr lang="en-US" dirty="0"/>
          </a:p>
          <a:p>
            <a:pPr fontAlgn="base"/>
            <a:r>
              <a:rPr lang="en-US" dirty="0"/>
              <a:t>Also wanted to determine accuracy in the [0 - .5) threshold</a:t>
            </a:r>
          </a:p>
          <a:p>
            <a:pPr fontAlgn="base"/>
            <a:r>
              <a:rPr lang="en-US" dirty="0"/>
              <a:t>Took sampling of the other 100,000 unlabeled / invalid records.</a:t>
            </a:r>
          </a:p>
          <a:p>
            <a:pPr lvl="1" fontAlgn="base"/>
            <a:r>
              <a:rPr lang="en-US" dirty="0"/>
              <a:t>Model probability ranges [0 - .5)</a:t>
            </a:r>
          </a:p>
          <a:p>
            <a:pPr lvl="1" fontAlgn="base"/>
            <a:r>
              <a:rPr lang="en-US" dirty="0"/>
              <a:t>60 from each range</a:t>
            </a:r>
          </a:p>
          <a:p>
            <a:pPr fontAlgn="base"/>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15</a:t>
            </a:fld>
            <a:endParaRPr lang="en-US"/>
          </a:p>
        </p:txBody>
      </p:sp>
      <p:sp>
        <p:nvSpPr>
          <p:cNvPr id="5" name="Title 1"/>
          <p:cNvSpPr txBox="1">
            <a:spLocks/>
          </p:cNvSpPr>
          <p:nvPr/>
        </p:nvSpPr>
        <p:spPr>
          <a:xfrm>
            <a:off x="799011" y="-1051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Let’s Experiment</a:t>
            </a:r>
          </a:p>
        </p:txBody>
      </p:sp>
    </p:spTree>
    <p:extLst>
      <p:ext uri="{BB962C8B-B14F-4D97-AF65-F5344CB8AC3E}">
        <p14:creationId xmlns:p14="http://schemas.microsoft.com/office/powerpoint/2010/main" val="206772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926" y="52965"/>
            <a:ext cx="10515600" cy="810535"/>
          </a:xfrm>
        </p:spPr>
        <p:txBody>
          <a:bodyPr/>
          <a:lstStyle/>
          <a:p>
            <a:r>
              <a:rPr lang="en-US" b="1" dirty="0"/>
              <a:t>Results</a:t>
            </a:r>
          </a:p>
        </p:txBody>
      </p:sp>
      <p:sp>
        <p:nvSpPr>
          <p:cNvPr id="3" name="Content Placeholder 2"/>
          <p:cNvSpPr>
            <a:spLocks noGrp="1"/>
          </p:cNvSpPr>
          <p:nvPr>
            <p:ph idx="1"/>
          </p:nvPr>
        </p:nvSpPr>
        <p:spPr>
          <a:xfrm>
            <a:off x="313926" y="863500"/>
            <a:ext cx="2869665" cy="4702628"/>
          </a:xfrm>
        </p:spPr>
        <p:txBody>
          <a:bodyPr>
            <a:normAutofit fontScale="92500" lnSpcReduction="10000"/>
          </a:bodyPr>
          <a:lstStyle/>
          <a:p>
            <a:pPr fontAlgn="base"/>
            <a:r>
              <a:rPr lang="en-US" dirty="0"/>
              <a:t>Validation: 89% correct in [.5 -1); 80% in [.4 - .5)</a:t>
            </a:r>
          </a:p>
          <a:p>
            <a:pPr fontAlgn="base"/>
            <a:r>
              <a:rPr lang="en-US" dirty="0"/>
              <a:t>Can apply this as an imputation strategy for those 100k</a:t>
            </a:r>
          </a:p>
          <a:p>
            <a:pPr fontAlgn="base"/>
            <a:r>
              <a:rPr lang="en-US" dirty="0"/>
              <a:t>Also ran similar procedure to relabel some of those pesky 40999, 43999 codes </a:t>
            </a:r>
          </a:p>
        </p:txBody>
      </p:sp>
      <p:sp>
        <p:nvSpPr>
          <p:cNvPr id="4" name="Slide Number Placeholder 3"/>
          <p:cNvSpPr>
            <a:spLocks noGrp="1"/>
          </p:cNvSpPr>
          <p:nvPr>
            <p:ph type="sldNum" sz="quarter" idx="12"/>
          </p:nvPr>
        </p:nvSpPr>
        <p:spPr/>
        <p:txBody>
          <a:bodyPr/>
          <a:lstStyle/>
          <a:p>
            <a:fld id="{24BFE6D4-27A9-4AE4-9EAE-AF75F97B179B}" type="slidenum">
              <a:rPr lang="en-US" smtClean="0"/>
              <a:t>16</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1346" y="296398"/>
            <a:ext cx="8874403" cy="5269730"/>
          </a:xfrm>
          <a:prstGeom prst="rect">
            <a:avLst/>
          </a:prstGeom>
        </p:spPr>
      </p:pic>
      <p:sp>
        <p:nvSpPr>
          <p:cNvPr id="8" name="Rectangle 7"/>
          <p:cNvSpPr/>
          <p:nvPr/>
        </p:nvSpPr>
        <p:spPr>
          <a:xfrm>
            <a:off x="4667891" y="5566128"/>
            <a:ext cx="3274326" cy="1384995"/>
          </a:xfrm>
          <a:prstGeom prst="rect">
            <a:avLst/>
          </a:prstGeom>
        </p:spPr>
        <p:txBody>
          <a:bodyPr wrap="square">
            <a:spAutoFit/>
          </a:bodyPr>
          <a:lstStyle/>
          <a:p>
            <a:pPr fontAlgn="base"/>
            <a:r>
              <a:rPr lang="en-US" sz="1400" i="1" dirty="0"/>
              <a:t>Figure: validation accuracy for each model probability / confidence range. Bars are 95% Bernoulli CI</a:t>
            </a:r>
          </a:p>
          <a:p>
            <a:pPr fontAlgn="base"/>
            <a:endParaRPr lang="en-US" sz="1400" i="1" dirty="0"/>
          </a:p>
          <a:p>
            <a:pPr fontAlgn="base"/>
            <a:r>
              <a:rPr lang="en-US" sz="1400" dirty="0"/>
              <a:t>(Approval ID:  CBDRB-FY20-ESMD002-010)</a:t>
            </a:r>
          </a:p>
          <a:p>
            <a:pPr fontAlgn="base"/>
            <a:endParaRPr lang="en-US" sz="1400" i="1" dirty="0"/>
          </a:p>
        </p:txBody>
      </p:sp>
    </p:spTree>
    <p:extLst>
      <p:ext uri="{BB962C8B-B14F-4D97-AF65-F5344CB8AC3E}">
        <p14:creationId xmlns:p14="http://schemas.microsoft.com/office/powerpoint/2010/main" val="68352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4739"/>
            <a:ext cx="10515600" cy="1022241"/>
          </a:xfrm>
        </p:spPr>
        <p:txBody>
          <a:bodyPr/>
          <a:lstStyle/>
          <a:p>
            <a:r>
              <a:rPr lang="en-US" b="1" dirty="0"/>
              <a:t>What about Bias?</a:t>
            </a:r>
          </a:p>
        </p:txBody>
      </p:sp>
      <p:sp>
        <p:nvSpPr>
          <p:cNvPr id="4" name="Slide Number Placeholder 3"/>
          <p:cNvSpPr>
            <a:spLocks noGrp="1"/>
          </p:cNvSpPr>
          <p:nvPr>
            <p:ph type="sldNum" sz="quarter" idx="12"/>
          </p:nvPr>
        </p:nvSpPr>
        <p:spPr/>
        <p:txBody>
          <a:bodyPr/>
          <a:lstStyle/>
          <a:p>
            <a:fld id="{24BFE6D4-27A9-4AE4-9EAE-AF75F97B179B}" type="slidenum">
              <a:rPr lang="en-US" smtClean="0"/>
              <a:t>17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925024"/>
            <a:ext cx="10058400" cy="5042018"/>
          </a:xfrm>
          <a:prstGeom prst="rect">
            <a:avLst/>
          </a:prstGeom>
        </p:spPr>
      </p:pic>
      <p:sp>
        <p:nvSpPr>
          <p:cNvPr id="3" name="Rectangle 2"/>
          <p:cNvSpPr/>
          <p:nvPr/>
        </p:nvSpPr>
        <p:spPr>
          <a:xfrm>
            <a:off x="6748477" y="5792364"/>
            <a:ext cx="4148123" cy="369332"/>
          </a:xfrm>
          <a:prstGeom prst="rect">
            <a:avLst/>
          </a:prstGeom>
        </p:spPr>
        <p:txBody>
          <a:bodyPr wrap="none">
            <a:spAutoFit/>
          </a:bodyPr>
          <a:lstStyle/>
          <a:p>
            <a:pPr fontAlgn="base"/>
            <a:r>
              <a:rPr lang="en-US" dirty="0"/>
              <a:t>(Approval ID:  CBDRB-FY20-ESMD002-010)</a:t>
            </a:r>
          </a:p>
        </p:txBody>
      </p:sp>
    </p:spTree>
    <p:extLst>
      <p:ext uri="{BB962C8B-B14F-4D97-AF65-F5344CB8AC3E}">
        <p14:creationId xmlns:p14="http://schemas.microsoft.com/office/powerpoint/2010/main" val="214701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4739"/>
            <a:ext cx="10515600" cy="1022241"/>
          </a:xfrm>
        </p:spPr>
        <p:txBody>
          <a:bodyPr/>
          <a:lstStyle/>
          <a:p>
            <a:r>
              <a:rPr lang="en-US" b="1" dirty="0"/>
              <a:t>What about Bias?</a:t>
            </a:r>
          </a:p>
        </p:txBody>
      </p:sp>
      <p:sp>
        <p:nvSpPr>
          <p:cNvPr id="4" name="Slide Number Placeholder 3"/>
          <p:cNvSpPr>
            <a:spLocks noGrp="1"/>
          </p:cNvSpPr>
          <p:nvPr>
            <p:ph type="sldNum" sz="quarter" idx="12"/>
          </p:nvPr>
        </p:nvSpPr>
        <p:spPr/>
        <p:txBody>
          <a:bodyPr/>
          <a:lstStyle/>
          <a:p>
            <a:fld id="{24BFE6D4-27A9-4AE4-9EAE-AF75F97B179B}" type="slidenum">
              <a:rPr lang="en-US" smtClean="0"/>
              <a:t>18</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290" y="939325"/>
            <a:ext cx="10058400" cy="4991132"/>
          </a:xfrm>
          <a:prstGeom prst="rect">
            <a:avLst/>
          </a:prstGeom>
        </p:spPr>
      </p:pic>
      <p:sp>
        <p:nvSpPr>
          <p:cNvPr id="5" name="Rectangle 4"/>
          <p:cNvSpPr/>
          <p:nvPr/>
        </p:nvSpPr>
        <p:spPr>
          <a:xfrm>
            <a:off x="7205677" y="5774071"/>
            <a:ext cx="4148123" cy="369332"/>
          </a:xfrm>
          <a:prstGeom prst="rect">
            <a:avLst/>
          </a:prstGeom>
        </p:spPr>
        <p:txBody>
          <a:bodyPr wrap="none">
            <a:spAutoFit/>
          </a:bodyPr>
          <a:lstStyle/>
          <a:p>
            <a:pPr fontAlgn="base"/>
            <a:r>
              <a:rPr lang="en-US" dirty="0"/>
              <a:t>(Approval ID:  CBDRB-FY20-ESMD002-010)</a:t>
            </a:r>
          </a:p>
        </p:txBody>
      </p:sp>
    </p:spTree>
    <p:extLst>
      <p:ext uri="{BB962C8B-B14F-4D97-AF65-F5344CB8AC3E}">
        <p14:creationId xmlns:p14="http://schemas.microsoft.com/office/powerpoint/2010/main" val="296633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biases affect CFS ML?</a:t>
            </a:r>
          </a:p>
        </p:txBody>
      </p:sp>
      <p:sp>
        <p:nvSpPr>
          <p:cNvPr id="3" name="Content Placeholder 2"/>
          <p:cNvSpPr>
            <a:spLocks noGrp="1"/>
          </p:cNvSpPr>
          <p:nvPr>
            <p:ph idx="1"/>
          </p:nvPr>
        </p:nvSpPr>
        <p:spPr>
          <a:xfrm>
            <a:off x="838200" y="1437999"/>
            <a:ext cx="10515600" cy="4604992"/>
          </a:xfrm>
        </p:spPr>
        <p:txBody>
          <a:bodyPr>
            <a:normAutofit lnSpcReduction="10000"/>
          </a:bodyPr>
          <a:lstStyle/>
          <a:p>
            <a:r>
              <a:rPr lang="en-US" b="1" dirty="0"/>
              <a:t>Response bias (data)</a:t>
            </a:r>
          </a:p>
          <a:p>
            <a:pPr lvl="1"/>
            <a:r>
              <a:rPr lang="en-US" dirty="0"/>
              <a:t>Codebook is burdensome; search tool itself introduced bias by making only certain codes visible; misc. codes</a:t>
            </a:r>
          </a:p>
          <a:p>
            <a:r>
              <a:rPr lang="en-US" b="1" dirty="0"/>
              <a:t>Omitted variable bias (model + data)</a:t>
            </a:r>
          </a:p>
          <a:p>
            <a:pPr lvl="1"/>
            <a:r>
              <a:rPr lang="en-US" dirty="0"/>
              <a:t>E.g. in database, product descriptions are limited to 150 chars</a:t>
            </a:r>
          </a:p>
          <a:p>
            <a:pPr lvl="1"/>
            <a:r>
              <a:rPr lang="en-US" dirty="0"/>
              <a:t>Writing limits # of words respondents can provide</a:t>
            </a:r>
          </a:p>
          <a:p>
            <a:r>
              <a:rPr lang="en-US" b="1" dirty="0"/>
              <a:t>Automation + Confirmation bias (model + data)</a:t>
            </a:r>
          </a:p>
          <a:p>
            <a:pPr lvl="1"/>
            <a:r>
              <a:rPr lang="en-US" dirty="0"/>
              <a:t>Analysts may be predisposed to confirm the model’s classification</a:t>
            </a:r>
          </a:p>
          <a:p>
            <a:r>
              <a:rPr lang="en-US" b="1" dirty="0"/>
              <a:t>System drift (data + classification scheme)</a:t>
            </a:r>
          </a:p>
          <a:p>
            <a:pPr lvl="1"/>
            <a:r>
              <a:rPr lang="en-US" dirty="0"/>
              <a:t>Products themselves change over time; new products introduced. Does coding scheme capture this?</a:t>
            </a:r>
          </a:p>
        </p:txBody>
      </p:sp>
      <p:sp>
        <p:nvSpPr>
          <p:cNvPr id="4" name="Slide Number Placeholder 3"/>
          <p:cNvSpPr>
            <a:spLocks noGrp="1"/>
          </p:cNvSpPr>
          <p:nvPr>
            <p:ph type="sldNum" sz="quarter" idx="12"/>
          </p:nvPr>
        </p:nvSpPr>
        <p:spPr/>
        <p:txBody>
          <a:bodyPr/>
          <a:lstStyle/>
          <a:p>
            <a:fld id="{24BFE6D4-27A9-4AE4-9EAE-AF75F97B179B}" type="slidenum">
              <a:rPr lang="en-US" smtClean="0"/>
              <a:t>19</a:t>
            </a:fld>
            <a:endParaRPr lang="en-US"/>
          </a:p>
        </p:txBody>
      </p:sp>
    </p:spTree>
    <p:extLst>
      <p:ext uri="{BB962C8B-B14F-4D97-AF65-F5344CB8AC3E}">
        <p14:creationId xmlns:p14="http://schemas.microsoft.com/office/powerpoint/2010/main" val="196492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271" y="3026273"/>
            <a:ext cx="10515600" cy="2587349"/>
          </a:xfrm>
        </p:spPr>
        <p:txBody>
          <a:bodyPr>
            <a:normAutofit/>
          </a:bodyPr>
          <a:lstStyle/>
          <a:p>
            <a:pPr marL="0" indent="0">
              <a:buNone/>
            </a:pPr>
            <a:r>
              <a:rPr lang="en-US" sz="2000" dirty="0"/>
              <a:t>The Census Bureau has reviewed this data product for unauthorized disclosure of confidential information and has approved the disclosure avoidance practices applied.  </a:t>
            </a:r>
          </a:p>
          <a:p>
            <a:pPr marL="0" indent="0">
              <a:buNone/>
            </a:pPr>
            <a:endParaRPr lang="en-US" sz="2000" dirty="0"/>
          </a:p>
          <a:p>
            <a:pPr marL="0" indent="0">
              <a:buNone/>
            </a:pPr>
            <a:r>
              <a:rPr lang="en-US" sz="2000" dirty="0"/>
              <a:t>(Approval ID:  CBDRB-FY20-ESMD002-010)</a:t>
            </a:r>
          </a:p>
          <a:p>
            <a:endParaRPr lang="en-US" sz="2000" dirty="0"/>
          </a:p>
        </p:txBody>
      </p:sp>
      <p:sp>
        <p:nvSpPr>
          <p:cNvPr id="4" name="Slide Number Placeholder 3"/>
          <p:cNvSpPr>
            <a:spLocks noGrp="1"/>
          </p:cNvSpPr>
          <p:nvPr>
            <p:ph type="sldNum" sz="quarter" idx="12"/>
          </p:nvPr>
        </p:nvSpPr>
        <p:spPr/>
        <p:txBody>
          <a:bodyPr/>
          <a:lstStyle/>
          <a:p>
            <a:fld id="{24BFE6D4-27A9-4AE4-9EAE-AF75F97B179B}" type="slidenum">
              <a:rPr lang="en-US" smtClean="0"/>
              <a:t>2</a:t>
            </a:fld>
            <a:endParaRPr lang="en-US"/>
          </a:p>
        </p:txBody>
      </p:sp>
      <p:sp>
        <p:nvSpPr>
          <p:cNvPr id="5" name="Rectangle 4">
            <a:extLst>
              <a:ext uri="{FF2B5EF4-FFF2-40B4-BE49-F238E27FC236}">
                <a16:creationId xmlns:a16="http://schemas.microsoft.com/office/drawing/2014/main" id="{4B7638D9-DC8C-4B76-926C-A42D39E11301}"/>
              </a:ext>
            </a:extLst>
          </p:cNvPr>
          <p:cNvSpPr/>
          <p:nvPr/>
        </p:nvSpPr>
        <p:spPr>
          <a:xfrm>
            <a:off x="663271" y="1158755"/>
            <a:ext cx="9756251" cy="1323439"/>
          </a:xfrm>
          <a:prstGeom prst="rect">
            <a:avLst/>
          </a:prstGeom>
        </p:spPr>
        <p:txBody>
          <a:bodyPr wrap="square">
            <a:spAutoFit/>
          </a:bodyPr>
          <a:lstStyle/>
          <a:p>
            <a:r>
              <a:rPr lang="en-US" sz="2000" dirty="0">
                <a:latin typeface="Segoe UI" panose="020B0502040204020203" pitchFamily="34" charset="0"/>
              </a:rPr>
              <a:t>Disclaimer: Any opinions and conclusions expressed herein are those of the author(s) and do not represent the views of the U.S. Census Bureau or the Bureau of Transportation Statistics. All results have been reviewed to ensure that no confidential information is disclosed.</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3424284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33690" cy="1306020"/>
          </a:xfrm>
        </p:spPr>
        <p:txBody>
          <a:bodyPr>
            <a:normAutofit/>
          </a:bodyPr>
          <a:lstStyle/>
          <a:p>
            <a:r>
              <a:rPr lang="en-US" b="1" dirty="0"/>
              <a:t>Zoom out: what are the potential impacts of </a:t>
            </a:r>
            <a:r>
              <a:rPr lang="en-US" b="1" dirty="0" err="1"/>
              <a:t>autocoding</a:t>
            </a:r>
            <a:r>
              <a:rPr lang="en-US" b="1" dirty="0"/>
              <a:t> bias?</a:t>
            </a:r>
          </a:p>
        </p:txBody>
      </p:sp>
      <p:sp>
        <p:nvSpPr>
          <p:cNvPr id="3" name="Content Placeholder 2"/>
          <p:cNvSpPr>
            <a:spLocks noGrp="1"/>
          </p:cNvSpPr>
          <p:nvPr>
            <p:ph idx="1"/>
          </p:nvPr>
        </p:nvSpPr>
        <p:spPr>
          <a:xfrm>
            <a:off x="838200" y="1671145"/>
            <a:ext cx="10515600" cy="4351338"/>
          </a:xfrm>
        </p:spPr>
        <p:txBody>
          <a:bodyPr/>
          <a:lstStyle/>
          <a:p>
            <a:r>
              <a:rPr lang="en-US" dirty="0"/>
              <a:t>Depends on the application</a:t>
            </a:r>
          </a:p>
          <a:p>
            <a:pPr lvl="1"/>
            <a:r>
              <a:rPr lang="en-US" dirty="0"/>
              <a:t>Veterans’ disability codes</a:t>
            </a:r>
          </a:p>
          <a:p>
            <a:pPr lvl="2"/>
            <a:r>
              <a:rPr lang="en-US" b="1" dirty="0"/>
              <a:t>Product: </a:t>
            </a:r>
            <a:r>
              <a:rPr lang="en-US" dirty="0"/>
              <a:t>disability codes assigned to claims</a:t>
            </a:r>
          </a:p>
          <a:p>
            <a:pPr lvl="2"/>
            <a:r>
              <a:rPr lang="en-US" b="1" dirty="0"/>
              <a:t>Process: </a:t>
            </a:r>
            <a:r>
              <a:rPr lang="en-US" dirty="0"/>
              <a:t>can the claims of certain demographics be processed faster?</a:t>
            </a:r>
            <a:endParaRPr lang="en-US" b="1" dirty="0"/>
          </a:p>
          <a:p>
            <a:pPr lvl="1"/>
            <a:r>
              <a:rPr lang="en-US" dirty="0"/>
              <a:t>ACS occupation codes</a:t>
            </a:r>
          </a:p>
          <a:p>
            <a:pPr lvl="2"/>
            <a:r>
              <a:rPr lang="en-US" b="1" dirty="0"/>
              <a:t>Product: </a:t>
            </a:r>
            <a:r>
              <a:rPr lang="en-US" dirty="0"/>
              <a:t>ACS estimates of occupations by demographics</a:t>
            </a:r>
          </a:p>
          <a:p>
            <a:pPr lvl="2"/>
            <a:r>
              <a:rPr lang="en-US" b="1" dirty="0"/>
              <a:t>Process: </a:t>
            </a:r>
            <a:r>
              <a:rPr lang="en-US" dirty="0"/>
              <a:t>70% of cases are currently human coded</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20</a:t>
            </a:fld>
            <a:endParaRPr lang="en-US"/>
          </a:p>
        </p:txBody>
      </p:sp>
    </p:spTree>
    <p:extLst>
      <p:ext uri="{BB962C8B-B14F-4D97-AF65-F5344CB8AC3E}">
        <p14:creationId xmlns:p14="http://schemas.microsoft.com/office/powerpoint/2010/main" val="404828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BFE6D4-27A9-4AE4-9EAE-AF75F97B179B}" type="slidenum">
              <a:rPr lang="en-US" smtClean="0"/>
              <a:t>21</a:t>
            </a:fld>
            <a:endParaRPr lang="en-US"/>
          </a:p>
        </p:txBody>
      </p:sp>
      <p:sp>
        <p:nvSpPr>
          <p:cNvPr id="5" name="Title 1"/>
          <p:cNvSpPr>
            <a:spLocks noGrp="1"/>
          </p:cNvSpPr>
          <p:nvPr>
            <p:ph type="title"/>
          </p:nvPr>
        </p:nvSpPr>
        <p:spPr>
          <a:xfrm>
            <a:off x="838200" y="1215089"/>
            <a:ext cx="10515600" cy="1325563"/>
          </a:xfrm>
        </p:spPr>
        <p:txBody>
          <a:bodyPr/>
          <a:lstStyle/>
          <a:p>
            <a:pPr algn="ctr"/>
            <a:r>
              <a:rPr lang="en-US" b="1" dirty="0"/>
              <a:t>Thank you!</a:t>
            </a:r>
          </a:p>
        </p:txBody>
      </p:sp>
      <p:sp>
        <p:nvSpPr>
          <p:cNvPr id="6" name="Content Placeholder 2"/>
          <p:cNvSpPr>
            <a:spLocks noGrp="1"/>
          </p:cNvSpPr>
          <p:nvPr>
            <p:ph idx="1"/>
          </p:nvPr>
        </p:nvSpPr>
        <p:spPr>
          <a:xfrm>
            <a:off x="838200" y="2902017"/>
            <a:ext cx="10515600" cy="2427221"/>
          </a:xfrm>
        </p:spPr>
        <p:txBody>
          <a:bodyPr>
            <a:normAutofit/>
          </a:bodyPr>
          <a:lstStyle/>
          <a:p>
            <a:pPr>
              <a:lnSpc>
                <a:spcPct val="200000"/>
              </a:lnSpc>
            </a:pPr>
            <a:r>
              <a:rPr lang="en-US" b="1" dirty="0"/>
              <a:t>Christian</a:t>
            </a:r>
            <a:r>
              <a:rPr lang="en-US" dirty="0"/>
              <a:t>: </a:t>
            </a:r>
            <a:r>
              <a:rPr lang="en-US" dirty="0">
                <a:hlinkClick r:id="rId2"/>
              </a:rPr>
              <a:t>Christian.L.Moscardi@census.gov</a:t>
            </a:r>
            <a:endParaRPr lang="en-US" dirty="0"/>
          </a:p>
          <a:p>
            <a:pPr marL="0" indent="0">
              <a:buNone/>
            </a:pPr>
            <a:endParaRPr lang="en-US" b="1" dirty="0"/>
          </a:p>
        </p:txBody>
      </p:sp>
    </p:spTree>
    <p:extLst>
      <p:ext uri="{BB962C8B-B14F-4D97-AF65-F5344CB8AC3E}">
        <p14:creationId xmlns:p14="http://schemas.microsoft.com/office/powerpoint/2010/main" val="2045960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0" indent="0">
              <a:buNone/>
            </a:pPr>
            <a:r>
              <a:rPr lang="en-US" dirty="0"/>
              <a:t>1. </a:t>
            </a:r>
            <a:r>
              <a:rPr lang="en-US" dirty="0">
                <a:hlinkClick r:id="rId2"/>
              </a:rPr>
              <a:t>https://towardsdatascience.com/understanding-and-reducing-bias-in-machine-learning-6565e23900ac</a:t>
            </a:r>
            <a:r>
              <a:rPr lang="en-US" dirty="0"/>
              <a:t> </a:t>
            </a:r>
          </a:p>
        </p:txBody>
      </p:sp>
      <p:sp>
        <p:nvSpPr>
          <p:cNvPr id="4" name="Slide Number Placeholder 3"/>
          <p:cNvSpPr>
            <a:spLocks noGrp="1"/>
          </p:cNvSpPr>
          <p:nvPr>
            <p:ph type="sldNum" sz="quarter" idx="12"/>
          </p:nvPr>
        </p:nvSpPr>
        <p:spPr/>
        <p:txBody>
          <a:bodyPr/>
          <a:lstStyle/>
          <a:p>
            <a:fld id="{24BFE6D4-27A9-4AE4-9EAE-AF75F97B179B}" type="slidenum">
              <a:rPr lang="en-US" smtClean="0"/>
              <a:t>22</a:t>
            </a:fld>
            <a:endParaRPr lang="en-US"/>
          </a:p>
        </p:txBody>
      </p:sp>
    </p:spTree>
    <p:extLst>
      <p:ext uri="{BB962C8B-B14F-4D97-AF65-F5344CB8AC3E}">
        <p14:creationId xmlns:p14="http://schemas.microsoft.com/office/powerpoint/2010/main" val="1155544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4BFE6D4-27A9-4AE4-9EAE-AF75F97B179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Title 5"/>
          <p:cNvSpPr>
            <a:spLocks noGrp="1"/>
          </p:cNvSpPr>
          <p:nvPr>
            <p:ph type="ctrTitle"/>
          </p:nvPr>
        </p:nvSpPr>
        <p:spPr>
          <a:xfrm>
            <a:off x="1371298" y="-203542"/>
            <a:ext cx="9144000" cy="1296785"/>
          </a:xfrm>
        </p:spPr>
        <p:txBody>
          <a:bodyPr>
            <a:normAutofit/>
          </a:bodyPr>
          <a:lstStyle/>
          <a:p>
            <a:r>
              <a:rPr lang="en-US" dirty="0"/>
              <a:t>Biggest issue: Response Bias</a:t>
            </a:r>
          </a:p>
        </p:txBody>
      </p:sp>
      <p:sp>
        <p:nvSpPr>
          <p:cNvPr id="13" name="Oval 12"/>
          <p:cNvSpPr/>
          <p:nvPr/>
        </p:nvSpPr>
        <p:spPr>
          <a:xfrm>
            <a:off x="1813259" y="1518240"/>
            <a:ext cx="2011680" cy="128016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Questionnaire mailed</a:t>
            </a:r>
          </a:p>
        </p:txBody>
      </p:sp>
      <p:sp>
        <p:nvSpPr>
          <p:cNvPr id="14" name="Oval 13"/>
          <p:cNvSpPr/>
          <p:nvPr/>
        </p:nvSpPr>
        <p:spPr>
          <a:xfrm>
            <a:off x="1809015" y="4185240"/>
            <a:ext cx="2011680" cy="128016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Data received by Census</a:t>
            </a:r>
          </a:p>
        </p:txBody>
      </p:sp>
      <p:cxnSp>
        <p:nvCxnSpPr>
          <p:cNvPr id="15" name="Straight Arrow Connector 14"/>
          <p:cNvCxnSpPr>
            <a:stCxn id="13" idx="6"/>
            <a:endCxn id="16" idx="1"/>
          </p:cNvCxnSpPr>
          <p:nvPr/>
        </p:nvCxnSpPr>
        <p:spPr>
          <a:xfrm>
            <a:off x="3824939" y="2158320"/>
            <a:ext cx="11125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937459" y="1544283"/>
            <a:ext cx="2011680" cy="12801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Extract shipment data from ERP/TMS</a:t>
            </a:r>
          </a:p>
        </p:txBody>
      </p:sp>
      <p:sp>
        <p:nvSpPr>
          <p:cNvPr id="17" name="Diamond 16"/>
          <p:cNvSpPr/>
          <p:nvPr/>
        </p:nvSpPr>
        <p:spPr>
          <a:xfrm>
            <a:off x="7817433" y="1544283"/>
            <a:ext cx="2011680" cy="1280160"/>
          </a:xfrm>
          <a:prstGeom prst="diamon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Sample shipments</a:t>
            </a:r>
          </a:p>
        </p:txBody>
      </p:sp>
      <p:sp>
        <p:nvSpPr>
          <p:cNvPr id="18" name="Diamond 17"/>
          <p:cNvSpPr/>
          <p:nvPr/>
        </p:nvSpPr>
        <p:spPr>
          <a:xfrm>
            <a:off x="7806823" y="4185240"/>
            <a:ext cx="2011680" cy="1280160"/>
          </a:xfrm>
          <a:prstGeom prst="diamon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Find SCTG codes</a:t>
            </a:r>
          </a:p>
        </p:txBody>
      </p:sp>
      <p:sp>
        <p:nvSpPr>
          <p:cNvPr id="19" name="Rectangle 18"/>
          <p:cNvSpPr/>
          <p:nvPr/>
        </p:nvSpPr>
        <p:spPr>
          <a:xfrm>
            <a:off x="4937459" y="4185240"/>
            <a:ext cx="2011680" cy="12801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Enter data into online questionnaire</a:t>
            </a:r>
          </a:p>
        </p:txBody>
      </p:sp>
      <p:cxnSp>
        <p:nvCxnSpPr>
          <p:cNvPr id="20" name="Straight Arrow Connector 19"/>
          <p:cNvCxnSpPr>
            <a:endCxn id="17" idx="1"/>
          </p:cNvCxnSpPr>
          <p:nvPr/>
        </p:nvCxnSpPr>
        <p:spPr>
          <a:xfrm>
            <a:off x="6949139" y="2184363"/>
            <a:ext cx="8682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8" idx="1"/>
            <a:endCxn id="19" idx="3"/>
          </p:cNvCxnSpPr>
          <p:nvPr/>
        </p:nvCxnSpPr>
        <p:spPr>
          <a:xfrm flipH="1">
            <a:off x="6949139" y="4825320"/>
            <a:ext cx="8576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18" idx="0"/>
          </p:cNvCxnSpPr>
          <p:nvPr/>
        </p:nvCxnSpPr>
        <p:spPr>
          <a:xfrm flipH="1">
            <a:off x="8812663" y="2824443"/>
            <a:ext cx="10610" cy="1360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1"/>
            <a:endCxn id="14" idx="6"/>
          </p:cNvCxnSpPr>
          <p:nvPr/>
        </p:nvCxnSpPr>
        <p:spPr>
          <a:xfrm flipH="1">
            <a:off x="3820695" y="4825320"/>
            <a:ext cx="11167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bject 2">
            <a:extLst>
              <a:ext uri="{FF2B5EF4-FFF2-40B4-BE49-F238E27FC236}">
                <a16:creationId xmlns:a16="http://schemas.microsoft.com/office/drawing/2014/main" id="{1E771895-A5A2-433D-9C3A-F8E7DFBC7681}"/>
              </a:ext>
            </a:extLst>
          </p:cNvPr>
          <p:cNvSpPr/>
          <p:nvPr/>
        </p:nvSpPr>
        <p:spPr>
          <a:xfrm rot="16200000" flipV="1">
            <a:off x="1021607" y="2587323"/>
            <a:ext cx="4616654" cy="2152992"/>
          </a:xfrm>
          <a:custGeom>
            <a:avLst/>
            <a:gdLst/>
            <a:ahLst/>
            <a:cxnLst/>
            <a:rect l="l" t="t" r="r" b="b"/>
            <a:pathLst>
              <a:path w="8229600">
                <a:moveTo>
                  <a:pt x="0" y="0"/>
                </a:moveTo>
                <a:lnTo>
                  <a:pt x="8229600" y="1"/>
                </a:lnTo>
              </a:path>
            </a:pathLst>
          </a:custGeom>
          <a:ln w="25400">
            <a:solidFill>
              <a:schemeClr val="accent5"/>
            </a:solidFill>
            <a:prstDash val="sysDash"/>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TextBox 24"/>
          <p:cNvSpPr txBox="1"/>
          <p:nvPr/>
        </p:nvSpPr>
        <p:spPr>
          <a:xfrm>
            <a:off x="1919873" y="3382599"/>
            <a:ext cx="20210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2">
                    <a:lumMod val="75000"/>
                  </a:schemeClr>
                </a:solidFill>
                <a:effectLst/>
                <a:uLnTx/>
                <a:uFillTx/>
              </a:rPr>
              <a:t>U.S. Census Bureau</a:t>
            </a:r>
          </a:p>
        </p:txBody>
      </p:sp>
      <p:sp>
        <p:nvSpPr>
          <p:cNvPr id="26" name="TextBox 25"/>
          <p:cNvSpPr txBox="1"/>
          <p:nvPr/>
        </p:nvSpPr>
        <p:spPr>
          <a:xfrm>
            <a:off x="4929880" y="3375727"/>
            <a:ext cx="202683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2">
                    <a:lumMod val="75000"/>
                  </a:schemeClr>
                </a:solidFill>
                <a:effectLst/>
                <a:uLnTx/>
                <a:uFillTx/>
              </a:rPr>
              <a:t>Survey Respondent</a:t>
            </a:r>
          </a:p>
        </p:txBody>
      </p:sp>
    </p:spTree>
    <p:extLst>
      <p:ext uri="{BB962C8B-B14F-4D97-AF65-F5344CB8AC3E}">
        <p14:creationId xmlns:p14="http://schemas.microsoft.com/office/powerpoint/2010/main" val="186700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4BFE6D4-27A9-4AE4-9EAE-AF75F97B179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3" name="Oval 12"/>
          <p:cNvSpPr/>
          <p:nvPr/>
        </p:nvSpPr>
        <p:spPr>
          <a:xfrm>
            <a:off x="1813259" y="1518240"/>
            <a:ext cx="2011680" cy="128016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Questionnaire mailed</a:t>
            </a:r>
          </a:p>
        </p:txBody>
      </p:sp>
      <p:sp>
        <p:nvSpPr>
          <p:cNvPr id="14" name="Oval 13"/>
          <p:cNvSpPr/>
          <p:nvPr/>
        </p:nvSpPr>
        <p:spPr>
          <a:xfrm>
            <a:off x="1809015" y="4185240"/>
            <a:ext cx="2011680" cy="128016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Data received by Census</a:t>
            </a:r>
          </a:p>
        </p:txBody>
      </p:sp>
      <p:cxnSp>
        <p:nvCxnSpPr>
          <p:cNvPr id="15" name="Straight Arrow Connector 14"/>
          <p:cNvCxnSpPr>
            <a:stCxn id="13" idx="6"/>
            <a:endCxn id="16" idx="1"/>
          </p:cNvCxnSpPr>
          <p:nvPr/>
        </p:nvCxnSpPr>
        <p:spPr>
          <a:xfrm>
            <a:off x="3824939" y="2158320"/>
            <a:ext cx="11125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937459" y="1544283"/>
            <a:ext cx="2011680" cy="12801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Extract shipment data from ERP/TMS</a:t>
            </a:r>
          </a:p>
        </p:txBody>
      </p:sp>
      <p:sp>
        <p:nvSpPr>
          <p:cNvPr id="17" name="Diamond 16"/>
          <p:cNvSpPr/>
          <p:nvPr/>
        </p:nvSpPr>
        <p:spPr>
          <a:xfrm>
            <a:off x="7817433" y="1544283"/>
            <a:ext cx="2011680" cy="1280160"/>
          </a:xfrm>
          <a:prstGeom prst="diamon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Sample shipments</a:t>
            </a:r>
          </a:p>
        </p:txBody>
      </p:sp>
      <p:sp>
        <p:nvSpPr>
          <p:cNvPr id="18" name="Diamond 17"/>
          <p:cNvSpPr/>
          <p:nvPr/>
        </p:nvSpPr>
        <p:spPr>
          <a:xfrm>
            <a:off x="7806823" y="4185240"/>
            <a:ext cx="2011680" cy="1280160"/>
          </a:xfrm>
          <a:prstGeom prst="diamon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Find SCTG codes</a:t>
            </a:r>
          </a:p>
        </p:txBody>
      </p:sp>
      <p:sp>
        <p:nvSpPr>
          <p:cNvPr id="19" name="Rectangle 18"/>
          <p:cNvSpPr/>
          <p:nvPr/>
        </p:nvSpPr>
        <p:spPr>
          <a:xfrm>
            <a:off x="4937459" y="4185240"/>
            <a:ext cx="2011680" cy="12801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Enter data into online questionnaire</a:t>
            </a:r>
          </a:p>
        </p:txBody>
      </p:sp>
      <p:cxnSp>
        <p:nvCxnSpPr>
          <p:cNvPr id="20" name="Straight Arrow Connector 19"/>
          <p:cNvCxnSpPr>
            <a:endCxn id="17" idx="1"/>
          </p:cNvCxnSpPr>
          <p:nvPr/>
        </p:nvCxnSpPr>
        <p:spPr>
          <a:xfrm>
            <a:off x="6949139" y="2184363"/>
            <a:ext cx="8682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8" idx="1"/>
            <a:endCxn id="19" idx="3"/>
          </p:cNvCxnSpPr>
          <p:nvPr/>
        </p:nvCxnSpPr>
        <p:spPr>
          <a:xfrm flipH="1">
            <a:off x="6949139" y="4825320"/>
            <a:ext cx="8576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18" idx="0"/>
          </p:cNvCxnSpPr>
          <p:nvPr/>
        </p:nvCxnSpPr>
        <p:spPr>
          <a:xfrm flipH="1">
            <a:off x="8812663" y="2824443"/>
            <a:ext cx="10610" cy="1360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1"/>
            <a:endCxn id="14" idx="6"/>
          </p:cNvCxnSpPr>
          <p:nvPr/>
        </p:nvCxnSpPr>
        <p:spPr>
          <a:xfrm flipH="1">
            <a:off x="3820695" y="4825320"/>
            <a:ext cx="11167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bject 2">
            <a:extLst>
              <a:ext uri="{FF2B5EF4-FFF2-40B4-BE49-F238E27FC236}">
                <a16:creationId xmlns:a16="http://schemas.microsoft.com/office/drawing/2014/main" id="{1E771895-A5A2-433D-9C3A-F8E7DFBC7681}"/>
              </a:ext>
            </a:extLst>
          </p:cNvPr>
          <p:cNvSpPr/>
          <p:nvPr/>
        </p:nvSpPr>
        <p:spPr>
          <a:xfrm rot="16200000" flipV="1">
            <a:off x="1021607" y="2587323"/>
            <a:ext cx="4616654" cy="2152992"/>
          </a:xfrm>
          <a:custGeom>
            <a:avLst/>
            <a:gdLst/>
            <a:ahLst/>
            <a:cxnLst/>
            <a:rect l="l" t="t" r="r" b="b"/>
            <a:pathLst>
              <a:path w="8229600">
                <a:moveTo>
                  <a:pt x="0" y="0"/>
                </a:moveTo>
                <a:lnTo>
                  <a:pt x="8229600" y="1"/>
                </a:lnTo>
              </a:path>
            </a:pathLst>
          </a:custGeom>
          <a:ln w="25400">
            <a:solidFill>
              <a:schemeClr val="accent5"/>
            </a:solidFill>
            <a:prstDash val="sysDash"/>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TextBox 24"/>
          <p:cNvSpPr txBox="1"/>
          <p:nvPr/>
        </p:nvSpPr>
        <p:spPr>
          <a:xfrm>
            <a:off x="1919873" y="3382599"/>
            <a:ext cx="20210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2">
                    <a:lumMod val="75000"/>
                  </a:schemeClr>
                </a:solidFill>
                <a:effectLst/>
                <a:uLnTx/>
                <a:uFillTx/>
              </a:rPr>
              <a:t>U.S. Census Bureau</a:t>
            </a:r>
          </a:p>
        </p:txBody>
      </p:sp>
      <p:sp>
        <p:nvSpPr>
          <p:cNvPr id="26" name="TextBox 25"/>
          <p:cNvSpPr txBox="1"/>
          <p:nvPr/>
        </p:nvSpPr>
        <p:spPr>
          <a:xfrm>
            <a:off x="4929880" y="3375727"/>
            <a:ext cx="202683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2">
                    <a:lumMod val="75000"/>
                  </a:schemeClr>
                </a:solidFill>
                <a:effectLst/>
                <a:uLnTx/>
                <a:uFillTx/>
              </a:rPr>
              <a:t>Survey Respondent</a:t>
            </a:r>
          </a:p>
        </p:txBody>
      </p:sp>
      <p:sp>
        <p:nvSpPr>
          <p:cNvPr id="3" name="Oval 2"/>
          <p:cNvSpPr/>
          <p:nvPr/>
        </p:nvSpPr>
        <p:spPr>
          <a:xfrm>
            <a:off x="7633252" y="3745059"/>
            <a:ext cx="2365513" cy="1950063"/>
          </a:xfrm>
          <a:prstGeom prst="ellipse">
            <a:avLst/>
          </a:prstGeom>
          <a:no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5"/>
          <p:cNvSpPr>
            <a:spLocks noGrp="1"/>
          </p:cNvSpPr>
          <p:nvPr>
            <p:ph type="ctrTitle"/>
          </p:nvPr>
        </p:nvSpPr>
        <p:spPr>
          <a:xfrm>
            <a:off x="1371298" y="-203542"/>
            <a:ext cx="9144000" cy="1296785"/>
          </a:xfrm>
        </p:spPr>
        <p:txBody>
          <a:bodyPr>
            <a:normAutofit/>
          </a:bodyPr>
          <a:lstStyle/>
          <a:p>
            <a:r>
              <a:rPr lang="en-US" dirty="0"/>
              <a:t>Biggest issue: Response Bias</a:t>
            </a:r>
          </a:p>
        </p:txBody>
      </p:sp>
    </p:spTree>
    <p:extLst>
      <p:ext uri="{BB962C8B-B14F-4D97-AF65-F5344CB8AC3E}">
        <p14:creationId xmlns:p14="http://schemas.microsoft.com/office/powerpoint/2010/main" val="165846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1" y="-105139"/>
            <a:ext cx="10515600" cy="1325563"/>
          </a:xfrm>
        </p:spPr>
        <p:txBody>
          <a:bodyPr/>
          <a:lstStyle/>
          <a:p>
            <a:r>
              <a:rPr lang="en-US" b="1" dirty="0"/>
              <a:t>Overview</a:t>
            </a:r>
          </a:p>
        </p:txBody>
      </p:sp>
      <p:sp>
        <p:nvSpPr>
          <p:cNvPr id="3" name="Content Placeholder 2"/>
          <p:cNvSpPr>
            <a:spLocks noGrp="1"/>
          </p:cNvSpPr>
          <p:nvPr>
            <p:ph idx="1"/>
          </p:nvPr>
        </p:nvSpPr>
        <p:spPr>
          <a:xfrm>
            <a:off x="681446" y="1355362"/>
            <a:ext cx="3638960" cy="4351338"/>
          </a:xfrm>
        </p:spPr>
        <p:txBody>
          <a:bodyPr>
            <a:normAutofit/>
          </a:bodyPr>
          <a:lstStyle/>
          <a:p>
            <a:r>
              <a:rPr lang="en-US" dirty="0"/>
              <a:t>Commodity Flow Survey</a:t>
            </a:r>
          </a:p>
          <a:p>
            <a:r>
              <a:rPr lang="en-US" dirty="0"/>
              <a:t>Commissioned by BTS</a:t>
            </a:r>
          </a:p>
          <a:p>
            <a:r>
              <a:rPr lang="en-US" dirty="0"/>
              <a:t>Conducted every 5 years (2012, 2017)</a:t>
            </a:r>
          </a:p>
          <a:p>
            <a:r>
              <a:rPr lang="en-US" dirty="0"/>
              <a:t>Respondents provide sampling of shipments from each quarter</a:t>
            </a:r>
          </a:p>
        </p:txBody>
      </p:sp>
      <p:sp>
        <p:nvSpPr>
          <p:cNvPr id="4" name="Slide Number Placeholder 3"/>
          <p:cNvSpPr>
            <a:spLocks noGrp="1"/>
          </p:cNvSpPr>
          <p:nvPr>
            <p:ph type="sldNum" sz="quarter" idx="12"/>
          </p:nvPr>
        </p:nvSpPr>
        <p:spPr/>
        <p:txBody>
          <a:bodyPr/>
          <a:lstStyle/>
          <a:p>
            <a:fld id="{24BFE6D4-27A9-4AE4-9EAE-AF75F97B179B}" type="slidenum">
              <a:rPr lang="en-US" smtClean="0"/>
              <a:t>3</a:t>
            </a:fld>
            <a:endParaRPr lang="en-US"/>
          </a:p>
        </p:txBody>
      </p:sp>
      <p:pic>
        <p:nvPicPr>
          <p:cNvPr id="1030" name="Picture 6" descr="https://lh3.googleusercontent.com/pF5-HFqfsS4XGiHJbI4O5vko4peYa3TpMpT5o1TXnY2zofwpE5JEuN-stKBRYPbd3vf5XyTW-TAsu2Y9vf4TZxOvz1r4hLcJZoRXpg_h-1gDu9u2-vpQBYYjyyO4fk2PyPXgUvvCbG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406" y="639447"/>
            <a:ext cx="7838818" cy="450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53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1" y="-105139"/>
            <a:ext cx="10515600" cy="1325563"/>
          </a:xfrm>
        </p:spPr>
        <p:txBody>
          <a:bodyPr/>
          <a:lstStyle/>
          <a:p>
            <a:r>
              <a:rPr lang="en-US" b="1" dirty="0"/>
              <a:t>Overview</a:t>
            </a:r>
          </a:p>
        </p:txBody>
      </p:sp>
      <p:sp>
        <p:nvSpPr>
          <p:cNvPr id="3" name="Content Placeholder 2"/>
          <p:cNvSpPr>
            <a:spLocks noGrp="1"/>
          </p:cNvSpPr>
          <p:nvPr>
            <p:ph idx="1"/>
          </p:nvPr>
        </p:nvSpPr>
        <p:spPr>
          <a:xfrm>
            <a:off x="681446" y="1355362"/>
            <a:ext cx="3638960" cy="4351338"/>
          </a:xfrm>
        </p:spPr>
        <p:txBody>
          <a:bodyPr>
            <a:normAutofit/>
          </a:bodyPr>
          <a:lstStyle/>
          <a:p>
            <a:r>
              <a:rPr lang="en-US" dirty="0"/>
              <a:t>Commodity Flow Survey</a:t>
            </a:r>
          </a:p>
          <a:p>
            <a:r>
              <a:rPr lang="en-US" dirty="0"/>
              <a:t>Commissioned by BTS</a:t>
            </a:r>
          </a:p>
          <a:p>
            <a:r>
              <a:rPr lang="en-US" dirty="0"/>
              <a:t>Conducted every 5 years (2012, 2017)</a:t>
            </a:r>
          </a:p>
          <a:p>
            <a:r>
              <a:rPr lang="en-US" dirty="0"/>
              <a:t>Respondents provide sampling of shipments from each quarter</a:t>
            </a:r>
          </a:p>
        </p:txBody>
      </p:sp>
      <p:sp>
        <p:nvSpPr>
          <p:cNvPr id="4" name="Slide Number Placeholder 3"/>
          <p:cNvSpPr>
            <a:spLocks noGrp="1"/>
          </p:cNvSpPr>
          <p:nvPr>
            <p:ph type="sldNum" sz="quarter" idx="12"/>
          </p:nvPr>
        </p:nvSpPr>
        <p:spPr/>
        <p:txBody>
          <a:bodyPr/>
          <a:lstStyle/>
          <a:p>
            <a:fld id="{24BFE6D4-27A9-4AE4-9EAE-AF75F97B179B}" type="slidenum">
              <a:rPr lang="en-US" smtClean="0"/>
              <a:t>4</a:t>
            </a:fld>
            <a:endParaRPr lang="en-US"/>
          </a:p>
        </p:txBody>
      </p:sp>
      <p:pic>
        <p:nvPicPr>
          <p:cNvPr id="1030" name="Picture 6" descr="https://lh3.googleusercontent.com/pF5-HFqfsS4XGiHJbI4O5vko4peYa3TpMpT5o1TXnY2zofwpE5JEuN-stKBRYPbd3vf5XyTW-TAsu2Y9vf4TZxOvz1r4hLcJZoRXpg_h-1gDu9u2-vpQBYYjyyO4fk2PyPXgUvvCbG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406" y="639447"/>
            <a:ext cx="7838818" cy="45073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6.googleusercontent.com/OHCcpAyw9cpHM16ESBRDvttwqe0hL_Q2WBC3h7a9uMi-XfjPNJ_Zp_ypQiULaio8UluHEVJyy4qmtRze_f9wC6kgROq7MrdNIjSYXsmk2V_ad3lE7cEshm9_fgnaWW8eBnbjNi3Vep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406" y="626000"/>
            <a:ext cx="7838818" cy="450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83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BFE6D4-27A9-4AE4-9EAE-AF75F97B179B}" type="slidenum">
              <a:rPr lang="en-US" smtClean="0"/>
              <a:t>5</a:t>
            </a:fld>
            <a:endParaRPr lang="en-US"/>
          </a:p>
        </p:txBody>
      </p:sp>
      <p:pic>
        <p:nvPicPr>
          <p:cNvPr id="3074" name="Picture 2" descr="https://lh6.googleusercontent.com/lxibz5-lrmKy9mKrQIz2hWfjbCC6jcTBL38CpVtS1ZmYKaUz8krfpiFMWA5C5KNH53dQonJgrKbTD3ZPo3d-2oQ8J7Bbfiwz1GwWBB9DJSecvaJydJTVhlhklK8wYxwZFDExlbOXm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133758"/>
            <a:ext cx="10124894" cy="567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33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9457" y="1220424"/>
            <a:ext cx="10515600" cy="4351338"/>
          </a:xfrm>
        </p:spPr>
        <p:txBody>
          <a:bodyPr/>
          <a:lstStyle/>
          <a:p>
            <a:r>
              <a:rPr lang="en-US" dirty="0"/>
              <a:t>ITEM G - Other Clarifying Information</a:t>
            </a:r>
          </a:p>
          <a:p>
            <a:pPr marL="0" indent="0">
              <a:buNone/>
            </a:pPr>
            <a:endParaRPr lang="en-US" dirty="0"/>
          </a:p>
          <a:p>
            <a:pPr marL="0" indent="0">
              <a:buNone/>
            </a:pPr>
            <a:r>
              <a:rPr lang="en-US" b="1" dirty="0"/>
              <a:t>"Pulling this information was a huge spend of time and resources.“</a:t>
            </a:r>
          </a:p>
          <a:p>
            <a:pPr marL="0" indent="0">
              <a:buNone/>
            </a:pPr>
            <a:endParaRPr lang="en-US" dirty="0"/>
          </a:p>
          <a:p>
            <a:pPr marL="0" indent="0">
              <a:buNone/>
            </a:pPr>
            <a:r>
              <a:rPr lang="en-US" b="1" dirty="0"/>
              <a:t>"Just glad this is over!!"</a:t>
            </a:r>
            <a:endParaRPr lang="en-US" dirty="0"/>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6</a:t>
            </a:fld>
            <a:endParaRPr lang="en-US"/>
          </a:p>
        </p:txBody>
      </p:sp>
      <p:sp>
        <p:nvSpPr>
          <p:cNvPr id="6" name="Title 1"/>
          <p:cNvSpPr>
            <a:spLocks noGrp="1"/>
          </p:cNvSpPr>
          <p:nvPr>
            <p:ph type="title"/>
          </p:nvPr>
        </p:nvSpPr>
        <p:spPr>
          <a:xfrm>
            <a:off x="799011" y="-105139"/>
            <a:ext cx="10515600" cy="1325563"/>
          </a:xfrm>
        </p:spPr>
        <p:txBody>
          <a:bodyPr/>
          <a:lstStyle/>
          <a:p>
            <a:r>
              <a:rPr lang="en-US" b="1" dirty="0"/>
              <a:t>Overview</a:t>
            </a:r>
          </a:p>
        </p:txBody>
      </p:sp>
    </p:spTree>
    <p:extLst>
      <p:ext uri="{BB962C8B-B14F-4D97-AF65-F5344CB8AC3E}">
        <p14:creationId xmlns:p14="http://schemas.microsoft.com/office/powerpoint/2010/main" val="39673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BFE6D4-27A9-4AE4-9EAE-AF75F97B179B}" type="slidenum">
              <a:rPr lang="en-US" smtClean="0"/>
              <a:t>7</a:t>
            </a:fld>
            <a:endParaRPr lang="en-US"/>
          </a:p>
        </p:txBody>
      </p:sp>
      <p:sp>
        <p:nvSpPr>
          <p:cNvPr id="6" name="Rectangle 5"/>
          <p:cNvSpPr/>
          <p:nvPr/>
        </p:nvSpPr>
        <p:spPr>
          <a:xfrm>
            <a:off x="799011" y="1444174"/>
            <a:ext cx="10515600" cy="3785652"/>
          </a:xfrm>
          <a:prstGeom prst="rect">
            <a:avLst/>
          </a:prstGeom>
        </p:spPr>
        <p:txBody>
          <a:bodyPr wrap="square">
            <a:spAutoFit/>
          </a:bodyPr>
          <a:lstStyle/>
          <a:p>
            <a:r>
              <a:rPr lang="en-US" sz="4000" b="1" dirty="0">
                <a:solidFill>
                  <a:srgbClr val="000000"/>
                </a:solidFill>
              </a:rPr>
              <a:t>Using Machine Learning, can we automate the assignment of SCTG codes to shipment records? </a:t>
            </a:r>
          </a:p>
          <a:p>
            <a:endParaRPr lang="en-US" sz="4000" b="1" dirty="0">
              <a:solidFill>
                <a:srgbClr val="000000"/>
              </a:solidFill>
            </a:endParaRPr>
          </a:p>
          <a:p>
            <a:r>
              <a:rPr lang="en-US" sz="4000" b="1" dirty="0">
                <a:solidFill>
                  <a:srgbClr val="000000"/>
                </a:solidFill>
              </a:rPr>
              <a:t>(Yes.)</a:t>
            </a:r>
            <a:endParaRPr lang="en-US" sz="4000" dirty="0"/>
          </a:p>
          <a:p>
            <a:br>
              <a:rPr lang="en-US" sz="4000" dirty="0"/>
            </a:br>
            <a:endParaRPr lang="en-US" sz="4000" dirty="0"/>
          </a:p>
        </p:txBody>
      </p:sp>
      <p:sp>
        <p:nvSpPr>
          <p:cNvPr id="7" name="Title 1"/>
          <p:cNvSpPr txBox="1">
            <a:spLocks/>
          </p:cNvSpPr>
          <p:nvPr/>
        </p:nvSpPr>
        <p:spPr>
          <a:xfrm>
            <a:off x="799011" y="-1051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Overview</a:t>
            </a:r>
          </a:p>
        </p:txBody>
      </p:sp>
    </p:spTree>
    <p:extLst>
      <p:ext uri="{BB962C8B-B14F-4D97-AF65-F5344CB8AC3E}">
        <p14:creationId xmlns:p14="http://schemas.microsoft.com/office/powerpoint/2010/main" val="54041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195" y="172071"/>
            <a:ext cx="10949609" cy="1325563"/>
          </a:xfrm>
        </p:spPr>
        <p:txBody>
          <a:bodyPr/>
          <a:lstStyle/>
          <a:p>
            <a:r>
              <a:rPr lang="en-US" b="1" dirty="0"/>
              <a:t>What are the potential impacts of bias?</a:t>
            </a:r>
          </a:p>
        </p:txBody>
      </p:sp>
      <p:sp>
        <p:nvSpPr>
          <p:cNvPr id="3" name="Content Placeholder 2"/>
          <p:cNvSpPr>
            <a:spLocks noGrp="1"/>
          </p:cNvSpPr>
          <p:nvPr>
            <p:ph idx="1"/>
          </p:nvPr>
        </p:nvSpPr>
        <p:spPr>
          <a:xfrm>
            <a:off x="838200" y="1358488"/>
            <a:ext cx="10515600" cy="4351338"/>
          </a:xfrm>
        </p:spPr>
        <p:txBody>
          <a:bodyPr/>
          <a:lstStyle/>
          <a:p>
            <a:r>
              <a:rPr lang="en-US" b="1" dirty="0"/>
              <a:t>Impact on product</a:t>
            </a:r>
            <a:r>
              <a:rPr lang="en-US" dirty="0"/>
              <a:t>: increased or decreased estimates of freight activity by product type</a:t>
            </a:r>
          </a:p>
          <a:p>
            <a:pPr lvl="1"/>
            <a:r>
              <a:rPr lang="en-US" dirty="0"/>
              <a:t>Survey informs transportation planning decisions &amp; resource allocation</a:t>
            </a:r>
          </a:p>
          <a:p>
            <a:pPr lvl="1"/>
            <a:r>
              <a:rPr lang="en-US" dirty="0"/>
              <a:t>Could lead to increased/decreased spending on various types of infrastructure</a:t>
            </a:r>
          </a:p>
          <a:p>
            <a:pPr lvl="1"/>
            <a:r>
              <a:rPr lang="en-US" dirty="0"/>
              <a:t>Bias potential: State/local DOTs could misunderstand the types of products being brought into / exported from their communities, misallocate resources</a:t>
            </a:r>
          </a:p>
          <a:p>
            <a:r>
              <a:rPr lang="en-US" b="1" dirty="0"/>
              <a:t>Impact on process: </a:t>
            </a:r>
            <a:r>
              <a:rPr lang="en-US" dirty="0"/>
              <a:t>reduced time spent assigning product codes &amp; correcting data</a:t>
            </a:r>
          </a:p>
          <a:p>
            <a:pPr lvl="1"/>
            <a:r>
              <a:rPr lang="en-US" dirty="0"/>
              <a:t>We see limited risk given this activity strictly reduces respondent + analyst workload</a:t>
            </a:r>
          </a:p>
        </p:txBody>
      </p:sp>
      <p:sp>
        <p:nvSpPr>
          <p:cNvPr id="4" name="Slide Number Placeholder 3"/>
          <p:cNvSpPr>
            <a:spLocks noGrp="1"/>
          </p:cNvSpPr>
          <p:nvPr>
            <p:ph type="sldNum" sz="quarter" idx="12"/>
          </p:nvPr>
        </p:nvSpPr>
        <p:spPr/>
        <p:txBody>
          <a:bodyPr/>
          <a:lstStyle/>
          <a:p>
            <a:fld id="{24BFE6D4-27A9-4AE4-9EAE-AF75F97B179B}" type="slidenum">
              <a:rPr lang="en-US" smtClean="0"/>
              <a:t>8</a:t>
            </a:fld>
            <a:endParaRPr lang="en-US"/>
          </a:p>
        </p:txBody>
      </p:sp>
    </p:spTree>
    <p:extLst>
      <p:ext uri="{BB962C8B-B14F-4D97-AF65-F5344CB8AC3E}">
        <p14:creationId xmlns:p14="http://schemas.microsoft.com/office/powerpoint/2010/main" val="195292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782" y="76890"/>
            <a:ext cx="10515600" cy="1325563"/>
          </a:xfrm>
        </p:spPr>
        <p:txBody>
          <a:bodyPr/>
          <a:lstStyle/>
          <a:p>
            <a:r>
              <a:rPr lang="en-US" b="1" dirty="0"/>
              <a:t>Initial Investigation</a:t>
            </a:r>
          </a:p>
        </p:txBody>
      </p:sp>
      <p:sp>
        <p:nvSpPr>
          <p:cNvPr id="3" name="Content Placeholder 2"/>
          <p:cNvSpPr>
            <a:spLocks noGrp="1"/>
          </p:cNvSpPr>
          <p:nvPr>
            <p:ph idx="1"/>
          </p:nvPr>
        </p:nvSpPr>
        <p:spPr>
          <a:xfrm>
            <a:off x="579782" y="1293122"/>
            <a:ext cx="5363817" cy="3751844"/>
          </a:xfrm>
        </p:spPr>
        <p:txBody>
          <a:bodyPr>
            <a:normAutofit/>
          </a:bodyPr>
          <a:lstStyle/>
          <a:p>
            <a:r>
              <a:rPr lang="en-US" dirty="0"/>
              <a:t>Data</a:t>
            </a:r>
          </a:p>
          <a:p>
            <a:pPr marL="914400" lvl="1" indent="-457200">
              <a:buAutoNum type="arabicPeriod"/>
            </a:pPr>
            <a:r>
              <a:rPr lang="en-US" dirty="0"/>
              <a:t>Labelled Records (6.4M) from 2017 CFS</a:t>
            </a:r>
          </a:p>
          <a:p>
            <a:pPr marL="914400" lvl="1" indent="-457200">
              <a:buAutoNum type="arabicPeriod"/>
            </a:pPr>
            <a:r>
              <a:rPr lang="en-US" dirty="0"/>
              <a:t>For training, de-duplicating leads to ~500,000 unique descriptions</a:t>
            </a:r>
          </a:p>
          <a:p>
            <a:r>
              <a:rPr lang="en-US" dirty="0"/>
              <a:t>Miscellaneous Codes</a:t>
            </a:r>
          </a:p>
        </p:txBody>
      </p:sp>
      <p:sp>
        <p:nvSpPr>
          <p:cNvPr id="4" name="Slide Number Placeholder 3"/>
          <p:cNvSpPr>
            <a:spLocks noGrp="1"/>
          </p:cNvSpPr>
          <p:nvPr>
            <p:ph type="sldNum" sz="quarter" idx="12"/>
          </p:nvPr>
        </p:nvSpPr>
        <p:spPr/>
        <p:txBody>
          <a:bodyPr/>
          <a:lstStyle/>
          <a:p>
            <a:fld id="{24BFE6D4-27A9-4AE4-9EAE-AF75F97B179B}" type="slidenum">
              <a:rPr lang="en-US" smtClean="0"/>
              <a:t>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127" y="896485"/>
            <a:ext cx="5572714" cy="3357332"/>
          </a:xfrm>
          <a:prstGeom prst="rect">
            <a:avLst/>
          </a:prstGeom>
        </p:spPr>
      </p:pic>
    </p:spTree>
    <p:extLst>
      <p:ext uri="{BB962C8B-B14F-4D97-AF65-F5344CB8AC3E}">
        <p14:creationId xmlns:p14="http://schemas.microsoft.com/office/powerpoint/2010/main" val="2556588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Census Colors">
      <a:dk1>
        <a:srgbClr val="000000"/>
      </a:dk1>
      <a:lt1>
        <a:srgbClr val="FFFFFF"/>
      </a:lt1>
      <a:dk2>
        <a:srgbClr val="205493"/>
      </a:dk2>
      <a:lt2>
        <a:srgbClr val="A7C0CD"/>
      </a:lt2>
      <a:accent1>
        <a:srgbClr val="78909C"/>
      </a:accent1>
      <a:accent2>
        <a:srgbClr val="4B636E"/>
      </a:accent2>
      <a:accent3>
        <a:srgbClr val="FF7043"/>
      </a:accent3>
      <a:accent4>
        <a:srgbClr val="0095A8"/>
      </a:accent4>
      <a:accent5>
        <a:srgbClr val="981D3D"/>
      </a:accent5>
      <a:accent6>
        <a:srgbClr val="0072B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Widescreen Template" id="{8196AB31-EAC9-43A6-AB09-884533ACEA3D}" vid="{AEF36F8B-787C-4517-817E-50F3CC1D1B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8557a95a-962d-47e7-8af1-548f79049771">CNMPDOCID-171-76</_dlc_DocId>
    <_dlc_DocIdUrl xmlns="8557a95a-962d-47e7-8af1-548f79049771">
      <Url>https://collab.ecm.census.gov/div/cnmp/intranet/CIDB/_layouts/DocIdRedir.aspx?ID=CNMPDOCID-171-76</Url>
      <Description>CNMPDOCID-171-76</Description>
    </_dlc_DocIdUrl>
    <ItemNotes xmlns="8557a95a-962d-47e7-8af1-548f79049771"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36213640342B0D4180DE23B27D24F75A" ma:contentTypeVersion="3" ma:contentTypeDescription="Create a new document." ma:contentTypeScope="" ma:versionID="f1abb7a662900d2ae2b52ba4d0af2696">
  <xsd:schema xmlns:xsd="http://www.w3.org/2001/XMLSchema" xmlns:xs="http://www.w3.org/2001/XMLSchema" xmlns:p="http://schemas.microsoft.com/office/2006/metadata/properties" xmlns:ns2="8557a95a-962d-47e7-8af1-548f79049771" targetNamespace="http://schemas.microsoft.com/office/2006/metadata/properties" ma:root="true" ma:fieldsID="2ea6fe5a1da8529cdca9c53ace4eda54" ns2:_="">
    <xsd:import namespace="8557a95a-962d-47e7-8af1-548f79049771"/>
    <xsd:element name="properties">
      <xsd:complexType>
        <xsd:sequence>
          <xsd:element name="documentManagement">
            <xsd:complexType>
              <xsd:all>
                <xsd:element ref="ns2:_dlc_DocId" minOccurs="0"/>
                <xsd:element ref="ns2:_dlc_DocIdUrl" minOccurs="0"/>
                <xsd:element ref="ns2:_dlc_DocIdPersistId" minOccurs="0"/>
                <xsd:element ref="ns2:Item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7a95a-962d-47e7-8af1-548f7904977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ItemNotes" ma:index="11" nillable="true" ma:displayName="Item Notes" ma:description="Place notes to help other people here. This column is Plain text only." ma:internalName="ItemNote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B00651-FE08-4BF5-B9EB-3D5E51C18001}">
  <ds:schemaRefs>
    <ds:schemaRef ds:uri="http://schemas.microsoft.com/sharepoint/v3/contenttype/forms"/>
  </ds:schemaRefs>
</ds:datastoreItem>
</file>

<file path=customXml/itemProps2.xml><?xml version="1.0" encoding="utf-8"?>
<ds:datastoreItem xmlns:ds="http://schemas.openxmlformats.org/officeDocument/2006/customXml" ds:itemID="{45162CE1-4CF0-4144-9012-4D7FBE7467B1}">
  <ds:schemaRefs>
    <ds:schemaRef ds:uri="http://schemas.microsoft.com/sharepoint/events"/>
  </ds:schemaRefs>
</ds:datastoreItem>
</file>

<file path=customXml/itemProps3.xml><?xml version="1.0" encoding="utf-8"?>
<ds:datastoreItem xmlns:ds="http://schemas.openxmlformats.org/officeDocument/2006/customXml" ds:itemID="{32F0B9AD-5FE1-47F7-97C4-FD87FADD30AE}">
  <ds:schemaRefs>
    <ds:schemaRef ds:uri="http://schemas.microsoft.com/office/2006/documentManagement/types"/>
    <ds:schemaRef ds:uri="http://purl.org/dc/elements/1.1/"/>
    <ds:schemaRef ds:uri="http://schemas.microsoft.com/office/2006/metadata/properties"/>
    <ds:schemaRef ds:uri="8557a95a-962d-47e7-8af1-548f79049771"/>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45CC3319-1ADD-4A59-AFDD-715DE90A39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57a95a-962d-47e7-8af1-548f790497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Standard Widescreen Template March 2018</Template>
  <TotalTime>2210</TotalTime>
  <Words>1887</Words>
  <Application>Microsoft Office PowerPoint</Application>
  <PresentationFormat>Widescreen</PresentationFormat>
  <Paragraphs>223</Paragraphs>
  <Slides>24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Segoe UI</vt:lpstr>
      <vt:lpstr>Office Theme</vt:lpstr>
      <vt:lpstr>Bias in Commodity Flow Survey ML: A Case Study</vt:lpstr>
      <vt:lpstr>PowerPoint Presentation</vt:lpstr>
      <vt:lpstr>Overview</vt:lpstr>
      <vt:lpstr>Overview</vt:lpstr>
      <vt:lpstr>PowerPoint Presentation</vt:lpstr>
      <vt:lpstr>Overview</vt:lpstr>
      <vt:lpstr>PowerPoint Presentation</vt:lpstr>
      <vt:lpstr>What are the potential impacts of bias?</vt:lpstr>
      <vt:lpstr>Initial Investigation</vt:lpstr>
      <vt:lpstr>Initial Investigation</vt:lpstr>
      <vt:lpstr>PowerPoint Presentation</vt:lpstr>
      <vt:lpstr>PowerPoint Presentation</vt:lpstr>
      <vt:lpstr>PowerPoint Presentation</vt:lpstr>
      <vt:lpstr>PowerPoint Presentation</vt:lpstr>
      <vt:lpstr>PowerPoint Presentation</vt:lpstr>
      <vt:lpstr>Results</vt:lpstr>
      <vt:lpstr>What about Bias?</vt:lpstr>
      <vt:lpstr>What about Bias?</vt:lpstr>
      <vt:lpstr>What biases affect CFS ML?</vt:lpstr>
      <vt:lpstr>Zoom out: what are the potential impacts of autocoding bias?</vt:lpstr>
      <vt:lpstr>Thank you!</vt:lpstr>
      <vt:lpstr>References</vt:lpstr>
      <vt:lpstr>Biggest issue: Response Bias</vt:lpstr>
      <vt:lpstr>Biggest issue: Response Bias</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Standard Widescreen Template Instructions Slide</dc:title>
  <dc:creator>Christian Leonard Moscardi (CENSUS/ERD CTR)</dc:creator>
  <cp:lastModifiedBy>Christian Leonard Moscardi (CENSUS/ERD CTR)</cp:lastModifiedBy>
  <cp:revision>180</cp:revision>
  <cp:lastPrinted>2018-03-14T19:21:29Z</cp:lastPrinted>
  <dcterms:created xsi:type="dcterms:W3CDTF">2018-10-12T16:15:42Z</dcterms:created>
  <dcterms:modified xsi:type="dcterms:W3CDTF">2021-04-06T21:26:41Z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0x01010036213640342B0D4180DE23B27D24F75A</vt:lpwstr>
  </property>
  <property fmtid="{D5CDD505-2E9C-101B-9397-08002B2CF9AE}" pid="3" name="_dlc_DocIdItemGuid">
    <vt:lpwstr>4679d283-419e-4149-a499-5e2b0634dae0</vt:lpwstr>
  </property>
</Properties>
</file>