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58" r:id="rId4"/>
    <p:sldId id="267" r:id="rId5"/>
    <p:sldId id="269" r:id="rId6"/>
    <p:sldId id="268" r:id="rId7"/>
    <p:sldId id="270" r:id="rId8"/>
    <p:sldId id="259" r:id="rId9"/>
    <p:sldId id="260" r:id="rId10"/>
    <p:sldId id="265" r:id="rId11"/>
    <p:sldId id="264" r:id="rId12"/>
    <p:sldId id="266" r:id="rId13"/>
    <p:sldId id="261" r:id="rId14"/>
    <p:sldId id="272" r:id="rId15"/>
    <p:sldId id="26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nibh Dasgupta" initials="AD" lastIdx="1" clrIdx="0">
    <p:extLst>
      <p:ext uri="{19B8F6BF-5375-455C-9EA6-DF929625EA0E}">
        <p15:presenceInfo xmlns:p15="http://schemas.microsoft.com/office/powerpoint/2012/main" userId="Agnibh Dasgup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8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8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4939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78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895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17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76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8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6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9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0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8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8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8CA0-36E5-4C8D-A17E-B15ED523445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9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B8CA0-36E5-4C8D-A17E-B15ED523445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A38DC5-2F46-4726-BF1A-E49F335C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0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8FC7-95BA-4021-8D1C-33A0C002F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ECO: Efficient Convolution Operators for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3D00E-41C2-4D32-97C9-A6DA0E9E5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CS6680 - Agnibh Dasgupta (A02292865)</a:t>
            </a:r>
          </a:p>
          <a:p>
            <a:r>
              <a:rPr lang="en-US" dirty="0"/>
              <a:t>CS5680 – Jake Rosqvist (A01654526)</a:t>
            </a:r>
          </a:p>
        </p:txBody>
      </p:sp>
    </p:spTree>
    <p:extLst>
      <p:ext uri="{BB962C8B-B14F-4D97-AF65-F5344CB8AC3E}">
        <p14:creationId xmlns:p14="http://schemas.microsoft.com/office/powerpoint/2010/main" val="242853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5C32-ED09-479B-89AE-E7BC0FBB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3BDFC-7AEF-4B49-9E01-5DBAD6446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Noiseless: 0.2225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1420B2-B62A-47D8-BE9E-6BF181D41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69" y="711200"/>
            <a:ext cx="7620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3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5C32-ED09-479B-89AE-E7BC0FBB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3BDFC-7AEF-4B49-9E01-5DBAD6446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Presence of white Gaussian noise: 0.0543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CC6BE-6FC4-48F6-B432-A0D5B8E17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69" y="711200"/>
            <a:ext cx="7620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7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5C32-ED09-479B-89AE-E7BC0FBB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3BDFC-7AEF-4B49-9E01-5DBAD6446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Presence of white Gaussian noise(Filtered): 0.1903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8C48C-9489-4138-B86C-FAF4F288C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69" y="711200"/>
            <a:ext cx="7620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2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9D5E-B523-4B94-B54C-322CE485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EF147A-AE81-4B11-8948-8025DED57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31806"/>
              </p:ext>
            </p:extLst>
          </p:nvPr>
        </p:nvGraphicFramePr>
        <p:xfrm>
          <a:off x="566753" y="1526942"/>
          <a:ext cx="8817829" cy="3804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8227">
                  <a:extLst>
                    <a:ext uri="{9D8B030D-6E8A-4147-A177-3AD203B41FA5}">
                      <a16:colId xmlns:a16="http://schemas.microsoft.com/office/drawing/2014/main" val="983676563"/>
                    </a:ext>
                  </a:extLst>
                </a:gridCol>
                <a:gridCol w="2202839">
                  <a:extLst>
                    <a:ext uri="{9D8B030D-6E8A-4147-A177-3AD203B41FA5}">
                      <a16:colId xmlns:a16="http://schemas.microsoft.com/office/drawing/2014/main" val="3224950433"/>
                    </a:ext>
                  </a:extLst>
                </a:gridCol>
                <a:gridCol w="2761409">
                  <a:extLst>
                    <a:ext uri="{9D8B030D-6E8A-4147-A177-3AD203B41FA5}">
                      <a16:colId xmlns:a16="http://schemas.microsoft.com/office/drawing/2014/main" val="532723241"/>
                    </a:ext>
                  </a:extLst>
                </a:gridCol>
                <a:gridCol w="2565354">
                  <a:extLst>
                    <a:ext uri="{9D8B030D-6E8A-4147-A177-3AD203B41FA5}">
                      <a16:colId xmlns:a16="http://schemas.microsoft.com/office/drawing/2014/main" val="1000034369"/>
                    </a:ext>
                  </a:extLst>
                </a:gridCol>
              </a:tblGrid>
              <a:tr h="9633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Sequences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ECO overlap ratio count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Noisy ECO overlap ratio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Cleaned ECO overlap ratio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5055890"/>
                  </a:ext>
                </a:extLst>
              </a:tr>
              <a:tr h="469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Crossing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0.8126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0.7824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0.7990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511207"/>
                  </a:ext>
                </a:extLst>
              </a:tr>
              <a:tr h="469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Skiing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0.0488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8061789"/>
                  </a:ext>
                </a:extLst>
              </a:tr>
              <a:tr h="469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46835" algn="r"/>
                        </a:tabLst>
                      </a:pPr>
                      <a:r>
                        <a:rPr lang="en-US" sz="1100">
                          <a:effectLst/>
                        </a:rPr>
                        <a:t>Diving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0.3082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0.2255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0.3569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4702167"/>
                  </a:ext>
                </a:extLst>
              </a:tr>
              <a:tr h="9633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MotorRolling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6239518"/>
                  </a:ext>
                </a:extLst>
              </a:tr>
              <a:tr h="469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Matrix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0.2225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0.1903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95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268975-2678-4DA5-9C58-8841EE35531F}"/>
              </a:ext>
            </a:extLst>
          </p:cNvPr>
          <p:cNvSpPr txBox="1"/>
          <p:nvPr/>
        </p:nvSpPr>
        <p:spPr>
          <a:xfrm>
            <a:off x="1223889" y="5739619"/>
            <a:ext cx="666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Overlap ratio for 5 benchmark sequences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96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645C-ED42-4B0D-9B79-F1C09E31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Update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91A6-54EB-457C-AA44-84D27C39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49143" cy="3880773"/>
          </a:xfrm>
        </p:spPr>
        <p:txBody>
          <a:bodyPr/>
          <a:lstStyle/>
          <a:p>
            <a:r>
              <a:rPr lang="en-US" dirty="0"/>
              <a:t>DCF algorithms update the model every frame</a:t>
            </a:r>
          </a:p>
          <a:p>
            <a:r>
              <a:rPr lang="en-US" dirty="0"/>
              <a:t>ECO reduces this to every 6 frames to improve speed</a:t>
            </a:r>
          </a:p>
          <a:p>
            <a:r>
              <a:rPr lang="en-US" dirty="0"/>
              <a:t> A frame update rate optimizer would further increase the speed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611A7-7E3B-4A91-8CB4-EBFDBDE74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19" y="2364834"/>
            <a:ext cx="6634264" cy="28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6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BD54-19AE-49E2-8893-7158FE96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4884-E8F6-46D7-883C-451C6B7C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 suffers under presence of noise.</a:t>
            </a:r>
          </a:p>
          <a:p>
            <a:r>
              <a:rPr lang="en-US" dirty="0"/>
              <a:t>Preprocessing noisy images to clean them and training the CNN with them results in better tracking.</a:t>
            </a:r>
          </a:p>
        </p:txBody>
      </p:sp>
    </p:spTree>
    <p:extLst>
      <p:ext uri="{BB962C8B-B14F-4D97-AF65-F5344CB8AC3E}">
        <p14:creationId xmlns:p14="http://schemas.microsoft.com/office/powerpoint/2010/main" val="3227518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C75E-DABB-40FE-ABEF-41D7EADF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7C27-FF7D-4D7F-9157-4DBDB9AD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the model only when enough change in the model has occurred.</a:t>
            </a:r>
          </a:p>
          <a:p>
            <a:r>
              <a:rPr lang="en-US" dirty="0"/>
              <a:t>Ways to detect what kind of noise and filter accordingly.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2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645C-ED42-4B0D-9B79-F1C09E31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91A6-54EB-457C-AA44-84D27C39D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Tracking: A challenging problem.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Target localization.</a:t>
            </a:r>
          </a:p>
          <a:p>
            <a:r>
              <a:rPr lang="en-US" dirty="0"/>
              <a:t>Tracking the move object at each timeframe through the length of the sequences.</a:t>
            </a:r>
          </a:p>
        </p:txBody>
      </p:sp>
    </p:spTree>
    <p:extLst>
      <p:ext uri="{BB962C8B-B14F-4D97-AF65-F5344CB8AC3E}">
        <p14:creationId xmlns:p14="http://schemas.microsoft.com/office/powerpoint/2010/main" val="369147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4DFE-B15D-41C4-978B-F23A21EB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techniques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12C4E-FA3C-4258-99D9-84621A9C0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6" y="1270000"/>
            <a:ext cx="7594469" cy="5047153"/>
          </a:xfrm>
        </p:spPr>
      </p:pic>
    </p:spTree>
    <p:extLst>
      <p:ext uri="{BB962C8B-B14F-4D97-AF65-F5344CB8AC3E}">
        <p14:creationId xmlns:p14="http://schemas.microsoft.com/office/powerpoint/2010/main" val="136997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4DFE-B15D-41C4-978B-F23A21EB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4D61-6A8F-4C10-BDD5-550252CF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 Factorized Convolutional Operator</a:t>
            </a:r>
          </a:p>
          <a:p>
            <a:r>
              <a:rPr lang="en-US" dirty="0"/>
              <a:t>2. Generative Sample Space</a:t>
            </a:r>
          </a:p>
          <a:p>
            <a:r>
              <a:rPr lang="en-US" dirty="0"/>
              <a:t>3. Sparse Model Update</a:t>
            </a:r>
          </a:p>
        </p:txBody>
      </p:sp>
    </p:spTree>
    <p:extLst>
      <p:ext uri="{BB962C8B-B14F-4D97-AF65-F5344CB8AC3E}">
        <p14:creationId xmlns:p14="http://schemas.microsoft.com/office/powerpoint/2010/main" val="357974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A018-EC47-4F19-9DF6-D3EF82D6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Factorized Convolutional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2F39-7116-486C-A701-8094053AE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reduce the number of parameters in the model by eliminating regions of low energy to reduce redundant parameters when updating the network.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537BD-2223-424D-AA66-26EA23740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90049"/>
            <a:ext cx="8498053" cy="308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7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C464-20D6-4445-AB67-78EE7B12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Generative Sample Space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4084-3507-4F15-ADA7-B8FD0436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reduce memory and time complexity of the learning process, while maintaining sample diversity, by grouping together similar training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823CC-279B-481C-9A2C-CC6BE9D73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86" y="2750266"/>
            <a:ext cx="6467667" cy="352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5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3001-F2E9-407A-BF1B-5689146B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Model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215F-9883-4E14-A807-FF70BC33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Updates the model sparsely instead of at every single frame to reduce overfitting and computational complexity.</a:t>
            </a:r>
          </a:p>
          <a:p>
            <a:r>
              <a:rPr lang="en-US" dirty="0"/>
              <a:t>At every </a:t>
            </a:r>
            <a:r>
              <a:rPr lang="en-US" dirty="0" err="1"/>
              <a:t>N</a:t>
            </a:r>
            <a:r>
              <a:rPr lang="en-US" sz="1600" dirty="0" err="1"/>
              <a:t>s</a:t>
            </a:r>
            <a:r>
              <a:rPr lang="en-US" dirty="0" err="1"/>
              <a:t>th</a:t>
            </a:r>
            <a:r>
              <a:rPr lang="en-US" dirty="0"/>
              <a:t> frame:</a:t>
            </a:r>
          </a:p>
          <a:p>
            <a:pPr lvl="1"/>
            <a:r>
              <a:rPr lang="en-US" dirty="0"/>
              <a:t>Updates the model</a:t>
            </a:r>
          </a:p>
          <a:p>
            <a:pPr lvl="1"/>
            <a:r>
              <a:rPr lang="en-US" dirty="0"/>
              <a:t>Performs </a:t>
            </a:r>
            <a:r>
              <a:rPr lang="en-US" dirty="0" err="1"/>
              <a:t>N</a:t>
            </a:r>
            <a:r>
              <a:rPr lang="en-US" sz="1400" dirty="0" err="1"/>
              <a:t>cg</a:t>
            </a:r>
            <a:r>
              <a:rPr lang="en-US" dirty="0"/>
              <a:t> conjugate gradient iterations to refine the model.</a:t>
            </a:r>
          </a:p>
        </p:txBody>
      </p:sp>
    </p:spTree>
    <p:extLst>
      <p:ext uri="{BB962C8B-B14F-4D97-AF65-F5344CB8AC3E}">
        <p14:creationId xmlns:p14="http://schemas.microsoft.com/office/powerpoint/2010/main" val="83141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A63E-3AC2-4ACD-BD3C-D583A3AE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28FF-AC2F-491F-AD9C-B769DE8B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Occlusion</a:t>
            </a:r>
          </a:p>
          <a:p>
            <a:r>
              <a:rPr lang="en-US" dirty="0"/>
              <a:t>Fast Motion</a:t>
            </a:r>
          </a:p>
          <a:p>
            <a:r>
              <a:rPr lang="en-US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185431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9419-216C-49BC-ACDD-CBCA777A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269C-8908-4588-AB8B-5FF4F7430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a variety of periodically distributed noise:</a:t>
            </a:r>
          </a:p>
          <a:p>
            <a:pPr marL="0" indent="0">
              <a:buNone/>
            </a:pPr>
            <a:r>
              <a:rPr lang="en-US" dirty="0"/>
              <a:t>	Salt and Pepper</a:t>
            </a:r>
          </a:p>
          <a:p>
            <a:pPr marL="0" indent="0">
              <a:buNone/>
            </a:pPr>
            <a:r>
              <a:rPr lang="en-US" dirty="0"/>
              <a:t>	White Gaussian (Variance = 0.01, 0.03, 0.05, 0.07, 0.09)</a:t>
            </a:r>
          </a:p>
          <a:p>
            <a:r>
              <a:rPr lang="en-US" dirty="0"/>
              <a:t>Applying noise removal techniques.</a:t>
            </a:r>
          </a:p>
          <a:p>
            <a:r>
              <a:rPr lang="en-US" dirty="0"/>
              <a:t>Training the CNN with cleaned images.</a:t>
            </a:r>
          </a:p>
          <a:p>
            <a:r>
              <a:rPr lang="en-US" dirty="0"/>
              <a:t>Tested and found filtered results to have better overlap ratio than noisy sequences.</a:t>
            </a:r>
          </a:p>
        </p:txBody>
      </p:sp>
    </p:spTree>
    <p:extLst>
      <p:ext uri="{BB962C8B-B14F-4D97-AF65-F5344CB8AC3E}">
        <p14:creationId xmlns:p14="http://schemas.microsoft.com/office/powerpoint/2010/main" val="35346032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315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 3</vt:lpstr>
      <vt:lpstr>Facet</vt:lpstr>
      <vt:lpstr>ECO: Efficient Convolution Operators for Tracking</vt:lpstr>
      <vt:lpstr>Introduction</vt:lpstr>
      <vt:lpstr>Current techniques </vt:lpstr>
      <vt:lpstr>Proposed Approach</vt:lpstr>
      <vt:lpstr>Factorized Convolutional Operator </vt:lpstr>
      <vt:lpstr>Generative Sample Space </vt:lpstr>
      <vt:lpstr>Sparse Model Update</vt:lpstr>
      <vt:lpstr>Shortcomings</vt:lpstr>
      <vt:lpstr>My Improvements</vt:lpstr>
      <vt:lpstr>PowerPoint Presentation</vt:lpstr>
      <vt:lpstr>PowerPoint Presentation</vt:lpstr>
      <vt:lpstr>PowerPoint Presentation</vt:lpstr>
      <vt:lpstr>Experimental results</vt:lpstr>
      <vt:lpstr>Frame Update Optimization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ECO: Efficient Convolution Operators for Tracking</dc:title>
  <dc:creator>Agnibh Dasgupta</dc:creator>
  <cp:lastModifiedBy>Agnibh Dasgupta</cp:lastModifiedBy>
  <cp:revision>12</cp:revision>
  <dcterms:created xsi:type="dcterms:W3CDTF">2018-12-11T18:54:12Z</dcterms:created>
  <dcterms:modified xsi:type="dcterms:W3CDTF">2018-12-13T05:42:53Z</dcterms:modified>
</cp:coreProperties>
</file>