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sldIdLst>
    <p:sldId id="256" r:id="rId2"/>
    <p:sldId id="266" r:id="rId3"/>
    <p:sldId id="260" r:id="rId4"/>
    <p:sldId id="258" r:id="rId5"/>
    <p:sldId id="263" r:id="rId6"/>
    <p:sldId id="267" r:id="rId7"/>
    <p:sldId id="276" r:id="rId8"/>
    <p:sldId id="268" r:id="rId9"/>
    <p:sldId id="277" r:id="rId10"/>
    <p:sldId id="269" r:id="rId11"/>
    <p:sldId id="278" r:id="rId12"/>
    <p:sldId id="279" r:id="rId13"/>
    <p:sldId id="280" r:id="rId14"/>
    <p:sldId id="281" r:id="rId15"/>
    <p:sldId id="282" r:id="rId16"/>
    <p:sldId id="285" r:id="rId17"/>
    <p:sldId id="283" r:id="rId18"/>
    <p:sldId id="284" r:id="rId19"/>
    <p:sldId id="286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44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1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7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9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h4ratio/video-game-sales-with-rat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69" y="3429000"/>
            <a:ext cx="7772400" cy="1463040"/>
          </a:xfrm>
        </p:spPr>
        <p:txBody>
          <a:bodyPr/>
          <a:lstStyle/>
          <a:p>
            <a:r>
              <a:rPr lang="en-US" dirty="0"/>
              <a:t>Video Game Sales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111" y="5111007"/>
            <a:ext cx="7766936" cy="1096899"/>
          </a:xfrm>
        </p:spPr>
        <p:txBody>
          <a:bodyPr/>
          <a:lstStyle/>
          <a:p>
            <a:r>
              <a:rPr lang="en-US" dirty="0"/>
              <a:t>Agnibh Dasgupta</a:t>
            </a:r>
          </a:p>
          <a:p>
            <a:r>
              <a:rPr lang="en-US" dirty="0"/>
              <a:t>A02292865</a:t>
            </a:r>
          </a:p>
        </p:txBody>
      </p:sp>
    </p:spTree>
    <p:extLst>
      <p:ext uri="{BB962C8B-B14F-4D97-AF65-F5344CB8AC3E}">
        <p14:creationId xmlns:p14="http://schemas.microsoft.com/office/powerpoint/2010/main" val="25006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 correction (5%)</a:t>
            </a:r>
          </a:p>
          <a:p>
            <a:r>
              <a:rPr lang="en-US" dirty="0"/>
              <a:t>Log transformations:</a:t>
            </a:r>
          </a:p>
          <a:p>
            <a:pPr lvl="1"/>
            <a:r>
              <a:rPr lang="en-US" dirty="0"/>
              <a:t>Base 10 ( ✘ )</a:t>
            </a:r>
          </a:p>
          <a:p>
            <a:pPr lvl="1"/>
            <a:r>
              <a:rPr lang="en-US" dirty="0"/>
              <a:t>Base 2 ( ✘ )</a:t>
            </a:r>
          </a:p>
          <a:p>
            <a:pPr lvl="1"/>
            <a:r>
              <a:rPr lang="en-US" dirty="0"/>
              <a:t>Natural log ( ✔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5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B60B-0F24-4F79-B8D4-56E3590A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3F5A-42A4-4CF6-A3B8-5BA7286B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got the following results on test data (20% random split)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(NA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- 75.34%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75.45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56.29%</a:t>
            </a:r>
          </a:p>
        </p:txBody>
      </p:sp>
    </p:spTree>
    <p:extLst>
      <p:ext uri="{BB962C8B-B14F-4D97-AF65-F5344CB8AC3E}">
        <p14:creationId xmlns:p14="http://schemas.microsoft.com/office/powerpoint/2010/main" val="87918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(EU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- 64.33%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64.60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40.70%</a:t>
            </a:r>
          </a:p>
        </p:txBody>
      </p:sp>
    </p:spTree>
    <p:extLst>
      <p:ext uri="{BB962C8B-B14F-4D97-AF65-F5344CB8AC3E}">
        <p14:creationId xmlns:p14="http://schemas.microsoft.com/office/powerpoint/2010/main" val="244997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(JP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– 70.89%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70.93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49.59%</a:t>
            </a:r>
          </a:p>
        </p:txBody>
      </p:sp>
    </p:spTree>
    <p:extLst>
      <p:ext uri="{BB962C8B-B14F-4D97-AF65-F5344CB8AC3E}">
        <p14:creationId xmlns:p14="http://schemas.microsoft.com/office/powerpoint/2010/main" val="241900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(Other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- 74.33%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74.37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55.01%</a:t>
            </a:r>
          </a:p>
        </p:txBody>
      </p:sp>
    </p:spTree>
    <p:extLst>
      <p:ext uri="{BB962C8B-B14F-4D97-AF65-F5344CB8AC3E}">
        <p14:creationId xmlns:p14="http://schemas.microsoft.com/office/powerpoint/2010/main" val="259761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(Global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- 75.87%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76.24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53.36%</a:t>
            </a:r>
          </a:p>
        </p:txBody>
      </p:sp>
    </p:spTree>
    <p:extLst>
      <p:ext uri="{BB962C8B-B14F-4D97-AF65-F5344CB8AC3E}">
        <p14:creationId xmlns:p14="http://schemas.microsoft.com/office/powerpoint/2010/main" val="27639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(Cumulative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- 71.03%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71.58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50.26%</a:t>
            </a:r>
          </a:p>
        </p:txBody>
      </p:sp>
    </p:spTree>
    <p:extLst>
      <p:ext uri="{BB962C8B-B14F-4D97-AF65-F5344CB8AC3E}">
        <p14:creationId xmlns:p14="http://schemas.microsoft.com/office/powerpoint/2010/main" val="4612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predicted region: NA</a:t>
            </a:r>
          </a:p>
          <a:p>
            <a:r>
              <a:rPr lang="en-US" dirty="0"/>
              <a:t>Predicts Global sales the most accurately.</a:t>
            </a:r>
          </a:p>
          <a:p>
            <a:r>
              <a:rPr lang="en-US" dirty="0"/>
              <a:t>Accuracy without the including the following features:</a:t>
            </a:r>
          </a:p>
          <a:p>
            <a:pPr lvl="1"/>
            <a:r>
              <a:rPr lang="en-US" dirty="0"/>
              <a:t>Scores - 62.7</a:t>
            </a:r>
          </a:p>
          <a:p>
            <a:pPr lvl="1"/>
            <a:r>
              <a:rPr lang="en-US" dirty="0"/>
              <a:t>Platform: - 61.7</a:t>
            </a:r>
          </a:p>
          <a:p>
            <a:pPr lvl="1"/>
            <a:r>
              <a:rPr lang="en-US" dirty="0"/>
              <a:t>Genre - 75.4</a:t>
            </a:r>
          </a:p>
          <a:p>
            <a:pPr lvl="1"/>
            <a:r>
              <a:rPr lang="en-US" dirty="0"/>
              <a:t>Publisher - 73.7</a:t>
            </a:r>
          </a:p>
          <a:p>
            <a:pPr lvl="1"/>
            <a:r>
              <a:rPr lang="en-US" dirty="0"/>
              <a:t>Developer - 61.4</a:t>
            </a:r>
          </a:p>
        </p:txBody>
      </p:sp>
    </p:spTree>
    <p:extLst>
      <p:ext uri="{BB962C8B-B14F-4D97-AF65-F5344CB8AC3E}">
        <p14:creationId xmlns:p14="http://schemas.microsoft.com/office/powerpoint/2010/main" val="194488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 loosely represents the majority of the gaming player base.</a:t>
            </a:r>
          </a:p>
          <a:p>
            <a:endParaRPr lang="en-US" dirty="0"/>
          </a:p>
          <a:p>
            <a:r>
              <a:rPr lang="en-US" dirty="0"/>
              <a:t>Most important factor in deciding how successful a game will be financially:</a:t>
            </a:r>
          </a:p>
          <a:p>
            <a:pPr lvl="1"/>
            <a:r>
              <a:rPr lang="en-US" dirty="0"/>
              <a:t>Developer name, closely followed by platform</a:t>
            </a:r>
          </a:p>
          <a:p>
            <a:pPr lvl="1"/>
            <a:r>
              <a:rPr lang="en-US" dirty="0"/>
              <a:t>Brand value? Popularity of a platform?</a:t>
            </a:r>
          </a:p>
          <a:p>
            <a:pPr lvl="1"/>
            <a:endParaRPr lang="en-US" dirty="0"/>
          </a:p>
          <a:p>
            <a:r>
              <a:rPr lang="en-US" dirty="0"/>
              <a:t>Least important:</a:t>
            </a:r>
          </a:p>
          <a:p>
            <a:pPr lvl="1"/>
            <a:r>
              <a:rPr lang="en-US" dirty="0"/>
              <a:t>Genre (not much important during the early years of gaming?)</a:t>
            </a:r>
          </a:p>
          <a:p>
            <a:pPr lvl="1"/>
            <a:endParaRPr lang="en-US" dirty="0"/>
          </a:p>
          <a:p>
            <a:r>
              <a:rPr lang="en-US" dirty="0"/>
              <a:t>A more recent and better dataset would probably give better(?); (at least different) results. This one is from (1980 – 2016).</a:t>
            </a:r>
          </a:p>
        </p:txBody>
      </p:sp>
    </p:spTree>
    <p:extLst>
      <p:ext uri="{BB962C8B-B14F-4D97-AF65-F5344CB8AC3E}">
        <p14:creationId xmlns:p14="http://schemas.microsoft.com/office/powerpoint/2010/main" val="340933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endParaRPr lang="en-US" dirty="0"/>
          </a:p>
          <a:p>
            <a:r>
              <a:rPr lang="en-US" dirty="0"/>
              <a:t>To predict video game in different regions sales based on around 20 years of data consisting of critic, user ratings, genre, platform etc.</a:t>
            </a:r>
          </a:p>
        </p:txBody>
      </p:sp>
    </p:spTree>
    <p:extLst>
      <p:ext uri="{BB962C8B-B14F-4D97-AF65-F5344CB8AC3E}">
        <p14:creationId xmlns:p14="http://schemas.microsoft.com/office/powerpoint/2010/main" val="6716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05D9-18B6-4A3A-80D7-0CC9A478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5" y="3429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22672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Publisher</a:t>
            </a:r>
          </a:p>
          <a:p>
            <a:pPr lvl="1"/>
            <a:r>
              <a:rPr lang="en-US" dirty="0"/>
              <a:t>Developer</a:t>
            </a:r>
          </a:p>
          <a:p>
            <a:pPr lvl="1"/>
            <a:r>
              <a:rPr lang="en-US" dirty="0"/>
              <a:t>Platform</a:t>
            </a:r>
          </a:p>
          <a:p>
            <a:pPr lvl="1"/>
            <a:r>
              <a:rPr lang="en-US" dirty="0"/>
              <a:t>Critic scores</a:t>
            </a:r>
          </a:p>
          <a:p>
            <a:pPr lvl="1"/>
            <a:r>
              <a:rPr lang="en-US" dirty="0"/>
              <a:t>User scores</a:t>
            </a:r>
          </a:p>
          <a:p>
            <a:pPr lvl="1"/>
            <a:r>
              <a:rPr lang="en-US" dirty="0"/>
              <a:t>Genre</a:t>
            </a:r>
          </a:p>
          <a:p>
            <a:r>
              <a:rPr lang="en-US" dirty="0"/>
              <a:t>Predict:</a:t>
            </a:r>
          </a:p>
          <a:p>
            <a:pPr lvl="1"/>
            <a:r>
              <a:rPr lang="en-US" dirty="0"/>
              <a:t> Amount of global sales.</a:t>
            </a:r>
          </a:p>
          <a:p>
            <a:pPr lvl="1"/>
            <a:r>
              <a:rPr lang="en-US" dirty="0"/>
              <a:t>Amount of regional sales.</a:t>
            </a:r>
          </a:p>
        </p:txBody>
      </p:sp>
    </p:spTree>
    <p:extLst>
      <p:ext uri="{BB962C8B-B14F-4D97-AF65-F5344CB8AC3E}">
        <p14:creationId xmlns:p14="http://schemas.microsoft.com/office/powerpoint/2010/main" val="338340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u="sng" dirty="0">
                <a:hlinkClick r:id="rId2"/>
              </a:rPr>
              <a:t>Video Game Sales with Ratings</a:t>
            </a:r>
            <a:endParaRPr lang="en-US" u="sng" dirty="0"/>
          </a:p>
          <a:p>
            <a:r>
              <a:rPr lang="en-US" u="sng" dirty="0"/>
              <a:t>Columns: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BDBD2-D628-4841-914B-54E61165A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29477"/>
              </p:ext>
            </p:extLst>
          </p:nvPr>
        </p:nvGraphicFramePr>
        <p:xfrm>
          <a:off x="1146002" y="281940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51465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003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1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4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Year_of_Release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Critic_Score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2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Critic_Count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 (ESRB)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User_Score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NA_Sales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6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0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messy.</a:t>
            </a:r>
          </a:p>
          <a:p>
            <a:endParaRPr lang="en-US" dirty="0"/>
          </a:p>
          <a:p>
            <a:r>
              <a:rPr lang="en-US" dirty="0"/>
              <a:t>Mismatched types in several features (string values in float columns)</a:t>
            </a:r>
          </a:p>
          <a:p>
            <a:r>
              <a:rPr lang="en-US" dirty="0"/>
              <a:t>A LOT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51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tried out:</a:t>
            </a:r>
          </a:p>
          <a:p>
            <a:endParaRPr lang="en-US" dirty="0"/>
          </a:p>
          <a:p>
            <a:r>
              <a:rPr lang="en-US" dirty="0"/>
              <a:t>Dealt with mismatched and missing values:</a:t>
            </a:r>
          </a:p>
          <a:p>
            <a:pPr lvl="1"/>
            <a:r>
              <a:rPr lang="en-US" dirty="0"/>
              <a:t>1) Found and replaced mismatched types with </a:t>
            </a:r>
            <a:r>
              <a:rPr lang="en-US" dirty="0" err="1"/>
              <a:t>NaN</a:t>
            </a:r>
            <a:r>
              <a:rPr lang="en-US" dirty="0"/>
              <a:t> values in the entire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2) a) Replaced said </a:t>
            </a:r>
            <a:r>
              <a:rPr lang="en-US" dirty="0" err="1"/>
              <a:t>NaN</a:t>
            </a:r>
            <a:r>
              <a:rPr lang="en-US" dirty="0"/>
              <a:t> values with the mean/median wherever possible ( ✘ )</a:t>
            </a:r>
          </a:p>
          <a:p>
            <a:pPr lvl="1"/>
            <a:r>
              <a:rPr lang="en-US" dirty="0"/>
              <a:t>2) b) Deleted any row with </a:t>
            </a:r>
            <a:r>
              <a:rPr lang="en-US" dirty="0" err="1"/>
              <a:t>NaN</a:t>
            </a:r>
            <a:r>
              <a:rPr lang="en-US" dirty="0"/>
              <a:t> values ( ✔ )</a:t>
            </a:r>
          </a:p>
          <a:p>
            <a:r>
              <a:rPr lang="en-US" dirty="0"/>
              <a:t>2) Dealt with categorical features:</a:t>
            </a:r>
          </a:p>
          <a:p>
            <a:pPr lvl="1"/>
            <a:r>
              <a:rPr lang="en-US" dirty="0"/>
              <a:t>Label encoded categorial values with integers ( ✘ )</a:t>
            </a:r>
          </a:p>
          <a:p>
            <a:pPr lvl="1"/>
            <a:r>
              <a:rPr lang="en-US" dirty="0"/>
              <a:t>One - hot encoded categorial values ( ✔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Tried out feature selection based on low variance ( ✘ )</a:t>
            </a:r>
          </a:p>
          <a:p>
            <a:endParaRPr lang="en-US" dirty="0"/>
          </a:p>
          <a:p>
            <a:r>
              <a:rPr lang="en-US" dirty="0"/>
              <a:t>Critic Score</a:t>
            </a:r>
          </a:p>
          <a:p>
            <a:r>
              <a:rPr lang="en-US" dirty="0"/>
              <a:t>User Score</a:t>
            </a:r>
          </a:p>
          <a:p>
            <a:r>
              <a:rPr lang="en-US" dirty="0"/>
              <a:t>Critic Count</a:t>
            </a:r>
          </a:p>
          <a:p>
            <a:r>
              <a:rPr lang="en-US" dirty="0"/>
              <a:t>User Count</a:t>
            </a:r>
          </a:p>
          <a:p>
            <a:r>
              <a:rPr lang="en-US" dirty="0"/>
              <a:t>Platform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Publisher</a:t>
            </a:r>
          </a:p>
          <a:p>
            <a:r>
              <a:rPr lang="en-US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01339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on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( ✘ )</a:t>
            </a:r>
          </a:p>
          <a:p>
            <a:r>
              <a:rPr lang="en-US" dirty="0"/>
              <a:t>Combination of features as a different representation ( ✘ 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5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following methods (multivariate):</a:t>
            </a:r>
          </a:p>
          <a:p>
            <a:pPr lvl="1"/>
            <a:r>
              <a:rPr lang="en-US" dirty="0"/>
              <a:t>Linear regression ( Close ✔ )</a:t>
            </a:r>
          </a:p>
          <a:p>
            <a:pPr lvl="1"/>
            <a:r>
              <a:rPr lang="en-US" dirty="0"/>
              <a:t>Ridge regression (alpha = 0.05) ( ✔ )</a:t>
            </a:r>
          </a:p>
          <a:p>
            <a:pPr lvl="1"/>
            <a:r>
              <a:rPr lang="en-US" dirty="0"/>
              <a:t>Lasso regression (alpha = 0.05) ( ✘ )</a:t>
            </a:r>
          </a:p>
          <a:p>
            <a:pPr lvl="1"/>
            <a:r>
              <a:rPr lang="en-US" dirty="0"/>
              <a:t>ARD regression ( ✘ )</a:t>
            </a:r>
          </a:p>
          <a:p>
            <a:pPr lvl="1"/>
            <a:r>
              <a:rPr lang="en-US" dirty="0"/>
              <a:t>Polynomial regression ( ✘ 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4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882</TotalTime>
  <Words>627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Video Game Sales Prediction</vt:lpstr>
      <vt:lpstr>Introduction</vt:lpstr>
      <vt:lpstr>Problem Definition</vt:lpstr>
      <vt:lpstr>Data Overview</vt:lpstr>
      <vt:lpstr>Data</vt:lpstr>
      <vt:lpstr>Data Cleansing</vt:lpstr>
      <vt:lpstr>Features used:</vt:lpstr>
      <vt:lpstr>Preprocessing on features:</vt:lpstr>
      <vt:lpstr>Methods</vt:lpstr>
      <vt:lpstr>Other stuff</vt:lpstr>
      <vt:lpstr>Results</vt:lpstr>
      <vt:lpstr>Results (NA Sales)</vt:lpstr>
      <vt:lpstr>Results (EU Sales)</vt:lpstr>
      <vt:lpstr>Results (JP Sales)</vt:lpstr>
      <vt:lpstr>Results (Other Sales)</vt:lpstr>
      <vt:lpstr>Results (Global Sales)</vt:lpstr>
      <vt:lpstr>Results (Cumulative Sales)</vt:lpstr>
      <vt:lpstr>Observations:</vt:lpstr>
      <vt:lpstr>Inferences:</vt:lpstr>
      <vt:lpstr>Thanks!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Charging scheduling control</dc:title>
  <dc:creator>Shaju Saha</dc:creator>
  <cp:lastModifiedBy>Agnibh Dasgupta</cp:lastModifiedBy>
  <cp:revision>46</cp:revision>
  <dcterms:created xsi:type="dcterms:W3CDTF">2019-02-20T01:48:18Z</dcterms:created>
  <dcterms:modified xsi:type="dcterms:W3CDTF">2019-04-13T05:56:39Z</dcterms:modified>
</cp:coreProperties>
</file>