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sldIdLst>
    <p:sldId id="256" r:id="rId2"/>
    <p:sldId id="262" r:id="rId3"/>
    <p:sldId id="268" r:id="rId4"/>
    <p:sldId id="276" r:id="rId5"/>
    <p:sldId id="277" r:id="rId6"/>
    <p:sldId id="270" r:id="rId7"/>
    <p:sldId id="271" r:id="rId8"/>
    <p:sldId id="273" r:id="rId9"/>
    <p:sldId id="278" r:id="rId10"/>
    <p:sldId id="275" r:id="rId11"/>
    <p:sldId id="274" r:id="rId12"/>
    <p:sldId id="281" r:id="rId13"/>
    <p:sldId id="283" r:id="rId14"/>
    <p:sldId id="282" r:id="rId15"/>
    <p:sldId id="285" r:id="rId16"/>
    <p:sldId id="265" r:id="rId17"/>
    <p:sldId id="263" r:id="rId18"/>
    <p:sldId id="286" r:id="rId19"/>
    <p:sldId id="264" r:id="rId20"/>
    <p:sldId id="266" r:id="rId21"/>
    <p:sldId id="287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44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1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4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7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0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9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3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69" y="3429000"/>
            <a:ext cx="7772400" cy="1463040"/>
          </a:xfrm>
        </p:spPr>
        <p:txBody>
          <a:bodyPr/>
          <a:lstStyle/>
          <a:p>
            <a:r>
              <a:rPr lang="en-US" dirty="0"/>
              <a:t>Stock trading optimization using DQN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111" y="5111007"/>
            <a:ext cx="7766936" cy="1096899"/>
          </a:xfrm>
        </p:spPr>
        <p:txBody>
          <a:bodyPr/>
          <a:lstStyle/>
          <a:p>
            <a:r>
              <a:rPr lang="en-US" dirty="0"/>
              <a:t>Agnibh Dasgupta</a:t>
            </a:r>
          </a:p>
        </p:txBody>
      </p:sp>
    </p:spTree>
    <p:extLst>
      <p:ext uri="{BB962C8B-B14F-4D97-AF65-F5344CB8AC3E}">
        <p14:creationId xmlns:p14="http://schemas.microsoft.com/office/powerpoint/2010/main" val="250066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5584E-19DB-492F-BAB2-4C3B1585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column pixels / X = window size (number of days in my current dataset)</a:t>
            </a:r>
          </a:p>
          <a:p>
            <a:endParaRPr lang="en-US" dirty="0"/>
          </a:p>
          <a:p>
            <a:r>
              <a:rPr lang="en-US" dirty="0"/>
              <a:t>Number of rows pixels / Y = Difference in the max and min price in the window size (Price includes open, close, high, low)</a:t>
            </a:r>
          </a:p>
        </p:txBody>
      </p:sp>
    </p:spTree>
    <p:extLst>
      <p:ext uri="{BB962C8B-B14F-4D97-AF65-F5344CB8AC3E}">
        <p14:creationId xmlns:p14="http://schemas.microsoft.com/office/powerpoint/2010/main" val="179209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77604-EAFF-46C6-8CC8-DCFAB9CF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size(y/number of rows) varies according to the price changes in the window – Varying image sizes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CNN followed by FC and needs static image size</a:t>
            </a:r>
          </a:p>
          <a:p>
            <a:endParaRPr lang="en-US" dirty="0"/>
          </a:p>
          <a:p>
            <a:r>
              <a:rPr lang="en-US" dirty="0"/>
              <a:t>Solution (for now): Padding every image to the max dimension it can be</a:t>
            </a:r>
          </a:p>
          <a:p>
            <a:pPr lvl="1"/>
            <a:r>
              <a:rPr lang="en-US" dirty="0"/>
              <a:t>Issue – Large image sizes (</a:t>
            </a:r>
            <a:r>
              <a:rPr lang="en-US" dirty="0" err="1"/>
              <a:t>Upto</a:t>
            </a:r>
            <a:r>
              <a:rPr lang="en-US" dirty="0"/>
              <a:t> 30000x40), takes forever to train/runs out of memory</a:t>
            </a:r>
          </a:p>
          <a:p>
            <a:pPr lvl="1"/>
            <a:r>
              <a:rPr lang="en-US" dirty="0"/>
              <a:t>Solution (for now) – Shrink the image (1000 x 40). Has less precision, but runs faster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shrinking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C52BF4-10BA-458C-8D7D-EB8757C4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421" y="1265428"/>
            <a:ext cx="7052553" cy="5289416"/>
          </a:xfrm>
        </p:spPr>
      </p:pic>
    </p:spTree>
    <p:extLst>
      <p:ext uri="{BB962C8B-B14F-4D97-AF65-F5344CB8AC3E}">
        <p14:creationId xmlns:p14="http://schemas.microsoft.com/office/powerpoint/2010/main" val="320661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After shrinking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D036E5-AFDB-492E-BF54-DB3E88DAF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605" y="1281261"/>
            <a:ext cx="6994186" cy="5245640"/>
          </a:xfrm>
        </p:spPr>
      </p:pic>
    </p:spTree>
    <p:extLst>
      <p:ext uri="{BB962C8B-B14F-4D97-AF65-F5344CB8AC3E}">
        <p14:creationId xmlns:p14="http://schemas.microsoft.com/office/powerpoint/2010/main" val="347429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23" y="835015"/>
            <a:ext cx="4410720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Before shrinking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897A48B6-4325-4966-AF25-E4729BDB5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570" y="1345463"/>
            <a:ext cx="3765692" cy="1966322"/>
          </a:xfrm>
          <a:prstGeom prst="rect">
            <a:avLst/>
          </a:prstGeom>
        </p:spPr>
      </p:pic>
      <p:pic>
        <p:nvPicPr>
          <p:cNvPr id="32" name="Content Placeholder 6">
            <a:extLst>
              <a:ext uri="{FF2B5EF4-FFF2-40B4-BE49-F238E27FC236}">
                <a16:creationId xmlns:a16="http://schemas.microsoft.com/office/drawing/2014/main" id="{154B5B77-3237-4AE0-8426-ACB4B372B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44" y="689595"/>
            <a:ext cx="637831" cy="54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23" y="835015"/>
            <a:ext cx="4410720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After shrinking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C1F03C-7179-4BAA-BA2D-83E354C08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812" y="835015"/>
            <a:ext cx="3607208" cy="2987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F65A3-6130-4214-A3C0-FB0A9AAF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02" y="4213867"/>
            <a:ext cx="3765692" cy="16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4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6931E8-7790-459B-9BEC-76F6E27A3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48477"/>
            <a:ext cx="9832301" cy="2361046"/>
          </a:xfrm>
        </p:spPr>
      </p:pic>
    </p:spTree>
    <p:extLst>
      <p:ext uri="{BB962C8B-B14F-4D97-AF65-F5344CB8AC3E}">
        <p14:creationId xmlns:p14="http://schemas.microsoft.com/office/powerpoint/2010/main" val="362308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Replay and Batch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‘Remembers’ experiences while trading in the form of:</a:t>
            </a:r>
          </a:p>
          <a:p>
            <a:pPr marL="0" indent="0">
              <a:buNone/>
            </a:pPr>
            <a:r>
              <a:rPr lang="en-US" dirty="0"/>
              <a:t>				[state, action, reward, </a:t>
            </a:r>
            <a:r>
              <a:rPr lang="en-US" dirty="0" err="1"/>
              <a:t>next_state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an upper limit, forgets older memories as it gets new ones.</a:t>
            </a:r>
          </a:p>
          <a:p>
            <a:r>
              <a:rPr lang="en-US" dirty="0"/>
              <a:t>Randomly samples a batch within the memory.</a:t>
            </a:r>
          </a:p>
          <a:p>
            <a:r>
              <a:rPr lang="en-US" dirty="0"/>
              <a:t>Computes Q values and fits model.</a:t>
            </a:r>
          </a:p>
        </p:txBody>
      </p:sp>
    </p:spTree>
    <p:extLst>
      <p:ext uri="{BB962C8B-B14F-4D97-AF65-F5344CB8AC3E}">
        <p14:creationId xmlns:p14="http://schemas.microsoft.com/office/powerpoint/2010/main" val="261085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Experience Replay and Batch Sampling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C093A7-AF70-4E20-9148-0E5EAD9E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964" y="2291399"/>
            <a:ext cx="7270110" cy="3619814"/>
          </a:xfrm>
        </p:spPr>
      </p:pic>
    </p:spTree>
    <p:extLst>
      <p:ext uri="{BB962C8B-B14F-4D97-AF65-F5344CB8AC3E}">
        <p14:creationId xmlns:p14="http://schemas.microsoft.com/office/powerpoint/2010/main" val="2281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gamma = 0.95</a:t>
            </a:r>
          </a:p>
          <a:p>
            <a:r>
              <a:rPr lang="en-US" dirty="0" err="1"/>
              <a:t>learning_rate</a:t>
            </a:r>
            <a:r>
              <a:rPr lang="en-US" dirty="0"/>
              <a:t> = 0.001</a:t>
            </a:r>
          </a:p>
          <a:p>
            <a:r>
              <a:rPr lang="en-US" dirty="0" err="1"/>
              <a:t>memory_size</a:t>
            </a:r>
            <a:r>
              <a:rPr lang="en-US" dirty="0"/>
              <a:t> = 1000</a:t>
            </a:r>
          </a:p>
          <a:p>
            <a:r>
              <a:rPr lang="en-US" dirty="0" err="1"/>
              <a:t>batch_size</a:t>
            </a:r>
            <a:r>
              <a:rPr lang="en-US" dirty="0"/>
              <a:t> = 32</a:t>
            </a:r>
          </a:p>
          <a:p>
            <a:r>
              <a:rPr lang="en-US" dirty="0" err="1"/>
              <a:t>window_size</a:t>
            </a:r>
            <a:r>
              <a:rPr lang="en-US" dirty="0"/>
              <a:t> = 5</a:t>
            </a:r>
          </a:p>
          <a:p>
            <a:r>
              <a:rPr lang="en-US" dirty="0"/>
              <a:t>precision = 2</a:t>
            </a:r>
          </a:p>
          <a:p>
            <a:r>
              <a:rPr lang="en-US" dirty="0" err="1"/>
              <a:t>static_image_size</a:t>
            </a:r>
            <a:r>
              <a:rPr lang="en-US" dirty="0"/>
              <a:t> = (1000, 40)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Method- DQN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space – [Image of the stock, holdings, volume]</a:t>
            </a:r>
          </a:p>
          <a:p>
            <a:r>
              <a:rPr lang="en-US" dirty="0"/>
              <a:t>Action space – [Buy, Hold, Sell]</a:t>
            </a:r>
          </a:p>
          <a:p>
            <a:endParaRPr lang="en-US" dirty="0"/>
          </a:p>
          <a:p>
            <a:r>
              <a:rPr lang="en-US" dirty="0"/>
              <a:t>Initially takes random actions to learn</a:t>
            </a:r>
          </a:p>
          <a:p>
            <a:r>
              <a:rPr lang="en-US" dirty="0"/>
              <a:t>Eventually takes greedy</a:t>
            </a:r>
          </a:p>
          <a:p>
            <a:endParaRPr lang="en-US" dirty="0"/>
          </a:p>
          <a:p>
            <a:r>
              <a:rPr lang="en-US" dirty="0"/>
              <a:t>Reward = Difference in (price*holdings)</a:t>
            </a:r>
          </a:p>
          <a:p>
            <a:endParaRPr lang="en-US" dirty="0"/>
          </a:p>
          <a:p>
            <a:r>
              <a:rPr lang="en-US" dirty="0"/>
              <a:t>Uses a CNN+FC to approximate Q values based on images of the stock</a:t>
            </a:r>
          </a:p>
        </p:txBody>
      </p:sp>
    </p:spTree>
    <p:extLst>
      <p:ext uri="{BB962C8B-B14F-4D97-AF65-F5344CB8AC3E}">
        <p14:creationId xmlns:p14="http://schemas.microsoft.com/office/powerpoint/2010/main" val="429308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so far:10 Episodes. 252 Steps.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7EE24E-EDAB-4244-B9E1-597B78EB7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51" y="1624519"/>
            <a:ext cx="8876834" cy="4432638"/>
          </a:xfrm>
        </p:spPr>
      </p:pic>
    </p:spTree>
    <p:extLst>
      <p:ext uri="{BB962C8B-B14F-4D97-AF65-F5344CB8AC3E}">
        <p14:creationId xmlns:p14="http://schemas.microsoft.com/office/powerpoint/2010/main" val="137283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Find better ways to handle large image sizes without losing much accuracy?</a:t>
            </a:r>
          </a:p>
          <a:p>
            <a:r>
              <a:rPr lang="en-US" dirty="0"/>
              <a:t>Include volume and position in the state</a:t>
            </a:r>
          </a:p>
          <a:p>
            <a:r>
              <a:rPr lang="en-US" dirty="0"/>
              <a:t>Tune network parameters</a:t>
            </a:r>
          </a:p>
          <a:p>
            <a:r>
              <a:rPr lang="en-US" dirty="0"/>
              <a:t>Run </a:t>
            </a:r>
            <a:r>
              <a:rPr lang="en-US"/>
              <a:t>on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05D9-18B6-4A3A-80D7-0CC9A478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5" y="34290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22672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the stock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is to emulate the human perspective when making decisions on stock</a:t>
            </a:r>
          </a:p>
          <a:p>
            <a:r>
              <a:rPr lang="en-US" dirty="0"/>
              <a:t>Use the image of the stock market (for a number data entries)</a:t>
            </a:r>
          </a:p>
        </p:txBody>
      </p:sp>
    </p:spTree>
    <p:extLst>
      <p:ext uri="{BB962C8B-B14F-4D97-AF65-F5344CB8AC3E}">
        <p14:creationId xmlns:p14="http://schemas.microsoft.com/office/powerpoint/2010/main" val="284597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Candlesticks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D43F34-80B2-47B0-9D9F-8730FE24B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110" y="2160588"/>
            <a:ext cx="7423817" cy="3881437"/>
          </a:xfrm>
        </p:spPr>
      </p:pic>
    </p:spTree>
    <p:extLst>
      <p:ext uri="{BB962C8B-B14F-4D97-AF65-F5344CB8AC3E}">
        <p14:creationId xmlns:p14="http://schemas.microsoft.com/office/powerpoint/2010/main" val="257875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graphs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B6F744-3E6E-40A6-85E5-C26C47457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53" y="1342418"/>
            <a:ext cx="9528355" cy="4757974"/>
          </a:xfrm>
        </p:spPr>
      </p:pic>
    </p:spTree>
    <p:extLst>
      <p:ext uri="{BB962C8B-B14F-4D97-AF65-F5344CB8AC3E}">
        <p14:creationId xmlns:p14="http://schemas.microsoft.com/office/powerpoint/2010/main" val="111175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the stock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4C22537-6959-4C57-B952-50E585812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344686"/>
              </p:ext>
            </p:extLst>
          </p:nvPr>
        </p:nvGraphicFramePr>
        <p:xfrm>
          <a:off x="1932170" y="1930400"/>
          <a:ext cx="7341832" cy="3879540"/>
        </p:xfrm>
        <a:graphic>
          <a:graphicData uri="http://schemas.openxmlformats.org/drawingml/2006/table">
            <a:tbl>
              <a:tblPr/>
              <a:tblGrid>
                <a:gridCol w="1835458">
                  <a:extLst>
                    <a:ext uri="{9D8B030D-6E8A-4147-A177-3AD203B41FA5}">
                      <a16:colId xmlns:a16="http://schemas.microsoft.com/office/drawing/2014/main" val="520198885"/>
                    </a:ext>
                  </a:extLst>
                </a:gridCol>
                <a:gridCol w="1835458">
                  <a:extLst>
                    <a:ext uri="{9D8B030D-6E8A-4147-A177-3AD203B41FA5}">
                      <a16:colId xmlns:a16="http://schemas.microsoft.com/office/drawing/2014/main" val="2723753648"/>
                    </a:ext>
                  </a:extLst>
                </a:gridCol>
                <a:gridCol w="1835458">
                  <a:extLst>
                    <a:ext uri="{9D8B030D-6E8A-4147-A177-3AD203B41FA5}">
                      <a16:colId xmlns:a16="http://schemas.microsoft.com/office/drawing/2014/main" val="2428383718"/>
                    </a:ext>
                  </a:extLst>
                </a:gridCol>
                <a:gridCol w="1835458">
                  <a:extLst>
                    <a:ext uri="{9D8B030D-6E8A-4147-A177-3AD203B41FA5}">
                      <a16:colId xmlns:a16="http://schemas.microsoft.com/office/drawing/2014/main" val="270898366"/>
                    </a:ext>
                  </a:extLst>
                </a:gridCol>
              </a:tblGrid>
              <a:tr h="64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879334"/>
                  </a:ext>
                </a:extLst>
              </a:tr>
              <a:tr h="64659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4.437143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4.492857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4.374286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4.442857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8311"/>
                  </a:ext>
                </a:extLst>
              </a:tr>
              <a:tr h="64659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4.464286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4.525714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4.371428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4.428571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49916"/>
                  </a:ext>
                </a:extLst>
              </a:tr>
              <a:tr h="64659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4.414286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4.431428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4.351429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6930"/>
                  </a:ext>
                </a:extLst>
              </a:tr>
              <a:tr h="64659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4.385714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4.455714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4.285714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4.308571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404162"/>
                  </a:ext>
                </a:extLst>
              </a:tr>
              <a:tr h="64659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4.398571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4.247143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4.307143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5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the stock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C52BF4-10BA-458C-8D7D-EB8757C4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28" y="1294589"/>
            <a:ext cx="6605080" cy="4953811"/>
          </a:xfrm>
        </p:spPr>
      </p:pic>
    </p:spTree>
    <p:extLst>
      <p:ext uri="{BB962C8B-B14F-4D97-AF65-F5344CB8AC3E}">
        <p14:creationId xmlns:p14="http://schemas.microsoft.com/office/powerpoint/2010/main" val="30471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the stock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6F3CDC-5B23-4D05-B714-0795C2AF7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703" y="2392039"/>
            <a:ext cx="6875299" cy="2997201"/>
          </a:xfrm>
        </p:spPr>
      </p:pic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B8199937-E516-4DBB-AEAA-CCF6A07A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63" y="1930400"/>
            <a:ext cx="47619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2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the stock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66BA48-E0B2-4AC5-8CDD-DDA400E3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384" y="1270000"/>
            <a:ext cx="8778568" cy="4709336"/>
          </a:xfrm>
        </p:spPr>
      </p:pic>
    </p:spTree>
    <p:extLst>
      <p:ext uri="{BB962C8B-B14F-4D97-AF65-F5344CB8AC3E}">
        <p14:creationId xmlns:p14="http://schemas.microsoft.com/office/powerpoint/2010/main" val="3505878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388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Stock trading optimization using DQN</vt:lpstr>
      <vt:lpstr>Method- DQN</vt:lpstr>
      <vt:lpstr>Image of the stock</vt:lpstr>
      <vt:lpstr>Candlesticks</vt:lpstr>
      <vt:lpstr>Stacked Bar graphs</vt:lpstr>
      <vt:lpstr>Image of the stock</vt:lpstr>
      <vt:lpstr>Image of the stock</vt:lpstr>
      <vt:lpstr>Image of the stock</vt:lpstr>
      <vt:lpstr>Image of the stock</vt:lpstr>
      <vt:lpstr>Image size</vt:lpstr>
      <vt:lpstr>Problems</vt:lpstr>
      <vt:lpstr>Before shrinking</vt:lpstr>
      <vt:lpstr>After shrinking</vt:lpstr>
      <vt:lpstr>Before shrinking</vt:lpstr>
      <vt:lpstr>After shrinking</vt:lpstr>
      <vt:lpstr>Network:</vt:lpstr>
      <vt:lpstr>Experience Replay and Batch Sampling</vt:lpstr>
      <vt:lpstr>Experience Replay and Batch Sampling</vt:lpstr>
      <vt:lpstr>Parameters:</vt:lpstr>
      <vt:lpstr>Results so far:10 Episodes. 252 Steps.</vt:lpstr>
      <vt:lpstr>Stuff to do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trading optimization using DQN</dc:title>
  <dc:creator>Agnibh Dasgupta</dc:creator>
  <cp:lastModifiedBy>Agnibh Dasgupta</cp:lastModifiedBy>
  <cp:revision>6</cp:revision>
  <dcterms:created xsi:type="dcterms:W3CDTF">2019-04-19T15:34:12Z</dcterms:created>
  <dcterms:modified xsi:type="dcterms:W3CDTF">2019-04-19T16:03:49Z</dcterms:modified>
</cp:coreProperties>
</file>