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25603200" cy="192024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1672"/>
    <p:restoredTop sz="94622"/>
  </p:normalViewPr>
  <p:slideViewPr>
    <p:cSldViewPr snapToGrid="0">
      <p:cViewPr varScale="1">
        <p:scale>
          <a:sx n="29" d="100"/>
          <a:sy n="29" d="100"/>
        </p:scale>
        <p:origin x="1723"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831669954"/>
      </p:ext>
    </p:extLst>
  </p:cSld>
  <p:clrMap bg1="lt1" tx1="dk1" bg2="dk2" tx2="lt2" accent1="accent1" accent2="accent2" accent3="accent3" accent4="accent4" accent5="accent5" accent6="accent6" hlink="hlink" folHlink="folHlink"/>
  <p:notesStyle>
    <a:lvl1pPr marL="0" algn="l" defTabSz="533370" rtl="0" eaLnBrk="1" latinLnBrk="0" hangingPunct="1">
      <a:defRPr sz="700" kern="1200">
        <a:solidFill>
          <a:schemeClr val="tx1"/>
        </a:solidFill>
        <a:latin typeface="+mn-lt"/>
        <a:ea typeface="+mn-ea"/>
        <a:cs typeface="+mn-cs"/>
      </a:defRPr>
    </a:lvl1pPr>
    <a:lvl2pPr marL="266685" algn="l" defTabSz="533370" rtl="0" eaLnBrk="1" latinLnBrk="0" hangingPunct="1">
      <a:defRPr sz="700" kern="1200">
        <a:solidFill>
          <a:schemeClr val="tx1"/>
        </a:solidFill>
        <a:latin typeface="+mn-lt"/>
        <a:ea typeface="+mn-ea"/>
        <a:cs typeface="+mn-cs"/>
      </a:defRPr>
    </a:lvl2pPr>
    <a:lvl3pPr marL="533370" algn="l" defTabSz="533370" rtl="0" eaLnBrk="1" latinLnBrk="0" hangingPunct="1">
      <a:defRPr sz="700" kern="1200">
        <a:solidFill>
          <a:schemeClr val="tx1"/>
        </a:solidFill>
        <a:latin typeface="+mn-lt"/>
        <a:ea typeface="+mn-ea"/>
        <a:cs typeface="+mn-cs"/>
      </a:defRPr>
    </a:lvl3pPr>
    <a:lvl4pPr marL="800054" algn="l" defTabSz="533370" rtl="0" eaLnBrk="1" latinLnBrk="0" hangingPunct="1">
      <a:defRPr sz="700" kern="1200">
        <a:solidFill>
          <a:schemeClr val="tx1"/>
        </a:solidFill>
        <a:latin typeface="+mn-lt"/>
        <a:ea typeface="+mn-ea"/>
        <a:cs typeface="+mn-cs"/>
      </a:defRPr>
    </a:lvl4pPr>
    <a:lvl5pPr marL="1066739" algn="l" defTabSz="533370" rtl="0" eaLnBrk="1" latinLnBrk="0" hangingPunct="1">
      <a:defRPr sz="700" kern="1200">
        <a:solidFill>
          <a:schemeClr val="tx1"/>
        </a:solidFill>
        <a:latin typeface="+mn-lt"/>
        <a:ea typeface="+mn-ea"/>
        <a:cs typeface="+mn-cs"/>
      </a:defRPr>
    </a:lvl5pPr>
    <a:lvl6pPr marL="1333424" algn="l" defTabSz="533370" rtl="0" eaLnBrk="1" latinLnBrk="0" hangingPunct="1">
      <a:defRPr sz="700" kern="1200">
        <a:solidFill>
          <a:schemeClr val="tx1"/>
        </a:solidFill>
        <a:latin typeface="+mn-lt"/>
        <a:ea typeface="+mn-ea"/>
        <a:cs typeface="+mn-cs"/>
      </a:defRPr>
    </a:lvl6pPr>
    <a:lvl7pPr marL="1600109" algn="l" defTabSz="533370" rtl="0" eaLnBrk="1" latinLnBrk="0" hangingPunct="1">
      <a:defRPr sz="700" kern="1200">
        <a:solidFill>
          <a:schemeClr val="tx1"/>
        </a:solidFill>
        <a:latin typeface="+mn-lt"/>
        <a:ea typeface="+mn-ea"/>
        <a:cs typeface="+mn-cs"/>
      </a:defRPr>
    </a:lvl7pPr>
    <a:lvl8pPr marL="1866793" algn="l" defTabSz="533370" rtl="0" eaLnBrk="1" latinLnBrk="0" hangingPunct="1">
      <a:defRPr sz="700" kern="1200">
        <a:solidFill>
          <a:schemeClr val="tx1"/>
        </a:solidFill>
        <a:latin typeface="+mn-lt"/>
        <a:ea typeface="+mn-ea"/>
        <a:cs typeface="+mn-cs"/>
      </a:defRPr>
    </a:lvl8pPr>
    <a:lvl9pPr marL="2133478" algn="l" defTabSz="533370" rtl="0" eaLnBrk="1" latinLnBrk="0" hangingPunct="1">
      <a:defRPr sz="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040" cy="4114439"/>
          </a:xfrm>
          <a:prstGeom prst="rect">
            <a:avLst/>
          </a:prstGeom>
          <a:noFill/>
          <a:ln>
            <a:noFill/>
          </a:ln>
        </p:spPr>
        <p:txBody>
          <a:bodyPr lIns="0" tIns="0" rIns="0" bIns="0" anchor="t" anchorCtr="0">
            <a:noAutofit/>
          </a:bodyPr>
          <a:lstStyle/>
          <a:p>
            <a:endParaRPr dirty="0"/>
          </a:p>
        </p:txBody>
      </p:sp>
      <p:sp>
        <p:nvSpPr>
          <p:cNvPr id="185" name="Shape 185"/>
          <p:cNvSpPr txBox="1"/>
          <p:nvPr/>
        </p:nvSpPr>
        <p:spPr>
          <a:xfrm>
            <a:off x="3884760" y="8685360"/>
            <a:ext cx="2971440" cy="45684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buSzPct val="25000"/>
              <a:buNone/>
            </a:pPr>
            <a:r>
              <a:rPr lang="en-US"/>
              <a:t> </a:t>
            </a:r>
          </a:p>
        </p:txBody>
      </p:sp>
      <p:sp>
        <p:nvSpPr>
          <p:cNvPr id="186" name="Shape 1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5178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Shape 8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cSld name="Title, Content over Content">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19" name="Shape 119"/>
          <p:cNvSpPr txBox="1">
            <a:spLocks noGrp="1"/>
          </p:cNvSpPr>
          <p:nvPr>
            <p:ph type="body" idx="1"/>
          </p:nvPr>
        </p:nvSpPr>
        <p:spPr>
          <a:xfrm>
            <a:off x="527520" y="3502590"/>
            <a:ext cx="7928130" cy="5439419"/>
          </a:xfrm>
          <a:prstGeom prst="rect">
            <a:avLst/>
          </a:prstGeom>
          <a:noFill/>
          <a:ln>
            <a:noFill/>
          </a:ln>
        </p:spPr>
        <p:txBody>
          <a:bodyPr lIns="91425" tIns="91425" rIns="91425" bIns="91425" anchor="ctr" anchorCtr="0"/>
          <a:lstStyle>
            <a:lvl1pPr>
              <a:buNone/>
              <a:defRPr/>
            </a:lvl1pPr>
          </a:lstStyle>
          <a:p>
            <a:endParaRPr/>
          </a:p>
        </p:txBody>
      </p:sp>
      <p:sp>
        <p:nvSpPr>
          <p:cNvPr id="120" name="Shape 120"/>
          <p:cNvSpPr txBox="1">
            <a:spLocks noGrp="1"/>
          </p:cNvSpPr>
          <p:nvPr>
            <p:ph type="body" idx="2"/>
          </p:nvPr>
        </p:nvSpPr>
        <p:spPr>
          <a:xfrm>
            <a:off x="527520" y="9458821"/>
            <a:ext cx="7928130"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cSld name="Title, 4 Content">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23" name="Shape 123"/>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4" name="Shape 124"/>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5" name="Shape 125"/>
          <p:cNvSpPr txBox="1">
            <a:spLocks noGrp="1"/>
          </p:cNvSpPr>
          <p:nvPr>
            <p:ph type="body" idx="3"/>
          </p:nvPr>
        </p:nvSpPr>
        <p:spPr>
          <a:xfrm>
            <a:off x="4589761" y="9458821"/>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6" name="Shape 126"/>
          <p:cNvSpPr txBox="1">
            <a:spLocks noGrp="1"/>
          </p:cNvSpPr>
          <p:nvPr>
            <p:ph type="body" idx="4"/>
          </p:nvPr>
        </p:nvSpPr>
        <p:spPr>
          <a:xfrm>
            <a:off x="527521" y="9458821"/>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6 Conten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29" name="Shape 129"/>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30" name="Shape 130"/>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0" name="Shape 90"/>
          <p:cNvSpPr txBox="1">
            <a:spLocks noGrp="1"/>
          </p:cNvSpPr>
          <p:nvPr>
            <p:ph type="subTitle" idx="1"/>
          </p:nvPr>
        </p:nvSpPr>
        <p:spPr>
          <a:xfrm>
            <a:off x="527520" y="3502590"/>
            <a:ext cx="7928130" cy="1140425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3" name="Shape 93"/>
          <p:cNvSpPr txBox="1">
            <a:spLocks noGrp="1"/>
          </p:cNvSpPr>
          <p:nvPr>
            <p:ph type="body" idx="1"/>
          </p:nvPr>
        </p:nvSpPr>
        <p:spPr>
          <a:xfrm>
            <a:off x="527520" y="3502589"/>
            <a:ext cx="7928130"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6" name="Shape 96"/>
          <p:cNvSpPr txBox="1">
            <a:spLocks noGrp="1"/>
          </p:cNvSpPr>
          <p:nvPr>
            <p:ph type="body" idx="1"/>
          </p:nvPr>
        </p:nvSpPr>
        <p:spPr>
          <a:xfrm>
            <a:off x="527521" y="3502589"/>
            <a:ext cx="3868619" cy="11404050"/>
          </a:xfrm>
          <a:prstGeom prst="rect">
            <a:avLst/>
          </a:prstGeom>
          <a:noFill/>
          <a:ln>
            <a:noFill/>
          </a:ln>
        </p:spPr>
        <p:txBody>
          <a:bodyPr lIns="91425" tIns="91425" rIns="91425" bIns="91425" anchor="ctr" anchorCtr="0"/>
          <a:lstStyle>
            <a:lvl1pPr>
              <a:buNone/>
              <a:defRPr/>
            </a:lvl1pPr>
          </a:lstStyle>
          <a:p>
            <a:endParaRPr/>
          </a:p>
        </p:txBody>
      </p:sp>
      <p:sp>
        <p:nvSpPr>
          <p:cNvPr id="97" name="Shape 97"/>
          <p:cNvSpPr txBox="1">
            <a:spLocks noGrp="1"/>
          </p:cNvSpPr>
          <p:nvPr>
            <p:ph type="body" idx="2"/>
          </p:nvPr>
        </p:nvSpPr>
        <p:spPr>
          <a:xfrm>
            <a:off x="4589761" y="3502589"/>
            <a:ext cx="3868619"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entered Text">
    <p:spTree>
      <p:nvGrpSpPr>
        <p:cNvPr id="1" name="Shape 100"/>
        <p:cNvGrpSpPr/>
        <p:nvPr/>
      </p:nvGrpSpPr>
      <p:grpSpPr>
        <a:xfrm>
          <a:off x="0" y="0"/>
          <a:ext cx="0" cy="0"/>
          <a:chOff x="0" y="0"/>
          <a:chExt cx="0" cy="0"/>
        </a:xfrm>
      </p:grpSpPr>
      <p:sp>
        <p:nvSpPr>
          <p:cNvPr id="101" name="Shape 101"/>
          <p:cNvSpPr txBox="1">
            <a:spLocks noGrp="1"/>
          </p:cNvSpPr>
          <p:nvPr>
            <p:ph type="subTitle" idx="1"/>
          </p:nvPr>
        </p:nvSpPr>
        <p:spPr>
          <a:xfrm>
            <a:off x="1280159" y="766080"/>
            <a:ext cx="23042670" cy="14140561"/>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04" name="Shape 104"/>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05" name="Shape 105"/>
          <p:cNvSpPr txBox="1">
            <a:spLocks noGrp="1"/>
          </p:cNvSpPr>
          <p:nvPr>
            <p:ph type="body" idx="2"/>
          </p:nvPr>
        </p:nvSpPr>
        <p:spPr>
          <a:xfrm>
            <a:off x="527521" y="9458821"/>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06" name="Shape 106"/>
          <p:cNvSpPr txBox="1">
            <a:spLocks noGrp="1"/>
          </p:cNvSpPr>
          <p:nvPr>
            <p:ph type="body" idx="3"/>
          </p:nvPr>
        </p:nvSpPr>
        <p:spPr>
          <a:xfrm>
            <a:off x="4589761" y="3502589"/>
            <a:ext cx="3868619"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09" name="Shape 109"/>
          <p:cNvSpPr txBox="1">
            <a:spLocks noGrp="1"/>
          </p:cNvSpPr>
          <p:nvPr>
            <p:ph type="body" idx="1"/>
          </p:nvPr>
        </p:nvSpPr>
        <p:spPr>
          <a:xfrm>
            <a:off x="527521" y="3502589"/>
            <a:ext cx="3868619" cy="11404050"/>
          </a:xfrm>
          <a:prstGeom prst="rect">
            <a:avLst/>
          </a:prstGeom>
          <a:noFill/>
          <a:ln>
            <a:noFill/>
          </a:ln>
        </p:spPr>
        <p:txBody>
          <a:bodyPr lIns="91425" tIns="91425" rIns="91425" bIns="91425" anchor="ctr" anchorCtr="0"/>
          <a:lstStyle>
            <a:lvl1pPr>
              <a:buNone/>
              <a:defRPr/>
            </a:lvl1pPr>
          </a:lstStyle>
          <a:p>
            <a:endParaRPr/>
          </a:p>
        </p:txBody>
      </p:sp>
      <p:sp>
        <p:nvSpPr>
          <p:cNvPr id="110" name="Shape 110"/>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1" name="Shape 111"/>
          <p:cNvSpPr txBox="1">
            <a:spLocks noGrp="1"/>
          </p:cNvSpPr>
          <p:nvPr>
            <p:ph type="body" idx="3"/>
          </p:nvPr>
        </p:nvSpPr>
        <p:spPr>
          <a:xfrm>
            <a:off x="4589761" y="9458821"/>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cSld name="Title, 2 Content over Content">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14" name="Shape 114"/>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5" name="Shape 115"/>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6" name="Shape 116"/>
          <p:cNvSpPr txBox="1">
            <a:spLocks noGrp="1"/>
          </p:cNvSpPr>
          <p:nvPr>
            <p:ph type="body" idx="3"/>
          </p:nvPr>
        </p:nvSpPr>
        <p:spPr>
          <a:xfrm>
            <a:off x="527521" y="9458821"/>
            <a:ext cx="792770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4"/>
        <p:cNvGrpSpPr/>
        <p:nvPr/>
      </p:nvGrpSpPr>
      <p:grpSpPr>
        <a:xfrm>
          <a:off x="0" y="0"/>
          <a:ext cx="0" cy="0"/>
          <a:chOff x="0" y="0"/>
          <a:chExt cx="0" cy="0"/>
        </a:xfrm>
      </p:grpSpPr>
      <p:sp>
        <p:nvSpPr>
          <p:cNvPr id="5" name="Shape 5"/>
          <p:cNvSpPr/>
          <p:nvPr/>
        </p:nvSpPr>
        <p:spPr>
          <a:xfrm>
            <a:off x="0" y="0"/>
            <a:ext cx="25602989" cy="2800140"/>
          </a:xfrm>
          <a:prstGeom prst="rect">
            <a:avLst/>
          </a:prstGeom>
          <a:solidFill>
            <a:srgbClr val="435EAA"/>
          </a:solid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6" name="Shape 6"/>
          <p:cNvSpPr/>
          <p:nvPr/>
        </p:nvSpPr>
        <p:spPr>
          <a:xfrm>
            <a:off x="533401"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7" name="Shape 7"/>
          <p:cNvSpPr/>
          <p:nvPr/>
        </p:nvSpPr>
        <p:spPr>
          <a:xfrm>
            <a:off x="0" y="2803081"/>
            <a:ext cx="25602989" cy="88619"/>
          </a:xfrm>
          <a:prstGeom prst="rect">
            <a:avLst/>
          </a:prstGeom>
          <a:solidFill>
            <a:srgbClr val="2C3F71"/>
          </a:solidFill>
          <a:ln>
            <a:noFill/>
          </a:ln>
        </p:spPr>
        <p:txBody>
          <a:bodyPr lIns="53331" tIns="53331" rIns="53331" bIns="53331" anchor="ctr" anchorCtr="0">
            <a:noAutofit/>
          </a:bodyPr>
          <a:lstStyle/>
          <a:p>
            <a:endParaRPr sz="477"/>
          </a:p>
        </p:txBody>
      </p:sp>
      <p:sp>
        <p:nvSpPr>
          <p:cNvPr id="8" name="Shape 8"/>
          <p:cNvSpPr/>
          <p:nvPr/>
        </p:nvSpPr>
        <p:spPr>
          <a:xfrm>
            <a:off x="955710" y="18802350"/>
            <a:ext cx="1466639" cy="192360"/>
          </a:xfrm>
          <a:prstGeom prst="rect">
            <a:avLst/>
          </a:prstGeom>
          <a:noFill/>
          <a:ln>
            <a:noFill/>
          </a:ln>
        </p:spPr>
        <p:txBody>
          <a:bodyPr lIns="53127" tIns="26658" rIns="53127" bIns="26658" anchor="t" anchorCtr="0">
            <a:noAutofit/>
          </a:bodyPr>
          <a:lstStyle/>
          <a:p>
            <a:pPr marL="0" marR="0" lvl="0" indent="0" algn="l" rtl="0">
              <a:lnSpc>
                <a:spcPct val="75000"/>
              </a:lnSpc>
              <a:spcBef>
                <a:spcPts val="0"/>
              </a:spcBef>
              <a:buSzPct val="25000"/>
              <a:buNone/>
            </a:pPr>
            <a:r>
              <a:rPr lang="en-US" sz="350" b="1" i="0" u="none" strike="noStrike" cap="none" baseline="0">
                <a:solidFill>
                  <a:srgbClr val="BFBFBF"/>
                </a:solidFill>
                <a:latin typeface="Arial"/>
                <a:ea typeface="Arial"/>
                <a:cs typeface="Arial"/>
                <a:sym typeface="Arial"/>
              </a:rPr>
              <a:t>RESEARCH POSTER PRESENTATION DESIGN © 2012</a:t>
            </a:r>
          </a:p>
          <a:p>
            <a:pPr marL="0" marR="0" lvl="0" indent="0" algn="l" rtl="0">
              <a:lnSpc>
                <a:spcPct val="75000"/>
              </a:lnSpc>
              <a:buSzPct val="25000"/>
              <a:buNone/>
            </a:pPr>
            <a:r>
              <a:rPr lang="en-US" sz="642" b="1" i="0" u="none" strike="noStrike" cap="none" baseline="0">
                <a:solidFill>
                  <a:srgbClr val="BFBFBF"/>
                </a:solidFill>
                <a:latin typeface="Arial"/>
                <a:ea typeface="Arial"/>
                <a:cs typeface="Arial"/>
                <a:sym typeface="Arial"/>
              </a:rPr>
              <a:t>www.PosterPresentations.com</a:t>
            </a:r>
          </a:p>
        </p:txBody>
      </p:sp>
      <p:sp>
        <p:nvSpPr>
          <p:cNvPr id="9" name="Shape 9"/>
          <p:cNvSpPr/>
          <p:nvPr/>
        </p:nvSpPr>
        <p:spPr>
          <a:xfrm>
            <a:off x="25796191" y="0"/>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TIPS</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If you are using an older version of PowerPoint some template features may not work properly.</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ctr" rtl="0">
              <a:lnSpc>
                <a:spcPct val="100000"/>
              </a:lnSpc>
              <a:buSzPct val="25000"/>
              <a:buNone/>
            </a:pPr>
            <a:r>
              <a:rPr lang="en-US" sz="2508" b="1" i="0" u="none" strike="noStrike" cap="none" baseline="0">
                <a:solidFill>
                  <a:srgbClr val="FFFFFF"/>
                </a:solidFill>
                <a:latin typeface="Trebuchet MS"/>
                <a:ea typeface="Trebuchet MS"/>
                <a:cs typeface="Trebuchet MS"/>
                <a:sym typeface="Trebuchet MS"/>
              </a:rPr>
              <a:t>Using the template</a:t>
            </a:r>
          </a:p>
          <a:p>
            <a:endParaRPr lang="en-US" sz="2508"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Verifying the quality of your graphics</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Go to the 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and photos before you submit your poster for printing. </a:t>
            </a: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Using the placeholders</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To add text to this template click inside a placeholder and type in or paste your text. To move a placeholder, click on it </a:t>
            </a:r>
            <a:r>
              <a:rPr lang="en-US" sz="1867" b="0" i="0" u="sng" strike="noStrike" cap="none" baseline="0">
                <a:solidFill>
                  <a:srgbClr val="FFFFFF"/>
                </a:solidFill>
                <a:latin typeface="Trebuchet MS"/>
                <a:ea typeface="Trebuchet MS"/>
                <a:cs typeface="Trebuchet MS"/>
                <a:sym typeface="Trebuchet MS"/>
              </a:rPr>
              <a:t>once</a:t>
            </a:r>
            <a:r>
              <a:rPr lang="en-US" sz="1867" b="0" i="0" u="none" strike="noStrike" cap="none" baseline="0">
                <a:solidFill>
                  <a:srgbClr val="FFFFFF"/>
                </a:solidFill>
                <a:latin typeface="Trebuchet MS"/>
                <a:ea typeface="Trebuchet MS"/>
                <a:cs typeface="Trebuchet MS"/>
                <a:sym typeface="Trebuchet MS"/>
              </a:rPr>
              <a:t> (to select it), place your cursor on its frame and your cursor will change to this symbol:         Then, click </a:t>
            </a:r>
            <a:r>
              <a:rPr lang="en-US" sz="1867" b="0" i="0" u="sng" strike="noStrike" cap="none" baseline="0">
                <a:solidFill>
                  <a:srgbClr val="FFFFFF"/>
                </a:solidFill>
                <a:latin typeface="Trebuchet MS"/>
                <a:ea typeface="Trebuchet MS"/>
                <a:cs typeface="Trebuchet MS"/>
                <a:sym typeface="Trebuchet MS"/>
              </a:rPr>
              <a:t>once</a:t>
            </a:r>
            <a:r>
              <a:rPr lang="en-US" sz="1867" b="0" i="0" u="none" strike="noStrike" cap="none" baseline="0">
                <a:solidFill>
                  <a:srgbClr val="FFFFFF"/>
                </a:solidFill>
                <a:latin typeface="Trebuchet MS"/>
                <a:ea typeface="Trebuchet MS"/>
                <a:cs typeface="Trebuchet MS"/>
                <a:sym typeface="Trebuchet MS"/>
              </a:rPr>
              <a:t> and drag it to its new location where you can resize it as needed. Additional placeholders can be found on the left side of this template.</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Modifying the layout</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template has four</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different column layouts. </a:t>
            </a:r>
          </a:p>
          <a:p>
            <a:pPr marL="0" marR="0" lvl="0" indent="0" algn="l" rtl="0">
              <a:lnSpc>
                <a:spcPct val="100000"/>
              </a:lnSpc>
              <a:buSzPct val="25000"/>
              <a:buNone/>
            </a:pPr>
            <a:r>
              <a:rPr lang="en-US" sz="1867" b="0" i="0" u="sng" strike="noStrike" cap="none" baseline="0">
                <a:solidFill>
                  <a:srgbClr val="FFFFFF"/>
                </a:solidFill>
                <a:latin typeface="Trebuchet MS"/>
                <a:ea typeface="Trebuchet MS"/>
                <a:cs typeface="Trebuchet MS"/>
                <a:sym typeface="Trebuchet MS"/>
              </a:rPr>
              <a:t>Right-click</a:t>
            </a:r>
            <a:r>
              <a:rPr lang="en-US" sz="1867" b="0" i="0" u="none" strike="noStrike" cap="none" baseline="0">
                <a:solidFill>
                  <a:srgbClr val="FFFFFF"/>
                </a:solidFill>
                <a:latin typeface="Trebuchet MS"/>
                <a:ea typeface="Trebuchet MS"/>
                <a:cs typeface="Trebuchet MS"/>
                <a:sym typeface="Trebuchet MS"/>
              </a:rPr>
              <a:t> your mouse</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on the background and </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click on “Layout” to see </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the layout options.  The columns in the provided layouts are fixed and cannot be moved but advanced users can modify any layout by going to VIEW and then SLIDE MASTER.</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Importing text and graphics from external sources</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TEXT: </a:t>
            </a:r>
            <a:r>
              <a:rPr lang="en-US" sz="1867" b="0" i="0" u="none" strike="noStrike" cap="none" baseline="0">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PHOTOS: </a:t>
            </a:r>
            <a:r>
              <a:rPr lang="en-US" sz="1867" b="0" i="0" u="none" strike="noStrike" cap="none" baseline="0">
                <a:solidFill>
                  <a:srgbClr val="FFFFFF"/>
                </a:solidFill>
                <a:latin typeface="Trebuchet MS"/>
                <a:ea typeface="Trebuchet MS"/>
                <a:cs typeface="Trebuchet MS"/>
                <a:sym typeface="Trebuchet MS"/>
              </a:rPr>
              <a:t>Drag in a picture placeholder, size it </a:t>
            </a:r>
            <a:r>
              <a:rPr lang="en-US" sz="1867" b="0" i="0" u="sng" strike="noStrike" cap="none" baseline="0">
                <a:solidFill>
                  <a:srgbClr val="FFFFFF"/>
                </a:solidFill>
                <a:latin typeface="Trebuchet MS"/>
                <a:ea typeface="Trebuchet MS"/>
                <a:cs typeface="Trebuchet MS"/>
                <a:sym typeface="Trebuchet MS"/>
              </a:rPr>
              <a:t>first</a:t>
            </a:r>
            <a:r>
              <a:rPr lang="en-US" sz="1867" b="0" i="0" u="none" strike="noStrike" cap="none" baseline="0">
                <a:solidFill>
                  <a:srgbClr val="FFFFFF"/>
                </a:solidFill>
                <a:latin typeface="Trebuchet MS"/>
                <a:ea typeface="Trebuchet MS"/>
                <a:cs typeface="Trebuchet MS"/>
                <a:sym typeface="Trebuchet MS"/>
              </a:rPr>
              <a:t>, click in it and insert a photo from the menu.</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TABLES: </a:t>
            </a:r>
            <a:r>
              <a:rPr lang="en-US" sz="1867" b="0" i="0" u="none" strike="noStrike" cap="none" baseline="0">
                <a:solidFill>
                  <a:srgbClr val="FFFFFF"/>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lang="en-US" sz="1867" b="0" i="0" u="sng" strike="noStrike" cap="none" baseline="0">
                <a:solidFill>
                  <a:srgbClr val="FFFFFF"/>
                </a:solidFill>
                <a:latin typeface="Trebuchet MS"/>
                <a:ea typeface="Trebuchet MS"/>
                <a:cs typeface="Trebuchet MS"/>
                <a:sym typeface="Trebuchet MS"/>
              </a:rPr>
              <a:t>right-click</a:t>
            </a:r>
            <a:r>
              <a:rPr lang="en-US" sz="1867" b="0" i="0" u="none" strike="noStrike" cap="none" baseline="0">
                <a:solidFill>
                  <a:srgbClr val="FFFFFF"/>
                </a:solidFill>
                <a:latin typeface="Trebuchet MS"/>
                <a:ea typeface="Trebuchet MS"/>
                <a:cs typeface="Trebuchet MS"/>
                <a:sym typeface="Trebuchet MS"/>
              </a:rPr>
              <a:t> on the table, click FORMAT SHAPE  then click on TEXT BOX and change the INTERNAL MARGIN values to 0.25</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color scheme</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change the color scheme of this template go to the “Design” menu and click on “Colors”. You can choose from the provide color combinations or you can create your own.</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10" name="Shape 10"/>
          <p:cNvSpPr/>
          <p:nvPr/>
        </p:nvSpPr>
        <p:spPr>
          <a:xfrm>
            <a:off x="28951231" y="9063600"/>
            <a:ext cx="2313569" cy="1492260"/>
          </a:xfrm>
          <a:prstGeom prst="rect">
            <a:avLst/>
          </a:prstGeom>
          <a:noFill/>
          <a:ln>
            <a:noFill/>
          </a:ln>
        </p:spPr>
        <p:txBody>
          <a:bodyPr lIns="53331" tIns="53331" rIns="53331" bIns="53331" anchor="ctr" anchorCtr="0">
            <a:noAutofit/>
          </a:bodyPr>
          <a:lstStyle/>
          <a:p>
            <a:endParaRPr sz="477"/>
          </a:p>
        </p:txBody>
      </p:sp>
      <p:sp>
        <p:nvSpPr>
          <p:cNvPr id="11" name="Shape 11"/>
          <p:cNvSpPr/>
          <p:nvPr/>
        </p:nvSpPr>
        <p:spPr>
          <a:xfrm>
            <a:off x="30987181" y="7361971"/>
            <a:ext cx="344189" cy="255359"/>
          </a:xfrm>
          <a:prstGeom prst="rect">
            <a:avLst/>
          </a:prstGeom>
          <a:no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12" name="Shape 12"/>
          <p:cNvSpPr/>
          <p:nvPr/>
        </p:nvSpPr>
        <p:spPr>
          <a:xfrm>
            <a:off x="25862340" y="17992381"/>
            <a:ext cx="5343240" cy="1131689"/>
          </a:xfrm>
          <a:prstGeom prst="rect">
            <a:avLst/>
          </a:prstGeom>
          <a:noFill/>
          <a:ln>
            <a:noFill/>
          </a:ln>
        </p:spPr>
        <p:txBody>
          <a:bodyPr lIns="53331" tIns="26658" rIns="53331" bIns="26658" anchor="t" anchorCtr="0">
            <a:noAutofit/>
          </a:bodyPr>
          <a:lstStyle/>
          <a:p>
            <a:pPr marL="0" marR="0" lvl="0" indent="0" algn="l" rtl="0">
              <a:lnSpc>
                <a:spcPct val="75000"/>
              </a:lnSpc>
              <a:spcBef>
                <a:spcPts val="0"/>
              </a:spcBef>
              <a:buSzPct val="25000"/>
              <a:buNone/>
            </a:pPr>
            <a:r>
              <a:rPr lang="en-US" sz="1633" b="0" i="0" u="none" strike="noStrike" cap="none" baseline="0">
                <a:solidFill>
                  <a:srgbClr val="FFFFFF"/>
                </a:solidFill>
                <a:latin typeface="Calibri"/>
                <a:ea typeface="Calibri"/>
                <a:cs typeface="Calibri"/>
                <a:sym typeface="Calibri"/>
              </a:rPr>
              <a:t>© 2013 PosterPresentations.com     </a:t>
            </a:r>
            <a:r>
              <a:rPr lang="en-US" sz="1458" b="0" i="0" u="none" strike="noStrike" cap="none" baseline="0">
                <a:solidFill>
                  <a:srgbClr val="FFFFFF"/>
                </a:solidFill>
                <a:latin typeface="Calibri"/>
                <a:ea typeface="Calibri"/>
                <a:cs typeface="Calibri"/>
                <a:sym typeface="Calibri"/>
              </a:rPr>
              <a:t>2117 Fourth Street , Unit C        </a:t>
            </a:r>
          </a:p>
          <a:p>
            <a:pPr marL="0" marR="0" lvl="0" indent="0" algn="l" rtl="0">
              <a:lnSpc>
                <a:spcPct val="75000"/>
              </a:lnSpc>
              <a:buSzPct val="25000"/>
              <a:buNone/>
            </a:pPr>
            <a:r>
              <a:rPr lang="en-US" sz="1458" b="0" i="0" u="none" strike="noStrike" cap="none" baseline="0">
                <a:solidFill>
                  <a:srgbClr val="FFFFFF"/>
                </a:solidFill>
                <a:latin typeface="Calibri"/>
                <a:ea typeface="Calibri"/>
                <a:cs typeface="Calibri"/>
                <a:sym typeface="Calibri"/>
              </a:rPr>
              <a:t>     Berkeley CA </a:t>
            </a:r>
            <a:r>
              <a:rPr lang="en-US" sz="1283" b="0" i="0" u="none" strike="noStrike" cap="none" baseline="0">
                <a:solidFill>
                  <a:srgbClr val="FFFFFF"/>
                </a:solidFill>
                <a:latin typeface="Calibri"/>
                <a:ea typeface="Calibri"/>
                <a:cs typeface="Calibri"/>
                <a:sym typeface="Calibri"/>
              </a:rPr>
              <a:t>94710</a:t>
            </a:r>
            <a:r>
              <a:rPr lang="en-US" sz="1458" b="0" i="0" u="none" strike="noStrike" cap="none" baseline="0">
                <a:solidFill>
                  <a:srgbClr val="FFFFFF"/>
                </a:solidFill>
                <a:latin typeface="Calibri"/>
                <a:ea typeface="Calibri"/>
                <a:cs typeface="Calibri"/>
                <a:sym typeface="Calibri"/>
              </a:rPr>
              <a:t>     </a:t>
            </a:r>
            <a:r>
              <a:rPr lang="en-US" sz="1458" b="1" i="0" u="none" strike="noStrike" cap="none" baseline="0">
                <a:solidFill>
                  <a:srgbClr val="FFFF00"/>
                </a:solidFill>
                <a:latin typeface="Calibri"/>
                <a:ea typeface="Calibri"/>
                <a:cs typeface="Calibri"/>
                <a:sym typeface="Calibri"/>
              </a:rPr>
              <a:t>posterpresenter@gmail.com</a:t>
            </a:r>
          </a:p>
        </p:txBody>
      </p:sp>
      <p:cxnSp>
        <p:nvCxnSpPr>
          <p:cNvPr id="13" name="Shape 13"/>
          <p:cNvCxnSpPr/>
          <p:nvPr/>
        </p:nvCxnSpPr>
        <p:spPr>
          <a:xfrm>
            <a:off x="25780860" y="17992381"/>
            <a:ext cx="5862779" cy="1469"/>
          </a:xfrm>
          <a:prstGeom prst="straightConnector1">
            <a:avLst/>
          </a:prstGeom>
          <a:noFill/>
          <a:ln w="9525" cap="flat">
            <a:solidFill>
              <a:srgbClr val="D9D9D9"/>
            </a:solidFill>
            <a:prstDash val="solid"/>
            <a:round/>
            <a:headEnd type="none" w="med" len="med"/>
            <a:tailEnd type="none" w="med" len="med"/>
          </a:ln>
        </p:spPr>
      </p:cxnSp>
      <p:cxnSp>
        <p:nvCxnSpPr>
          <p:cNvPr id="14" name="Shape 14"/>
          <p:cNvCxnSpPr/>
          <p:nvPr/>
        </p:nvCxnSpPr>
        <p:spPr>
          <a:xfrm>
            <a:off x="25796191" y="2639070"/>
            <a:ext cx="5862779" cy="1469"/>
          </a:xfrm>
          <a:prstGeom prst="straightConnector1">
            <a:avLst/>
          </a:prstGeom>
          <a:noFill/>
          <a:ln w="9525" cap="flat">
            <a:solidFill>
              <a:srgbClr val="D9D9D9"/>
            </a:solidFill>
            <a:prstDash val="solid"/>
            <a:round/>
            <a:headEnd type="none" w="med" len="med"/>
            <a:tailEnd type="none" w="med" len="med"/>
          </a:ln>
        </p:spPr>
      </p:cxnSp>
      <p:sp>
        <p:nvSpPr>
          <p:cNvPr id="15" name="Shape 15"/>
          <p:cNvSpPr/>
          <p:nvPr/>
        </p:nvSpPr>
        <p:spPr>
          <a:xfrm>
            <a:off x="17142510"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16" name="Shape 16"/>
          <p:cNvSpPr/>
          <p:nvPr/>
        </p:nvSpPr>
        <p:spPr>
          <a:xfrm>
            <a:off x="8838060"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17" name="Shape 17"/>
          <p:cNvSpPr/>
          <p:nvPr/>
        </p:nvSpPr>
        <p:spPr>
          <a:xfrm>
            <a:off x="-6068160" y="-11339"/>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DESIGN GUIDE</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endParaRPr lang="en-US" sz="2392" b="1"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PowerPoint 2007 template produces a 48”x72” professional  poster. </a:t>
            </a:r>
            <a:r>
              <a:rPr lang="en-US" sz="1983" b="0" i="0" u="none" strike="noStrike" cap="none" baseline="0">
                <a:solidFill>
                  <a:srgbClr val="FFFFFF"/>
                </a:solidFill>
                <a:latin typeface="Trebuchet MS"/>
                <a:ea typeface="Trebuchet MS"/>
                <a:cs typeface="Trebuchet MS"/>
                <a:sym typeface="Trebuchet MS"/>
              </a:rPr>
              <a:t>You can use it to create your research poster and save valuable time placing titles, subtitles, text, and graphics.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We provide a series of online tutorials that will guide you through the poster design process and answer your poster production questions.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view our template tutorials, go online to </a:t>
            </a:r>
            <a:r>
              <a:rPr lang="en-US" sz="1983" b="1" i="0" u="none" strike="noStrike" cap="none" baseline="0">
                <a:solidFill>
                  <a:srgbClr val="FFFF00"/>
                </a:solidFill>
                <a:latin typeface="Trebuchet MS"/>
                <a:ea typeface="Trebuchet MS"/>
                <a:cs typeface="Trebuchet MS"/>
                <a:sym typeface="Trebuchet MS"/>
              </a:rPr>
              <a:t>PosterPresentations.com </a:t>
            </a:r>
            <a:r>
              <a:rPr lang="en-US" sz="1983" b="0" i="0" u="none" strike="noStrike" cap="none" baseline="0">
                <a:solidFill>
                  <a:srgbClr val="FFFFFF"/>
                </a:solidFill>
                <a:latin typeface="Trebuchet MS"/>
                <a:ea typeface="Trebuchet MS"/>
                <a:cs typeface="Trebuchet MS"/>
                <a:sym typeface="Trebuchet MS"/>
              </a:rPr>
              <a:t>and click on </a:t>
            </a:r>
            <a:r>
              <a:rPr lang="en-US" sz="1983" b="0" i="0" u="none" strike="noStrike" cap="none" baseline="0">
                <a:solidFill>
                  <a:srgbClr val="FFFF00"/>
                </a:solidFill>
                <a:latin typeface="Trebuchet MS"/>
                <a:ea typeface="Trebuchet MS"/>
                <a:cs typeface="Trebuchet MS"/>
                <a:sym typeface="Trebuchet MS"/>
              </a:rPr>
              <a:t>HELP DESK.</a:t>
            </a:r>
          </a:p>
          <a:p>
            <a:endParaRPr lang="en-US" sz="1983" b="0"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When you are ready to  print your poster, go online to</a:t>
            </a:r>
            <a:r>
              <a:rPr lang="en-US" sz="2275" b="0" i="0" u="none" strike="noStrike" cap="none" baseline="0">
                <a:solidFill>
                  <a:srgbClr val="FFFFFF"/>
                </a:solidFill>
                <a:latin typeface="Trebuchet MS"/>
                <a:ea typeface="Trebuchet MS"/>
                <a:cs typeface="Trebuchet MS"/>
                <a:sym typeface="Trebuchet MS"/>
              </a:rPr>
              <a:t> </a:t>
            </a:r>
            <a:r>
              <a:rPr lang="en-US" sz="2450" b="1" i="0" u="none" strike="noStrike" cap="none" baseline="0">
                <a:solidFill>
                  <a:srgbClr val="FFFF00"/>
                </a:solidFill>
                <a:latin typeface="Trebuchet MS"/>
                <a:ea typeface="Trebuchet MS"/>
                <a:cs typeface="Trebuchet MS"/>
                <a:sym typeface="Trebuchet MS"/>
              </a:rPr>
              <a:t>PosterPresentations.com</a:t>
            </a:r>
            <a:r>
              <a:rPr lang="en-US" sz="2625" b="1" i="0" u="none" strike="noStrike" cap="none" baseline="0">
                <a:solidFill>
                  <a:srgbClr val="FFFFFF"/>
                </a:solidFill>
                <a:latin typeface="Trebuchet MS"/>
                <a:ea typeface="Trebuchet MS"/>
                <a:cs typeface="Trebuchet MS"/>
                <a:sym typeface="Trebuchet MS"/>
              </a:rPr>
              <a:t>.</a:t>
            </a:r>
            <a:r>
              <a:rPr lang="en-US" sz="1983" b="0" i="0" u="none" strike="noStrike" cap="none" baseline="0">
                <a:solidFill>
                  <a:srgbClr val="FFFFFF"/>
                </a:solidFill>
                <a:latin typeface="Trebuchet MS"/>
                <a:ea typeface="Trebuchet MS"/>
                <a:cs typeface="Trebuchet MS"/>
                <a:sym typeface="Trebuchet MS"/>
              </a:rPr>
              <a:t> </a:t>
            </a:r>
          </a:p>
          <a:p>
            <a:pPr marL="0" marR="0" lvl="0" indent="0" algn="l" rtl="0">
              <a:lnSpc>
                <a:spcPct val="100000"/>
              </a:lnSpc>
              <a:buSzPct val="25000"/>
              <a:buNone/>
            </a:pPr>
            <a:r>
              <a:rPr lang="en-US" sz="1983" b="1" i="0" u="none" strike="noStrike" cap="none" baseline="0">
                <a:solidFill>
                  <a:srgbClr val="FFFFFF"/>
                </a:solidFill>
                <a:latin typeface="Trebuchet MS"/>
                <a:ea typeface="Trebuchet MS"/>
                <a:cs typeface="Trebuchet MS"/>
                <a:sym typeface="Trebuchet MS"/>
              </a:rPr>
              <a:t>Need Assistance?  </a:t>
            </a:r>
            <a:r>
              <a:rPr lang="en-US" sz="2275" b="1" i="0" u="none" strike="noStrike" cap="none" baseline="0">
                <a:solidFill>
                  <a:srgbClr val="FFFF00"/>
                </a:solidFill>
                <a:latin typeface="Trebuchet MS"/>
                <a:ea typeface="Trebuchet MS"/>
                <a:cs typeface="Trebuchet MS"/>
                <a:sym typeface="Trebuchet MS"/>
              </a:rPr>
              <a:t>Call  us at 1.866.649.3004</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 </a:t>
            </a:r>
          </a:p>
          <a:p>
            <a:pPr marL="0" marR="0" lvl="0" indent="0" algn="ctr" rtl="0">
              <a:lnSpc>
                <a:spcPct val="100000"/>
              </a:lnSpc>
              <a:buSzPct val="25000"/>
              <a:buNone/>
            </a:pPr>
            <a:r>
              <a:rPr lang="en-US" sz="2450" b="1" i="0" u="none" strike="noStrike" cap="none" baseline="0">
                <a:solidFill>
                  <a:srgbClr val="FFFFFF"/>
                </a:solidFill>
                <a:latin typeface="Trebuchet MS"/>
                <a:ea typeface="Trebuchet MS"/>
                <a:cs typeface="Trebuchet MS"/>
                <a:sym typeface="Trebuchet MS"/>
              </a:rPr>
              <a:t>Object Placeholders</a:t>
            </a:r>
          </a:p>
          <a:p>
            <a:endParaRPr lang="en-US" sz="2450"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00"/>
                </a:solidFill>
                <a:latin typeface="Trebuchet MS"/>
                <a:ea typeface="Trebuchet MS"/>
                <a:cs typeface="Trebuchet MS"/>
                <a:sym typeface="Trebuchet MS"/>
              </a:rPr>
              <a:t>Using the placeholders</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add text, click inside a placeholder on the poster and type or paste your text.  To move a placeholder, click it </a:t>
            </a:r>
            <a:r>
              <a:rPr lang="en-US" sz="1983" b="0" i="0" u="sng" strike="noStrike" cap="none" baseline="0">
                <a:solidFill>
                  <a:srgbClr val="FFFFFF"/>
                </a:solidFill>
                <a:latin typeface="Trebuchet MS"/>
                <a:ea typeface="Trebuchet MS"/>
                <a:cs typeface="Trebuchet MS"/>
                <a:sym typeface="Trebuchet MS"/>
              </a:rPr>
              <a:t>once</a:t>
            </a:r>
            <a:r>
              <a:rPr lang="en-US" sz="1983" b="0" i="0" u="none" strike="noStrike" cap="none" baseline="0">
                <a:solidFill>
                  <a:srgbClr val="FFFFFF"/>
                </a:solidFill>
                <a:latin typeface="Trebuchet MS"/>
                <a:ea typeface="Trebuchet MS"/>
                <a:cs typeface="Trebuchet MS"/>
                <a:sym typeface="Trebuchet MS"/>
              </a:rPr>
              <a:t> (to select it).  Place your cursor on its frame, and your cursor will change to this symbol    .  Click </a:t>
            </a:r>
            <a:r>
              <a:rPr lang="en-US" sz="1983" b="0" i="0" u="sng" strike="noStrike" cap="none" baseline="0">
                <a:solidFill>
                  <a:srgbClr val="FFFFFF"/>
                </a:solidFill>
                <a:latin typeface="Trebuchet MS"/>
                <a:ea typeface="Trebuchet MS"/>
                <a:cs typeface="Trebuchet MS"/>
                <a:sym typeface="Trebuchet MS"/>
              </a:rPr>
              <a:t>once</a:t>
            </a:r>
            <a:r>
              <a:rPr lang="en-US" sz="1983" b="0" i="0" u="none" strike="noStrike" cap="none" baseline="0">
                <a:solidFill>
                  <a:srgbClr val="FFFFFF"/>
                </a:solidFill>
                <a:latin typeface="Trebuchet MS"/>
                <a:ea typeface="Trebuchet MS"/>
                <a:cs typeface="Trebuchet MS"/>
                <a:sym typeface="Trebuchet MS"/>
              </a:rPr>
              <a:t> and drag it to a new location where you can resize it.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Section Header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Click and drag this preformatted section header placeholder to the poster area to add another section header. Use section headers to separate topics or concepts within your presentation. </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Text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Move this preformatted text placeholder to the poster to add a new body of text.</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Picture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Move this graphic placeholder onto your poster, size it first, and then click it to add a picture to the poster.</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18" name="Shape 18"/>
          <p:cNvSpPr/>
          <p:nvPr/>
        </p:nvSpPr>
        <p:spPr>
          <a:xfrm>
            <a:off x="-6049470" y="13756679"/>
            <a:ext cx="5843879" cy="453180"/>
          </a:xfrm>
          <a:prstGeom prst="rect">
            <a:avLst/>
          </a:prstGeom>
          <a:solidFill>
            <a:srgbClr val="D9D9D9"/>
          </a:solidFill>
          <a:ln>
            <a:noFill/>
          </a:ln>
        </p:spPr>
        <p:txBody>
          <a:bodyPr lIns="53331" tIns="53331" rIns="53331" bIns="53331" anchor="ctr" anchorCtr="0">
            <a:noAutofit/>
          </a:bodyPr>
          <a:lstStyle/>
          <a:p>
            <a:endParaRPr sz="477"/>
          </a:p>
        </p:txBody>
      </p:sp>
      <p:sp>
        <p:nvSpPr>
          <p:cNvPr id="19" name="Shape 19"/>
          <p:cNvSpPr/>
          <p:nvPr/>
        </p:nvSpPr>
        <p:spPr>
          <a:xfrm>
            <a:off x="-641970" y="8922480"/>
            <a:ext cx="344189" cy="255359"/>
          </a:xfrm>
          <a:prstGeom prst="rect">
            <a:avLst/>
          </a:prstGeom>
          <a:no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20" name="Shape 20"/>
          <p:cNvSpPr/>
          <p:nvPr/>
        </p:nvSpPr>
        <p:spPr>
          <a:xfrm>
            <a:off x="-5814060" y="18343500"/>
            <a:ext cx="5430390" cy="636090"/>
          </a:xfrm>
          <a:prstGeom prst="roundRect">
            <a:avLst>
              <a:gd name="adj" fmla="val 16667"/>
            </a:avLst>
          </a:prstGeom>
          <a:solidFill>
            <a:srgbClr val="FFFFFF"/>
          </a:solidFill>
          <a:ln>
            <a:noFill/>
          </a:ln>
        </p:spPr>
        <p:txBody>
          <a:bodyPr lIns="53331" tIns="53331" rIns="53331" bIns="53331" anchor="ctr" anchorCtr="0">
            <a:noAutofit/>
          </a:bodyPr>
          <a:lstStyle/>
          <a:p>
            <a:endParaRPr sz="477"/>
          </a:p>
        </p:txBody>
      </p:sp>
      <p:sp>
        <p:nvSpPr>
          <p:cNvPr id="21" name="Shape 21"/>
          <p:cNvSpPr/>
          <p:nvPr/>
        </p:nvSpPr>
        <p:spPr>
          <a:xfrm>
            <a:off x="-5742660" y="18412591"/>
            <a:ext cx="507990" cy="533189"/>
          </a:xfrm>
          <a:prstGeom prst="rect">
            <a:avLst/>
          </a:prstGeom>
          <a:noFill/>
          <a:ln>
            <a:noFill/>
          </a:ln>
        </p:spPr>
        <p:txBody>
          <a:bodyPr lIns="53331" tIns="53331" rIns="53331" bIns="53331" anchor="ctr" anchorCtr="0">
            <a:noAutofit/>
          </a:bodyPr>
          <a:lstStyle/>
          <a:p>
            <a:endParaRPr sz="477"/>
          </a:p>
        </p:txBody>
      </p:sp>
      <p:sp>
        <p:nvSpPr>
          <p:cNvPr id="22" name="Shape 22"/>
          <p:cNvSpPr/>
          <p:nvPr/>
        </p:nvSpPr>
        <p:spPr>
          <a:xfrm>
            <a:off x="-5202750" y="18401881"/>
            <a:ext cx="4818869" cy="497070"/>
          </a:xfrm>
          <a:prstGeom prst="rect">
            <a:avLst/>
          </a:prstGeom>
          <a:noFill/>
          <a:ln>
            <a:noFill/>
          </a:ln>
        </p:spPr>
        <p:txBody>
          <a:bodyPr lIns="52500" tIns="26250" rIns="52500" bIns="26250" anchor="t" anchorCtr="0">
            <a:noAutofit/>
          </a:bodyPr>
          <a:lstStyle/>
          <a:p>
            <a:pPr marL="0" marR="0" lvl="0" indent="0" algn="l" rtl="0">
              <a:lnSpc>
                <a:spcPct val="100000"/>
              </a:lnSpc>
              <a:spcBef>
                <a:spcPts val="0"/>
              </a:spcBef>
              <a:buSzPct val="25000"/>
              <a:buNone/>
            </a:pPr>
            <a:r>
              <a:rPr lang="en-US" sz="1458" b="0" i="0" u="none" strike="noStrike" cap="none" baseline="0">
                <a:solidFill>
                  <a:srgbClr val="4E5B6F"/>
                </a:solidFill>
                <a:latin typeface="Trebuchet MS"/>
                <a:ea typeface="Trebuchet MS"/>
                <a:cs typeface="Trebuchet MS"/>
                <a:sym typeface="Trebuchet MS"/>
              </a:rPr>
              <a:t>Student discounts are available on our Facebook page. </a:t>
            </a:r>
          </a:p>
          <a:p>
            <a:pPr marL="0" marR="0" lvl="0" indent="0" algn="l" rtl="0">
              <a:lnSpc>
                <a:spcPct val="100000"/>
              </a:lnSpc>
              <a:buSzPct val="25000"/>
              <a:buNone/>
            </a:pPr>
            <a:r>
              <a:rPr lang="en-US" sz="1458" b="0" i="0" u="none" strike="noStrike" cap="none" baseline="0">
                <a:solidFill>
                  <a:srgbClr val="4E5B6F"/>
                </a:solidFill>
                <a:latin typeface="Trebuchet MS"/>
                <a:ea typeface="Trebuchet MS"/>
                <a:cs typeface="Trebuchet MS"/>
                <a:sym typeface="Trebuchet MS"/>
              </a:rPr>
              <a:t>Go to </a:t>
            </a:r>
            <a:r>
              <a:rPr lang="en-US" sz="1458" b="0" i="0" u="sng" strike="noStrike" cap="none" baseline="0">
                <a:solidFill>
                  <a:srgbClr val="4E5B6F"/>
                </a:solidFill>
                <a:latin typeface="Trebuchet MS"/>
                <a:ea typeface="Trebuchet MS"/>
                <a:cs typeface="Trebuchet MS"/>
                <a:sym typeface="Trebuchet MS"/>
              </a:rPr>
              <a:t>PosterPresentations.com</a:t>
            </a:r>
            <a:r>
              <a:rPr lang="en-US" sz="1458" b="0" i="0" u="none" strike="noStrike" cap="none" baseline="0">
                <a:solidFill>
                  <a:srgbClr val="4E5B6F"/>
                </a:solidFill>
                <a:latin typeface="Trebuchet MS"/>
                <a:ea typeface="Trebuchet MS"/>
                <a:cs typeface="Trebuchet MS"/>
                <a:sym typeface="Trebuchet MS"/>
              </a:rPr>
              <a:t> and click on the FB icon.</a:t>
            </a:r>
          </a:p>
        </p:txBody>
      </p:sp>
      <p:cxnSp>
        <p:nvCxnSpPr>
          <p:cNvPr id="23" name="Shape 23"/>
          <p:cNvCxnSpPr/>
          <p:nvPr/>
        </p:nvCxnSpPr>
        <p:spPr>
          <a:xfrm>
            <a:off x="-6067950" y="6718950"/>
            <a:ext cx="5862779" cy="1260"/>
          </a:xfrm>
          <a:prstGeom prst="straightConnector1">
            <a:avLst/>
          </a:prstGeom>
          <a:noFill/>
          <a:ln w="9525" cap="flat">
            <a:solidFill>
              <a:srgbClr val="D9D9D9"/>
            </a:solidFill>
            <a:prstDash val="solid"/>
            <a:round/>
            <a:headEnd type="none" w="med" len="med"/>
            <a:tailEnd type="none" w="med" len="med"/>
          </a:ln>
        </p:spPr>
      </p:cxnSp>
      <p:sp>
        <p:nvSpPr>
          <p:cNvPr id="24" name="Shape 24"/>
          <p:cNvSpPr/>
          <p:nvPr/>
        </p:nvSpPr>
        <p:spPr>
          <a:xfrm>
            <a:off x="-6049470" y="11889150"/>
            <a:ext cx="5843879" cy="453180"/>
          </a:xfrm>
          <a:prstGeom prst="rect">
            <a:avLst/>
          </a:prstGeom>
          <a:solidFill>
            <a:srgbClr val="D9D9D9"/>
          </a:solidFill>
          <a:ln>
            <a:noFill/>
          </a:ln>
        </p:spPr>
        <p:txBody>
          <a:bodyPr lIns="53331" tIns="53331" rIns="53331" bIns="53331" anchor="ctr" anchorCtr="0">
            <a:noAutofit/>
          </a:bodyPr>
          <a:lstStyle/>
          <a:p>
            <a:endParaRPr sz="477"/>
          </a:p>
        </p:txBody>
      </p:sp>
      <p:sp>
        <p:nvSpPr>
          <p:cNvPr id="25" name="Shape 25"/>
          <p:cNvSpPr/>
          <p:nvPr/>
        </p:nvSpPr>
        <p:spPr>
          <a:xfrm>
            <a:off x="25796191" y="0"/>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TIPS</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endParaRPr lang="en-US" sz="2392" b="1"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If you are using an older version of PowerPoint some template features may not work properly.</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ctr" rtl="0">
              <a:lnSpc>
                <a:spcPct val="100000"/>
              </a:lnSpc>
              <a:buSzPct val="25000"/>
              <a:buNone/>
            </a:pPr>
            <a:r>
              <a:rPr lang="en-US" sz="2625" b="1" i="0" u="none" strike="noStrike" cap="none" baseline="0">
                <a:solidFill>
                  <a:srgbClr val="FFFFFF"/>
                </a:solidFill>
                <a:latin typeface="Trebuchet MS"/>
                <a:ea typeface="Trebuchet MS"/>
                <a:cs typeface="Trebuchet MS"/>
                <a:sym typeface="Trebuchet MS"/>
              </a:rPr>
              <a:t>Template FAQs</a:t>
            </a:r>
          </a:p>
          <a:p>
            <a:endParaRPr lang="en-US" sz="2625"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Verifying the quality of your graphics</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Go to the 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layout</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This template has four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different column layouts.   </a:t>
            </a:r>
          </a:p>
          <a:p>
            <a:pPr marL="0" marR="0" lvl="0" indent="0" algn="l" rtl="0">
              <a:lnSpc>
                <a:spcPct val="100000"/>
              </a:lnSpc>
              <a:buSzPct val="25000"/>
              <a:buNone/>
            </a:pPr>
            <a:r>
              <a:rPr lang="en-US" sz="1983" b="0" i="0" u="sng" strike="noStrike" cap="none" baseline="0">
                <a:solidFill>
                  <a:srgbClr val="FFFFFF"/>
                </a:solidFill>
                <a:latin typeface="Trebuchet MS"/>
                <a:ea typeface="Trebuchet MS"/>
                <a:cs typeface="Trebuchet MS"/>
                <a:sym typeface="Trebuchet MS"/>
              </a:rPr>
              <a:t>Right-click</a:t>
            </a:r>
            <a:r>
              <a:rPr lang="en-US" sz="1983" b="0" i="0" u="none" strike="noStrike" cap="none" baseline="0">
                <a:solidFill>
                  <a:srgbClr val="FFFFFF"/>
                </a:solidFill>
                <a:latin typeface="Trebuchet MS"/>
                <a:ea typeface="Trebuchet MS"/>
                <a:cs typeface="Trebuchet MS"/>
                <a:sym typeface="Trebuchet MS"/>
              </a:rPr>
              <a:t> your mouse on the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background  and click on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LAYOUT to see the layout options.  The columns in the provided  layouts are fixed and cannot be moved but advanced users can modify any layout by going to VIEW and then SLIDE MASTER.</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Importing text and graphics from external sources</a:t>
            </a: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TEXT</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PHOTOS</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Drag in a picture placeholder, size it </a:t>
            </a:r>
            <a:r>
              <a:rPr lang="en-US" sz="1983" b="0" i="0" u="sng" strike="noStrike" cap="none" baseline="0">
                <a:solidFill>
                  <a:srgbClr val="FFFFFF"/>
                </a:solidFill>
                <a:latin typeface="Trebuchet MS"/>
                <a:ea typeface="Trebuchet MS"/>
                <a:cs typeface="Trebuchet MS"/>
                <a:sym typeface="Trebuchet MS"/>
              </a:rPr>
              <a:t>first</a:t>
            </a:r>
            <a:r>
              <a:rPr lang="en-US" sz="1983" b="0" i="0" u="none" strike="noStrike" cap="none" baseline="0">
                <a:solidFill>
                  <a:srgbClr val="FFFFFF"/>
                </a:solidFill>
                <a:latin typeface="Trebuchet MS"/>
                <a:ea typeface="Trebuchet MS"/>
                <a:cs typeface="Trebuchet MS"/>
                <a:sym typeface="Trebuchet MS"/>
              </a:rPr>
              <a:t>, click in it and insert a photo from the menu.</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TABLES</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lang="en-US" sz="1983" b="0" i="0" u="sng" strike="noStrike" cap="none" baseline="0">
                <a:solidFill>
                  <a:srgbClr val="FFFFFF"/>
                </a:solidFill>
                <a:latin typeface="Trebuchet MS"/>
                <a:ea typeface="Trebuchet MS"/>
                <a:cs typeface="Trebuchet MS"/>
                <a:sym typeface="Trebuchet MS"/>
              </a:rPr>
              <a:t>right-click</a:t>
            </a:r>
            <a:r>
              <a:rPr lang="en-US" sz="1983" b="0" i="0" u="none" strike="noStrike" cap="none" baseline="0">
                <a:solidFill>
                  <a:srgbClr val="FFFFFF"/>
                </a:solidFill>
                <a:latin typeface="Trebuchet MS"/>
                <a:ea typeface="Trebuchet MS"/>
                <a:cs typeface="Trebuchet MS"/>
                <a:sym typeface="Trebuchet MS"/>
              </a:rPr>
              <a:t> on the table, click FORMAT SHAPE  then click on TEXT BOX and change the INTERNAL MARGIN values to 0.25.</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color scheme</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change the color scheme of this template go to the DESIGN menu and click on COLORS. You can choose from the provided color combinations or create your own.</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26" name="Shape 26"/>
          <p:cNvSpPr/>
          <p:nvPr/>
        </p:nvSpPr>
        <p:spPr>
          <a:xfrm>
            <a:off x="29222131" y="7212029"/>
            <a:ext cx="2313569" cy="1492260"/>
          </a:xfrm>
          <a:prstGeom prst="rect">
            <a:avLst/>
          </a:prstGeom>
          <a:noFill/>
          <a:ln>
            <a:noFill/>
          </a:ln>
        </p:spPr>
        <p:txBody>
          <a:bodyPr lIns="53331" tIns="53331" rIns="53331" bIns="53331" anchor="ctr" anchorCtr="0">
            <a:noAutofit/>
          </a:bodyPr>
          <a:lstStyle/>
          <a:p>
            <a:endParaRPr sz="477"/>
          </a:p>
        </p:txBody>
      </p:sp>
      <p:sp>
        <p:nvSpPr>
          <p:cNvPr id="27" name="Shape 27"/>
          <p:cNvSpPr/>
          <p:nvPr/>
        </p:nvSpPr>
        <p:spPr>
          <a:xfrm>
            <a:off x="25862340" y="17992381"/>
            <a:ext cx="5343240" cy="1131689"/>
          </a:xfrm>
          <a:prstGeom prst="rect">
            <a:avLst/>
          </a:prstGeom>
          <a:noFill/>
          <a:ln>
            <a:noFill/>
          </a:ln>
        </p:spPr>
        <p:txBody>
          <a:bodyPr lIns="53331" tIns="26658" rIns="53331" bIns="26658" anchor="t" anchorCtr="0">
            <a:noAutofit/>
          </a:bodyPr>
          <a:lstStyle/>
          <a:p>
            <a:pPr marL="0" marR="0" lvl="0" indent="0" algn="l" rtl="0">
              <a:lnSpc>
                <a:spcPct val="75000"/>
              </a:lnSpc>
              <a:spcBef>
                <a:spcPts val="0"/>
              </a:spcBef>
              <a:buSzPct val="25000"/>
              <a:buNone/>
            </a:pPr>
            <a:r>
              <a:rPr lang="en-US" sz="1633" b="0" i="0" u="none" strike="noStrike" cap="none" baseline="0">
                <a:solidFill>
                  <a:srgbClr val="FFFFFF"/>
                </a:solidFill>
                <a:latin typeface="Calibri"/>
                <a:ea typeface="Calibri"/>
                <a:cs typeface="Calibri"/>
                <a:sym typeface="Calibri"/>
              </a:rPr>
              <a:t>© 2013 PosterPresentations.com     </a:t>
            </a:r>
            <a:r>
              <a:rPr lang="en-US" sz="1458" b="0" i="0" u="none" strike="noStrike" cap="none" baseline="0">
                <a:solidFill>
                  <a:srgbClr val="FFFFFF"/>
                </a:solidFill>
                <a:latin typeface="Calibri"/>
                <a:ea typeface="Calibri"/>
                <a:cs typeface="Calibri"/>
                <a:sym typeface="Calibri"/>
              </a:rPr>
              <a:t>2117 Fourth Street , Unit C        </a:t>
            </a:r>
          </a:p>
          <a:p>
            <a:pPr marL="0" marR="0" lvl="0" indent="0" algn="l" rtl="0">
              <a:lnSpc>
                <a:spcPct val="75000"/>
              </a:lnSpc>
              <a:buSzPct val="25000"/>
              <a:buNone/>
            </a:pPr>
            <a:r>
              <a:rPr lang="en-US" sz="1458" b="0" i="0" u="none" strike="noStrike" cap="none" baseline="0">
                <a:solidFill>
                  <a:srgbClr val="FFFFFF"/>
                </a:solidFill>
                <a:latin typeface="Calibri"/>
                <a:ea typeface="Calibri"/>
                <a:cs typeface="Calibri"/>
                <a:sym typeface="Calibri"/>
              </a:rPr>
              <a:t>     Berkeley CA </a:t>
            </a:r>
            <a:r>
              <a:rPr lang="en-US" sz="1283" b="0" i="0" u="none" strike="noStrike" cap="none" baseline="0">
                <a:solidFill>
                  <a:srgbClr val="FFFFFF"/>
                </a:solidFill>
                <a:latin typeface="Calibri"/>
                <a:ea typeface="Calibri"/>
                <a:cs typeface="Calibri"/>
                <a:sym typeface="Calibri"/>
              </a:rPr>
              <a:t>94710</a:t>
            </a:r>
            <a:r>
              <a:rPr lang="en-US" sz="1458" b="0" i="0" u="none" strike="noStrike" cap="none" baseline="0">
                <a:solidFill>
                  <a:srgbClr val="FFFFFF"/>
                </a:solidFill>
                <a:latin typeface="Calibri"/>
                <a:ea typeface="Calibri"/>
                <a:cs typeface="Calibri"/>
                <a:sym typeface="Calibri"/>
              </a:rPr>
              <a:t>     </a:t>
            </a:r>
            <a:r>
              <a:rPr lang="en-US" sz="1458" b="1" i="0" u="none" strike="noStrike" cap="none" baseline="0">
                <a:solidFill>
                  <a:srgbClr val="FFFF00"/>
                </a:solidFill>
                <a:latin typeface="Calibri"/>
                <a:ea typeface="Calibri"/>
                <a:cs typeface="Calibri"/>
                <a:sym typeface="Calibri"/>
              </a:rPr>
              <a:t>posterpresenter@gmail.com</a:t>
            </a:r>
          </a:p>
        </p:txBody>
      </p:sp>
      <p:cxnSp>
        <p:nvCxnSpPr>
          <p:cNvPr id="28" name="Shape 28"/>
          <p:cNvCxnSpPr/>
          <p:nvPr/>
        </p:nvCxnSpPr>
        <p:spPr>
          <a:xfrm>
            <a:off x="25780860" y="17992381"/>
            <a:ext cx="5862779" cy="1469"/>
          </a:xfrm>
          <a:prstGeom prst="straightConnector1">
            <a:avLst/>
          </a:prstGeom>
          <a:noFill/>
          <a:ln w="9525" cap="flat">
            <a:solidFill>
              <a:srgbClr val="D9D9D9"/>
            </a:solidFill>
            <a:prstDash val="solid"/>
            <a:round/>
            <a:headEnd type="none" w="med" len="med"/>
            <a:tailEnd type="none" w="med" len="med"/>
          </a:ln>
        </p:spPr>
      </p:cxnSp>
      <p:cxnSp>
        <p:nvCxnSpPr>
          <p:cNvPr id="29" name="Shape 29"/>
          <p:cNvCxnSpPr/>
          <p:nvPr/>
        </p:nvCxnSpPr>
        <p:spPr>
          <a:xfrm>
            <a:off x="25796191" y="3051300"/>
            <a:ext cx="5862779" cy="1469"/>
          </a:xfrm>
          <a:prstGeom prst="straightConnector1">
            <a:avLst/>
          </a:prstGeom>
          <a:noFill/>
          <a:ln w="9525" cap="flat">
            <a:solidFill>
              <a:srgbClr val="D9D9D9"/>
            </a:solidFill>
            <a:prstDash val="solid"/>
            <a:round/>
            <a:headEnd type="none" w="med" len="med"/>
            <a:tailEnd type="none" w="med" len="med"/>
          </a:ln>
        </p:spPr>
      </p:cxnSp>
      <p:sp>
        <p:nvSpPr>
          <p:cNvPr id="30" name="Shape 30"/>
          <p:cNvSpPr txBox="1">
            <a:spLocks noGrp="1"/>
          </p:cNvSpPr>
          <p:nvPr>
            <p:ph type="body" idx="1"/>
          </p:nvPr>
        </p:nvSpPr>
        <p:spPr>
          <a:xfrm>
            <a:off x="527520" y="3502589"/>
            <a:ext cx="792813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1" name="Shape 31"/>
          <p:cNvSpPr txBox="1">
            <a:spLocks noGrp="1"/>
          </p:cNvSpPr>
          <p:nvPr>
            <p:ph type="body" idx="2"/>
          </p:nvPr>
        </p:nvSpPr>
        <p:spPr>
          <a:xfrm>
            <a:off x="538020" y="-2317769"/>
            <a:ext cx="791742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2" name="Shape 32"/>
          <p:cNvSpPr txBox="1">
            <a:spLocks noGrp="1"/>
          </p:cNvSpPr>
          <p:nvPr>
            <p:ph type="body" idx="3"/>
          </p:nvPr>
        </p:nvSpPr>
        <p:spPr>
          <a:xfrm>
            <a:off x="538021" y="10520579"/>
            <a:ext cx="792896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3" name="Shape 33"/>
          <p:cNvSpPr txBox="1">
            <a:spLocks noGrp="1"/>
          </p:cNvSpPr>
          <p:nvPr>
            <p:ph type="body" idx="4"/>
          </p:nvPr>
        </p:nvSpPr>
        <p:spPr>
          <a:xfrm>
            <a:off x="549570" y="4669140"/>
            <a:ext cx="791742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4" name="Shape 34"/>
          <p:cNvSpPr txBox="1">
            <a:spLocks noGrp="1"/>
          </p:cNvSpPr>
          <p:nvPr>
            <p:ph type="body" idx="5"/>
          </p:nvPr>
        </p:nvSpPr>
        <p:spPr>
          <a:xfrm>
            <a:off x="8839951" y="12477359"/>
            <a:ext cx="791657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5" name="Shape 35"/>
          <p:cNvSpPr txBox="1">
            <a:spLocks noGrp="1"/>
          </p:cNvSpPr>
          <p:nvPr>
            <p:ph type="body" idx="6"/>
          </p:nvPr>
        </p:nvSpPr>
        <p:spPr>
          <a:xfrm>
            <a:off x="8839951" y="6611851"/>
            <a:ext cx="791657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6" name="Shape 36"/>
          <p:cNvSpPr txBox="1">
            <a:spLocks noGrp="1"/>
          </p:cNvSpPr>
          <p:nvPr>
            <p:ph type="body" idx="7"/>
          </p:nvPr>
        </p:nvSpPr>
        <p:spPr>
          <a:xfrm>
            <a:off x="8844571" y="3502589"/>
            <a:ext cx="791657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7" name="Shape 37"/>
          <p:cNvSpPr txBox="1">
            <a:spLocks noGrp="1"/>
          </p:cNvSpPr>
          <p:nvPr>
            <p:ph type="body" idx="8"/>
          </p:nvPr>
        </p:nvSpPr>
        <p:spPr>
          <a:xfrm>
            <a:off x="8841000" y="-2317769"/>
            <a:ext cx="792120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8" name="Shape 38"/>
          <p:cNvSpPr txBox="1">
            <a:spLocks noGrp="1"/>
          </p:cNvSpPr>
          <p:nvPr>
            <p:ph type="body" idx="9"/>
          </p:nvPr>
        </p:nvSpPr>
        <p:spPr>
          <a:xfrm>
            <a:off x="17147551" y="-2317769"/>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9" name="Shape 39"/>
          <p:cNvSpPr txBox="1">
            <a:spLocks noGrp="1"/>
          </p:cNvSpPr>
          <p:nvPr>
            <p:ph type="body" idx="13"/>
          </p:nvPr>
        </p:nvSpPr>
        <p:spPr>
          <a:xfrm>
            <a:off x="17147551" y="3502589"/>
            <a:ext cx="791909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0" name="Shape 40"/>
          <p:cNvSpPr txBox="1">
            <a:spLocks noGrp="1"/>
          </p:cNvSpPr>
          <p:nvPr>
            <p:ph type="body" idx="14"/>
          </p:nvPr>
        </p:nvSpPr>
        <p:spPr>
          <a:xfrm>
            <a:off x="17147551" y="4650240"/>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1" name="Shape 41"/>
          <p:cNvSpPr txBox="1">
            <a:spLocks noGrp="1"/>
          </p:cNvSpPr>
          <p:nvPr>
            <p:ph type="body" idx="15"/>
          </p:nvPr>
        </p:nvSpPr>
        <p:spPr>
          <a:xfrm>
            <a:off x="17144610" y="10470600"/>
            <a:ext cx="792203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2" name="Shape 42"/>
          <p:cNvSpPr txBox="1">
            <a:spLocks noGrp="1"/>
          </p:cNvSpPr>
          <p:nvPr>
            <p:ph type="body" idx="16"/>
          </p:nvPr>
        </p:nvSpPr>
        <p:spPr>
          <a:xfrm>
            <a:off x="17147551" y="9540301"/>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3" name="Shape 43"/>
          <p:cNvSpPr txBox="1">
            <a:spLocks noGrp="1"/>
          </p:cNvSpPr>
          <p:nvPr>
            <p:ph type="body" idx="17"/>
          </p:nvPr>
        </p:nvSpPr>
        <p:spPr>
          <a:xfrm>
            <a:off x="17147551" y="15410640"/>
            <a:ext cx="792203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4" name="Shape 44"/>
          <p:cNvSpPr txBox="1">
            <a:spLocks noGrp="1"/>
          </p:cNvSpPr>
          <p:nvPr>
            <p:ph type="body" idx="18"/>
          </p:nvPr>
        </p:nvSpPr>
        <p:spPr>
          <a:xfrm>
            <a:off x="533401" y="666751"/>
            <a:ext cx="2577959" cy="146663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5" name="Shape 45"/>
          <p:cNvSpPr txBox="1">
            <a:spLocks noGrp="1"/>
          </p:cNvSpPr>
          <p:nvPr>
            <p:ph type="body" idx="19"/>
          </p:nvPr>
        </p:nvSpPr>
        <p:spPr>
          <a:xfrm>
            <a:off x="22491631" y="666751"/>
            <a:ext cx="2577959" cy="146663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6" name="Shape 46"/>
          <p:cNvSpPr txBox="1">
            <a:spLocks noGrp="1"/>
          </p:cNvSpPr>
          <p:nvPr>
            <p:ph type="body" idx="20"/>
          </p:nvPr>
        </p:nvSpPr>
        <p:spPr>
          <a:xfrm>
            <a:off x="3405151" y="1332030"/>
            <a:ext cx="18792689" cy="70434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7" name="Shape 47"/>
          <p:cNvSpPr txBox="1">
            <a:spLocks noGrp="1"/>
          </p:cNvSpPr>
          <p:nvPr>
            <p:ph type="body" idx="21"/>
          </p:nvPr>
        </p:nvSpPr>
        <p:spPr>
          <a:xfrm>
            <a:off x="3405151" y="2017260"/>
            <a:ext cx="18792689" cy="55503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8" name="Shape 48"/>
          <p:cNvSpPr txBox="1">
            <a:spLocks noGrp="1"/>
          </p:cNvSpPr>
          <p:nvPr>
            <p:ph type="body" idx="22"/>
          </p:nvPr>
        </p:nvSpPr>
        <p:spPr>
          <a:xfrm>
            <a:off x="3405151" y="279300"/>
            <a:ext cx="18792689" cy="105252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9" name="Shape 49"/>
          <p:cNvSpPr txBox="1">
            <a:spLocks noGrp="1"/>
          </p:cNvSpPr>
          <p:nvPr>
            <p:ph type="body" idx="23"/>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0" name="Shape 50"/>
          <p:cNvSpPr txBox="1">
            <a:spLocks noGrp="1"/>
          </p:cNvSpPr>
          <p:nvPr>
            <p:ph type="body" idx="24"/>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1" name="Shape 51"/>
          <p:cNvSpPr txBox="1">
            <a:spLocks noGrp="1"/>
          </p:cNvSpPr>
          <p:nvPr>
            <p:ph type="body" idx="25"/>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2" name="Shape 52"/>
          <p:cNvSpPr txBox="1">
            <a:spLocks noGrp="1"/>
          </p:cNvSpPr>
          <p:nvPr>
            <p:ph type="body" idx="26"/>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3" name="Shape 53"/>
          <p:cNvSpPr txBox="1">
            <a:spLocks noGrp="1"/>
          </p:cNvSpPr>
          <p:nvPr>
            <p:ph type="body" idx="27"/>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4" name="Shape 54"/>
          <p:cNvSpPr txBox="1">
            <a:spLocks noGrp="1"/>
          </p:cNvSpPr>
          <p:nvPr>
            <p:ph type="body" idx="28"/>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5" name="Shape 55"/>
          <p:cNvSpPr txBox="1">
            <a:spLocks noGrp="1"/>
          </p:cNvSpPr>
          <p:nvPr>
            <p:ph type="body" idx="29"/>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6" name="Shape 56"/>
          <p:cNvSpPr txBox="1">
            <a:spLocks noGrp="1"/>
          </p:cNvSpPr>
          <p:nvPr>
            <p:ph type="body" idx="30"/>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7" name="Shape 57"/>
          <p:cNvSpPr txBox="1">
            <a:spLocks noGrp="1"/>
          </p:cNvSpPr>
          <p:nvPr>
            <p:ph type="body" idx="31"/>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8" name="Shape 58"/>
          <p:cNvSpPr txBox="1">
            <a:spLocks noGrp="1"/>
          </p:cNvSpPr>
          <p:nvPr>
            <p:ph type="body" idx="32"/>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9" name="Shape 59"/>
          <p:cNvSpPr txBox="1">
            <a:spLocks noGrp="1"/>
          </p:cNvSpPr>
          <p:nvPr>
            <p:ph type="body" idx="33"/>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0" name="Shape 60"/>
          <p:cNvSpPr txBox="1">
            <a:spLocks noGrp="1"/>
          </p:cNvSpPr>
          <p:nvPr>
            <p:ph type="body" idx="34"/>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1" name="Shape 61"/>
          <p:cNvSpPr txBox="1">
            <a:spLocks noGrp="1"/>
          </p:cNvSpPr>
          <p:nvPr>
            <p:ph type="body" idx="35"/>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2" name="Shape 62"/>
          <p:cNvSpPr txBox="1">
            <a:spLocks noGrp="1"/>
          </p:cNvSpPr>
          <p:nvPr>
            <p:ph type="body" idx="36"/>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3" name="Shape 63"/>
          <p:cNvSpPr txBox="1">
            <a:spLocks noGrp="1"/>
          </p:cNvSpPr>
          <p:nvPr>
            <p:ph type="body" idx="37"/>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4" name="Shape 64"/>
          <p:cNvSpPr txBox="1">
            <a:spLocks noGrp="1"/>
          </p:cNvSpPr>
          <p:nvPr>
            <p:ph type="body" idx="38"/>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5" name="Shape 65"/>
          <p:cNvSpPr txBox="1">
            <a:spLocks noGrp="1"/>
          </p:cNvSpPr>
          <p:nvPr>
            <p:ph type="body" idx="39"/>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6" name="Shape 66"/>
          <p:cNvSpPr txBox="1">
            <a:spLocks noGrp="1"/>
          </p:cNvSpPr>
          <p:nvPr>
            <p:ph type="body" idx="40"/>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7" name="Shape 67"/>
          <p:cNvSpPr txBox="1">
            <a:spLocks noGrp="1"/>
          </p:cNvSpPr>
          <p:nvPr>
            <p:ph type="body" idx="41"/>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8" name="Shape 68"/>
          <p:cNvSpPr txBox="1">
            <a:spLocks noGrp="1"/>
          </p:cNvSpPr>
          <p:nvPr>
            <p:ph type="body" idx="42"/>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9" name="Shape 69"/>
          <p:cNvSpPr txBox="1">
            <a:spLocks noGrp="1"/>
          </p:cNvSpPr>
          <p:nvPr>
            <p:ph type="body" idx="43"/>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0" name="Shape 70"/>
          <p:cNvSpPr txBox="1">
            <a:spLocks noGrp="1"/>
          </p:cNvSpPr>
          <p:nvPr>
            <p:ph type="body" idx="44"/>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1" name="Shape 71"/>
          <p:cNvSpPr txBox="1">
            <a:spLocks noGrp="1"/>
          </p:cNvSpPr>
          <p:nvPr>
            <p:ph type="body" idx="45"/>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2" name="Shape 72"/>
          <p:cNvSpPr txBox="1">
            <a:spLocks noGrp="1"/>
          </p:cNvSpPr>
          <p:nvPr>
            <p:ph type="body" idx="46"/>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3" name="Shape 73"/>
          <p:cNvSpPr txBox="1">
            <a:spLocks noGrp="1"/>
          </p:cNvSpPr>
          <p:nvPr>
            <p:ph type="body" idx="47"/>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4" name="Shape 74"/>
          <p:cNvSpPr txBox="1">
            <a:spLocks noGrp="1"/>
          </p:cNvSpPr>
          <p:nvPr>
            <p:ph type="body" idx="48"/>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5" name="Shape 75"/>
          <p:cNvSpPr txBox="1">
            <a:spLocks noGrp="1"/>
          </p:cNvSpPr>
          <p:nvPr>
            <p:ph type="body" idx="49"/>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6" name="Shape 76"/>
          <p:cNvSpPr txBox="1">
            <a:spLocks noGrp="1"/>
          </p:cNvSpPr>
          <p:nvPr>
            <p:ph type="body" idx="50"/>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7" name="Shape 77"/>
          <p:cNvSpPr txBox="1">
            <a:spLocks noGrp="1"/>
          </p:cNvSpPr>
          <p:nvPr>
            <p:ph type="body" idx="51"/>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8" name="Shape 78"/>
          <p:cNvSpPr txBox="1">
            <a:spLocks noGrp="1"/>
          </p:cNvSpPr>
          <p:nvPr>
            <p:ph type="body" idx="52"/>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9" name="Shape 79"/>
          <p:cNvSpPr txBox="1">
            <a:spLocks noGrp="1"/>
          </p:cNvSpPr>
          <p:nvPr>
            <p:ph type="body" idx="53"/>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0" name="Shape 80"/>
          <p:cNvSpPr txBox="1">
            <a:spLocks noGrp="1"/>
          </p:cNvSpPr>
          <p:nvPr>
            <p:ph type="body" idx="54"/>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1" name="Shape 81"/>
          <p:cNvSpPr txBox="1">
            <a:spLocks noGrp="1"/>
          </p:cNvSpPr>
          <p:nvPr>
            <p:ph type="body" idx="55"/>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2" name="Shape 82"/>
          <p:cNvSpPr txBox="1">
            <a:spLocks noGrp="1"/>
          </p:cNvSpPr>
          <p:nvPr>
            <p:ph type="body" idx="56"/>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3" name="Shape 83"/>
          <p:cNvSpPr txBox="1">
            <a:spLocks noGrp="1"/>
          </p:cNvSpPr>
          <p:nvPr>
            <p:ph type="body" idx="57"/>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4" name="Shape 84"/>
          <p:cNvSpPr txBox="1">
            <a:spLocks noGrp="1"/>
          </p:cNvSpPr>
          <p:nvPr>
            <p:ph type="body" idx="58"/>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5" name="Shape 85"/>
          <p:cNvSpPr txBox="1">
            <a:spLocks noGrp="1"/>
          </p:cNvSpPr>
          <p:nvPr>
            <p:ph type="body" idx="59"/>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6" name="Shape 86"/>
          <p:cNvSpPr txBox="1">
            <a:spLocks noGrp="1"/>
          </p:cNvSpPr>
          <p:nvPr>
            <p:ph type="title"/>
          </p:nvPr>
        </p:nvSpPr>
        <p:spPr>
          <a:xfrm>
            <a:off x="1280159" y="766079"/>
            <a:ext cx="23042670" cy="320649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p:nvPr/>
        </p:nvSpPr>
        <p:spPr>
          <a:xfrm>
            <a:off x="600602" y="3632763"/>
            <a:ext cx="7858105" cy="2914152"/>
          </a:xfrm>
          <a:prstGeom prst="rect">
            <a:avLst/>
          </a:prstGeom>
          <a:noFill/>
          <a:ln>
            <a:noFill/>
          </a:ln>
        </p:spPr>
        <p:txBody>
          <a:bodyPr lIns="133350" tIns="133350" rIns="133350" bIns="133350" anchor="t" anchorCtr="0">
            <a:noAutofit/>
          </a:bodyPr>
          <a:lstStyle/>
          <a:p>
            <a:pPr>
              <a:buClr>
                <a:srgbClr val="000000"/>
              </a:buClr>
              <a:buSzPct val="25000"/>
            </a:pPr>
            <a:r>
              <a:rPr lang="en-US" sz="1867" dirty="0"/>
              <a:t>Developing a strategy for stock trading is a vital part of investment companies. However, it is difficult to obtain an optimal strategy, given the complex and dynamic nature of the stock market. This thesis aims to explore the applications of RL with the goal of maximizing returns from market investment, keeping in mind the human aspect of trading by utilizing stock prices in the form of candlesticks. DQN has been used to train an agent based on fused images of stock data and Google trends data via a CNN. This thesis explores the novel approach of using social media trends in the form of graphical information to augment training an RL agent for stock trading.</a:t>
            </a:r>
          </a:p>
        </p:txBody>
      </p:sp>
      <p:sp>
        <p:nvSpPr>
          <p:cNvPr id="133" name="Shape 133"/>
          <p:cNvSpPr txBox="1"/>
          <p:nvPr/>
        </p:nvSpPr>
        <p:spPr>
          <a:xfrm>
            <a:off x="667486" y="3366430"/>
            <a:ext cx="7858105" cy="266333"/>
          </a:xfrm>
          <a:prstGeom prst="rect">
            <a:avLst/>
          </a:prstGeom>
          <a:noFill/>
          <a:ln>
            <a:noFill/>
          </a:ln>
        </p:spPr>
        <p:txBody>
          <a:bodyPr lIns="53331" tIns="53331" rIns="53331" bIns="53331" anchor="ctr" anchorCtr="0">
            <a:noAutofit/>
          </a:bodyPr>
          <a:lstStyle/>
          <a:p>
            <a:pPr>
              <a:buClr>
                <a:srgbClr val="000000"/>
              </a:buClr>
              <a:buSzPct val="25000"/>
            </a:pPr>
            <a:r>
              <a:rPr lang="en-US" sz="2800" b="1" dirty="0"/>
              <a:t>Abstract</a:t>
            </a:r>
          </a:p>
        </p:txBody>
      </p:sp>
      <p:sp>
        <p:nvSpPr>
          <p:cNvPr id="140" name="Shape 140"/>
          <p:cNvSpPr txBox="1"/>
          <p:nvPr/>
        </p:nvSpPr>
        <p:spPr>
          <a:xfrm>
            <a:off x="3191762" y="1162010"/>
            <a:ext cx="18792689" cy="555030"/>
          </a:xfrm>
          <a:prstGeom prst="rect">
            <a:avLst/>
          </a:prstGeom>
          <a:noFill/>
          <a:ln>
            <a:noFill/>
          </a:ln>
        </p:spPr>
        <p:txBody>
          <a:bodyPr lIns="74754" tIns="37377" rIns="74754" bIns="37377" anchor="t" anchorCtr="0">
            <a:noAutofit/>
          </a:bodyPr>
          <a:lstStyle/>
          <a:p>
            <a:pPr algn="ctr">
              <a:buClr>
                <a:srgbClr val="000000"/>
              </a:buClr>
              <a:buSzPct val="25000"/>
            </a:pPr>
            <a:r>
              <a:rPr lang="en-US" sz="3850" dirty="0">
                <a:solidFill>
                  <a:schemeClr val="bg1"/>
                </a:solidFill>
              </a:rPr>
              <a:t>Agnibh Dasgupta</a:t>
            </a:r>
          </a:p>
          <a:p>
            <a:pPr algn="ctr">
              <a:buClr>
                <a:srgbClr val="000000"/>
              </a:buClr>
              <a:buSzPct val="25000"/>
            </a:pPr>
            <a:r>
              <a:rPr lang="en-US" sz="3850" dirty="0">
                <a:solidFill>
                  <a:schemeClr val="bg1"/>
                </a:solidFill>
              </a:rPr>
              <a:t>CS 6890  ------  Reinforcement Learning  ----- Spring 2019</a:t>
            </a:r>
          </a:p>
        </p:txBody>
      </p:sp>
      <p:sp>
        <p:nvSpPr>
          <p:cNvPr id="141" name="Shape 141"/>
          <p:cNvSpPr txBox="1"/>
          <p:nvPr/>
        </p:nvSpPr>
        <p:spPr>
          <a:xfrm>
            <a:off x="3405151" y="279300"/>
            <a:ext cx="18792689" cy="1052520"/>
          </a:xfrm>
          <a:prstGeom prst="rect">
            <a:avLst/>
          </a:prstGeom>
          <a:noFill/>
          <a:ln>
            <a:noFill/>
          </a:ln>
        </p:spPr>
        <p:txBody>
          <a:bodyPr lIns="74754" tIns="37377" rIns="74754" bIns="37377" anchor="t" anchorCtr="0">
            <a:noAutofit/>
          </a:bodyPr>
          <a:lstStyle/>
          <a:p>
            <a:pPr algn="ctr">
              <a:buClr>
                <a:srgbClr val="000000"/>
              </a:buClr>
              <a:buSzPct val="25000"/>
            </a:pPr>
            <a:r>
              <a:rPr lang="en-US" sz="5600" dirty="0">
                <a:solidFill>
                  <a:schemeClr val="bg1"/>
                </a:solidFill>
              </a:rPr>
              <a:t>DQN applied to stock trading</a:t>
            </a:r>
          </a:p>
        </p:txBody>
      </p:sp>
      <p:sp>
        <p:nvSpPr>
          <p:cNvPr id="142" name="Shape 142"/>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43" name="Shape 143"/>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4" name="Shape 144"/>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5" name="Shape 145"/>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6" name="Shape 146"/>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7" name="Shape 147"/>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8" name="Shape 148"/>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9" name="Shape 149"/>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0" name="Shape 150"/>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1" name="Shape 151"/>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2" name="Shape 152"/>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dirty="0"/>
          </a:p>
        </p:txBody>
      </p:sp>
      <p:sp>
        <p:nvSpPr>
          <p:cNvPr id="153" name="Shape 153"/>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4" name="Shape 154"/>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5" name="Shape 155"/>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6" name="Shape 156"/>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7" name="Shape 157"/>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8" name="Shape 158"/>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9" name="Shape 159"/>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0" name="Shape 160"/>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1" name="Shape 161"/>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2" name="Shape 162"/>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3" name="Shape 163"/>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4" name="Shape 164"/>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5" name="Shape 165"/>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8" name="Shape 168"/>
          <p:cNvSpPr/>
          <p:nvPr/>
        </p:nvSpPr>
        <p:spPr>
          <a:xfrm>
            <a:off x="20162519" y="465990"/>
            <a:ext cx="3680460" cy="2067659"/>
          </a:xfrm>
          <a:prstGeom prst="rect">
            <a:avLst/>
          </a:prstGeom>
          <a:noFill/>
          <a:ln>
            <a:noFill/>
          </a:ln>
        </p:spPr>
        <p:txBody>
          <a:bodyPr lIns="53331" tIns="53331" rIns="53331" bIns="53331" anchor="ctr" anchorCtr="0">
            <a:noAutofit/>
          </a:bodyPr>
          <a:lstStyle/>
          <a:p>
            <a:endParaRPr sz="477"/>
          </a:p>
        </p:txBody>
      </p:sp>
      <p:sp>
        <p:nvSpPr>
          <p:cNvPr id="62" name="Shape 132"/>
          <p:cNvSpPr txBox="1"/>
          <p:nvPr/>
        </p:nvSpPr>
        <p:spPr>
          <a:xfrm>
            <a:off x="667486" y="10984284"/>
            <a:ext cx="7928199" cy="7641836"/>
          </a:xfrm>
          <a:prstGeom prst="rect">
            <a:avLst/>
          </a:prstGeom>
          <a:noFill/>
          <a:ln>
            <a:noFill/>
          </a:ln>
        </p:spPr>
        <p:txBody>
          <a:bodyPr lIns="133350" tIns="133350" rIns="133350" bIns="133350" anchor="t" anchorCtr="0">
            <a:noAutofit/>
          </a:bodyPr>
          <a:lstStyle/>
          <a:p>
            <a:pPr>
              <a:buClr>
                <a:srgbClr val="000000"/>
              </a:buClr>
              <a:buSzPct val="25000"/>
            </a:pPr>
            <a:r>
              <a:rPr lang="en-US" sz="1867" dirty="0"/>
              <a:t>Due to the stochastic nature of the stock market, the stock trading process has been modelled as a Markov Decision Process (MDP) as follows:</a:t>
            </a:r>
          </a:p>
          <a:p>
            <a:pPr>
              <a:buClr>
                <a:srgbClr val="000000"/>
              </a:buClr>
              <a:buSzPct val="25000"/>
            </a:pPr>
            <a:endParaRPr lang="en-US" sz="1867" b="1" dirty="0"/>
          </a:p>
          <a:p>
            <a:pPr>
              <a:buClr>
                <a:srgbClr val="000000"/>
              </a:buClr>
              <a:buSzPct val="25000"/>
            </a:pPr>
            <a:r>
              <a:rPr lang="en-US" sz="1867" b="1" dirty="0"/>
              <a:t>State s</a:t>
            </a:r>
            <a:r>
              <a:rPr lang="en-US" sz="1867" dirty="0"/>
              <a:t> = Stocks, Trends concatenated along the z axis</a:t>
            </a:r>
          </a:p>
          <a:p>
            <a:pPr>
              <a:buClr>
                <a:srgbClr val="000000"/>
              </a:buClr>
              <a:buSzPct val="25000"/>
            </a:pPr>
            <a:r>
              <a:rPr lang="en-US" sz="1867" dirty="0"/>
              <a:t>It is a 3D array with shape = [d, d, 2] where,</a:t>
            </a:r>
          </a:p>
          <a:p>
            <a:pPr>
              <a:buClr>
                <a:srgbClr val="000000"/>
              </a:buClr>
              <a:buSzPct val="25000"/>
            </a:pPr>
            <a:r>
              <a:rPr lang="en-US" sz="1867" dirty="0"/>
              <a:t>	Stocks is an 2D array of dimensions [d, d, 1]</a:t>
            </a:r>
          </a:p>
          <a:p>
            <a:pPr>
              <a:buClr>
                <a:srgbClr val="000000"/>
              </a:buClr>
              <a:buSzPct val="25000"/>
            </a:pPr>
            <a:r>
              <a:rPr lang="en-US" sz="1867" dirty="0"/>
              <a:t>	Trends is an 2D array of dimensions [d, d, 1]</a:t>
            </a:r>
          </a:p>
          <a:p>
            <a:pPr>
              <a:buClr>
                <a:srgbClr val="000000"/>
              </a:buClr>
              <a:buSzPct val="25000"/>
            </a:pPr>
            <a:endParaRPr lang="en-US" sz="1867" b="1" dirty="0"/>
          </a:p>
          <a:p>
            <a:pPr>
              <a:buClr>
                <a:srgbClr val="000000"/>
              </a:buClr>
              <a:buSzPct val="25000"/>
            </a:pPr>
            <a:r>
              <a:rPr lang="en-US" sz="1867" b="1" dirty="0"/>
              <a:t>d</a:t>
            </a:r>
            <a:r>
              <a:rPr lang="en-US" sz="1867" dirty="0"/>
              <a:t> = number of days taken into consideration as part of the state.</a:t>
            </a:r>
          </a:p>
          <a:p>
            <a:pPr>
              <a:buClr>
                <a:srgbClr val="000000"/>
              </a:buClr>
              <a:buSzPct val="25000"/>
            </a:pPr>
            <a:r>
              <a:rPr lang="en-US" sz="1867" dirty="0"/>
              <a:t>(d=5 for Fig 1)</a:t>
            </a:r>
          </a:p>
          <a:p>
            <a:pPr>
              <a:buClr>
                <a:srgbClr val="000000"/>
              </a:buClr>
              <a:buSzPct val="25000"/>
            </a:pPr>
            <a:endParaRPr lang="en-US" sz="1867" b="1" dirty="0"/>
          </a:p>
          <a:p>
            <a:pPr>
              <a:buClr>
                <a:srgbClr val="000000"/>
              </a:buClr>
              <a:buSzPct val="25000"/>
            </a:pPr>
            <a:r>
              <a:rPr lang="en-US" sz="1867" b="1" dirty="0"/>
              <a:t>Action a</a:t>
            </a:r>
            <a:r>
              <a:rPr lang="en-US" sz="1867" dirty="0"/>
              <a:t> = set of all actions on one stock: Buy (1), Sell (-1) and Hold (0) They signify long, short or neutral positions (p) respectively.</a:t>
            </a:r>
          </a:p>
          <a:p>
            <a:pPr>
              <a:buClr>
                <a:srgbClr val="000000"/>
              </a:buClr>
              <a:buSzPct val="25000"/>
            </a:pPr>
            <a:endParaRPr lang="en-US" sz="1867" b="1" dirty="0"/>
          </a:p>
          <a:p>
            <a:pPr>
              <a:buClr>
                <a:srgbClr val="000000"/>
              </a:buClr>
              <a:buSzPct val="25000"/>
            </a:pPr>
            <a:r>
              <a:rPr lang="en-US" sz="1867" b="1" dirty="0"/>
              <a:t>Position p(a)</a:t>
            </a:r>
            <a:r>
              <a:rPr lang="en-US" sz="1867" dirty="0"/>
              <a:t> = Long (1), short (-1) and neutral (0).</a:t>
            </a:r>
          </a:p>
          <a:p>
            <a:pPr>
              <a:buClr>
                <a:srgbClr val="000000"/>
              </a:buClr>
              <a:buSzPct val="25000"/>
            </a:pPr>
            <a:endParaRPr lang="en-US" sz="1867" b="1" dirty="0"/>
          </a:p>
          <a:p>
            <a:pPr>
              <a:buClr>
                <a:srgbClr val="000000"/>
              </a:buClr>
              <a:buSzPct val="25000"/>
            </a:pPr>
            <a:r>
              <a:rPr lang="en-US" sz="1867" b="1" dirty="0"/>
              <a:t>Reward r(p, s')</a:t>
            </a:r>
            <a:r>
              <a:rPr lang="en-US" sz="1867" dirty="0"/>
              <a:t> = p * (Difference between the close and open prices at state s' which the agent arrives at by taking action a on state s).</a:t>
            </a:r>
          </a:p>
          <a:p>
            <a:pPr>
              <a:buClr>
                <a:srgbClr val="000000"/>
              </a:buClr>
              <a:buSzPct val="25000"/>
            </a:pPr>
            <a:endParaRPr lang="en-US" sz="1867" b="1" dirty="0"/>
          </a:p>
          <a:p>
            <a:pPr>
              <a:buClr>
                <a:srgbClr val="000000"/>
              </a:buClr>
              <a:buSzPct val="25000"/>
            </a:pPr>
            <a:r>
              <a:rPr lang="en-US" sz="1867" b="1" dirty="0"/>
              <a:t>Policy </a:t>
            </a:r>
            <a:r>
              <a:rPr lang="el-GR" sz="2000" b="1" dirty="0"/>
              <a:t>π</a:t>
            </a:r>
            <a:r>
              <a:rPr lang="en-US" sz="1867" b="1" dirty="0"/>
              <a:t>(s)</a:t>
            </a:r>
            <a:r>
              <a:rPr lang="en-US" sz="1867" dirty="0"/>
              <a:t> = The trading strategy of the agent at state s. It is essentially the probability distribution of action a at state s. The sum of the probability distribution amounts to 1.</a:t>
            </a:r>
          </a:p>
          <a:p>
            <a:pPr>
              <a:buClr>
                <a:srgbClr val="000000"/>
              </a:buClr>
              <a:buSzPct val="25000"/>
            </a:pPr>
            <a:endParaRPr lang="en-US" sz="1867" b="1" dirty="0"/>
          </a:p>
          <a:p>
            <a:pPr>
              <a:buClr>
                <a:srgbClr val="000000"/>
              </a:buClr>
              <a:buSzPct val="25000"/>
            </a:pPr>
            <a:r>
              <a:rPr lang="en-US" sz="1867" b="1" dirty="0"/>
              <a:t>Action-value function Q</a:t>
            </a:r>
            <a:r>
              <a:rPr lang="el-GR" sz="1800" b="1" dirty="0"/>
              <a:t>π</a:t>
            </a:r>
            <a:r>
              <a:rPr lang="en-US" sz="1867" b="1" dirty="0"/>
              <a:t>(s, a)</a:t>
            </a:r>
            <a:r>
              <a:rPr lang="en-US" sz="1867" dirty="0"/>
              <a:t> =  The expected reward achieved by action a at state s following policy </a:t>
            </a:r>
            <a:r>
              <a:rPr lang="el-GR" sz="2000" dirty="0"/>
              <a:t>π</a:t>
            </a:r>
            <a:r>
              <a:rPr lang="en-US" sz="1867" dirty="0"/>
              <a:t>.</a:t>
            </a:r>
          </a:p>
        </p:txBody>
      </p:sp>
      <p:sp>
        <p:nvSpPr>
          <p:cNvPr id="63" name="Shape 133"/>
          <p:cNvSpPr txBox="1"/>
          <p:nvPr/>
        </p:nvSpPr>
        <p:spPr>
          <a:xfrm>
            <a:off x="726387" y="10599064"/>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Problem Description</a:t>
            </a:r>
          </a:p>
        </p:txBody>
      </p:sp>
      <p:sp>
        <p:nvSpPr>
          <p:cNvPr id="64" name="Shape 132"/>
          <p:cNvSpPr txBox="1"/>
          <p:nvPr/>
        </p:nvSpPr>
        <p:spPr>
          <a:xfrm>
            <a:off x="8926123" y="3709834"/>
            <a:ext cx="7865304" cy="7088064"/>
          </a:xfrm>
          <a:prstGeom prst="rect">
            <a:avLst/>
          </a:prstGeom>
          <a:noFill/>
          <a:ln>
            <a:noFill/>
          </a:ln>
        </p:spPr>
        <p:txBody>
          <a:bodyPr lIns="133350" tIns="133350" rIns="133350" bIns="133350" anchor="t" anchorCtr="0">
            <a:noAutofit/>
          </a:bodyPr>
          <a:lstStyle/>
          <a:p>
            <a:pPr>
              <a:buClr>
                <a:srgbClr val="000000"/>
              </a:buClr>
              <a:buSzPct val="25000"/>
            </a:pPr>
            <a:r>
              <a:rPr lang="en-US" sz="1867" dirty="0"/>
              <a:t>Q learning has been used in this work since the problem can be modelled as a Markov Decision Process. Q learning finds a policy that is optimal in the sense that it maximizes the expected value of the total reward over any and all successive steps, starting from the current state. Being a model-free reinforcement learning algorithm, the goal of Q learning is to learn the optimal policy, which directs an agent towards the correct action to take in a situation. It does not require a model of the environment, and it can handle problems with random transitions and rewards, without requiring changes.</a:t>
            </a:r>
          </a:p>
          <a:p>
            <a:pPr>
              <a:buClr>
                <a:srgbClr val="000000"/>
              </a:buClr>
              <a:buSzPct val="25000"/>
            </a:pPr>
            <a:endParaRPr lang="en-US" sz="1867" dirty="0"/>
          </a:p>
          <a:p>
            <a:pPr>
              <a:buClr>
                <a:srgbClr val="000000"/>
              </a:buClr>
              <a:buSzPct val="25000"/>
            </a:pPr>
            <a:r>
              <a:rPr lang="en-US" sz="1867" dirty="0"/>
              <a:t>This method approximates the Quality value (q value) of each state, action pair using the Bellman Equation.</a:t>
            </a:r>
          </a:p>
          <a:p>
            <a:pPr>
              <a:buClr>
                <a:srgbClr val="000000"/>
              </a:buClr>
              <a:buSzPct val="25000"/>
            </a:pPr>
            <a:endParaRPr lang="en-US" sz="1867" dirty="0"/>
          </a:p>
          <a:p>
            <a:pPr>
              <a:buClr>
                <a:srgbClr val="000000"/>
              </a:buClr>
              <a:buSzPct val="25000"/>
            </a:pPr>
            <a:r>
              <a:rPr lang="en-US" sz="1867" dirty="0"/>
              <a:t>The Q value which is a metric to evaluate how good a specific state, action pair is relative to others. It takes into account future estimated reward and immediate reward based on the action it took, to compute the q value</a:t>
            </a:r>
          </a:p>
          <a:p>
            <a:pPr>
              <a:buClr>
                <a:srgbClr val="000000"/>
              </a:buClr>
              <a:buSzPct val="25000"/>
            </a:pPr>
            <a:endParaRPr lang="en-US" sz="1867" dirty="0"/>
          </a:p>
          <a:p>
            <a:pPr>
              <a:buClr>
                <a:srgbClr val="000000"/>
              </a:buClr>
              <a:buSzPct val="25000"/>
            </a:pPr>
            <a:r>
              <a:rPr lang="en-US" sz="1867" dirty="0"/>
              <a:t>We  have used a CNN to approximate the image states instead of raw values. A CNN takes advantage of the hierarchical pattern in image data and assembles more complex patterns using smaller and simpler patterns. They learn weights and biases to assign importance to the relevant features in the image. It has been essential in this project to be able to train on images of the stock market.</a:t>
            </a:r>
          </a:p>
        </p:txBody>
      </p:sp>
      <p:sp>
        <p:nvSpPr>
          <p:cNvPr id="65" name="Shape 133"/>
          <p:cNvSpPr txBox="1"/>
          <p:nvPr/>
        </p:nvSpPr>
        <p:spPr>
          <a:xfrm>
            <a:off x="9022375" y="3394665"/>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Methods</a:t>
            </a:r>
          </a:p>
        </p:txBody>
      </p:sp>
      <p:sp>
        <p:nvSpPr>
          <p:cNvPr id="67" name="Shape 132"/>
          <p:cNvSpPr txBox="1"/>
          <p:nvPr/>
        </p:nvSpPr>
        <p:spPr>
          <a:xfrm>
            <a:off x="8925993" y="11265804"/>
            <a:ext cx="7865434" cy="2120662"/>
          </a:xfrm>
          <a:prstGeom prst="rect">
            <a:avLst/>
          </a:prstGeom>
          <a:noFill/>
          <a:ln>
            <a:noFill/>
          </a:ln>
        </p:spPr>
        <p:txBody>
          <a:bodyPr lIns="133350" tIns="133350" rIns="133350" bIns="133350" anchor="t" anchorCtr="0">
            <a:noAutofit/>
          </a:bodyPr>
          <a:lstStyle/>
          <a:p>
            <a:pPr>
              <a:buClr>
                <a:srgbClr val="000000"/>
              </a:buClr>
              <a:buSzPct val="25000"/>
            </a:pPr>
            <a:r>
              <a:rPr lang="en-US" sz="1867" dirty="0"/>
              <a:t>Training has been done on 200 days of 2019 Netflix stock data combined with Google trends data from the search string ‘</a:t>
            </a:r>
            <a:r>
              <a:rPr lang="en-US" sz="1867" dirty="0" err="1"/>
              <a:t>Stockmarket</a:t>
            </a:r>
            <a:r>
              <a:rPr lang="en-US" sz="1867" dirty="0"/>
              <a:t> crash’ from the same time period.</a:t>
            </a:r>
          </a:p>
          <a:p>
            <a:pPr>
              <a:buClr>
                <a:srgbClr val="000000"/>
              </a:buClr>
              <a:buSzPct val="25000"/>
            </a:pPr>
            <a:endParaRPr lang="en-US" sz="1867" dirty="0"/>
          </a:p>
          <a:p>
            <a:pPr>
              <a:buClr>
                <a:srgbClr val="000000"/>
              </a:buClr>
              <a:buSzPct val="25000"/>
            </a:pPr>
            <a:r>
              <a:rPr lang="en-US" sz="1867" dirty="0"/>
              <a:t>Testing has been done on subsequent 7 days of the 2019 dataset.</a:t>
            </a:r>
          </a:p>
        </p:txBody>
      </p:sp>
      <p:sp>
        <p:nvSpPr>
          <p:cNvPr id="68" name="Shape 133"/>
          <p:cNvSpPr txBox="1"/>
          <p:nvPr/>
        </p:nvSpPr>
        <p:spPr>
          <a:xfrm>
            <a:off x="9022375" y="10849629"/>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Results</a:t>
            </a:r>
          </a:p>
        </p:txBody>
      </p:sp>
      <p:sp>
        <p:nvSpPr>
          <p:cNvPr id="79" name="Shape 132"/>
          <p:cNvSpPr txBox="1"/>
          <p:nvPr/>
        </p:nvSpPr>
        <p:spPr>
          <a:xfrm>
            <a:off x="17343867" y="9550308"/>
            <a:ext cx="7741827" cy="2767242"/>
          </a:xfrm>
          <a:prstGeom prst="rect">
            <a:avLst/>
          </a:prstGeom>
          <a:noFill/>
          <a:ln>
            <a:noFill/>
          </a:ln>
        </p:spPr>
        <p:txBody>
          <a:bodyPr lIns="133350" tIns="133350" rIns="133350" bIns="133350" anchor="t" anchorCtr="0">
            <a:noAutofit/>
          </a:bodyPr>
          <a:lstStyle/>
          <a:p>
            <a:pPr>
              <a:buClr>
                <a:srgbClr val="000000"/>
              </a:buClr>
              <a:buSzPct val="25000"/>
            </a:pPr>
            <a:r>
              <a:rPr lang="en-US" sz="1867" dirty="0"/>
              <a:t>For this specific dataset, the agent makes positive returns on one stock as shown in </a:t>
            </a:r>
            <a:r>
              <a:rPr lang="en-US" sz="1867" b="1" dirty="0"/>
              <a:t>Figure 2. </a:t>
            </a:r>
            <a:r>
              <a:rPr lang="en-US" sz="1867" dirty="0"/>
              <a:t>As shown in </a:t>
            </a:r>
            <a:r>
              <a:rPr lang="en-US" sz="1867" b="1" dirty="0"/>
              <a:t>Figure 3</a:t>
            </a:r>
            <a:r>
              <a:rPr lang="en-US" sz="1867" dirty="0"/>
              <a:t>, the blue line represents the correlation between stock and trend data for the same dataset.</a:t>
            </a:r>
          </a:p>
          <a:p>
            <a:pPr>
              <a:buClr>
                <a:srgbClr val="000000"/>
              </a:buClr>
              <a:buSzPct val="25000"/>
            </a:pPr>
            <a:endParaRPr lang="en-US" sz="1867" dirty="0"/>
          </a:p>
          <a:p>
            <a:pPr>
              <a:buClr>
                <a:srgbClr val="000000"/>
              </a:buClr>
              <a:buSzPct val="25000"/>
            </a:pPr>
            <a:r>
              <a:rPr lang="en-US" sz="1867" dirty="0"/>
              <a:t>From further experimentation, we have noticed that correlation graphs between stock and trends data suggest that low correlation results in more negative trades than positive. High correlation between the data sets suggest that the agent is able to successfully make majority positive trades.</a:t>
            </a:r>
          </a:p>
        </p:txBody>
      </p:sp>
      <p:sp>
        <p:nvSpPr>
          <p:cNvPr id="80" name="Shape 133"/>
          <p:cNvSpPr txBox="1"/>
          <p:nvPr/>
        </p:nvSpPr>
        <p:spPr>
          <a:xfrm>
            <a:off x="17297274" y="9119634"/>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Summary</a:t>
            </a:r>
          </a:p>
        </p:txBody>
      </p:sp>
      <p:sp>
        <p:nvSpPr>
          <p:cNvPr id="81" name="Shape 132"/>
          <p:cNvSpPr txBox="1"/>
          <p:nvPr/>
        </p:nvSpPr>
        <p:spPr>
          <a:xfrm>
            <a:off x="17270644" y="12764339"/>
            <a:ext cx="7824162" cy="2004904"/>
          </a:xfrm>
          <a:prstGeom prst="rect">
            <a:avLst/>
          </a:prstGeom>
          <a:noFill/>
          <a:ln>
            <a:noFill/>
          </a:ln>
        </p:spPr>
        <p:txBody>
          <a:bodyPr lIns="133350" tIns="133350" rIns="133350" bIns="133350" anchor="t" anchorCtr="0">
            <a:noAutofit/>
          </a:bodyPr>
          <a:lstStyle/>
          <a:p>
            <a:pPr>
              <a:buClr>
                <a:srgbClr val="000000"/>
              </a:buClr>
              <a:buSzPct val="25000"/>
            </a:pPr>
            <a:r>
              <a:rPr lang="en-US" sz="1867" dirty="0"/>
              <a:t>This project showcases two things. Firstly, that its possible to train a RL agent to make successful trades in a model free financial market using image data. Secondly, that social media, Google in particular, does have correlation with stock prices that can be exploited to make meaningful predictions as long as they're being guided by domain knowledge.</a:t>
            </a:r>
          </a:p>
        </p:txBody>
      </p:sp>
      <p:sp>
        <p:nvSpPr>
          <p:cNvPr id="82" name="Shape 133"/>
          <p:cNvSpPr txBox="1"/>
          <p:nvPr/>
        </p:nvSpPr>
        <p:spPr>
          <a:xfrm>
            <a:off x="17270644" y="12398231"/>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Conclusion</a:t>
            </a:r>
          </a:p>
        </p:txBody>
      </p:sp>
      <p:sp>
        <p:nvSpPr>
          <p:cNvPr id="83" name="Shape 132"/>
          <p:cNvSpPr txBox="1"/>
          <p:nvPr/>
        </p:nvSpPr>
        <p:spPr>
          <a:xfrm>
            <a:off x="17282504" y="15206000"/>
            <a:ext cx="7824162" cy="3387536"/>
          </a:xfrm>
          <a:prstGeom prst="rect">
            <a:avLst/>
          </a:prstGeom>
          <a:noFill/>
          <a:ln>
            <a:noFill/>
          </a:ln>
        </p:spPr>
        <p:txBody>
          <a:bodyPr lIns="133350" tIns="133350" rIns="133350" bIns="133350" anchor="t" anchorCtr="0">
            <a:noAutofit/>
          </a:bodyPr>
          <a:lstStyle/>
          <a:p>
            <a:pPr>
              <a:buClr>
                <a:srgbClr val="000000"/>
              </a:buClr>
              <a:buSzPct val="25000"/>
            </a:pPr>
            <a:r>
              <a:rPr lang="en-US" sz="1867" dirty="0" err="1"/>
              <a:t>Zhuoran</a:t>
            </a:r>
            <a:r>
              <a:rPr lang="en-US" sz="1867" dirty="0"/>
              <a:t> </a:t>
            </a:r>
            <a:r>
              <a:rPr lang="en-US" sz="1867" dirty="0" err="1"/>
              <a:t>Xiong</a:t>
            </a:r>
            <a:r>
              <a:rPr lang="en-US" sz="1867" dirty="0"/>
              <a:t>, Xiao-Yang Liu, Shan Zhong, </a:t>
            </a:r>
            <a:r>
              <a:rPr lang="en-US" sz="1867" dirty="0" err="1"/>
              <a:t>Hongyang</a:t>
            </a:r>
            <a:r>
              <a:rPr lang="en-US" sz="1867" dirty="0"/>
              <a:t> (Bruce) </a:t>
            </a:r>
            <a:r>
              <a:rPr lang="en-US" sz="1867" dirty="0" err="1"/>
              <a:t>Yangand</a:t>
            </a:r>
            <a:r>
              <a:rPr lang="en-US" sz="1867" dirty="0"/>
              <a:t>  Anwar  Walid,  “Practical  Deep  Reinforcement  Learning  </a:t>
            </a:r>
            <a:r>
              <a:rPr lang="en-US" sz="1867" dirty="0" err="1"/>
              <a:t>Approachfor</a:t>
            </a:r>
            <a:r>
              <a:rPr lang="en-US" sz="1867" dirty="0"/>
              <a:t> Stock Trading,” </a:t>
            </a:r>
            <a:r>
              <a:rPr lang="en-US" sz="1867" dirty="0" err="1"/>
              <a:t>CoRR</a:t>
            </a:r>
            <a:r>
              <a:rPr lang="en-US" sz="1867" dirty="0"/>
              <a:t>, abs/1811.07522, 2018</a:t>
            </a:r>
          </a:p>
          <a:p>
            <a:pPr>
              <a:buClr>
                <a:srgbClr val="000000"/>
              </a:buClr>
              <a:buSzPct val="25000"/>
            </a:pPr>
            <a:endParaRPr lang="en-US" sz="1867" dirty="0"/>
          </a:p>
          <a:p>
            <a:pPr>
              <a:buClr>
                <a:srgbClr val="000000"/>
              </a:buClr>
              <a:buSzPct val="25000"/>
            </a:pPr>
            <a:r>
              <a:rPr lang="en-US" sz="1867" dirty="0" err="1"/>
              <a:t>Zhipeng</a:t>
            </a:r>
            <a:r>
              <a:rPr lang="en-US" sz="1867" dirty="0"/>
              <a:t>  Liang,  Hao  Chen,  </a:t>
            </a:r>
            <a:r>
              <a:rPr lang="en-US" sz="1867" dirty="0" err="1"/>
              <a:t>Junhao</a:t>
            </a:r>
            <a:r>
              <a:rPr lang="en-US" sz="1867" dirty="0"/>
              <a:t>  Zhu,  </a:t>
            </a:r>
            <a:r>
              <a:rPr lang="en-US" sz="1867" dirty="0" err="1"/>
              <a:t>Kangkang</a:t>
            </a:r>
            <a:r>
              <a:rPr lang="en-US" sz="1867" dirty="0"/>
              <a:t>  Jiang,  </a:t>
            </a:r>
            <a:r>
              <a:rPr lang="en-US" sz="1867" dirty="0" err="1"/>
              <a:t>Yanran</a:t>
            </a:r>
            <a:r>
              <a:rPr lang="en-US" sz="1867" dirty="0"/>
              <a:t>  </a:t>
            </a:r>
            <a:r>
              <a:rPr lang="en-US" sz="1867" dirty="0" err="1"/>
              <a:t>Li,“Adversarial</a:t>
            </a:r>
            <a:r>
              <a:rPr lang="en-US" sz="1867" dirty="0"/>
              <a:t>  Deep  Reinforcement  Learning  in  Portfolio  Management,”</a:t>
            </a:r>
            <a:r>
              <a:rPr lang="en-US" sz="1867" dirty="0" err="1"/>
              <a:t>CoRR</a:t>
            </a:r>
            <a:r>
              <a:rPr lang="en-US" sz="1867" dirty="0"/>
              <a:t>, abs/1808.09940v3, 2018</a:t>
            </a:r>
          </a:p>
          <a:p>
            <a:pPr>
              <a:buClr>
                <a:srgbClr val="000000"/>
              </a:buClr>
              <a:buSzPct val="25000"/>
            </a:pPr>
            <a:endParaRPr lang="en-US" sz="1867" dirty="0"/>
          </a:p>
          <a:p>
            <a:pPr>
              <a:buClr>
                <a:srgbClr val="000000"/>
              </a:buClr>
              <a:buSzPct val="25000"/>
            </a:pPr>
            <a:r>
              <a:rPr lang="en-US" sz="1867" dirty="0"/>
              <a:t>Reference for CNN implementation in DQN:</a:t>
            </a:r>
          </a:p>
          <a:p>
            <a:pPr>
              <a:buClr>
                <a:srgbClr val="000000"/>
              </a:buClr>
              <a:buSzPct val="25000"/>
            </a:pPr>
            <a:r>
              <a:rPr lang="en-US" sz="1867" dirty="0"/>
              <a:t>https://towardsdatascience.com/atari-reinforcement-learning-in-depth-part-1-ddqn-ceaa762a546f</a:t>
            </a:r>
          </a:p>
        </p:txBody>
      </p:sp>
      <p:sp>
        <p:nvSpPr>
          <p:cNvPr id="84" name="Shape 133"/>
          <p:cNvSpPr txBox="1"/>
          <p:nvPr/>
        </p:nvSpPr>
        <p:spPr>
          <a:xfrm>
            <a:off x="17303594" y="14734799"/>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References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39389" y="279300"/>
            <a:ext cx="3148604" cy="80389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593" y="294760"/>
            <a:ext cx="2548060" cy="2306210"/>
          </a:xfrm>
          <a:prstGeom prst="rect">
            <a:avLst/>
          </a:prstGeom>
        </p:spPr>
      </p:pic>
      <p:sp>
        <p:nvSpPr>
          <p:cNvPr id="50" name="Shape 133">
            <a:extLst>
              <a:ext uri="{FF2B5EF4-FFF2-40B4-BE49-F238E27FC236}">
                <a16:creationId xmlns:a16="http://schemas.microsoft.com/office/drawing/2014/main" id="{744E8C86-DA24-402F-AAC9-537740F28122}"/>
              </a:ext>
            </a:extLst>
          </p:cNvPr>
          <p:cNvSpPr txBox="1"/>
          <p:nvPr/>
        </p:nvSpPr>
        <p:spPr>
          <a:xfrm>
            <a:off x="637862" y="10052433"/>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1800" b="1" dirty="0"/>
              <a:t>   	Figure 1: Graphical representation of stock Image </a:t>
            </a:r>
          </a:p>
        </p:txBody>
      </p:sp>
      <p:sp>
        <p:nvSpPr>
          <p:cNvPr id="52" name="Shape 133">
            <a:extLst>
              <a:ext uri="{FF2B5EF4-FFF2-40B4-BE49-F238E27FC236}">
                <a16:creationId xmlns:a16="http://schemas.microsoft.com/office/drawing/2014/main" id="{046CA97E-7B80-4974-A854-A3B41B0BFAE1}"/>
              </a:ext>
            </a:extLst>
          </p:cNvPr>
          <p:cNvSpPr txBox="1"/>
          <p:nvPr/>
        </p:nvSpPr>
        <p:spPr>
          <a:xfrm>
            <a:off x="8842820" y="17997502"/>
            <a:ext cx="7917349" cy="430674"/>
          </a:xfrm>
          <a:prstGeom prst="rect">
            <a:avLst/>
          </a:prstGeom>
          <a:noFill/>
          <a:ln>
            <a:noFill/>
          </a:ln>
        </p:spPr>
        <p:txBody>
          <a:bodyPr lIns="53331" tIns="53331" rIns="53331" bIns="53331" anchor="ctr" anchorCtr="0">
            <a:noAutofit/>
          </a:bodyPr>
          <a:lstStyle/>
          <a:p>
            <a:pPr algn="ctr">
              <a:buClr>
                <a:srgbClr val="000000"/>
              </a:buClr>
              <a:buSzPct val="25000"/>
            </a:pPr>
            <a:r>
              <a:rPr lang="en-US" sz="1800" b="1" dirty="0"/>
              <a:t>Figure 2: Cumulative Reward vs Days</a:t>
            </a:r>
          </a:p>
        </p:txBody>
      </p:sp>
      <p:pic>
        <p:nvPicPr>
          <p:cNvPr id="8" name="Picture 7">
            <a:extLst>
              <a:ext uri="{FF2B5EF4-FFF2-40B4-BE49-F238E27FC236}">
                <a16:creationId xmlns:a16="http://schemas.microsoft.com/office/drawing/2014/main" id="{41A5FD21-3601-49D3-BFE4-663E1C929AB1}"/>
              </a:ext>
            </a:extLst>
          </p:cNvPr>
          <p:cNvPicPr>
            <a:picLocks noChangeAspect="1"/>
          </p:cNvPicPr>
          <p:nvPr/>
        </p:nvPicPr>
        <p:blipFill>
          <a:blip r:embed="rId5"/>
          <a:stretch>
            <a:fillRect/>
          </a:stretch>
        </p:blipFill>
        <p:spPr>
          <a:xfrm>
            <a:off x="2423460" y="6708279"/>
            <a:ext cx="4346155" cy="3259616"/>
          </a:xfrm>
          <a:prstGeom prst="rect">
            <a:avLst/>
          </a:prstGeom>
        </p:spPr>
      </p:pic>
      <p:pic>
        <p:nvPicPr>
          <p:cNvPr id="5" name="Picture 4" descr="A close up of a map&#10;&#10;Description automatically generated">
            <a:extLst>
              <a:ext uri="{FF2B5EF4-FFF2-40B4-BE49-F238E27FC236}">
                <a16:creationId xmlns:a16="http://schemas.microsoft.com/office/drawing/2014/main" id="{B6E030AF-A950-48B4-B548-1B6CDC5B5B63}"/>
              </a:ext>
            </a:extLst>
          </p:cNvPr>
          <p:cNvPicPr>
            <a:picLocks noChangeAspect="1"/>
          </p:cNvPicPr>
          <p:nvPr/>
        </p:nvPicPr>
        <p:blipFill>
          <a:blip r:embed="rId6"/>
          <a:stretch>
            <a:fillRect/>
          </a:stretch>
        </p:blipFill>
        <p:spPr>
          <a:xfrm>
            <a:off x="9304453" y="13289515"/>
            <a:ext cx="6994081" cy="4238837"/>
          </a:xfrm>
          <a:prstGeom prst="rect">
            <a:avLst/>
          </a:prstGeom>
        </p:spPr>
      </p:pic>
      <p:pic>
        <p:nvPicPr>
          <p:cNvPr id="9" name="Picture 8" descr="A close up of a map&#10;&#10;Description automatically generated">
            <a:extLst>
              <a:ext uri="{FF2B5EF4-FFF2-40B4-BE49-F238E27FC236}">
                <a16:creationId xmlns:a16="http://schemas.microsoft.com/office/drawing/2014/main" id="{73249BFE-B2BD-45AE-B963-0338C3D894CF}"/>
              </a:ext>
            </a:extLst>
          </p:cNvPr>
          <p:cNvPicPr>
            <a:picLocks noChangeAspect="1"/>
          </p:cNvPicPr>
          <p:nvPr/>
        </p:nvPicPr>
        <p:blipFill>
          <a:blip r:embed="rId7"/>
          <a:stretch>
            <a:fillRect/>
          </a:stretch>
        </p:blipFill>
        <p:spPr>
          <a:xfrm>
            <a:off x="18005644" y="3368459"/>
            <a:ext cx="6367266" cy="4775450"/>
          </a:xfrm>
          <a:prstGeom prst="rect">
            <a:avLst/>
          </a:prstGeom>
        </p:spPr>
      </p:pic>
      <p:sp>
        <p:nvSpPr>
          <p:cNvPr id="56" name="Shape 133">
            <a:extLst>
              <a:ext uri="{FF2B5EF4-FFF2-40B4-BE49-F238E27FC236}">
                <a16:creationId xmlns:a16="http://schemas.microsoft.com/office/drawing/2014/main" id="{D2A89EA0-A6C1-47A0-B494-226B4E8175EC}"/>
              </a:ext>
            </a:extLst>
          </p:cNvPr>
          <p:cNvSpPr txBox="1"/>
          <p:nvPr/>
        </p:nvSpPr>
        <p:spPr>
          <a:xfrm>
            <a:off x="17297274" y="8464129"/>
            <a:ext cx="7917349" cy="430674"/>
          </a:xfrm>
          <a:prstGeom prst="rect">
            <a:avLst/>
          </a:prstGeom>
          <a:noFill/>
          <a:ln>
            <a:noFill/>
          </a:ln>
        </p:spPr>
        <p:txBody>
          <a:bodyPr lIns="53331" tIns="53331" rIns="53331" bIns="53331" anchor="ctr" anchorCtr="0">
            <a:noAutofit/>
          </a:bodyPr>
          <a:lstStyle/>
          <a:p>
            <a:pPr algn="ctr">
              <a:buClr>
                <a:srgbClr val="000000"/>
              </a:buClr>
              <a:buSzPct val="25000"/>
            </a:pPr>
            <a:r>
              <a:rPr lang="en-US" sz="1800" b="1" dirty="0"/>
              <a:t>Figure 3: Correlation between Netflix and ‘</a:t>
            </a:r>
            <a:r>
              <a:rPr lang="en-US" sz="1800" b="1" dirty="0" err="1"/>
              <a:t>Stockmarket</a:t>
            </a:r>
            <a:r>
              <a:rPr lang="en-US" sz="1800" b="1" dirty="0"/>
              <a:t> crash’ dataset</a:t>
            </a:r>
          </a:p>
        </p:txBody>
      </p:sp>
    </p:spTree>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TM04033917[[fn=Berlin]]</Template>
  <TotalTime>9832</TotalTime>
  <Words>744</Words>
  <Application>Microsoft Office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Trebuchet MS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Farzin</dc:creator>
  <cp:lastModifiedBy>Agnibh Dasgupta</cp:lastModifiedBy>
  <cp:revision>71</cp:revision>
  <dcterms:modified xsi:type="dcterms:W3CDTF">2020-05-08T02:00:36Z</dcterms:modified>
</cp:coreProperties>
</file>