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1672"/>
    <p:restoredTop sz="94622"/>
  </p:normalViewPr>
  <p:slideViewPr>
    <p:cSldViewPr snapToGrid="0">
      <p:cViewPr>
        <p:scale>
          <a:sx n="40" d="100"/>
          <a:sy n="40" d="100"/>
        </p:scale>
        <p:origin x="15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dirty="0"/>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00602" y="3632763"/>
            <a:ext cx="7858105" cy="2914152"/>
          </a:xfrm>
          <a:prstGeom prst="rect">
            <a:avLst/>
          </a:prstGeom>
          <a:noFill/>
          <a:ln>
            <a:noFill/>
          </a:ln>
        </p:spPr>
        <p:txBody>
          <a:bodyPr lIns="133350" tIns="133350" rIns="133350" bIns="133350" anchor="t" anchorCtr="0">
            <a:noAutofit/>
          </a:bodyPr>
          <a:lstStyle/>
          <a:p>
            <a:pPr>
              <a:buClr>
                <a:srgbClr val="000000"/>
              </a:buClr>
              <a:buSzPct val="25000"/>
            </a:pPr>
            <a:r>
              <a:rPr lang="en-US" sz="1867" dirty="0"/>
              <a:t>Developing a strategy for stock trading is a vital part of investment companies. However, it is difficult to obtain an optimal strategy, given the complex and dynamic nature of the stock market. This thesis aims to explore the applications of RL with the goal of maximizing returns from market investment, keeping in mind the human aspect of trading by utilizing stock prices in the form of candlesticks. DQN has been used to train an agent based on fused images of stock data and Google trends data via a CNN. This thesis explores the novel approach of using social media trends in the form of graphical information to augment training an RL agent for stock trading.</a:t>
            </a:r>
          </a:p>
        </p:txBody>
      </p:sp>
      <p:sp>
        <p:nvSpPr>
          <p:cNvPr id="133" name="Shape 133"/>
          <p:cNvSpPr txBox="1"/>
          <p:nvPr/>
        </p:nvSpPr>
        <p:spPr>
          <a:xfrm>
            <a:off x="667486" y="3366430"/>
            <a:ext cx="7858105" cy="266333"/>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a:solidFill>
                  <a:schemeClr val="bg1"/>
                </a:solidFill>
              </a:rPr>
              <a:t>Agnibh Dasgupta</a:t>
            </a:r>
          </a:p>
          <a:p>
            <a:pPr algn="ctr">
              <a:buClr>
                <a:srgbClr val="000000"/>
              </a:buClr>
              <a:buSzPct val="25000"/>
            </a:pPr>
            <a:r>
              <a:rPr lang="en-US" sz="3850" dirty="0">
                <a:solidFill>
                  <a:schemeClr val="bg1"/>
                </a:solidFill>
              </a:rPr>
              <a:t>CS 6890  ------  Reinforcement Learning  ----- Spring 2019</a:t>
            </a: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pPr>
            <a:r>
              <a:rPr lang="en-US" sz="5600" dirty="0">
                <a:solidFill>
                  <a:schemeClr val="bg1"/>
                </a:solidFill>
              </a:rPr>
              <a:t>DQN applied to stock trading</a:t>
            </a: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dirty="0"/>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67486" y="10984284"/>
            <a:ext cx="7928199" cy="7641836"/>
          </a:xfrm>
          <a:prstGeom prst="rect">
            <a:avLst/>
          </a:prstGeom>
          <a:noFill/>
          <a:ln>
            <a:noFill/>
          </a:ln>
        </p:spPr>
        <p:txBody>
          <a:bodyPr lIns="133350" tIns="133350" rIns="133350" bIns="133350" anchor="t" anchorCtr="0">
            <a:noAutofit/>
          </a:bodyPr>
          <a:lstStyle/>
          <a:p>
            <a:pPr>
              <a:buClr>
                <a:srgbClr val="000000"/>
              </a:buClr>
              <a:buSzPct val="25000"/>
            </a:pPr>
            <a:r>
              <a:rPr lang="en-US" sz="1867" dirty="0"/>
              <a:t>Due to the stochastic nature of the stock market, the stock trading process has been modelled as a Markov Decision Process (MDP) as follows:</a:t>
            </a:r>
          </a:p>
          <a:p>
            <a:pPr>
              <a:buClr>
                <a:srgbClr val="000000"/>
              </a:buClr>
              <a:buSzPct val="25000"/>
            </a:pPr>
            <a:endParaRPr lang="en-US" sz="1867" b="1" dirty="0"/>
          </a:p>
          <a:p>
            <a:pPr>
              <a:buClr>
                <a:srgbClr val="000000"/>
              </a:buClr>
              <a:buSzPct val="25000"/>
            </a:pPr>
            <a:r>
              <a:rPr lang="en-US" sz="1867" b="1" dirty="0"/>
              <a:t>State s</a:t>
            </a:r>
            <a:r>
              <a:rPr lang="en-US" sz="1867" dirty="0"/>
              <a:t> = Stocks, Trends concatenated along the z axis</a:t>
            </a:r>
          </a:p>
          <a:p>
            <a:pPr>
              <a:buClr>
                <a:srgbClr val="000000"/>
              </a:buClr>
              <a:buSzPct val="25000"/>
            </a:pPr>
            <a:r>
              <a:rPr lang="en-US" sz="1867" dirty="0"/>
              <a:t>It is a 3D array with shape = [d, d, 2] where,</a:t>
            </a:r>
          </a:p>
          <a:p>
            <a:pPr>
              <a:buClr>
                <a:srgbClr val="000000"/>
              </a:buClr>
              <a:buSzPct val="25000"/>
            </a:pPr>
            <a:r>
              <a:rPr lang="en-US" sz="1867" dirty="0"/>
              <a:t>	Stocks is an 2D array of dimensions [d, d, 1]</a:t>
            </a:r>
          </a:p>
          <a:p>
            <a:pPr>
              <a:buClr>
                <a:srgbClr val="000000"/>
              </a:buClr>
              <a:buSzPct val="25000"/>
            </a:pPr>
            <a:r>
              <a:rPr lang="en-US" sz="1867" dirty="0"/>
              <a:t>	Trends is an 2D array of dimensions [d, d, 1]</a:t>
            </a:r>
          </a:p>
          <a:p>
            <a:pPr>
              <a:buClr>
                <a:srgbClr val="000000"/>
              </a:buClr>
              <a:buSzPct val="25000"/>
            </a:pPr>
            <a:endParaRPr lang="en-US" sz="1867" b="1" dirty="0"/>
          </a:p>
          <a:p>
            <a:pPr>
              <a:buClr>
                <a:srgbClr val="000000"/>
              </a:buClr>
              <a:buSzPct val="25000"/>
            </a:pPr>
            <a:r>
              <a:rPr lang="en-US" sz="1867" b="1" dirty="0"/>
              <a:t>d</a:t>
            </a:r>
            <a:r>
              <a:rPr lang="en-US" sz="1867" dirty="0"/>
              <a:t> = number of days taken into consideration as part of the state.</a:t>
            </a:r>
          </a:p>
          <a:p>
            <a:pPr>
              <a:buClr>
                <a:srgbClr val="000000"/>
              </a:buClr>
              <a:buSzPct val="25000"/>
            </a:pPr>
            <a:r>
              <a:rPr lang="en-US" sz="1867" dirty="0"/>
              <a:t>(d=5 for Fig 1)</a:t>
            </a:r>
          </a:p>
          <a:p>
            <a:pPr>
              <a:buClr>
                <a:srgbClr val="000000"/>
              </a:buClr>
              <a:buSzPct val="25000"/>
            </a:pPr>
            <a:endParaRPr lang="en-US" sz="1867" b="1" dirty="0"/>
          </a:p>
          <a:p>
            <a:pPr>
              <a:buClr>
                <a:srgbClr val="000000"/>
              </a:buClr>
              <a:buSzPct val="25000"/>
            </a:pPr>
            <a:r>
              <a:rPr lang="en-US" sz="1867" b="1" dirty="0"/>
              <a:t>Action a</a:t>
            </a:r>
            <a:r>
              <a:rPr lang="en-US" sz="1867" dirty="0"/>
              <a:t> = set of all actions on one stock: Buy (1), Sell (-1) and Hold (0) They signify long, short or neutral positions (p) respectively.</a:t>
            </a:r>
          </a:p>
          <a:p>
            <a:pPr>
              <a:buClr>
                <a:srgbClr val="000000"/>
              </a:buClr>
              <a:buSzPct val="25000"/>
            </a:pPr>
            <a:endParaRPr lang="en-US" sz="1867" b="1" dirty="0"/>
          </a:p>
          <a:p>
            <a:pPr>
              <a:buClr>
                <a:srgbClr val="000000"/>
              </a:buClr>
              <a:buSzPct val="25000"/>
            </a:pPr>
            <a:r>
              <a:rPr lang="en-US" sz="1867" b="1" dirty="0"/>
              <a:t>Position p(a)</a:t>
            </a:r>
            <a:r>
              <a:rPr lang="en-US" sz="1867" dirty="0"/>
              <a:t> = Long (1), short (-1) and neutral (0).</a:t>
            </a:r>
          </a:p>
          <a:p>
            <a:pPr>
              <a:buClr>
                <a:srgbClr val="000000"/>
              </a:buClr>
              <a:buSzPct val="25000"/>
            </a:pPr>
            <a:endParaRPr lang="en-US" sz="1867" b="1" dirty="0"/>
          </a:p>
          <a:p>
            <a:pPr>
              <a:buClr>
                <a:srgbClr val="000000"/>
              </a:buClr>
              <a:buSzPct val="25000"/>
            </a:pPr>
            <a:r>
              <a:rPr lang="en-US" sz="1867" b="1" dirty="0"/>
              <a:t>Reward r(p, s')</a:t>
            </a:r>
            <a:r>
              <a:rPr lang="en-US" sz="1867" dirty="0"/>
              <a:t> = p * (Difference between the close and open prices at state s' which the agent arrives at by taking action a on state s).</a:t>
            </a:r>
          </a:p>
          <a:p>
            <a:pPr>
              <a:buClr>
                <a:srgbClr val="000000"/>
              </a:buClr>
              <a:buSzPct val="25000"/>
            </a:pPr>
            <a:endParaRPr lang="en-US" sz="1867" b="1" dirty="0"/>
          </a:p>
          <a:p>
            <a:pPr>
              <a:buClr>
                <a:srgbClr val="000000"/>
              </a:buClr>
              <a:buSzPct val="25000"/>
            </a:pPr>
            <a:r>
              <a:rPr lang="en-US" sz="1867" b="1" dirty="0"/>
              <a:t>Policy </a:t>
            </a:r>
            <a:r>
              <a:rPr lang="el-GR" sz="2000" b="1" dirty="0"/>
              <a:t>π</a:t>
            </a:r>
            <a:r>
              <a:rPr lang="en-US" sz="1867" b="1" dirty="0"/>
              <a:t>(s)</a:t>
            </a:r>
            <a:r>
              <a:rPr lang="en-US" sz="1867" dirty="0"/>
              <a:t> = The trading strategy of the agent at state s. It is essentially the probability distribution of action a at state s. The sum of the probability distribution amounts to 1.</a:t>
            </a:r>
          </a:p>
          <a:p>
            <a:pPr>
              <a:buClr>
                <a:srgbClr val="000000"/>
              </a:buClr>
              <a:buSzPct val="25000"/>
            </a:pPr>
            <a:endParaRPr lang="en-US" sz="1867" b="1" dirty="0"/>
          </a:p>
          <a:p>
            <a:pPr>
              <a:buClr>
                <a:srgbClr val="000000"/>
              </a:buClr>
              <a:buSzPct val="25000"/>
            </a:pPr>
            <a:r>
              <a:rPr lang="en-US" sz="1867" b="1" dirty="0"/>
              <a:t>Action-value function Q</a:t>
            </a:r>
            <a:r>
              <a:rPr lang="el-GR" sz="1800" b="1" dirty="0"/>
              <a:t>π</a:t>
            </a:r>
            <a:r>
              <a:rPr lang="en-US" sz="1867" b="1" dirty="0"/>
              <a:t>(s, a)</a:t>
            </a:r>
            <a:r>
              <a:rPr lang="en-US" sz="1867" dirty="0"/>
              <a:t> =  The expected reward achieved by action a at state s following policy </a:t>
            </a:r>
            <a:r>
              <a:rPr lang="el-GR" sz="2000" dirty="0"/>
              <a:t>π</a:t>
            </a:r>
            <a:r>
              <a:rPr lang="en-US" sz="1867" dirty="0"/>
              <a:t>.</a:t>
            </a:r>
          </a:p>
        </p:txBody>
      </p:sp>
      <p:sp>
        <p:nvSpPr>
          <p:cNvPr id="63" name="Shape 133"/>
          <p:cNvSpPr txBox="1"/>
          <p:nvPr/>
        </p:nvSpPr>
        <p:spPr>
          <a:xfrm>
            <a:off x="726387" y="105990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8926123" y="3709834"/>
            <a:ext cx="7865304" cy="7088064"/>
          </a:xfrm>
          <a:prstGeom prst="rect">
            <a:avLst/>
          </a:prstGeom>
          <a:noFill/>
          <a:ln>
            <a:noFill/>
          </a:ln>
        </p:spPr>
        <p:txBody>
          <a:bodyPr lIns="133350" tIns="133350" rIns="133350" bIns="133350" anchor="t" anchorCtr="0">
            <a:noAutofit/>
          </a:bodyPr>
          <a:lstStyle/>
          <a:p>
            <a:pPr>
              <a:buClr>
                <a:srgbClr val="000000"/>
              </a:buClr>
              <a:buSzPct val="25000"/>
            </a:pPr>
            <a:r>
              <a:rPr lang="en-US" sz="1867" dirty="0"/>
              <a:t>Q learning has been used in this work since the problem can be modelled as a Markov Decision Process. Q learning finds a policy that is optimal in the sense that it maximizes the expected value of the total reward over any and all successive steps, starting from the current state. Being a model-free reinforcement learning algorithm, the goal of Q learning is to learn the optimal policy, which directs an agent towards the correct action to take in a situation. It does not require a model of the environment, and it can handle problems with random transitions and rewards, without requiring changes.</a:t>
            </a:r>
          </a:p>
          <a:p>
            <a:pPr>
              <a:buClr>
                <a:srgbClr val="000000"/>
              </a:buClr>
              <a:buSzPct val="25000"/>
            </a:pPr>
            <a:endParaRPr lang="en-US" sz="1867" dirty="0"/>
          </a:p>
          <a:p>
            <a:pPr>
              <a:buClr>
                <a:srgbClr val="000000"/>
              </a:buClr>
              <a:buSzPct val="25000"/>
            </a:pPr>
            <a:r>
              <a:rPr lang="en-US" sz="1867" dirty="0"/>
              <a:t>This method approximates the Quality value (q value) of each state, action pair using the Bellman Equation.</a:t>
            </a:r>
          </a:p>
          <a:p>
            <a:pPr>
              <a:buClr>
                <a:srgbClr val="000000"/>
              </a:buClr>
              <a:buSzPct val="25000"/>
            </a:pPr>
            <a:endParaRPr lang="en-US" sz="1867" dirty="0"/>
          </a:p>
          <a:p>
            <a:pPr>
              <a:buClr>
                <a:srgbClr val="000000"/>
              </a:buClr>
              <a:buSzPct val="25000"/>
            </a:pPr>
            <a:r>
              <a:rPr lang="en-US" sz="1867" dirty="0"/>
              <a:t>The Q value which is a metric to evaluate how good a specific state, action pair is relative to others. It takes into account future estimated reward and immediate reward based on the action it took, to compute the q value</a:t>
            </a:r>
          </a:p>
          <a:p>
            <a:pPr>
              <a:buClr>
                <a:srgbClr val="000000"/>
              </a:buClr>
              <a:buSzPct val="25000"/>
            </a:pPr>
            <a:endParaRPr lang="en-US" sz="1867" dirty="0"/>
          </a:p>
          <a:p>
            <a:pPr>
              <a:buClr>
                <a:srgbClr val="000000"/>
              </a:buClr>
              <a:buSzPct val="25000"/>
            </a:pPr>
            <a:r>
              <a:rPr lang="en-US" sz="1867" dirty="0"/>
              <a:t>We  have used a CNN to approximate the image states instead of raw values. A CNN takes advantage of the hierarchical pattern in image data and assembles more complex patterns using smaller and simpler patterns. They learn weights and biases to assign importance to the relevant features in the image. It has been essential in this project to be able to train on images of the stock market.</a:t>
            </a:r>
          </a:p>
        </p:txBody>
      </p:sp>
      <p:sp>
        <p:nvSpPr>
          <p:cNvPr id="65" name="Shape 133"/>
          <p:cNvSpPr txBox="1"/>
          <p:nvPr/>
        </p:nvSpPr>
        <p:spPr>
          <a:xfrm>
            <a:off x="9022375" y="339466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Methods</a:t>
            </a:r>
          </a:p>
        </p:txBody>
      </p:sp>
      <p:sp>
        <p:nvSpPr>
          <p:cNvPr id="67" name="Shape 132"/>
          <p:cNvSpPr txBox="1"/>
          <p:nvPr/>
        </p:nvSpPr>
        <p:spPr>
          <a:xfrm>
            <a:off x="8925993" y="11265804"/>
            <a:ext cx="7865434" cy="2120662"/>
          </a:xfrm>
          <a:prstGeom prst="rect">
            <a:avLst/>
          </a:prstGeom>
          <a:noFill/>
          <a:ln>
            <a:noFill/>
          </a:ln>
        </p:spPr>
        <p:txBody>
          <a:bodyPr lIns="133350" tIns="133350" rIns="133350" bIns="133350" anchor="t" anchorCtr="0">
            <a:noAutofit/>
          </a:bodyPr>
          <a:lstStyle/>
          <a:p>
            <a:pPr>
              <a:buClr>
                <a:srgbClr val="000000"/>
              </a:buClr>
              <a:buSzPct val="25000"/>
            </a:pPr>
            <a:r>
              <a:rPr lang="en-US" sz="1867" dirty="0"/>
              <a:t>Training has been done on 200 days of 2019 Netflix stock data combined with Google trends data from the search string ‘</a:t>
            </a:r>
            <a:r>
              <a:rPr lang="en-US" sz="1867" dirty="0" err="1"/>
              <a:t>Stockmarket</a:t>
            </a:r>
            <a:r>
              <a:rPr lang="en-US" sz="1867" dirty="0"/>
              <a:t> crash’ from the same time period.</a:t>
            </a:r>
          </a:p>
          <a:p>
            <a:pPr>
              <a:buClr>
                <a:srgbClr val="000000"/>
              </a:buClr>
              <a:buSzPct val="25000"/>
            </a:pPr>
            <a:endParaRPr lang="en-US" sz="1867" dirty="0"/>
          </a:p>
          <a:p>
            <a:pPr>
              <a:buClr>
                <a:srgbClr val="000000"/>
              </a:buClr>
              <a:buSzPct val="25000"/>
            </a:pPr>
            <a:r>
              <a:rPr lang="en-US" sz="1867" dirty="0"/>
              <a:t>Testing has been done on subsequent 7 days of the 2019 dataset.</a:t>
            </a:r>
          </a:p>
        </p:txBody>
      </p:sp>
      <p:sp>
        <p:nvSpPr>
          <p:cNvPr id="68" name="Shape 133"/>
          <p:cNvSpPr txBox="1"/>
          <p:nvPr/>
        </p:nvSpPr>
        <p:spPr>
          <a:xfrm>
            <a:off x="9022375" y="1084962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9" name="Shape 132"/>
          <p:cNvSpPr txBox="1"/>
          <p:nvPr/>
        </p:nvSpPr>
        <p:spPr>
          <a:xfrm>
            <a:off x="17360355" y="9325477"/>
            <a:ext cx="7741827" cy="2767242"/>
          </a:xfrm>
          <a:prstGeom prst="rect">
            <a:avLst/>
          </a:prstGeom>
          <a:noFill/>
          <a:ln>
            <a:noFill/>
          </a:ln>
        </p:spPr>
        <p:txBody>
          <a:bodyPr lIns="133350" tIns="133350" rIns="133350" bIns="133350" anchor="t" anchorCtr="0">
            <a:noAutofit/>
          </a:bodyPr>
          <a:lstStyle/>
          <a:p>
            <a:pPr>
              <a:buClr>
                <a:srgbClr val="000000"/>
              </a:buClr>
              <a:buSzPct val="25000"/>
            </a:pPr>
            <a:r>
              <a:rPr lang="en-US" sz="1867" dirty="0"/>
              <a:t>From the results we can see that keyword selection for trends data plays a huge role in the agent's ability to make positive trades. Good keywords are ones with high correlation with stock data in the same time frame. Correlation graphs between stock and trends data suggests that low correlation results in more negative cumulative reward due to the agent taking more random actions. From our experimentation, high correlation between the data sets helps the agent successfully make majority positive trades as shown in </a:t>
            </a:r>
            <a:r>
              <a:rPr lang="en-US" sz="1867" b="1" dirty="0"/>
              <a:t>Figure 3.</a:t>
            </a:r>
          </a:p>
        </p:txBody>
      </p:sp>
      <p:sp>
        <p:nvSpPr>
          <p:cNvPr id="80" name="Shape 133"/>
          <p:cNvSpPr txBox="1"/>
          <p:nvPr/>
        </p:nvSpPr>
        <p:spPr>
          <a:xfrm>
            <a:off x="17313762" y="889480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313762" y="12194815"/>
            <a:ext cx="7824162" cy="2004904"/>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This thesis showcases two things. Firstly, that its possible to train a Reinforcement Learning agent to make successful trades in a model free financial market using data in the form of graphs. Secondly, that social media, Google Trends in particular, does have correlation with stock prices that can be exploited to make meaningful predictions as long as they're being guided by domain knowledge. Using highly correlated data can be used to augment the feature space and make meaningful predictions.</a:t>
            </a:r>
          </a:p>
        </p:txBody>
      </p:sp>
      <p:sp>
        <p:nvSpPr>
          <p:cNvPr id="82" name="Shape 133"/>
          <p:cNvSpPr txBox="1"/>
          <p:nvPr/>
        </p:nvSpPr>
        <p:spPr>
          <a:xfrm>
            <a:off x="17313762" y="11828707"/>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82504" y="15206000"/>
            <a:ext cx="7824162" cy="3387536"/>
          </a:xfrm>
          <a:prstGeom prst="rect">
            <a:avLst/>
          </a:prstGeom>
          <a:noFill/>
          <a:ln>
            <a:noFill/>
          </a:ln>
        </p:spPr>
        <p:txBody>
          <a:bodyPr lIns="133350" tIns="133350" rIns="133350" bIns="133350" anchor="t" anchorCtr="0">
            <a:noAutofit/>
          </a:bodyPr>
          <a:lstStyle/>
          <a:p>
            <a:pPr>
              <a:buClr>
                <a:srgbClr val="000000"/>
              </a:buClr>
              <a:buSzPct val="25000"/>
            </a:pPr>
            <a:r>
              <a:rPr lang="en-US" sz="1867" dirty="0" err="1"/>
              <a:t>Zhuoran</a:t>
            </a:r>
            <a:r>
              <a:rPr lang="en-US" sz="1867" dirty="0"/>
              <a:t> </a:t>
            </a:r>
            <a:r>
              <a:rPr lang="en-US" sz="1867" dirty="0" err="1"/>
              <a:t>Xiong</a:t>
            </a:r>
            <a:r>
              <a:rPr lang="en-US" sz="1867" dirty="0"/>
              <a:t>, Xiao-Yang Liu, Shan Zhong, </a:t>
            </a:r>
            <a:r>
              <a:rPr lang="en-US" sz="1867" dirty="0" err="1"/>
              <a:t>Hongyang</a:t>
            </a:r>
            <a:r>
              <a:rPr lang="en-US" sz="1867" dirty="0"/>
              <a:t> (Bruce) </a:t>
            </a:r>
            <a:r>
              <a:rPr lang="en-US" sz="1867" dirty="0" err="1"/>
              <a:t>Yangand</a:t>
            </a:r>
            <a:r>
              <a:rPr lang="en-US" sz="1867" dirty="0"/>
              <a:t>  Anwar  Walid,  “Practical  Deep  Reinforcement  Learning  </a:t>
            </a:r>
            <a:r>
              <a:rPr lang="en-US" sz="1867" dirty="0" err="1"/>
              <a:t>Approachfor</a:t>
            </a:r>
            <a:r>
              <a:rPr lang="en-US" sz="1867" dirty="0"/>
              <a:t> Stock Trading,” </a:t>
            </a:r>
            <a:r>
              <a:rPr lang="en-US" sz="1867" dirty="0" err="1"/>
              <a:t>CoRR</a:t>
            </a:r>
            <a:r>
              <a:rPr lang="en-US" sz="1867" dirty="0"/>
              <a:t>, abs/1811.07522, 2018</a:t>
            </a:r>
          </a:p>
          <a:p>
            <a:pPr>
              <a:buClr>
                <a:srgbClr val="000000"/>
              </a:buClr>
              <a:buSzPct val="25000"/>
            </a:pPr>
            <a:endParaRPr lang="en-US" sz="1867" dirty="0"/>
          </a:p>
          <a:p>
            <a:pPr>
              <a:buClr>
                <a:srgbClr val="000000"/>
              </a:buClr>
              <a:buSzPct val="25000"/>
            </a:pPr>
            <a:r>
              <a:rPr lang="en-US" sz="1867" dirty="0" err="1"/>
              <a:t>Zhipeng</a:t>
            </a:r>
            <a:r>
              <a:rPr lang="en-US" sz="1867" dirty="0"/>
              <a:t>  Liang,  Hao  Chen,  </a:t>
            </a:r>
            <a:r>
              <a:rPr lang="en-US" sz="1867" dirty="0" err="1"/>
              <a:t>Junhao</a:t>
            </a:r>
            <a:r>
              <a:rPr lang="en-US" sz="1867" dirty="0"/>
              <a:t>  Zhu,  </a:t>
            </a:r>
            <a:r>
              <a:rPr lang="en-US" sz="1867" dirty="0" err="1"/>
              <a:t>Kangkang</a:t>
            </a:r>
            <a:r>
              <a:rPr lang="en-US" sz="1867" dirty="0"/>
              <a:t>  Jiang,  </a:t>
            </a:r>
            <a:r>
              <a:rPr lang="en-US" sz="1867" dirty="0" err="1"/>
              <a:t>Yanran</a:t>
            </a:r>
            <a:r>
              <a:rPr lang="en-US" sz="1867" dirty="0"/>
              <a:t>  </a:t>
            </a:r>
            <a:r>
              <a:rPr lang="en-US" sz="1867" dirty="0" err="1"/>
              <a:t>Li,“Adversarial</a:t>
            </a:r>
            <a:r>
              <a:rPr lang="en-US" sz="1867" dirty="0"/>
              <a:t>  Deep  Reinforcement  Learning  in  Portfolio  Management,”</a:t>
            </a:r>
            <a:r>
              <a:rPr lang="en-US" sz="1867" dirty="0" err="1"/>
              <a:t>CoRR</a:t>
            </a:r>
            <a:r>
              <a:rPr lang="en-US" sz="1867" dirty="0"/>
              <a:t>, abs/1808.09940v3, 2018</a:t>
            </a:r>
          </a:p>
          <a:p>
            <a:pPr>
              <a:buClr>
                <a:srgbClr val="000000"/>
              </a:buClr>
              <a:buSzPct val="25000"/>
            </a:pPr>
            <a:endParaRPr lang="en-US" sz="1867" dirty="0"/>
          </a:p>
          <a:p>
            <a:pPr>
              <a:buClr>
                <a:srgbClr val="000000"/>
              </a:buClr>
              <a:buSzPct val="25000"/>
            </a:pPr>
            <a:r>
              <a:rPr lang="en-US" sz="1867" dirty="0"/>
              <a:t>Reference for CNN implementation in DQN:</a:t>
            </a:r>
          </a:p>
          <a:p>
            <a:pPr>
              <a:buClr>
                <a:srgbClr val="000000"/>
              </a:buClr>
              <a:buSzPct val="25000"/>
            </a:pPr>
            <a:r>
              <a:rPr lang="en-US" sz="1867" dirty="0"/>
              <a:t>https://towardsdatascience.com/atari-reinforcement-learning-in-depth-part-1-ddqn-ceaa762a546f</a:t>
            </a:r>
          </a:p>
        </p:txBody>
      </p:sp>
      <p:sp>
        <p:nvSpPr>
          <p:cNvPr id="84" name="Shape 133"/>
          <p:cNvSpPr txBox="1"/>
          <p:nvPr/>
        </p:nvSpPr>
        <p:spPr>
          <a:xfrm>
            <a:off x="17392919" y="14810602"/>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0" name="Shape 133">
            <a:extLst>
              <a:ext uri="{FF2B5EF4-FFF2-40B4-BE49-F238E27FC236}">
                <a16:creationId xmlns:a16="http://schemas.microsoft.com/office/drawing/2014/main" id="{744E8C86-DA24-402F-AAC9-537740F28122}"/>
              </a:ext>
            </a:extLst>
          </p:cNvPr>
          <p:cNvSpPr txBox="1"/>
          <p:nvPr/>
        </p:nvSpPr>
        <p:spPr>
          <a:xfrm>
            <a:off x="637862" y="1005243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1800" b="1" dirty="0"/>
              <a:t>   	Figure 1: Graphical representation of stock Image </a:t>
            </a:r>
          </a:p>
        </p:txBody>
      </p:sp>
      <p:sp>
        <p:nvSpPr>
          <p:cNvPr id="52" name="Shape 133">
            <a:extLst>
              <a:ext uri="{FF2B5EF4-FFF2-40B4-BE49-F238E27FC236}">
                <a16:creationId xmlns:a16="http://schemas.microsoft.com/office/drawing/2014/main" id="{046CA97E-7B80-4974-A854-A3B41B0BFAE1}"/>
              </a:ext>
            </a:extLst>
          </p:cNvPr>
          <p:cNvSpPr txBox="1"/>
          <p:nvPr/>
        </p:nvSpPr>
        <p:spPr>
          <a:xfrm>
            <a:off x="8842820" y="17997502"/>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800" b="1" dirty="0"/>
              <a:t>Figure 2: Cumulative Reward vs Days</a:t>
            </a:r>
          </a:p>
        </p:txBody>
      </p:sp>
      <p:pic>
        <p:nvPicPr>
          <p:cNvPr id="8" name="Picture 7">
            <a:extLst>
              <a:ext uri="{FF2B5EF4-FFF2-40B4-BE49-F238E27FC236}">
                <a16:creationId xmlns:a16="http://schemas.microsoft.com/office/drawing/2014/main" id="{41A5FD21-3601-49D3-BFE4-663E1C929AB1}"/>
              </a:ext>
            </a:extLst>
          </p:cNvPr>
          <p:cNvPicPr>
            <a:picLocks noChangeAspect="1"/>
          </p:cNvPicPr>
          <p:nvPr/>
        </p:nvPicPr>
        <p:blipFill>
          <a:blip r:embed="rId5"/>
          <a:stretch>
            <a:fillRect/>
          </a:stretch>
        </p:blipFill>
        <p:spPr>
          <a:xfrm>
            <a:off x="2423460" y="6708279"/>
            <a:ext cx="4346155" cy="3259616"/>
          </a:xfrm>
          <a:prstGeom prst="rect">
            <a:avLst/>
          </a:prstGeom>
        </p:spPr>
      </p:pic>
      <p:pic>
        <p:nvPicPr>
          <p:cNvPr id="5" name="Picture 4" descr="A close up of a map&#10;&#10;Description automatically generated">
            <a:extLst>
              <a:ext uri="{FF2B5EF4-FFF2-40B4-BE49-F238E27FC236}">
                <a16:creationId xmlns:a16="http://schemas.microsoft.com/office/drawing/2014/main" id="{B6E030AF-A950-48B4-B548-1B6CDC5B5B63}"/>
              </a:ext>
            </a:extLst>
          </p:cNvPr>
          <p:cNvPicPr>
            <a:picLocks noChangeAspect="1"/>
          </p:cNvPicPr>
          <p:nvPr/>
        </p:nvPicPr>
        <p:blipFill>
          <a:blip r:embed="rId6"/>
          <a:stretch>
            <a:fillRect/>
          </a:stretch>
        </p:blipFill>
        <p:spPr>
          <a:xfrm>
            <a:off x="9304453" y="13289515"/>
            <a:ext cx="6994081" cy="4238837"/>
          </a:xfrm>
          <a:prstGeom prst="rect">
            <a:avLst/>
          </a:prstGeom>
        </p:spPr>
      </p:pic>
      <p:sp>
        <p:nvSpPr>
          <p:cNvPr id="56" name="Shape 133">
            <a:extLst>
              <a:ext uri="{FF2B5EF4-FFF2-40B4-BE49-F238E27FC236}">
                <a16:creationId xmlns:a16="http://schemas.microsoft.com/office/drawing/2014/main" id="{D2A89EA0-A6C1-47A0-B494-226B4E8175EC}"/>
              </a:ext>
            </a:extLst>
          </p:cNvPr>
          <p:cNvSpPr txBox="1"/>
          <p:nvPr/>
        </p:nvSpPr>
        <p:spPr>
          <a:xfrm>
            <a:off x="17297274" y="8464129"/>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800" b="1" dirty="0"/>
              <a:t>Figure 3: </a:t>
            </a:r>
            <a:r>
              <a:rPr lang="fr-FR" sz="1800" b="1" dirty="0" err="1"/>
              <a:t>Correlation</a:t>
            </a:r>
            <a:r>
              <a:rPr lang="fr-FR" sz="1800" b="1" dirty="0"/>
              <a:t> Coefficient vs Cumulative </a:t>
            </a:r>
            <a:r>
              <a:rPr lang="fr-FR" sz="1800" b="1" dirty="0" err="1"/>
              <a:t>Reward</a:t>
            </a:r>
            <a:endParaRPr lang="en-US" sz="1800" b="1" dirty="0"/>
          </a:p>
        </p:txBody>
      </p:sp>
      <p:pic>
        <p:nvPicPr>
          <p:cNvPr id="10" name="Picture 9" descr="A close up of a map&#10;&#10;Description automatically generated">
            <a:extLst>
              <a:ext uri="{FF2B5EF4-FFF2-40B4-BE49-F238E27FC236}">
                <a16:creationId xmlns:a16="http://schemas.microsoft.com/office/drawing/2014/main" id="{4576FDB8-63D7-457D-8734-312B33098C02}"/>
              </a:ext>
            </a:extLst>
          </p:cNvPr>
          <p:cNvPicPr>
            <a:picLocks noChangeAspect="1"/>
          </p:cNvPicPr>
          <p:nvPr/>
        </p:nvPicPr>
        <p:blipFill>
          <a:blip r:embed="rId7"/>
          <a:stretch>
            <a:fillRect/>
          </a:stretch>
        </p:blipFill>
        <p:spPr>
          <a:xfrm>
            <a:off x="17503392" y="3738709"/>
            <a:ext cx="6994081" cy="4238837"/>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9927</TotalTime>
  <Words>767</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Agnibh Dasgupta</cp:lastModifiedBy>
  <cp:revision>73</cp:revision>
  <dcterms:modified xsi:type="dcterms:W3CDTF">2020-05-26T06:34:41Z</dcterms:modified>
</cp:coreProperties>
</file>