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1672"/>
    <p:restoredTop sz="94622"/>
  </p:normalViewPr>
  <p:slideViewPr>
    <p:cSldViewPr snapToGrid="0">
      <p:cViewPr varScale="1">
        <p:scale>
          <a:sx n="29" d="100"/>
          <a:sy n="29" d="100"/>
        </p:scale>
        <p:origin x="172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00602" y="3851737"/>
            <a:ext cx="7858105" cy="2607017"/>
          </a:xfrm>
          <a:prstGeom prst="rect">
            <a:avLst/>
          </a:prstGeom>
          <a:noFill/>
          <a:ln>
            <a:noFill/>
          </a:ln>
        </p:spPr>
        <p:txBody>
          <a:bodyPr lIns="133350" tIns="133350" rIns="133350" bIns="133350" anchor="t" anchorCtr="0">
            <a:noAutofit/>
          </a:bodyPr>
          <a:lstStyle/>
          <a:p>
            <a:pPr>
              <a:buClr>
                <a:srgbClr val="000000"/>
              </a:buClr>
              <a:buSzPct val="25000"/>
            </a:pPr>
            <a:r>
              <a:rPr lang="en-US" sz="1867" dirty="0"/>
              <a:t>Developing a strategy for stock trading is a vital part of investment companies. However, it is difficult to obtain an optimal strategy, given the complex and dynamic nature of the stock market. This project aims to explore the applications of Reinforcement Learning with the goal of maximizing returns from market investment, keeping in mind the human aspect of studying trends in graphs to make predictions. Q Learning has been used to train an agent based on images of stock data via a Deep Convolutional Neural Network. This work suggests that it is indeed possible to train an agent on time series stock data, however, proper state and reward selection are vital.</a:t>
            </a:r>
          </a:p>
        </p:txBody>
      </p:sp>
      <p:sp>
        <p:nvSpPr>
          <p:cNvPr id="133" name="Shape 133"/>
          <p:cNvSpPr txBox="1"/>
          <p:nvPr/>
        </p:nvSpPr>
        <p:spPr>
          <a:xfrm>
            <a:off x="667486" y="3447112"/>
            <a:ext cx="7858105" cy="266333"/>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Agnibh Dasgupta</a:t>
            </a:r>
          </a:p>
          <a:p>
            <a:pPr algn="ctr">
              <a:buClr>
                <a:srgbClr val="000000"/>
              </a:buClr>
              <a:buSzPct val="25000"/>
            </a:pPr>
            <a:r>
              <a:rPr lang="en-US" sz="3850" dirty="0">
                <a:solidFill>
                  <a:schemeClr val="bg1"/>
                </a:solidFill>
              </a:rPr>
              <a:t>CS 6890  ------  Reinforcement Learning  ----- Spring 2019</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a:solidFill>
                  <a:schemeClr val="bg1"/>
                </a:solidFill>
              </a:rPr>
              <a:t>DQN applied to stock trading</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0602" y="12460312"/>
            <a:ext cx="7928199" cy="6282307"/>
          </a:xfrm>
          <a:prstGeom prst="rect">
            <a:avLst/>
          </a:prstGeom>
          <a:noFill/>
          <a:ln>
            <a:noFill/>
          </a:ln>
        </p:spPr>
        <p:txBody>
          <a:bodyPr lIns="133350" tIns="133350" rIns="133350" bIns="133350" anchor="t" anchorCtr="0">
            <a:noAutofit/>
          </a:bodyPr>
          <a:lstStyle/>
          <a:p>
            <a:pPr>
              <a:buClr>
                <a:srgbClr val="000000"/>
              </a:buClr>
              <a:buSzPct val="25000"/>
            </a:pPr>
            <a:r>
              <a:rPr lang="en-US" sz="1867" dirty="0"/>
              <a:t>One of the problems related to predicting time series stock data is that the data is often correlated, leading to similar training instances.</a:t>
            </a:r>
          </a:p>
          <a:p>
            <a:pPr>
              <a:buClr>
                <a:srgbClr val="000000"/>
              </a:buClr>
              <a:buSzPct val="25000"/>
            </a:pPr>
            <a:endParaRPr lang="en-US" sz="1867" dirty="0"/>
          </a:p>
          <a:p>
            <a:pPr>
              <a:buClr>
                <a:srgbClr val="000000"/>
              </a:buClr>
              <a:buSzPct val="25000"/>
            </a:pPr>
            <a:r>
              <a:rPr lang="en-US" sz="1867" dirty="0"/>
              <a:t>Another problem is that, strictly data based methods tend to focus on getting optimal results solely based on data, not taking into consideration the human elements, such as graphs and trends, when making decisions.</a:t>
            </a:r>
          </a:p>
          <a:p>
            <a:pPr>
              <a:buClr>
                <a:srgbClr val="000000"/>
              </a:buClr>
              <a:buSzPct val="25000"/>
            </a:pPr>
            <a:endParaRPr lang="en-US" sz="1867" dirty="0"/>
          </a:p>
          <a:p>
            <a:pPr>
              <a:buClr>
                <a:srgbClr val="000000"/>
              </a:buClr>
              <a:buSzPct val="25000"/>
            </a:pPr>
            <a:r>
              <a:rPr lang="en-US" sz="1867" dirty="0"/>
              <a:t>This work has tried to tackle both of these issues.</a:t>
            </a:r>
          </a:p>
          <a:p>
            <a:pPr>
              <a:buClr>
                <a:srgbClr val="000000"/>
              </a:buClr>
              <a:buSzPct val="25000"/>
            </a:pPr>
            <a:r>
              <a:rPr lang="en-US" sz="1867" dirty="0"/>
              <a:t>Firstly, Experience Replay and random batch sampling has been employed to remove correlation between training samples. Secondly, the agent has been trained on images of the stock (</a:t>
            </a:r>
            <a:r>
              <a:rPr lang="en-US" sz="1867" b="1" dirty="0"/>
              <a:t>Figure 2</a:t>
            </a:r>
            <a:r>
              <a:rPr lang="en-US" sz="1867" dirty="0"/>
              <a:t>) as via a CNN instead of training on raw data.</a:t>
            </a:r>
          </a:p>
          <a:p>
            <a:pPr>
              <a:buClr>
                <a:srgbClr val="000000"/>
              </a:buClr>
              <a:buSzPct val="25000"/>
            </a:pPr>
            <a:endParaRPr lang="en-US" sz="1867" dirty="0"/>
          </a:p>
          <a:p>
            <a:pPr>
              <a:buClr>
                <a:srgbClr val="000000"/>
              </a:buClr>
              <a:buSzPct val="25000"/>
            </a:pPr>
            <a:r>
              <a:rPr lang="en-US" sz="1867" b="1" dirty="0"/>
              <a:t>State</a:t>
            </a:r>
            <a:r>
              <a:rPr lang="en-US" sz="1867" dirty="0"/>
              <a:t> </a:t>
            </a:r>
            <a:r>
              <a:rPr lang="en-US" sz="1867" b="1" dirty="0"/>
              <a:t>s</a:t>
            </a:r>
            <a:r>
              <a:rPr lang="en-US" sz="1867" dirty="0"/>
              <a:t>:	[image, holdings]</a:t>
            </a:r>
          </a:p>
          <a:p>
            <a:pPr>
              <a:buClr>
                <a:srgbClr val="000000"/>
              </a:buClr>
              <a:buSzPct val="25000"/>
            </a:pPr>
            <a:r>
              <a:rPr lang="en-US" sz="1867" dirty="0"/>
              <a:t>where, 	image = Image of the last 5 days of the stock market</a:t>
            </a:r>
          </a:p>
          <a:p>
            <a:pPr>
              <a:buClr>
                <a:srgbClr val="000000"/>
              </a:buClr>
              <a:buSzPct val="25000"/>
            </a:pPr>
            <a:r>
              <a:rPr lang="en-US" sz="1867" dirty="0"/>
              <a:t>	holdings = Number of stocks held at the current day</a:t>
            </a:r>
          </a:p>
          <a:p>
            <a:pPr>
              <a:buClr>
                <a:srgbClr val="000000"/>
              </a:buClr>
              <a:buSzPct val="25000"/>
            </a:pPr>
            <a:r>
              <a:rPr lang="en-US" sz="1867" dirty="0"/>
              <a:t>	Holdings represent our position as well (long, short or neutral)</a:t>
            </a:r>
          </a:p>
          <a:p>
            <a:pPr>
              <a:buClr>
                <a:srgbClr val="000000"/>
              </a:buClr>
              <a:buSzPct val="25000"/>
            </a:pPr>
            <a:endParaRPr lang="en-US" sz="1867" dirty="0"/>
          </a:p>
          <a:p>
            <a:pPr>
              <a:buClr>
                <a:srgbClr val="000000"/>
              </a:buClr>
              <a:buSzPct val="25000"/>
            </a:pPr>
            <a:r>
              <a:rPr lang="en-US" sz="1867" b="1" dirty="0"/>
              <a:t>Action</a:t>
            </a:r>
            <a:r>
              <a:rPr lang="en-US" sz="1867" dirty="0"/>
              <a:t> </a:t>
            </a:r>
            <a:r>
              <a:rPr lang="en-US" sz="1867" b="1" dirty="0"/>
              <a:t>a</a:t>
            </a:r>
            <a:r>
              <a:rPr lang="en-US" sz="1867" dirty="0"/>
              <a:t>: Buy, sell or hold</a:t>
            </a:r>
          </a:p>
          <a:p>
            <a:pPr>
              <a:buClr>
                <a:srgbClr val="000000"/>
              </a:buClr>
              <a:buSzPct val="25000"/>
            </a:pPr>
            <a:r>
              <a:rPr lang="en-US" sz="1867" b="1" dirty="0"/>
              <a:t>Reward</a:t>
            </a:r>
            <a:r>
              <a:rPr lang="en-US" sz="1867" dirty="0"/>
              <a:t> </a:t>
            </a:r>
            <a:r>
              <a:rPr lang="en-US" sz="1867" b="1" dirty="0"/>
              <a:t>r</a:t>
            </a:r>
            <a:r>
              <a:rPr lang="en-US" sz="1867" dirty="0"/>
              <a:t>: Difference in close price for the 2 consecutive days x holdings</a:t>
            </a:r>
          </a:p>
        </p:txBody>
      </p:sp>
      <p:sp>
        <p:nvSpPr>
          <p:cNvPr id="63" name="Shape 133"/>
          <p:cNvSpPr txBox="1"/>
          <p:nvPr/>
        </p:nvSpPr>
        <p:spPr>
          <a:xfrm>
            <a:off x="720979" y="12029637"/>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8926123" y="3896220"/>
            <a:ext cx="7865304" cy="5704979"/>
          </a:xfrm>
          <a:prstGeom prst="rect">
            <a:avLst/>
          </a:prstGeom>
          <a:noFill/>
          <a:ln>
            <a:noFill/>
          </a:ln>
        </p:spPr>
        <p:txBody>
          <a:bodyPr lIns="133350" tIns="133350" rIns="133350" bIns="133350" anchor="t" anchorCtr="0">
            <a:noAutofit/>
          </a:bodyPr>
          <a:lstStyle/>
          <a:p>
            <a:pPr>
              <a:buClr>
                <a:srgbClr val="000000"/>
              </a:buClr>
              <a:buSzPct val="25000"/>
            </a:pPr>
            <a:r>
              <a:rPr lang="en-US" sz="1867" dirty="0"/>
              <a:t>Q learning has been used to approximate the Quality value (q value) of each state, action pair, which is a metric to evaluate how good a specific state, action pair is relative to others.</a:t>
            </a:r>
          </a:p>
          <a:p>
            <a:pPr>
              <a:buClr>
                <a:srgbClr val="000000"/>
              </a:buClr>
              <a:buSzPct val="25000"/>
            </a:pPr>
            <a:endParaRPr lang="en-US" sz="1867" dirty="0"/>
          </a:p>
          <a:p>
            <a:pPr>
              <a:buClr>
                <a:srgbClr val="000000"/>
              </a:buClr>
              <a:buSzPct val="25000"/>
            </a:pPr>
            <a:r>
              <a:rPr lang="en-US" sz="1867" dirty="0"/>
              <a:t>Q learning takes into account future estimated reward and immediate reward based on the action it took, to compute the q value. Experience Replay and Batch sampling has also been implemented to reduce correlation between input states and ensure a better learning process.</a:t>
            </a:r>
          </a:p>
          <a:p>
            <a:pPr>
              <a:buClr>
                <a:srgbClr val="000000"/>
              </a:buClr>
              <a:buSzPct val="25000"/>
            </a:pPr>
            <a:endParaRPr lang="en-US" sz="1867" dirty="0"/>
          </a:p>
          <a:p>
            <a:pPr>
              <a:buClr>
                <a:srgbClr val="000000"/>
              </a:buClr>
              <a:buSzPct val="25000"/>
            </a:pPr>
            <a:r>
              <a:rPr lang="en-US" sz="1867" dirty="0"/>
              <a:t>A CNN has been used to process and train on the state (an image as shown in </a:t>
            </a:r>
            <a:r>
              <a:rPr lang="en-US" sz="1867" b="1" dirty="0"/>
              <a:t>Figure 2</a:t>
            </a:r>
            <a:r>
              <a:rPr lang="en-US" sz="1867" dirty="0"/>
              <a:t>).</a:t>
            </a:r>
          </a:p>
          <a:p>
            <a:pPr>
              <a:buClr>
                <a:srgbClr val="000000"/>
              </a:buClr>
              <a:buSzPct val="25000"/>
            </a:pPr>
            <a:endParaRPr lang="en-US" sz="1867" dirty="0"/>
          </a:p>
          <a:p>
            <a:pPr>
              <a:buClr>
                <a:srgbClr val="000000"/>
              </a:buClr>
              <a:buSzPct val="25000"/>
            </a:pPr>
            <a:r>
              <a:rPr lang="en-US" sz="1867" dirty="0"/>
              <a:t>A Convolutional Neural Network (</a:t>
            </a:r>
            <a:r>
              <a:rPr lang="en-US" sz="1867" dirty="0" err="1"/>
              <a:t>ConvNet</a:t>
            </a:r>
            <a:r>
              <a:rPr lang="en-US" sz="1867" dirty="0"/>
              <a:t>/CNN) is a Deep Learning algorithm which can take in an input image, learn weights and biases to assign importance to the relevant objects in the image and use those to be able to differentiate one image from another.</a:t>
            </a:r>
          </a:p>
          <a:p>
            <a:pPr>
              <a:buClr>
                <a:srgbClr val="000000"/>
              </a:buClr>
              <a:buSzPct val="25000"/>
            </a:pPr>
            <a:endParaRPr lang="en-US" sz="1867" dirty="0"/>
          </a:p>
          <a:p>
            <a:pPr>
              <a:buClr>
                <a:srgbClr val="000000"/>
              </a:buClr>
              <a:buSzPct val="25000"/>
            </a:pPr>
            <a:r>
              <a:rPr lang="en-US" sz="1867" dirty="0"/>
              <a:t>The state is represented by an image of the stock data. Images are generated at each data point to be used in the training process. The images are re-sized to enable training the CNN in a reasonable time.</a:t>
            </a:r>
          </a:p>
        </p:txBody>
      </p:sp>
      <p:sp>
        <p:nvSpPr>
          <p:cNvPr id="65" name="Shape 133"/>
          <p:cNvSpPr txBox="1"/>
          <p:nvPr/>
        </p:nvSpPr>
        <p:spPr>
          <a:xfrm>
            <a:off x="8936972" y="339624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a:t>Methods</a:t>
            </a:r>
            <a:endParaRPr lang="en-US" sz="2800" b="1" dirty="0"/>
          </a:p>
        </p:txBody>
      </p:sp>
      <p:sp>
        <p:nvSpPr>
          <p:cNvPr id="67" name="Shape 132"/>
          <p:cNvSpPr txBox="1"/>
          <p:nvPr/>
        </p:nvSpPr>
        <p:spPr>
          <a:xfrm>
            <a:off x="8925993" y="10544017"/>
            <a:ext cx="7865434" cy="2120662"/>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The graphs on the algorithm described are shown in </a:t>
            </a:r>
            <a:r>
              <a:rPr lang="en-US" sz="1867" b="1" dirty="0"/>
              <a:t>Figure 3</a:t>
            </a:r>
            <a:r>
              <a:rPr lang="en-US" sz="1867" dirty="0"/>
              <a:t>. They represent the performance of the DQN agent with respect to time.</a:t>
            </a:r>
          </a:p>
          <a:p>
            <a:pPr>
              <a:buClr>
                <a:srgbClr val="000000"/>
              </a:buClr>
              <a:buSzPct val="25000"/>
            </a:pPr>
            <a:r>
              <a:rPr lang="en-US" sz="1867" dirty="0"/>
              <a:t>Different parameters, reward structures and image sizes combinations have been tested and the following gave the most optimistic results. </a:t>
            </a:r>
          </a:p>
          <a:p>
            <a:pPr>
              <a:buClr>
                <a:srgbClr val="000000"/>
              </a:buClr>
              <a:buSzPct val="25000"/>
            </a:pPr>
            <a:endParaRPr lang="en-US" sz="1867" dirty="0"/>
          </a:p>
          <a:p>
            <a:pPr>
              <a:buClr>
                <a:srgbClr val="000000"/>
              </a:buClr>
              <a:buSzPct val="25000"/>
            </a:pPr>
            <a:r>
              <a:rPr lang="en-US" sz="1867" dirty="0"/>
              <a:t>Higher value on Y-axis corresponds to greater profits made, and the agent seems to be getting better at it as it learns.</a:t>
            </a:r>
          </a:p>
        </p:txBody>
      </p:sp>
      <p:sp>
        <p:nvSpPr>
          <p:cNvPr id="68" name="Shape 133"/>
          <p:cNvSpPr txBox="1"/>
          <p:nvPr/>
        </p:nvSpPr>
        <p:spPr>
          <a:xfrm>
            <a:off x="9020437" y="997453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9" name="Shape 132"/>
          <p:cNvSpPr txBox="1"/>
          <p:nvPr/>
        </p:nvSpPr>
        <p:spPr>
          <a:xfrm>
            <a:off x="17318364" y="9592834"/>
            <a:ext cx="7741827"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The proposed algorithm is able to train on time series data represented as graphs/images and is able to learn better actions over time. The algorithm still needs further testing on different kinds of trends of data. The scope of this work was limited to two companies.</a:t>
            </a:r>
          </a:p>
        </p:txBody>
      </p:sp>
      <p:sp>
        <p:nvSpPr>
          <p:cNvPr id="80" name="Shape 133"/>
          <p:cNvSpPr txBox="1"/>
          <p:nvPr/>
        </p:nvSpPr>
        <p:spPr>
          <a:xfrm>
            <a:off x="17297274" y="903895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43867" y="11776071"/>
            <a:ext cx="7824162" cy="2376371"/>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This work is a rough outline of how one would go about training a Reinforcement Learning Agent to essentially predict the stock market by using graphs. However, it has plenty of scope for improvement. One of the major things to be considered is the reward structure. Testing with other reward structures have shown promising results. Finding a better representation of the stock data such that there is minimal information loss while shrinking the image would also help In much better training.</a:t>
            </a:r>
          </a:p>
        </p:txBody>
      </p:sp>
      <p:sp>
        <p:nvSpPr>
          <p:cNvPr id="82" name="Shape 133"/>
          <p:cNvSpPr txBox="1"/>
          <p:nvPr/>
        </p:nvSpPr>
        <p:spPr>
          <a:xfrm>
            <a:off x="17297274" y="1117367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97274" y="14943863"/>
            <a:ext cx="7824162" cy="3387536"/>
          </a:xfrm>
          <a:prstGeom prst="rect">
            <a:avLst/>
          </a:prstGeom>
          <a:noFill/>
          <a:ln>
            <a:noFill/>
          </a:ln>
        </p:spPr>
        <p:txBody>
          <a:bodyPr lIns="133350" tIns="133350" rIns="133350" bIns="133350" anchor="t" anchorCtr="0">
            <a:noAutofit/>
          </a:bodyPr>
          <a:lstStyle/>
          <a:p>
            <a:pPr>
              <a:buClr>
                <a:srgbClr val="000000"/>
              </a:buClr>
              <a:buSzPct val="25000"/>
            </a:pPr>
            <a:r>
              <a:rPr lang="en-US" sz="1867" dirty="0" err="1"/>
              <a:t>Zhuoran</a:t>
            </a:r>
            <a:r>
              <a:rPr lang="en-US" sz="1867" dirty="0"/>
              <a:t> </a:t>
            </a:r>
            <a:r>
              <a:rPr lang="en-US" sz="1867" dirty="0" err="1"/>
              <a:t>Xiong</a:t>
            </a:r>
            <a:r>
              <a:rPr lang="en-US" sz="1867" dirty="0"/>
              <a:t>, Xiao-Yang Liu, Shan Zhong, </a:t>
            </a:r>
            <a:r>
              <a:rPr lang="en-US" sz="1867" dirty="0" err="1"/>
              <a:t>Hongyang</a:t>
            </a:r>
            <a:r>
              <a:rPr lang="en-US" sz="1867" dirty="0"/>
              <a:t> (Bruce) </a:t>
            </a:r>
            <a:r>
              <a:rPr lang="en-US" sz="1867" dirty="0" err="1"/>
              <a:t>Yangand</a:t>
            </a:r>
            <a:r>
              <a:rPr lang="en-US" sz="1867" dirty="0"/>
              <a:t>  Anwar  Walid,  “Practical  Deep  Reinforcement  Learning  </a:t>
            </a:r>
            <a:r>
              <a:rPr lang="en-US" sz="1867" dirty="0" err="1"/>
              <a:t>Approachfor</a:t>
            </a:r>
            <a:r>
              <a:rPr lang="en-US" sz="1867" dirty="0"/>
              <a:t> Stock Trading,” </a:t>
            </a:r>
            <a:r>
              <a:rPr lang="en-US" sz="1867" dirty="0" err="1"/>
              <a:t>CoRR</a:t>
            </a:r>
            <a:r>
              <a:rPr lang="en-US" sz="1867" dirty="0"/>
              <a:t>, abs/1811.07522, 2018</a:t>
            </a:r>
          </a:p>
          <a:p>
            <a:pPr>
              <a:buClr>
                <a:srgbClr val="000000"/>
              </a:buClr>
              <a:buSzPct val="25000"/>
            </a:pPr>
            <a:endParaRPr lang="en-US" sz="1867" dirty="0"/>
          </a:p>
          <a:p>
            <a:pPr>
              <a:buClr>
                <a:srgbClr val="000000"/>
              </a:buClr>
              <a:buSzPct val="25000"/>
            </a:pPr>
            <a:r>
              <a:rPr lang="en-US" sz="1867" dirty="0" err="1"/>
              <a:t>Zhipeng</a:t>
            </a:r>
            <a:r>
              <a:rPr lang="en-US" sz="1867" dirty="0"/>
              <a:t>  Liang,  Hao  Chen,  </a:t>
            </a:r>
            <a:r>
              <a:rPr lang="en-US" sz="1867" dirty="0" err="1"/>
              <a:t>Junhao</a:t>
            </a:r>
            <a:r>
              <a:rPr lang="en-US" sz="1867" dirty="0"/>
              <a:t>  Zhu,  </a:t>
            </a:r>
            <a:r>
              <a:rPr lang="en-US" sz="1867" dirty="0" err="1"/>
              <a:t>Kangkang</a:t>
            </a:r>
            <a:r>
              <a:rPr lang="en-US" sz="1867" dirty="0"/>
              <a:t>  Jiang,  </a:t>
            </a:r>
            <a:r>
              <a:rPr lang="en-US" sz="1867" dirty="0" err="1"/>
              <a:t>Yanran</a:t>
            </a:r>
            <a:r>
              <a:rPr lang="en-US" sz="1867" dirty="0"/>
              <a:t>  </a:t>
            </a:r>
            <a:r>
              <a:rPr lang="en-US" sz="1867" dirty="0" err="1"/>
              <a:t>Li,“Adversarial</a:t>
            </a:r>
            <a:r>
              <a:rPr lang="en-US" sz="1867" dirty="0"/>
              <a:t>  Deep  Reinforcement  Learning  in  Portfolio  Management,”</a:t>
            </a:r>
            <a:r>
              <a:rPr lang="en-US" sz="1867" dirty="0" err="1"/>
              <a:t>CoRR</a:t>
            </a:r>
            <a:r>
              <a:rPr lang="en-US" sz="1867" dirty="0"/>
              <a:t>, abs/1808.09940v3, 2018</a:t>
            </a:r>
          </a:p>
          <a:p>
            <a:pPr>
              <a:buClr>
                <a:srgbClr val="000000"/>
              </a:buClr>
              <a:buSzPct val="25000"/>
            </a:pPr>
            <a:endParaRPr lang="en-US" sz="1867" dirty="0"/>
          </a:p>
          <a:p>
            <a:pPr>
              <a:buClr>
                <a:srgbClr val="000000"/>
              </a:buClr>
              <a:buSzPct val="25000"/>
            </a:pPr>
            <a:r>
              <a:rPr lang="en-US" sz="1867" dirty="0"/>
              <a:t>CNN implementation in DQN reference: https://towardsdatascience.com/atari-reinforcement-learning-in-depth-part-1-ddqn-ceaa762a546f</a:t>
            </a:r>
          </a:p>
        </p:txBody>
      </p:sp>
      <p:sp>
        <p:nvSpPr>
          <p:cNvPr id="84" name="Shape 133"/>
          <p:cNvSpPr txBox="1"/>
          <p:nvPr/>
        </p:nvSpPr>
        <p:spPr>
          <a:xfrm>
            <a:off x="17318364" y="1447266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pic>
        <p:nvPicPr>
          <p:cNvPr id="14" name="Picture 13">
            <a:extLst>
              <a:ext uri="{FF2B5EF4-FFF2-40B4-BE49-F238E27FC236}">
                <a16:creationId xmlns:a16="http://schemas.microsoft.com/office/drawing/2014/main" id="{F06153CD-97FE-4F4D-BEB8-9C13724ACEA1}"/>
              </a:ext>
            </a:extLst>
          </p:cNvPr>
          <p:cNvPicPr>
            <a:picLocks noChangeAspect="1"/>
          </p:cNvPicPr>
          <p:nvPr/>
        </p:nvPicPr>
        <p:blipFill>
          <a:blip r:embed="rId5"/>
          <a:stretch>
            <a:fillRect/>
          </a:stretch>
        </p:blipFill>
        <p:spPr>
          <a:xfrm>
            <a:off x="7327861" y="6999882"/>
            <a:ext cx="517632" cy="4389129"/>
          </a:xfrm>
          <a:prstGeom prst="rect">
            <a:avLst/>
          </a:prstGeom>
        </p:spPr>
      </p:pic>
      <p:sp>
        <p:nvSpPr>
          <p:cNvPr id="57" name="Shape 133">
            <a:extLst>
              <a:ext uri="{FF2B5EF4-FFF2-40B4-BE49-F238E27FC236}">
                <a16:creationId xmlns:a16="http://schemas.microsoft.com/office/drawing/2014/main" id="{BC1ABAF0-7DD5-4855-9E16-ADC254EC1079}"/>
              </a:ext>
            </a:extLst>
          </p:cNvPr>
          <p:cNvSpPr txBox="1"/>
          <p:nvPr/>
        </p:nvSpPr>
        <p:spPr>
          <a:xfrm>
            <a:off x="17260770" y="3383961"/>
            <a:ext cx="7741828" cy="347706"/>
          </a:xfrm>
          <a:prstGeom prst="rect">
            <a:avLst/>
          </a:prstGeom>
          <a:noFill/>
          <a:ln>
            <a:noFill/>
          </a:ln>
        </p:spPr>
        <p:txBody>
          <a:bodyPr lIns="53331" tIns="53331" rIns="53331" bIns="53331" anchor="ctr" anchorCtr="0">
            <a:noAutofit/>
          </a:bodyPr>
          <a:lstStyle/>
          <a:p>
            <a:pPr>
              <a:buClr>
                <a:srgbClr val="000000"/>
              </a:buClr>
              <a:buSzPct val="25000"/>
            </a:pPr>
            <a:r>
              <a:rPr lang="en-US" sz="2800" b="1" dirty="0"/>
              <a:t>Network</a:t>
            </a:r>
          </a:p>
        </p:txBody>
      </p:sp>
      <p:pic>
        <p:nvPicPr>
          <p:cNvPr id="24" name="Graphic 23">
            <a:extLst>
              <a:ext uri="{FF2B5EF4-FFF2-40B4-BE49-F238E27FC236}">
                <a16:creationId xmlns:a16="http://schemas.microsoft.com/office/drawing/2014/main" id="{B666AE4B-72DF-4863-BF70-4185DBC2C5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34335" y="2738451"/>
            <a:ext cx="15939816" cy="6994425"/>
          </a:xfrm>
          <a:prstGeom prst="rect">
            <a:avLst/>
          </a:prstGeom>
        </p:spPr>
      </p:pic>
      <p:sp>
        <p:nvSpPr>
          <p:cNvPr id="50" name="Shape 133">
            <a:extLst>
              <a:ext uri="{FF2B5EF4-FFF2-40B4-BE49-F238E27FC236}">
                <a16:creationId xmlns:a16="http://schemas.microsoft.com/office/drawing/2014/main" id="{744E8C86-DA24-402F-AAC9-537740F28122}"/>
              </a:ext>
            </a:extLst>
          </p:cNvPr>
          <p:cNvSpPr txBox="1"/>
          <p:nvPr/>
        </p:nvSpPr>
        <p:spPr>
          <a:xfrm>
            <a:off x="695360" y="11493986"/>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1800" b="1" dirty="0"/>
              <a:t>Figure 1: </a:t>
            </a:r>
            <a:r>
              <a:rPr lang="en-US" sz="1800" dirty="0"/>
              <a:t>Graphical Representation</a:t>
            </a:r>
            <a:r>
              <a:rPr lang="en-US" sz="1800" b="1" dirty="0"/>
              <a:t>		         Figure 2: </a:t>
            </a:r>
            <a:r>
              <a:rPr lang="en-US" sz="1800" dirty="0"/>
              <a:t>Actual Image</a:t>
            </a:r>
            <a:r>
              <a:rPr lang="en-US" sz="1800" b="1" dirty="0"/>
              <a:t> </a:t>
            </a:r>
          </a:p>
        </p:txBody>
      </p:sp>
      <p:sp>
        <p:nvSpPr>
          <p:cNvPr id="51" name="Shape 133">
            <a:extLst>
              <a:ext uri="{FF2B5EF4-FFF2-40B4-BE49-F238E27FC236}">
                <a16:creationId xmlns:a16="http://schemas.microsoft.com/office/drawing/2014/main" id="{48513464-608C-47CE-BFDF-A7E2145B42C5}"/>
              </a:ext>
            </a:extLst>
          </p:cNvPr>
          <p:cNvSpPr txBox="1"/>
          <p:nvPr/>
        </p:nvSpPr>
        <p:spPr>
          <a:xfrm>
            <a:off x="17204087" y="8358039"/>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600" b="1" dirty="0"/>
              <a:t>CNN: 32 (conv) : 64  (conv) : 64 (conv) : 512 (fully connected) : 3 (actions)</a:t>
            </a:r>
          </a:p>
        </p:txBody>
      </p:sp>
      <p:sp>
        <p:nvSpPr>
          <p:cNvPr id="52" name="Shape 133">
            <a:extLst>
              <a:ext uri="{FF2B5EF4-FFF2-40B4-BE49-F238E27FC236}">
                <a16:creationId xmlns:a16="http://schemas.microsoft.com/office/drawing/2014/main" id="{046CA97E-7B80-4974-A854-A3B41B0BFAE1}"/>
              </a:ext>
            </a:extLst>
          </p:cNvPr>
          <p:cNvSpPr txBox="1"/>
          <p:nvPr/>
        </p:nvSpPr>
        <p:spPr>
          <a:xfrm>
            <a:off x="8842819" y="17684470"/>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800" b="1" dirty="0"/>
              <a:t>Figure 3: Cumulative Reward vs Days</a:t>
            </a:r>
          </a:p>
        </p:txBody>
      </p:sp>
      <p:pic>
        <p:nvPicPr>
          <p:cNvPr id="5" name="Picture 4">
            <a:extLst>
              <a:ext uri="{FF2B5EF4-FFF2-40B4-BE49-F238E27FC236}">
                <a16:creationId xmlns:a16="http://schemas.microsoft.com/office/drawing/2014/main" id="{C5E58945-8352-41EC-8D0C-27749E1CDE2D}"/>
              </a:ext>
            </a:extLst>
          </p:cNvPr>
          <p:cNvPicPr>
            <a:picLocks noChangeAspect="1"/>
          </p:cNvPicPr>
          <p:nvPr/>
        </p:nvPicPr>
        <p:blipFill>
          <a:blip r:embed="rId8"/>
          <a:stretch>
            <a:fillRect/>
          </a:stretch>
        </p:blipFill>
        <p:spPr>
          <a:xfrm>
            <a:off x="1015541" y="6994406"/>
            <a:ext cx="5805718" cy="4394603"/>
          </a:xfrm>
          <a:prstGeom prst="rect">
            <a:avLst/>
          </a:prstGeom>
        </p:spPr>
      </p:pic>
      <p:pic>
        <p:nvPicPr>
          <p:cNvPr id="8" name="Picture 7">
            <a:extLst>
              <a:ext uri="{FF2B5EF4-FFF2-40B4-BE49-F238E27FC236}">
                <a16:creationId xmlns:a16="http://schemas.microsoft.com/office/drawing/2014/main" id="{B2BEB55A-AB4E-4454-8528-BF582AA28812}"/>
              </a:ext>
            </a:extLst>
          </p:cNvPr>
          <p:cNvPicPr>
            <a:picLocks noChangeAspect="1"/>
          </p:cNvPicPr>
          <p:nvPr/>
        </p:nvPicPr>
        <p:blipFill>
          <a:blip r:embed="rId9"/>
          <a:stretch>
            <a:fillRect/>
          </a:stretch>
        </p:blipFill>
        <p:spPr>
          <a:xfrm>
            <a:off x="10383840" y="13492940"/>
            <a:ext cx="4835305" cy="3626479"/>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8276</TotalTime>
  <Words>789</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Agnibh Dasgupta</cp:lastModifiedBy>
  <cp:revision>58</cp:revision>
  <dcterms:modified xsi:type="dcterms:W3CDTF">2019-04-27T10:46:51Z</dcterms:modified>
</cp:coreProperties>
</file>