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1672"/>
    <p:restoredTop sz="94622"/>
  </p:normalViewPr>
  <p:slideViewPr>
    <p:cSldViewPr snapToGrid="0">
      <p:cViewPr varScale="1">
        <p:scale>
          <a:sx n="29" d="100"/>
          <a:sy n="29" d="100"/>
        </p:scale>
        <p:origin x="172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600602" y="3851737"/>
            <a:ext cx="7858105" cy="2607017"/>
          </a:xfrm>
          <a:prstGeom prst="rect">
            <a:avLst/>
          </a:prstGeom>
          <a:noFill/>
          <a:ln>
            <a:noFill/>
          </a:ln>
        </p:spPr>
        <p:txBody>
          <a:bodyPr lIns="133350" tIns="133350" rIns="133350" bIns="133350" anchor="t" anchorCtr="0">
            <a:noAutofit/>
          </a:bodyPr>
          <a:lstStyle/>
          <a:p>
            <a:pPr>
              <a:buClr>
                <a:srgbClr val="000000"/>
              </a:buClr>
              <a:buSzPct val="25000"/>
            </a:pPr>
            <a:r>
              <a:rPr lang="en-US" sz="1867" dirty="0"/>
              <a:t>Developing a strategy for stock trading is a vital part of investment companies. However, it is difficult to obtain an optimal strategy, given the complex and dynamic nature of the stock market. This project aims to explore the applications of Reinforcement Learning with the goal of maximizing returns from market investment, keeping in mind the human aspect of studying trends and graphs to make predictions. Deep Q Learning has been used to train an agent based on fused images of stock data and Google trends data via a Deep Convolutional Neural Network. This project explores the novel approach of effect of social media trends in the form of graphical information, on training a Reinforcement Learning agent for stock trading. On preliminary experimentation, the agent seems to be able to make positive returns on one stock.</a:t>
            </a:r>
          </a:p>
        </p:txBody>
      </p:sp>
      <p:sp>
        <p:nvSpPr>
          <p:cNvPr id="133" name="Shape 133"/>
          <p:cNvSpPr txBox="1"/>
          <p:nvPr/>
        </p:nvSpPr>
        <p:spPr>
          <a:xfrm>
            <a:off x="667486" y="3447112"/>
            <a:ext cx="7858105" cy="266333"/>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a:solidFill>
                  <a:schemeClr val="bg1"/>
                </a:solidFill>
              </a:rPr>
              <a:t>Agnibh Dasgupta</a:t>
            </a:r>
          </a:p>
          <a:p>
            <a:pPr algn="ctr">
              <a:buClr>
                <a:srgbClr val="000000"/>
              </a:buClr>
              <a:buSzPct val="25000"/>
            </a:pPr>
            <a:r>
              <a:rPr lang="en-US" sz="3850" dirty="0">
                <a:solidFill>
                  <a:schemeClr val="bg1"/>
                </a:solidFill>
              </a:rPr>
              <a:t>CS 6890  ------  Reinforcement Learning  ----- Spring 2019</a:t>
            </a: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pPr>
            <a:r>
              <a:rPr lang="en-US" sz="5600" dirty="0">
                <a:solidFill>
                  <a:schemeClr val="bg1"/>
                </a:solidFill>
              </a:rPr>
              <a:t>DQN applied to stock trading</a:t>
            </a: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0602" y="12460312"/>
            <a:ext cx="7928199" cy="6282307"/>
          </a:xfrm>
          <a:prstGeom prst="rect">
            <a:avLst/>
          </a:prstGeom>
          <a:noFill/>
          <a:ln>
            <a:noFill/>
          </a:ln>
        </p:spPr>
        <p:txBody>
          <a:bodyPr lIns="133350" tIns="133350" rIns="133350" bIns="133350" anchor="t" anchorCtr="0">
            <a:noAutofit/>
          </a:bodyPr>
          <a:lstStyle/>
          <a:p>
            <a:pPr>
              <a:buClr>
                <a:srgbClr val="000000"/>
              </a:buClr>
              <a:buSzPct val="25000"/>
            </a:pPr>
            <a:r>
              <a:rPr lang="en-US" sz="1867" dirty="0"/>
              <a:t>One of the problems related to predicting time series stock data  is  that  the  data  is  often  correlated,  leading  to  similar training instances.</a:t>
            </a:r>
          </a:p>
          <a:p>
            <a:pPr>
              <a:buClr>
                <a:srgbClr val="000000"/>
              </a:buClr>
              <a:buSzPct val="25000"/>
            </a:pPr>
            <a:endParaRPr lang="en-US" sz="1867" dirty="0"/>
          </a:p>
          <a:p>
            <a:pPr>
              <a:buClr>
                <a:srgbClr val="000000"/>
              </a:buClr>
              <a:buSzPct val="25000"/>
            </a:pPr>
            <a:r>
              <a:rPr lang="en-US" sz="1867" dirty="0"/>
              <a:t>The  second  problem  is  that,  strictly  data  based  methods tend  to  focus  on  getting  optimal  results  solely  based  on data, not taking into consideration the human decision making strategies, which involve visual ques such as graphs and trends, when making decisions.</a:t>
            </a:r>
          </a:p>
          <a:p>
            <a:pPr>
              <a:buClr>
                <a:srgbClr val="000000"/>
              </a:buClr>
              <a:buSzPct val="25000"/>
            </a:pPr>
            <a:endParaRPr lang="en-US" sz="1867" dirty="0"/>
          </a:p>
          <a:p>
            <a:pPr>
              <a:buClr>
                <a:srgbClr val="000000"/>
              </a:buClr>
              <a:buSzPct val="25000"/>
            </a:pPr>
            <a:r>
              <a:rPr lang="en-US" sz="1867" dirty="0"/>
              <a:t>This  work  has  tried  to  tackle  both  of  these  issues:</a:t>
            </a:r>
          </a:p>
          <a:p>
            <a:pPr>
              <a:buClr>
                <a:srgbClr val="000000"/>
              </a:buClr>
              <a:buSzPct val="25000"/>
            </a:pPr>
            <a:endParaRPr lang="en-US" sz="1867" dirty="0"/>
          </a:p>
          <a:p>
            <a:pPr>
              <a:buClr>
                <a:srgbClr val="000000"/>
              </a:buClr>
              <a:buSzPct val="25000"/>
            </a:pPr>
            <a:r>
              <a:rPr lang="en-US" sz="1867" dirty="0"/>
              <a:t>Firstly,  Experience  Replay  and  random  batch  sampling has  been  employed  to  remove  correlation  between  training samples.</a:t>
            </a:r>
          </a:p>
          <a:p>
            <a:pPr>
              <a:buClr>
                <a:srgbClr val="000000"/>
              </a:buClr>
              <a:buSzPct val="25000"/>
            </a:pPr>
            <a:endParaRPr lang="en-US" sz="1867" dirty="0"/>
          </a:p>
          <a:p>
            <a:pPr>
              <a:buClr>
                <a:srgbClr val="000000"/>
              </a:buClr>
              <a:buSzPct val="25000"/>
            </a:pPr>
            <a:r>
              <a:rPr lang="en-US" sz="1867" dirty="0"/>
              <a:t>Secondly,  the  agent  has  been  trained  on  fused  images  of the  stock  data  (</a:t>
            </a:r>
            <a:r>
              <a:rPr lang="en-US" sz="1867" b="1" dirty="0"/>
              <a:t>Figure  1</a:t>
            </a:r>
            <a:r>
              <a:rPr lang="en-US" sz="1867" dirty="0"/>
              <a:t>)  and  trends  data  (</a:t>
            </a:r>
            <a:r>
              <a:rPr lang="en-US" sz="1867" b="1" dirty="0"/>
              <a:t>Figure  2</a:t>
            </a:r>
            <a:r>
              <a:rPr lang="en-US" sz="1867" dirty="0"/>
              <a:t>)  via  a CNN instead of training on raw data</a:t>
            </a:r>
          </a:p>
          <a:p>
            <a:pPr>
              <a:buClr>
                <a:srgbClr val="000000"/>
              </a:buClr>
              <a:buSzPct val="25000"/>
            </a:pPr>
            <a:endParaRPr lang="en-US" sz="1867" dirty="0"/>
          </a:p>
          <a:p>
            <a:pPr>
              <a:buClr>
                <a:srgbClr val="000000"/>
              </a:buClr>
              <a:buSzPct val="25000"/>
            </a:pPr>
            <a:r>
              <a:rPr lang="en-US" sz="1867" b="1" dirty="0"/>
              <a:t>State</a:t>
            </a:r>
            <a:r>
              <a:rPr lang="en-US" sz="1867" dirty="0"/>
              <a:t> </a:t>
            </a:r>
            <a:r>
              <a:rPr lang="en-US" sz="1867" b="1" dirty="0"/>
              <a:t>s</a:t>
            </a:r>
            <a:r>
              <a:rPr lang="en-US" sz="1867" dirty="0"/>
              <a:t>: image = Image of the last 16 days of the stock market</a:t>
            </a:r>
          </a:p>
          <a:p>
            <a:pPr>
              <a:buClr>
                <a:srgbClr val="000000"/>
              </a:buClr>
              <a:buSzPct val="25000"/>
            </a:pPr>
            <a:r>
              <a:rPr lang="en-US" sz="1867" b="1" dirty="0"/>
              <a:t>Action</a:t>
            </a:r>
            <a:r>
              <a:rPr lang="en-US" sz="1867" dirty="0"/>
              <a:t> </a:t>
            </a:r>
            <a:r>
              <a:rPr lang="en-US" sz="1867" b="1" dirty="0"/>
              <a:t>a</a:t>
            </a:r>
            <a:r>
              <a:rPr lang="en-US" sz="1867" dirty="0"/>
              <a:t>: Buy, sell or hold</a:t>
            </a:r>
          </a:p>
          <a:p>
            <a:pPr>
              <a:buClr>
                <a:srgbClr val="000000"/>
              </a:buClr>
              <a:buSzPct val="25000"/>
            </a:pPr>
            <a:r>
              <a:rPr lang="en-US" sz="1867" b="1" dirty="0"/>
              <a:t>Reward</a:t>
            </a:r>
            <a:r>
              <a:rPr lang="en-US" sz="1867" dirty="0"/>
              <a:t> </a:t>
            </a:r>
            <a:r>
              <a:rPr lang="en-US" sz="1867" b="1" dirty="0"/>
              <a:t>r</a:t>
            </a:r>
            <a:r>
              <a:rPr lang="en-US" sz="1867" dirty="0"/>
              <a:t>: Difference in close price for the 2 consecutive days x holdings</a:t>
            </a:r>
          </a:p>
        </p:txBody>
      </p:sp>
      <p:sp>
        <p:nvSpPr>
          <p:cNvPr id="63" name="Shape 133"/>
          <p:cNvSpPr txBox="1"/>
          <p:nvPr/>
        </p:nvSpPr>
        <p:spPr>
          <a:xfrm>
            <a:off x="720979" y="12029637"/>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8926123" y="3896220"/>
            <a:ext cx="7865304" cy="6451350"/>
          </a:xfrm>
          <a:prstGeom prst="rect">
            <a:avLst/>
          </a:prstGeom>
          <a:noFill/>
          <a:ln>
            <a:noFill/>
          </a:ln>
        </p:spPr>
        <p:txBody>
          <a:bodyPr lIns="133350" tIns="133350" rIns="133350" bIns="133350" anchor="t" anchorCtr="0">
            <a:noAutofit/>
          </a:bodyPr>
          <a:lstStyle/>
          <a:p>
            <a:pPr>
              <a:buClr>
                <a:srgbClr val="000000"/>
              </a:buClr>
              <a:buSzPct val="25000"/>
            </a:pPr>
            <a:r>
              <a:rPr lang="en-US" sz="1867" dirty="0"/>
              <a:t>Q learning has been used to approximate the Quality value (q value) of each state, action pair, which is a metric to evaluate how good a specific state, action pair is relative to others.</a:t>
            </a:r>
          </a:p>
          <a:p>
            <a:pPr>
              <a:buClr>
                <a:srgbClr val="000000"/>
              </a:buClr>
              <a:buSzPct val="25000"/>
            </a:pPr>
            <a:endParaRPr lang="en-US" sz="1867" dirty="0"/>
          </a:p>
          <a:p>
            <a:pPr>
              <a:buClr>
                <a:srgbClr val="000000"/>
              </a:buClr>
              <a:buSzPct val="25000"/>
            </a:pPr>
            <a:r>
              <a:rPr lang="en-US" sz="1867" dirty="0"/>
              <a:t>This  method  approximates  the  Quality  value  (q  value)  of each state, action pair, which is a metric to evaluate how good a  specific  state,  action  pair  is  relative  to  others.  It  takes  into account future estimated reward and immediate reward based on  the  action  it  took,  to  compute  the  q  value.  Experience Replay  and  Batch  sampling  has  also  been  implemented  tor educe  correlation  between  input  states  and  ensure  a  better learning process.</a:t>
            </a:r>
          </a:p>
          <a:p>
            <a:pPr>
              <a:buClr>
                <a:srgbClr val="000000"/>
              </a:buClr>
              <a:buSzPct val="25000"/>
            </a:pPr>
            <a:endParaRPr lang="en-US" sz="1867" dirty="0"/>
          </a:p>
          <a:p>
            <a:pPr>
              <a:buClr>
                <a:srgbClr val="000000"/>
              </a:buClr>
              <a:buSzPct val="25000"/>
            </a:pPr>
            <a:r>
              <a:rPr lang="en-US" sz="1867" dirty="0"/>
              <a:t>A CNN (</a:t>
            </a:r>
            <a:r>
              <a:rPr lang="en-US" sz="1867" b="1" dirty="0"/>
              <a:t>Figure 4)</a:t>
            </a:r>
            <a:r>
              <a:rPr lang="en-US" sz="1867" dirty="0"/>
              <a:t> has been used to process and train on the state. The state is a fused representation of the two images shown in </a:t>
            </a:r>
            <a:r>
              <a:rPr lang="en-US" sz="1867" b="1" dirty="0"/>
              <a:t>Figure 1</a:t>
            </a:r>
            <a:r>
              <a:rPr lang="en-US" sz="1867" dirty="0"/>
              <a:t> and </a:t>
            </a:r>
            <a:r>
              <a:rPr lang="en-US" sz="1867" b="1" dirty="0"/>
              <a:t>Figure 2</a:t>
            </a:r>
            <a:r>
              <a:rPr lang="en-US" sz="1867" dirty="0"/>
              <a:t>.</a:t>
            </a:r>
          </a:p>
          <a:p>
            <a:pPr>
              <a:buClr>
                <a:srgbClr val="000000"/>
              </a:buClr>
              <a:buSzPct val="25000"/>
            </a:pPr>
            <a:endParaRPr lang="en-US" sz="1867" dirty="0"/>
          </a:p>
          <a:p>
            <a:pPr>
              <a:buClr>
                <a:srgbClr val="000000"/>
              </a:buClr>
              <a:buSzPct val="25000"/>
            </a:pPr>
            <a:r>
              <a:rPr lang="en-US" sz="1867" dirty="0"/>
              <a:t>A Convolutional Neural Network (CNN) is a Learning  architecture  specifically  designed  for  images. CNNs take  advantage  of  the  hierarchical  pattern  in  data  and assemble  more  complex  patterns  using  smaller  and  simpler patterns. They learn weights and biases to assign importance to  the  relevant  features  in  the  image.  It  has  been  essential in this project to be able to train on images of the stock market.</a:t>
            </a:r>
          </a:p>
        </p:txBody>
      </p:sp>
      <p:sp>
        <p:nvSpPr>
          <p:cNvPr id="65" name="Shape 133"/>
          <p:cNvSpPr txBox="1"/>
          <p:nvPr/>
        </p:nvSpPr>
        <p:spPr>
          <a:xfrm>
            <a:off x="8936972" y="339624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a:t>Methods</a:t>
            </a:r>
            <a:endParaRPr lang="en-US" sz="2800" b="1" dirty="0"/>
          </a:p>
        </p:txBody>
      </p:sp>
      <p:sp>
        <p:nvSpPr>
          <p:cNvPr id="67" name="Shape 132"/>
          <p:cNvSpPr txBox="1"/>
          <p:nvPr/>
        </p:nvSpPr>
        <p:spPr>
          <a:xfrm>
            <a:off x="8925993" y="11265804"/>
            <a:ext cx="7865434" cy="2120662"/>
          </a:xfrm>
          <a:prstGeom prst="rect">
            <a:avLst/>
          </a:prstGeom>
          <a:noFill/>
          <a:ln>
            <a:noFill/>
          </a:ln>
        </p:spPr>
        <p:txBody>
          <a:bodyPr lIns="133350" tIns="133350" rIns="133350" bIns="133350" anchor="t" anchorCtr="0">
            <a:noAutofit/>
          </a:bodyPr>
          <a:lstStyle/>
          <a:p>
            <a:pPr>
              <a:buClr>
                <a:srgbClr val="000000"/>
              </a:buClr>
              <a:buSzPct val="25000"/>
            </a:pPr>
            <a:r>
              <a:rPr lang="en-US" sz="1867" dirty="0"/>
              <a:t>Training has been done on 200 days of 2018 stock data of S&amp;P500 combined with Google trends data from the search string '</a:t>
            </a:r>
            <a:r>
              <a:rPr lang="en-US" sz="1867" dirty="0" err="1"/>
              <a:t>Stockmarket</a:t>
            </a:r>
            <a:r>
              <a:rPr lang="en-US" sz="1867" dirty="0"/>
              <a:t> crash’.</a:t>
            </a:r>
          </a:p>
          <a:p>
            <a:pPr>
              <a:buClr>
                <a:srgbClr val="000000"/>
              </a:buClr>
              <a:buSzPct val="25000"/>
            </a:pPr>
            <a:endParaRPr lang="en-US" sz="1867" dirty="0"/>
          </a:p>
          <a:p>
            <a:pPr>
              <a:buClr>
                <a:srgbClr val="000000"/>
              </a:buClr>
              <a:buSzPct val="25000"/>
            </a:pPr>
            <a:r>
              <a:rPr lang="en-US" sz="1867" dirty="0"/>
              <a:t>Testing has been done on 20 days of 2019 stock data of S&amp;P500 combined with Google trends data from the search string '</a:t>
            </a:r>
            <a:r>
              <a:rPr lang="en-US" sz="1867" dirty="0" err="1"/>
              <a:t>Stockmarket</a:t>
            </a:r>
            <a:r>
              <a:rPr lang="en-US" sz="1867" dirty="0"/>
              <a:t> crash' (</a:t>
            </a:r>
            <a:r>
              <a:rPr lang="en-US" sz="1867" b="1" dirty="0"/>
              <a:t>Figure 3</a:t>
            </a:r>
            <a:r>
              <a:rPr lang="en-US" sz="1867" dirty="0"/>
              <a:t>).</a:t>
            </a:r>
          </a:p>
        </p:txBody>
      </p:sp>
      <p:sp>
        <p:nvSpPr>
          <p:cNvPr id="68" name="Shape 133"/>
          <p:cNvSpPr txBox="1"/>
          <p:nvPr/>
        </p:nvSpPr>
        <p:spPr>
          <a:xfrm>
            <a:off x="8936972" y="10591350"/>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9" name="Shape 132"/>
          <p:cNvSpPr txBox="1"/>
          <p:nvPr/>
        </p:nvSpPr>
        <p:spPr>
          <a:xfrm>
            <a:off x="17318364" y="9592834"/>
            <a:ext cx="7741827" cy="1672970"/>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The proposed algorithm is able to train on time series data represented as graphs/images and is able to learn better actions over time. The algorithm still needs further testing on different kinds of trends of data. The scope of this work was limited to two companies.</a:t>
            </a:r>
          </a:p>
        </p:txBody>
      </p:sp>
      <p:sp>
        <p:nvSpPr>
          <p:cNvPr id="80" name="Shape 133"/>
          <p:cNvSpPr txBox="1"/>
          <p:nvPr/>
        </p:nvSpPr>
        <p:spPr>
          <a:xfrm>
            <a:off x="17297274" y="903895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1" name="Shape 132"/>
          <p:cNvSpPr txBox="1"/>
          <p:nvPr/>
        </p:nvSpPr>
        <p:spPr>
          <a:xfrm>
            <a:off x="17343867" y="11776071"/>
            <a:ext cx="7824162" cy="2376371"/>
          </a:xfrm>
          <a:prstGeom prst="rect">
            <a:avLst/>
          </a:prstGeom>
          <a:noFill/>
          <a:ln>
            <a:noFill/>
          </a:ln>
        </p:spPr>
        <p:txBody>
          <a:bodyPr lIns="133350" tIns="133350" rIns="133350" bIns="133350" anchor="t" anchorCtr="0">
            <a:noAutofit/>
          </a:bodyPr>
          <a:lstStyle/>
          <a:p>
            <a:pPr>
              <a:buClr>
                <a:srgbClr val="000000"/>
              </a:buClr>
              <a:buSzPct val="25000"/>
            </a:pPr>
            <a:r>
              <a:rPr lang="en-US" sz="1867" dirty="0"/>
              <a:t>This work is a rough outline of how one would go about training a Reinforcement Learning Agent to essentially predict the stock market by using graphs. However, it has plenty of scope for improvement. One of the major things to be considered is the reward structure. Testing with other reward structures have shown promising results. Finding a better representation of the stock data such that there is minimal information loss while shrinking the image would also help In much better training.</a:t>
            </a:r>
          </a:p>
        </p:txBody>
      </p:sp>
      <p:sp>
        <p:nvSpPr>
          <p:cNvPr id="82" name="Shape 133"/>
          <p:cNvSpPr txBox="1"/>
          <p:nvPr/>
        </p:nvSpPr>
        <p:spPr>
          <a:xfrm>
            <a:off x="17297274" y="1117367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Future Work</a:t>
            </a:r>
          </a:p>
        </p:txBody>
      </p:sp>
      <p:sp>
        <p:nvSpPr>
          <p:cNvPr id="83" name="Shape 132"/>
          <p:cNvSpPr txBox="1"/>
          <p:nvPr/>
        </p:nvSpPr>
        <p:spPr>
          <a:xfrm>
            <a:off x="17297274" y="14943863"/>
            <a:ext cx="7824162" cy="3387536"/>
          </a:xfrm>
          <a:prstGeom prst="rect">
            <a:avLst/>
          </a:prstGeom>
          <a:noFill/>
          <a:ln>
            <a:noFill/>
          </a:ln>
        </p:spPr>
        <p:txBody>
          <a:bodyPr lIns="133350" tIns="133350" rIns="133350" bIns="133350" anchor="t" anchorCtr="0">
            <a:noAutofit/>
          </a:bodyPr>
          <a:lstStyle/>
          <a:p>
            <a:pPr>
              <a:buClr>
                <a:srgbClr val="000000"/>
              </a:buClr>
              <a:buSzPct val="25000"/>
            </a:pPr>
            <a:r>
              <a:rPr lang="en-US" sz="1867" dirty="0" err="1"/>
              <a:t>Zhuoran</a:t>
            </a:r>
            <a:r>
              <a:rPr lang="en-US" sz="1867" dirty="0"/>
              <a:t> </a:t>
            </a:r>
            <a:r>
              <a:rPr lang="en-US" sz="1867" dirty="0" err="1"/>
              <a:t>Xiong</a:t>
            </a:r>
            <a:r>
              <a:rPr lang="en-US" sz="1867" dirty="0"/>
              <a:t>, Xiao-Yang Liu, Shan Zhong, </a:t>
            </a:r>
            <a:r>
              <a:rPr lang="en-US" sz="1867" dirty="0" err="1"/>
              <a:t>Hongyang</a:t>
            </a:r>
            <a:r>
              <a:rPr lang="en-US" sz="1867" dirty="0"/>
              <a:t> (Bruce) </a:t>
            </a:r>
            <a:r>
              <a:rPr lang="en-US" sz="1867" dirty="0" err="1"/>
              <a:t>Yangand</a:t>
            </a:r>
            <a:r>
              <a:rPr lang="en-US" sz="1867" dirty="0"/>
              <a:t>  Anwar  Walid,  “Practical  Deep  Reinforcement  Learning  </a:t>
            </a:r>
            <a:r>
              <a:rPr lang="en-US" sz="1867" dirty="0" err="1"/>
              <a:t>Approachfor</a:t>
            </a:r>
            <a:r>
              <a:rPr lang="en-US" sz="1867" dirty="0"/>
              <a:t> Stock Trading,” </a:t>
            </a:r>
            <a:r>
              <a:rPr lang="en-US" sz="1867" dirty="0" err="1"/>
              <a:t>CoRR</a:t>
            </a:r>
            <a:r>
              <a:rPr lang="en-US" sz="1867" dirty="0"/>
              <a:t>, abs/1811.07522, 2018</a:t>
            </a:r>
          </a:p>
          <a:p>
            <a:pPr>
              <a:buClr>
                <a:srgbClr val="000000"/>
              </a:buClr>
              <a:buSzPct val="25000"/>
            </a:pPr>
            <a:endParaRPr lang="en-US" sz="1867" dirty="0"/>
          </a:p>
          <a:p>
            <a:pPr>
              <a:buClr>
                <a:srgbClr val="000000"/>
              </a:buClr>
              <a:buSzPct val="25000"/>
            </a:pPr>
            <a:r>
              <a:rPr lang="en-US" sz="1867" dirty="0" err="1"/>
              <a:t>Zhipeng</a:t>
            </a:r>
            <a:r>
              <a:rPr lang="en-US" sz="1867" dirty="0"/>
              <a:t>  Liang,  Hao  Chen,  </a:t>
            </a:r>
            <a:r>
              <a:rPr lang="en-US" sz="1867" dirty="0" err="1"/>
              <a:t>Junhao</a:t>
            </a:r>
            <a:r>
              <a:rPr lang="en-US" sz="1867" dirty="0"/>
              <a:t>  Zhu,  </a:t>
            </a:r>
            <a:r>
              <a:rPr lang="en-US" sz="1867" dirty="0" err="1"/>
              <a:t>Kangkang</a:t>
            </a:r>
            <a:r>
              <a:rPr lang="en-US" sz="1867" dirty="0"/>
              <a:t>  Jiang,  </a:t>
            </a:r>
            <a:r>
              <a:rPr lang="en-US" sz="1867" dirty="0" err="1"/>
              <a:t>Yanran</a:t>
            </a:r>
            <a:r>
              <a:rPr lang="en-US" sz="1867" dirty="0"/>
              <a:t>  </a:t>
            </a:r>
            <a:r>
              <a:rPr lang="en-US" sz="1867" dirty="0" err="1"/>
              <a:t>Li,“Adversarial</a:t>
            </a:r>
            <a:r>
              <a:rPr lang="en-US" sz="1867" dirty="0"/>
              <a:t>  Deep  Reinforcement  Learning  in  Portfolio  Management,”</a:t>
            </a:r>
            <a:r>
              <a:rPr lang="en-US" sz="1867" dirty="0" err="1"/>
              <a:t>CoRR</a:t>
            </a:r>
            <a:r>
              <a:rPr lang="en-US" sz="1867" dirty="0"/>
              <a:t>, abs/1808.09940v3, 2018</a:t>
            </a:r>
          </a:p>
          <a:p>
            <a:pPr>
              <a:buClr>
                <a:srgbClr val="000000"/>
              </a:buClr>
              <a:buSzPct val="25000"/>
            </a:pPr>
            <a:endParaRPr lang="en-US" sz="1867" dirty="0"/>
          </a:p>
          <a:p>
            <a:pPr>
              <a:buClr>
                <a:srgbClr val="000000"/>
              </a:buClr>
              <a:buSzPct val="25000"/>
            </a:pPr>
            <a:r>
              <a:rPr lang="en-US" sz="1867" dirty="0"/>
              <a:t>Reference for CNN implementation in DQN:</a:t>
            </a:r>
          </a:p>
          <a:p>
            <a:pPr>
              <a:buClr>
                <a:srgbClr val="000000"/>
              </a:buClr>
              <a:buSzPct val="25000"/>
            </a:pPr>
            <a:r>
              <a:rPr lang="en-US" sz="1867" dirty="0"/>
              <a:t>https://towardsdatascience.com/atari-reinforcement-learning-in-depth-part-1-ddqn-ceaa762a546f</a:t>
            </a:r>
          </a:p>
        </p:txBody>
      </p:sp>
      <p:sp>
        <p:nvSpPr>
          <p:cNvPr id="84" name="Shape 133"/>
          <p:cNvSpPr txBox="1"/>
          <p:nvPr/>
        </p:nvSpPr>
        <p:spPr>
          <a:xfrm>
            <a:off x="17318364" y="14472662"/>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7" name="Shape 133">
            <a:extLst>
              <a:ext uri="{FF2B5EF4-FFF2-40B4-BE49-F238E27FC236}">
                <a16:creationId xmlns:a16="http://schemas.microsoft.com/office/drawing/2014/main" id="{BC1ABAF0-7DD5-4855-9E16-ADC254EC1079}"/>
              </a:ext>
            </a:extLst>
          </p:cNvPr>
          <p:cNvSpPr txBox="1"/>
          <p:nvPr/>
        </p:nvSpPr>
        <p:spPr>
          <a:xfrm>
            <a:off x="17260770" y="3383961"/>
            <a:ext cx="7741828" cy="347706"/>
          </a:xfrm>
          <a:prstGeom prst="rect">
            <a:avLst/>
          </a:prstGeom>
          <a:noFill/>
          <a:ln>
            <a:noFill/>
          </a:ln>
        </p:spPr>
        <p:txBody>
          <a:bodyPr lIns="53331" tIns="53331" rIns="53331" bIns="53331" anchor="ctr" anchorCtr="0">
            <a:noAutofit/>
          </a:bodyPr>
          <a:lstStyle/>
          <a:p>
            <a:pPr>
              <a:buClr>
                <a:srgbClr val="000000"/>
              </a:buClr>
              <a:buSzPct val="25000"/>
            </a:pPr>
            <a:r>
              <a:rPr lang="en-US" sz="2800" b="1" dirty="0"/>
              <a:t>Network</a:t>
            </a:r>
          </a:p>
        </p:txBody>
      </p:sp>
      <p:pic>
        <p:nvPicPr>
          <p:cNvPr id="24" name="Graphic 23">
            <a:extLst>
              <a:ext uri="{FF2B5EF4-FFF2-40B4-BE49-F238E27FC236}">
                <a16:creationId xmlns:a16="http://schemas.microsoft.com/office/drawing/2014/main" id="{B666AE4B-72DF-4863-BF70-4185DBC2C5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952706" y="2787246"/>
            <a:ext cx="15939816" cy="6994425"/>
          </a:xfrm>
          <a:prstGeom prst="rect">
            <a:avLst/>
          </a:prstGeom>
        </p:spPr>
      </p:pic>
      <p:sp>
        <p:nvSpPr>
          <p:cNvPr id="50" name="Shape 133">
            <a:extLst>
              <a:ext uri="{FF2B5EF4-FFF2-40B4-BE49-F238E27FC236}">
                <a16:creationId xmlns:a16="http://schemas.microsoft.com/office/drawing/2014/main" id="{744E8C86-DA24-402F-AAC9-537740F28122}"/>
              </a:ext>
            </a:extLst>
          </p:cNvPr>
          <p:cNvSpPr txBox="1"/>
          <p:nvPr/>
        </p:nvSpPr>
        <p:spPr>
          <a:xfrm>
            <a:off x="695360" y="11493986"/>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1800" b="1" dirty="0"/>
              <a:t>   Figure 1: Stock Image			Figure 2: Trends Image </a:t>
            </a:r>
          </a:p>
        </p:txBody>
      </p:sp>
      <p:sp>
        <p:nvSpPr>
          <p:cNvPr id="51" name="Shape 133">
            <a:extLst>
              <a:ext uri="{FF2B5EF4-FFF2-40B4-BE49-F238E27FC236}">
                <a16:creationId xmlns:a16="http://schemas.microsoft.com/office/drawing/2014/main" id="{48513464-608C-47CE-BFDF-A7E2145B42C5}"/>
              </a:ext>
            </a:extLst>
          </p:cNvPr>
          <p:cNvSpPr txBox="1"/>
          <p:nvPr/>
        </p:nvSpPr>
        <p:spPr>
          <a:xfrm>
            <a:off x="17204087" y="8358039"/>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600" b="1" dirty="0"/>
              <a:t>Figure 4: CNN: 32 (conv) : 64  (conv) : 64 (conv) : 512 (FC) : 3 (actions)</a:t>
            </a:r>
          </a:p>
        </p:txBody>
      </p:sp>
      <p:sp>
        <p:nvSpPr>
          <p:cNvPr id="52" name="Shape 133">
            <a:extLst>
              <a:ext uri="{FF2B5EF4-FFF2-40B4-BE49-F238E27FC236}">
                <a16:creationId xmlns:a16="http://schemas.microsoft.com/office/drawing/2014/main" id="{046CA97E-7B80-4974-A854-A3B41B0BFAE1}"/>
              </a:ext>
            </a:extLst>
          </p:cNvPr>
          <p:cNvSpPr txBox="1"/>
          <p:nvPr/>
        </p:nvSpPr>
        <p:spPr>
          <a:xfrm>
            <a:off x="8842820" y="17997502"/>
            <a:ext cx="7917349" cy="430674"/>
          </a:xfrm>
          <a:prstGeom prst="rect">
            <a:avLst/>
          </a:prstGeom>
          <a:noFill/>
          <a:ln>
            <a:noFill/>
          </a:ln>
        </p:spPr>
        <p:txBody>
          <a:bodyPr lIns="53331" tIns="53331" rIns="53331" bIns="53331" anchor="ctr" anchorCtr="0">
            <a:noAutofit/>
          </a:bodyPr>
          <a:lstStyle/>
          <a:p>
            <a:pPr algn="ctr">
              <a:buClr>
                <a:srgbClr val="000000"/>
              </a:buClr>
              <a:buSzPct val="25000"/>
            </a:pPr>
            <a:r>
              <a:rPr lang="en-US" sz="1800" b="1" dirty="0"/>
              <a:t>Figure 3: Cumulative Reward vs Days</a:t>
            </a:r>
          </a:p>
        </p:txBody>
      </p:sp>
      <p:pic>
        <p:nvPicPr>
          <p:cNvPr id="6" name="Picture 5">
            <a:extLst>
              <a:ext uri="{FF2B5EF4-FFF2-40B4-BE49-F238E27FC236}">
                <a16:creationId xmlns:a16="http://schemas.microsoft.com/office/drawing/2014/main" id="{0ADDE1B5-0EA4-48E9-B834-DD95D6CE1A4D}"/>
              </a:ext>
            </a:extLst>
          </p:cNvPr>
          <p:cNvPicPr>
            <a:picLocks noChangeAspect="1"/>
          </p:cNvPicPr>
          <p:nvPr/>
        </p:nvPicPr>
        <p:blipFill>
          <a:blip r:embed="rId7"/>
          <a:stretch>
            <a:fillRect/>
          </a:stretch>
        </p:blipFill>
        <p:spPr>
          <a:xfrm>
            <a:off x="9588001" y="13858580"/>
            <a:ext cx="6426985" cy="3895142"/>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8299</TotalTime>
  <Words>885</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Agnibh Dasgupta</cp:lastModifiedBy>
  <cp:revision>61</cp:revision>
  <dcterms:modified xsi:type="dcterms:W3CDTF">2019-11-25T18:51:50Z</dcterms:modified>
</cp:coreProperties>
</file>