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jpeg" ContentType="image/jpeg"/>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03" name="Shape 203"/>
          <p:cNvSpPr/>
          <p:nvPr>
            <p:ph type="sldImg"/>
          </p:nvPr>
        </p:nvSpPr>
        <p:spPr>
          <a:xfrm>
            <a:off x="1143000" y="685800"/>
            <a:ext cx="4572000" cy="3429000"/>
          </a:xfrm>
          <a:prstGeom prst="rect">
            <a:avLst/>
          </a:prstGeom>
        </p:spPr>
        <p:txBody>
          <a:bodyPr/>
          <a:lstStyle/>
          <a:p>
            <a:pPr/>
          </a:p>
        </p:txBody>
      </p:sp>
      <p:sp>
        <p:nvSpPr>
          <p:cNvPr id="204" name="Shape 20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lvl1pPr defTabSz="914400">
              <a:lnSpc>
                <a:spcPct val="100000"/>
              </a:lnSpc>
              <a:spcBef>
                <a:spcPts val="1200"/>
              </a:spcBef>
              <a:defRPr sz="2000">
                <a:solidFill>
                  <a:srgbClr val="FFFFFF"/>
                </a:solidFill>
                <a:latin typeface="Arial"/>
                <a:ea typeface="Arial"/>
                <a:cs typeface="Arial"/>
                <a:sym typeface="Arial"/>
              </a:defRPr>
            </a:lvl1pPr>
          </a:lstStyle>
          <a:p>
            <a:pPr/>
            <a:r>
              <a:t>specific, actionable, in context, discussion, hand-up, not a weapon, only give when you’re ready and person is ready to receive.  It’s about the actions not the person.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lvl1pPr defTabSz="914400">
              <a:lnSpc>
                <a:spcPct val="100000"/>
              </a:lnSpc>
              <a:defRPr sz="1600">
                <a:latin typeface="Calibri"/>
                <a:ea typeface="Calibri"/>
                <a:cs typeface="Calibri"/>
                <a:sym typeface="Calibri"/>
              </a:defRPr>
            </a:lvl1pPr>
          </a:lstStyle>
          <a:p>
            <a:pPr/>
            <a:r>
              <a:t>THERE WILL BE A QUIZ</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Shape 292"/>
          <p:cNvSpPr/>
          <p:nvPr>
            <p:ph type="sldImg"/>
          </p:nvPr>
        </p:nvSpPr>
        <p:spPr>
          <a:prstGeom prst="rect">
            <a:avLst/>
          </a:prstGeom>
        </p:spPr>
        <p:txBody>
          <a:bodyPr/>
          <a:lstStyle/>
          <a:p>
            <a:pPr/>
          </a:p>
        </p:txBody>
      </p:sp>
      <p:sp>
        <p:nvSpPr>
          <p:cNvPr id="293" name="Shape 293"/>
          <p:cNvSpPr/>
          <p:nvPr>
            <p:ph type="body" sz="quarter" idx="1"/>
          </p:nvPr>
        </p:nvSpPr>
        <p:spPr>
          <a:prstGeom prst="rect">
            <a:avLst/>
          </a:prstGeom>
        </p:spPr>
        <p:txBody>
          <a:bodyPr/>
          <a:lstStyle>
            <a:lvl1pPr defTabSz="914400">
              <a:lnSpc>
                <a:spcPct val="100000"/>
              </a:lnSpc>
              <a:defRPr sz="1600">
                <a:latin typeface="Calibri"/>
                <a:ea typeface="Calibri"/>
                <a:cs typeface="Calibri"/>
                <a:sym typeface="Calibri"/>
              </a:defRPr>
            </a:lvl1pPr>
          </a:lstStyle>
          <a:p>
            <a:pPr/>
            <a:r>
              <a:t>Send them to Story Split the “Play Game” feature. Get it to “ready”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Shape 334"/>
          <p:cNvSpPr/>
          <p:nvPr>
            <p:ph type="sldImg"/>
          </p:nvPr>
        </p:nvSpPr>
        <p:spPr>
          <a:prstGeom prst="rect">
            <a:avLst/>
          </a:prstGeom>
        </p:spPr>
        <p:txBody>
          <a:bodyPr/>
          <a:lstStyle/>
          <a:p>
            <a:pPr/>
          </a:p>
        </p:txBody>
      </p:sp>
      <p:sp>
        <p:nvSpPr>
          <p:cNvPr id="335" name="Shape 335"/>
          <p:cNvSpPr/>
          <p:nvPr>
            <p:ph type="body" sz="quarter" idx="1"/>
          </p:nvPr>
        </p:nvSpPr>
        <p:spPr>
          <a:prstGeom prst="rect">
            <a:avLst/>
          </a:prstGeom>
        </p:spPr>
        <p:txBody>
          <a:bodyPr/>
          <a:lstStyle/>
          <a:p>
            <a:pPr defTabSz="914400">
              <a:lnSpc>
                <a:spcPct val="100000"/>
              </a:lnSpc>
              <a:defRPr sz="1600">
                <a:latin typeface="Calibri"/>
                <a:ea typeface="Calibri"/>
                <a:cs typeface="Calibri"/>
                <a:sym typeface="Calibri"/>
              </a:defRPr>
            </a:pPr>
            <a:r>
              <a:t>90 min</a:t>
            </a:r>
            <a:endParaRPr sz="3200"/>
          </a:p>
          <a:p>
            <a:pPr defTabSz="914400">
              <a:lnSpc>
                <a:spcPct val="100000"/>
              </a:lnSpc>
              <a:defRPr sz="1600">
                <a:latin typeface="Calibri"/>
                <a:ea typeface="Calibri"/>
                <a:cs typeface="Calibri"/>
                <a:sym typeface="Calibri"/>
              </a:defRPr>
            </a:pPr>
            <a:endParaRPr sz="3200"/>
          </a:p>
          <a:p>
            <a:pPr defTabSz="914400">
              <a:lnSpc>
                <a:spcPct val="100000"/>
              </a:lnSpc>
              <a:defRPr sz="1600">
                <a:latin typeface="Calibri"/>
                <a:ea typeface="Calibri"/>
                <a:cs typeface="Calibri"/>
                <a:sym typeface="Calibri"/>
              </a:defRPr>
            </a:pPr>
            <a:r>
              <a:t>Explain enough to communicate the technique.</a:t>
            </a:r>
            <a:endParaRPr sz="3200"/>
          </a:p>
          <a:p>
            <a:pPr defTabSz="914400">
              <a:lnSpc>
                <a:spcPct val="100000"/>
              </a:lnSpc>
              <a:defRPr sz="1600">
                <a:latin typeface="Calibri"/>
                <a:ea typeface="Calibri"/>
                <a:cs typeface="Calibri"/>
                <a:sym typeface="Calibri"/>
              </a:defRPr>
            </a:pPr>
            <a:r>
              <a:t>Do 1 example to demo different techniques (table).</a:t>
            </a:r>
            <a:endParaRPr sz="3200"/>
          </a:p>
          <a:p>
            <a:pPr defTabSz="914400">
              <a:lnSpc>
                <a:spcPct val="100000"/>
              </a:lnSpc>
              <a:defRPr sz="1600">
                <a:latin typeface="Calibri"/>
                <a:ea typeface="Calibri"/>
                <a:cs typeface="Calibri"/>
                <a:sym typeface="Calibri"/>
              </a:defRPr>
            </a:pPr>
            <a:endParaRPr sz="3200"/>
          </a:p>
          <a:p>
            <a:pPr defTabSz="914400">
              <a:lnSpc>
                <a:spcPct val="100000"/>
              </a:lnSpc>
              <a:defRPr sz="1600">
                <a:latin typeface="Calibri"/>
                <a:ea typeface="Calibri"/>
                <a:cs typeface="Calibri"/>
                <a:sym typeface="Calibri"/>
              </a:defRPr>
            </a:pPr>
            <a:endParaRPr sz="3200"/>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bg>
      <p:bgPr>
        <a:solidFill>
          <a:srgbClr val="2B2B2D"/>
        </a:solidFill>
      </p:bgPr>
    </p:bg>
    <p:spTree>
      <p:nvGrpSpPr>
        <p:cNvPr id="1" name=""/>
        <p:cNvGrpSpPr/>
        <p:nvPr/>
      </p:nvGrpSpPr>
      <p:grpSpPr>
        <a:xfrm>
          <a:off x="0" y="0"/>
          <a:ext cx="0" cy="0"/>
          <a:chOff x="0" y="0"/>
          <a:chExt cx="0" cy="0"/>
        </a:xfrm>
      </p:grpSpPr>
      <p:pic>
        <p:nvPicPr>
          <p:cNvPr id="149" name="Google Shape;9;p1" descr="Google Shape;9;p1"/>
          <p:cNvPicPr>
            <a:picLocks noChangeAspect="1"/>
          </p:cNvPicPr>
          <p:nvPr/>
        </p:nvPicPr>
        <p:blipFill>
          <a:blip r:embed="rId2">
            <a:extLst/>
          </a:blip>
          <a:srcRect l="20580" t="0" r="17387" b="0"/>
          <a:stretch>
            <a:fillRect/>
          </a:stretch>
        </p:blipFill>
        <p:spPr>
          <a:xfrm>
            <a:off x="22713749" y="11803429"/>
            <a:ext cx="1408801" cy="1277569"/>
          </a:xfrm>
          <a:prstGeom prst="rect">
            <a:avLst/>
          </a:prstGeom>
          <a:ln w="12700">
            <a:miter lim="400000"/>
          </a:ln>
        </p:spPr>
      </p:pic>
      <p:sp>
        <p:nvSpPr>
          <p:cNvPr id="150" name="Google Shape;10;p1"/>
          <p:cNvSpPr txBox="1"/>
          <p:nvPr/>
        </p:nvSpPr>
        <p:spPr>
          <a:xfrm>
            <a:off x="22713750" y="12931199"/>
            <a:ext cx="1623001" cy="759401"/>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spAutoFit/>
          </a:bodyPr>
          <a:lstStyle>
            <a:lvl1pPr algn="l" defTabSz="1828800">
              <a:defRPr sz="2600">
                <a:solidFill>
                  <a:srgbClr val="A7A7A7"/>
                </a:solidFill>
                <a:latin typeface="Open Sans"/>
                <a:ea typeface="Open Sans"/>
                <a:cs typeface="Open Sans"/>
                <a:sym typeface="Open Sans"/>
              </a:defRPr>
            </a:lvl1pPr>
          </a:lstStyle>
          <a:p>
            <a:pPr/>
            <a:r>
              <a:t>©2022</a:t>
            </a:r>
          </a:p>
        </p:txBody>
      </p:sp>
      <p:sp>
        <p:nvSpPr>
          <p:cNvPr id="151" name="Title Text"/>
          <p:cNvSpPr txBox="1"/>
          <p:nvPr>
            <p:ph type="title"/>
          </p:nvPr>
        </p:nvSpPr>
        <p:spPr>
          <a:xfrm>
            <a:off x="1828800" y="559919"/>
            <a:ext cx="20726400" cy="1635127"/>
          </a:xfrm>
          <a:prstGeom prst="rect">
            <a:avLst/>
          </a:prstGeom>
        </p:spPr>
        <p:txBody>
          <a:bodyPr lIns="0" tIns="0" rIns="0" bIns="0" anchor="ctr"/>
          <a:lstStyle>
            <a:lvl1pPr algn="ctr" defTabSz="1828800">
              <a:lnSpc>
                <a:spcPct val="86000"/>
              </a:lnSpc>
              <a:defRPr b="0" spc="0" sz="5600">
                <a:solidFill>
                  <a:srgbClr val="FFFFFF"/>
                </a:solidFill>
                <a:latin typeface="Arial"/>
                <a:ea typeface="Arial"/>
                <a:cs typeface="Arial"/>
                <a:sym typeface="Arial"/>
              </a:defRPr>
            </a:lvl1pPr>
          </a:lstStyle>
          <a:p>
            <a:pPr/>
            <a:r>
              <a:t>Title Text</a:t>
            </a:r>
          </a:p>
        </p:txBody>
      </p:sp>
      <p:sp>
        <p:nvSpPr>
          <p:cNvPr id="152" name="Slide Number"/>
          <p:cNvSpPr txBox="1"/>
          <p:nvPr>
            <p:ph type="sldNum" sz="quarter" idx="2"/>
          </p:nvPr>
        </p:nvSpPr>
        <p:spPr>
          <a:xfrm>
            <a:off x="16940669" y="12448486"/>
            <a:ext cx="534532" cy="528430"/>
          </a:xfrm>
          <a:prstGeom prst="rect">
            <a:avLst/>
          </a:prstGeom>
        </p:spPr>
        <p:txBody>
          <a:bodyPr lIns="91399" tIns="91399" rIns="91399" bIns="91399" anchor="ctr"/>
          <a:lstStyle>
            <a:lvl1pPr algn="r" defTabSz="1828800">
              <a:defRPr sz="2400">
                <a:solidFill>
                  <a:srgbClr val="FFFFFF"/>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Subtitle Only">
    <p:bg>
      <p:bgPr>
        <a:solidFill>
          <a:srgbClr val="2B2B2D"/>
        </a:solidFill>
      </p:bgPr>
    </p:bg>
    <p:spTree>
      <p:nvGrpSpPr>
        <p:cNvPr id="1" name=""/>
        <p:cNvGrpSpPr/>
        <p:nvPr/>
      </p:nvGrpSpPr>
      <p:grpSpPr>
        <a:xfrm>
          <a:off x="0" y="0"/>
          <a:ext cx="0" cy="0"/>
          <a:chOff x="0" y="0"/>
          <a:chExt cx="0" cy="0"/>
        </a:xfrm>
      </p:grpSpPr>
      <p:pic>
        <p:nvPicPr>
          <p:cNvPr id="159" name="Google Shape;9;p1" descr="Google Shape;9;p1"/>
          <p:cNvPicPr>
            <a:picLocks noChangeAspect="1"/>
          </p:cNvPicPr>
          <p:nvPr/>
        </p:nvPicPr>
        <p:blipFill>
          <a:blip r:embed="rId2">
            <a:extLst/>
          </a:blip>
          <a:srcRect l="20580" t="0" r="17387" b="0"/>
          <a:stretch>
            <a:fillRect/>
          </a:stretch>
        </p:blipFill>
        <p:spPr>
          <a:xfrm>
            <a:off x="22713749" y="11803429"/>
            <a:ext cx="1408801" cy="1277569"/>
          </a:xfrm>
          <a:prstGeom prst="rect">
            <a:avLst/>
          </a:prstGeom>
          <a:ln w="12700">
            <a:miter lim="400000"/>
          </a:ln>
        </p:spPr>
      </p:pic>
      <p:sp>
        <p:nvSpPr>
          <p:cNvPr id="160" name="Google Shape;10;p1"/>
          <p:cNvSpPr txBox="1"/>
          <p:nvPr/>
        </p:nvSpPr>
        <p:spPr>
          <a:xfrm>
            <a:off x="22713750" y="12931199"/>
            <a:ext cx="1623001" cy="759401"/>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spAutoFit/>
          </a:bodyPr>
          <a:lstStyle>
            <a:lvl1pPr algn="l" defTabSz="1828800">
              <a:defRPr sz="2600">
                <a:solidFill>
                  <a:srgbClr val="A7A7A7"/>
                </a:solidFill>
                <a:latin typeface="Open Sans"/>
                <a:ea typeface="Open Sans"/>
                <a:cs typeface="Open Sans"/>
                <a:sym typeface="Open Sans"/>
              </a:defRPr>
            </a:lvl1pPr>
          </a:lstStyle>
          <a:p>
            <a:pPr/>
            <a:r>
              <a:t>©2022</a:t>
            </a:r>
          </a:p>
        </p:txBody>
      </p:sp>
      <p:sp>
        <p:nvSpPr>
          <p:cNvPr id="161" name="Title Text"/>
          <p:cNvSpPr txBox="1"/>
          <p:nvPr>
            <p:ph type="title"/>
          </p:nvPr>
        </p:nvSpPr>
        <p:spPr>
          <a:xfrm>
            <a:off x="1828800" y="559919"/>
            <a:ext cx="20726400" cy="1635127"/>
          </a:xfrm>
          <a:prstGeom prst="rect">
            <a:avLst/>
          </a:prstGeom>
        </p:spPr>
        <p:txBody>
          <a:bodyPr lIns="0" tIns="0" rIns="0" bIns="0" anchor="ctr"/>
          <a:lstStyle>
            <a:lvl1pPr algn="ctr" defTabSz="1828800">
              <a:lnSpc>
                <a:spcPct val="86000"/>
              </a:lnSpc>
              <a:defRPr b="0" spc="0" sz="5600">
                <a:solidFill>
                  <a:srgbClr val="FFFFFF"/>
                </a:solidFill>
                <a:latin typeface="Arial"/>
                <a:ea typeface="Arial"/>
                <a:cs typeface="Arial"/>
                <a:sym typeface="Arial"/>
              </a:defRPr>
            </a:lvl1pPr>
          </a:lstStyle>
          <a:p>
            <a:pPr/>
            <a:r>
              <a:t>Title Text</a:t>
            </a:r>
          </a:p>
        </p:txBody>
      </p:sp>
      <p:sp>
        <p:nvSpPr>
          <p:cNvPr id="162" name="Body Level One…"/>
          <p:cNvSpPr txBox="1"/>
          <p:nvPr>
            <p:ph type="body" sz="quarter" idx="1"/>
          </p:nvPr>
        </p:nvSpPr>
        <p:spPr>
          <a:xfrm>
            <a:off x="1828800" y="1866900"/>
            <a:ext cx="20726400" cy="812800"/>
          </a:xfrm>
          <a:prstGeom prst="rect">
            <a:avLst/>
          </a:prstGeom>
        </p:spPr>
        <p:txBody>
          <a:bodyPr lIns="0" tIns="0" rIns="0" bIns="0"/>
          <a:lstStyle>
            <a:lvl1pPr marL="457200" indent="-228600" algn="ctr" defTabSz="1828800">
              <a:lnSpc>
                <a:spcPct val="86000"/>
              </a:lnSpc>
              <a:spcBef>
                <a:spcPts val="0"/>
              </a:spcBef>
              <a:buSzTx/>
              <a:buNone/>
              <a:defRPr sz="3600">
                <a:solidFill>
                  <a:srgbClr val="FFFFFF"/>
                </a:solidFill>
                <a:latin typeface="Arial"/>
                <a:ea typeface="Arial"/>
                <a:cs typeface="Arial"/>
                <a:sym typeface="Arial"/>
              </a:defRPr>
            </a:lvl1pPr>
            <a:lvl2pPr marL="1257300" indent="-685800" algn="ctr" defTabSz="1828800">
              <a:lnSpc>
                <a:spcPct val="86000"/>
              </a:lnSpc>
              <a:spcBef>
                <a:spcPts val="0"/>
              </a:spcBef>
              <a:buSzPts val="3600"/>
              <a:buChar char="–"/>
              <a:defRPr sz="3600">
                <a:solidFill>
                  <a:srgbClr val="FFFFFF"/>
                </a:solidFill>
                <a:latin typeface="Arial"/>
                <a:ea typeface="Arial"/>
                <a:cs typeface="Arial"/>
                <a:sym typeface="Arial"/>
              </a:defRPr>
            </a:lvl2pPr>
            <a:lvl3pPr marL="1714500" indent="-685800" algn="ctr" defTabSz="1828800">
              <a:lnSpc>
                <a:spcPct val="86000"/>
              </a:lnSpc>
              <a:spcBef>
                <a:spcPts val="0"/>
              </a:spcBef>
              <a:buSzPts val="3600"/>
              <a:defRPr sz="3600">
                <a:solidFill>
                  <a:srgbClr val="FFFFFF"/>
                </a:solidFill>
                <a:latin typeface="Arial"/>
                <a:ea typeface="Arial"/>
                <a:cs typeface="Arial"/>
                <a:sym typeface="Arial"/>
              </a:defRPr>
            </a:lvl3pPr>
            <a:lvl4pPr marL="2171700" indent="-685800" algn="ctr" defTabSz="1828800">
              <a:lnSpc>
                <a:spcPct val="86000"/>
              </a:lnSpc>
              <a:spcBef>
                <a:spcPts val="0"/>
              </a:spcBef>
              <a:buSzPts val="3600"/>
              <a:buChar char="–"/>
              <a:defRPr sz="3600">
                <a:solidFill>
                  <a:srgbClr val="FFFFFF"/>
                </a:solidFill>
                <a:latin typeface="Arial"/>
                <a:ea typeface="Arial"/>
                <a:cs typeface="Arial"/>
                <a:sym typeface="Arial"/>
              </a:defRPr>
            </a:lvl4pPr>
            <a:lvl5pPr marL="2628900" indent="-685800" algn="ctr" defTabSz="1828800">
              <a:lnSpc>
                <a:spcPct val="86000"/>
              </a:lnSpc>
              <a:spcBef>
                <a:spcPts val="0"/>
              </a:spcBef>
              <a:buSzPts val="3600"/>
              <a:buChar char="»"/>
              <a:defRPr sz="36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63" name="Slide Number"/>
          <p:cNvSpPr txBox="1"/>
          <p:nvPr>
            <p:ph type="sldNum" sz="quarter" idx="2"/>
          </p:nvPr>
        </p:nvSpPr>
        <p:spPr>
          <a:xfrm>
            <a:off x="16940669" y="12448486"/>
            <a:ext cx="534532" cy="528430"/>
          </a:xfrm>
          <a:prstGeom prst="rect">
            <a:avLst/>
          </a:prstGeom>
        </p:spPr>
        <p:txBody>
          <a:bodyPr lIns="91399" tIns="91399" rIns="91399" bIns="91399" anchor="ctr"/>
          <a:lstStyle>
            <a:lvl1pPr algn="r" defTabSz="1828800">
              <a:defRPr sz="2400">
                <a:solidFill>
                  <a:srgbClr val="FFFFFF"/>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_Title Slide">
    <p:bg>
      <p:bgPr>
        <a:solidFill>
          <a:srgbClr val="6F4EA4"/>
        </a:solidFill>
      </p:bgPr>
    </p:bg>
    <p:spTree>
      <p:nvGrpSpPr>
        <p:cNvPr id="1" name=""/>
        <p:cNvGrpSpPr/>
        <p:nvPr/>
      </p:nvGrpSpPr>
      <p:grpSpPr>
        <a:xfrm>
          <a:off x="0" y="0"/>
          <a:ext cx="0" cy="0"/>
          <a:chOff x="0" y="0"/>
          <a:chExt cx="0" cy="0"/>
        </a:xfrm>
      </p:grpSpPr>
      <p:pic>
        <p:nvPicPr>
          <p:cNvPr id="170" name="Google Shape;9;p1" descr="Google Shape;9;p1"/>
          <p:cNvPicPr>
            <a:picLocks noChangeAspect="1"/>
          </p:cNvPicPr>
          <p:nvPr/>
        </p:nvPicPr>
        <p:blipFill>
          <a:blip r:embed="rId2">
            <a:extLst/>
          </a:blip>
          <a:srcRect l="20580" t="0" r="17387" b="0"/>
          <a:stretch>
            <a:fillRect/>
          </a:stretch>
        </p:blipFill>
        <p:spPr>
          <a:xfrm>
            <a:off x="22713749" y="11803429"/>
            <a:ext cx="1408801" cy="1277569"/>
          </a:xfrm>
          <a:prstGeom prst="rect">
            <a:avLst/>
          </a:prstGeom>
          <a:ln w="12700">
            <a:miter lim="400000"/>
          </a:ln>
        </p:spPr>
      </p:pic>
      <p:sp>
        <p:nvSpPr>
          <p:cNvPr id="171" name="Google Shape;10;p1"/>
          <p:cNvSpPr txBox="1"/>
          <p:nvPr/>
        </p:nvSpPr>
        <p:spPr>
          <a:xfrm>
            <a:off x="22713750" y="12931199"/>
            <a:ext cx="1623001" cy="759401"/>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spAutoFit/>
          </a:bodyPr>
          <a:lstStyle>
            <a:lvl1pPr algn="l" defTabSz="1828800">
              <a:defRPr sz="2600">
                <a:solidFill>
                  <a:srgbClr val="A7A7A7"/>
                </a:solidFill>
                <a:latin typeface="Open Sans"/>
                <a:ea typeface="Open Sans"/>
                <a:cs typeface="Open Sans"/>
                <a:sym typeface="Open Sans"/>
              </a:defRPr>
            </a:lvl1pPr>
          </a:lstStyle>
          <a:p>
            <a:pPr/>
            <a:r>
              <a:t>©2022</a:t>
            </a:r>
          </a:p>
        </p:txBody>
      </p:sp>
      <p:sp>
        <p:nvSpPr>
          <p:cNvPr id="172" name="Title Text"/>
          <p:cNvSpPr txBox="1"/>
          <p:nvPr>
            <p:ph type="title"/>
          </p:nvPr>
        </p:nvSpPr>
        <p:spPr>
          <a:xfrm>
            <a:off x="1828800" y="4260850"/>
            <a:ext cx="20726400" cy="2940052"/>
          </a:xfrm>
          <a:prstGeom prst="rect">
            <a:avLst/>
          </a:prstGeom>
        </p:spPr>
        <p:txBody>
          <a:bodyPr lIns="0" tIns="0" rIns="0" bIns="0" anchor="ctr"/>
          <a:lstStyle>
            <a:lvl1pPr algn="ctr" defTabSz="1828800">
              <a:lnSpc>
                <a:spcPct val="86000"/>
              </a:lnSpc>
              <a:defRPr b="0" spc="0" sz="7200">
                <a:solidFill>
                  <a:srgbClr val="FFFFFF"/>
                </a:solidFill>
                <a:latin typeface="Arial"/>
                <a:ea typeface="Arial"/>
                <a:cs typeface="Arial"/>
                <a:sym typeface="Arial"/>
              </a:defRPr>
            </a:lvl1pPr>
          </a:lstStyle>
          <a:p>
            <a:pPr/>
            <a:r>
              <a:t>Title Text</a:t>
            </a:r>
          </a:p>
        </p:txBody>
      </p:sp>
      <p:sp>
        <p:nvSpPr>
          <p:cNvPr id="173" name="Body Level One…"/>
          <p:cNvSpPr txBox="1"/>
          <p:nvPr>
            <p:ph type="body" sz="quarter" idx="1"/>
          </p:nvPr>
        </p:nvSpPr>
        <p:spPr>
          <a:xfrm>
            <a:off x="3657600" y="7772400"/>
            <a:ext cx="17068800" cy="3505200"/>
          </a:xfrm>
          <a:prstGeom prst="rect">
            <a:avLst/>
          </a:prstGeom>
        </p:spPr>
        <p:txBody>
          <a:bodyPr lIns="0" tIns="0" rIns="0" bIns="0"/>
          <a:lstStyle>
            <a:lvl1pPr marL="457200" indent="-228600" algn="ctr" defTabSz="1828800">
              <a:lnSpc>
                <a:spcPct val="100000"/>
              </a:lnSpc>
              <a:spcBef>
                <a:spcPts val="800"/>
              </a:spcBef>
              <a:buSzTx/>
              <a:buNone/>
              <a:defRPr sz="4000">
                <a:solidFill>
                  <a:srgbClr val="FFFFFF"/>
                </a:solidFill>
                <a:latin typeface="Arial"/>
                <a:ea typeface="Arial"/>
                <a:cs typeface="Arial"/>
                <a:sym typeface="Arial"/>
              </a:defRPr>
            </a:lvl1pPr>
            <a:lvl2pPr marL="457200" indent="228600" algn="ctr" defTabSz="1828800">
              <a:lnSpc>
                <a:spcPct val="100000"/>
              </a:lnSpc>
              <a:spcBef>
                <a:spcPts val="800"/>
              </a:spcBef>
              <a:buSzTx/>
              <a:buNone/>
              <a:defRPr sz="4000">
                <a:solidFill>
                  <a:srgbClr val="FFFFFF"/>
                </a:solidFill>
                <a:latin typeface="Arial"/>
                <a:ea typeface="Arial"/>
                <a:cs typeface="Arial"/>
                <a:sym typeface="Arial"/>
              </a:defRPr>
            </a:lvl2pPr>
            <a:lvl3pPr marL="457200" indent="685800" algn="ctr" defTabSz="1828800">
              <a:lnSpc>
                <a:spcPct val="100000"/>
              </a:lnSpc>
              <a:spcBef>
                <a:spcPts val="800"/>
              </a:spcBef>
              <a:buSzTx/>
              <a:buNone/>
              <a:defRPr sz="4000">
                <a:solidFill>
                  <a:srgbClr val="FFFFFF"/>
                </a:solidFill>
                <a:latin typeface="Arial"/>
                <a:ea typeface="Arial"/>
                <a:cs typeface="Arial"/>
                <a:sym typeface="Arial"/>
              </a:defRPr>
            </a:lvl3pPr>
            <a:lvl4pPr marL="457200" indent="1143000" algn="ctr" defTabSz="1828800">
              <a:lnSpc>
                <a:spcPct val="100000"/>
              </a:lnSpc>
              <a:spcBef>
                <a:spcPts val="800"/>
              </a:spcBef>
              <a:buSzTx/>
              <a:buNone/>
              <a:defRPr sz="4000">
                <a:solidFill>
                  <a:srgbClr val="FFFFFF"/>
                </a:solidFill>
                <a:latin typeface="Arial"/>
                <a:ea typeface="Arial"/>
                <a:cs typeface="Arial"/>
                <a:sym typeface="Arial"/>
              </a:defRPr>
            </a:lvl4pPr>
            <a:lvl5pPr marL="457200" indent="1600200" algn="ctr" defTabSz="1828800">
              <a:lnSpc>
                <a:spcPct val="100000"/>
              </a:lnSpc>
              <a:spcBef>
                <a:spcPts val="800"/>
              </a:spcBef>
              <a:buSzTx/>
              <a:buNone/>
              <a:defRPr sz="40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74" name="Slide Number"/>
          <p:cNvSpPr txBox="1"/>
          <p:nvPr>
            <p:ph type="sldNum" sz="quarter" idx="2"/>
          </p:nvPr>
        </p:nvSpPr>
        <p:spPr>
          <a:xfrm>
            <a:off x="16940669" y="12448486"/>
            <a:ext cx="534532" cy="528430"/>
          </a:xfrm>
          <a:prstGeom prst="rect">
            <a:avLst/>
          </a:prstGeom>
        </p:spPr>
        <p:txBody>
          <a:bodyPr lIns="91399" tIns="91399" rIns="91399" bIns="91399" anchor="ctr"/>
          <a:lstStyle>
            <a:lvl1pPr algn="r" defTabSz="1828800">
              <a:defRPr sz="2400">
                <a:solidFill>
                  <a:srgbClr val="FFFFFF"/>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Subtitle and Content">
    <p:bg>
      <p:bgPr>
        <a:solidFill>
          <a:srgbClr val="000000"/>
        </a:solidFill>
      </p:bgPr>
    </p:bg>
    <p:spTree>
      <p:nvGrpSpPr>
        <p:cNvPr id="1" name=""/>
        <p:cNvGrpSpPr/>
        <p:nvPr/>
      </p:nvGrpSpPr>
      <p:grpSpPr>
        <a:xfrm>
          <a:off x="0" y="0"/>
          <a:ext cx="0" cy="0"/>
          <a:chOff x="0" y="0"/>
          <a:chExt cx="0" cy="0"/>
        </a:xfrm>
      </p:grpSpPr>
      <p:pic>
        <p:nvPicPr>
          <p:cNvPr id="181" name="Google Shape;9;p1" descr="Google Shape;9;p1"/>
          <p:cNvPicPr>
            <a:picLocks noChangeAspect="1"/>
          </p:cNvPicPr>
          <p:nvPr/>
        </p:nvPicPr>
        <p:blipFill>
          <a:blip r:embed="rId2">
            <a:extLst/>
          </a:blip>
          <a:srcRect l="20580" t="0" r="17387" b="0"/>
          <a:stretch>
            <a:fillRect/>
          </a:stretch>
        </p:blipFill>
        <p:spPr>
          <a:xfrm>
            <a:off x="22713749" y="11803429"/>
            <a:ext cx="1408801" cy="1277569"/>
          </a:xfrm>
          <a:prstGeom prst="rect">
            <a:avLst/>
          </a:prstGeom>
          <a:ln w="12700">
            <a:miter lim="400000"/>
          </a:ln>
        </p:spPr>
      </p:pic>
      <p:sp>
        <p:nvSpPr>
          <p:cNvPr id="182" name="Google Shape;10;p1"/>
          <p:cNvSpPr txBox="1"/>
          <p:nvPr/>
        </p:nvSpPr>
        <p:spPr>
          <a:xfrm>
            <a:off x="22713750" y="12931199"/>
            <a:ext cx="1623001" cy="759401"/>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spAutoFit/>
          </a:bodyPr>
          <a:lstStyle>
            <a:lvl1pPr algn="l" defTabSz="1828800">
              <a:defRPr sz="2600">
                <a:solidFill>
                  <a:srgbClr val="A7A7A7"/>
                </a:solidFill>
                <a:latin typeface="Open Sans"/>
                <a:ea typeface="Open Sans"/>
                <a:cs typeface="Open Sans"/>
                <a:sym typeface="Open Sans"/>
              </a:defRPr>
            </a:lvl1pPr>
          </a:lstStyle>
          <a:p>
            <a:pPr/>
            <a:r>
              <a:t>©2022</a:t>
            </a:r>
          </a:p>
        </p:txBody>
      </p:sp>
      <p:sp>
        <p:nvSpPr>
          <p:cNvPr id="183" name="Title Text"/>
          <p:cNvSpPr txBox="1"/>
          <p:nvPr>
            <p:ph type="title"/>
          </p:nvPr>
        </p:nvSpPr>
        <p:spPr>
          <a:xfrm>
            <a:off x="1828800" y="559919"/>
            <a:ext cx="20726400" cy="1635127"/>
          </a:xfrm>
          <a:prstGeom prst="rect">
            <a:avLst/>
          </a:prstGeom>
        </p:spPr>
        <p:txBody>
          <a:bodyPr lIns="0" tIns="0" rIns="0" bIns="0" anchor="ctr"/>
          <a:lstStyle>
            <a:lvl1pPr algn="ctr" defTabSz="1828800">
              <a:lnSpc>
                <a:spcPct val="86000"/>
              </a:lnSpc>
              <a:defRPr spc="0" sz="5600">
                <a:solidFill>
                  <a:srgbClr val="FFFFFF"/>
                </a:solidFill>
                <a:latin typeface="Arial"/>
                <a:ea typeface="Arial"/>
                <a:cs typeface="Arial"/>
                <a:sym typeface="Arial"/>
              </a:defRPr>
            </a:lvl1pPr>
          </a:lstStyle>
          <a:p>
            <a:pPr/>
            <a:r>
              <a:t>Title Text</a:t>
            </a:r>
          </a:p>
        </p:txBody>
      </p:sp>
      <p:sp>
        <p:nvSpPr>
          <p:cNvPr id="184" name="Body Level One…"/>
          <p:cNvSpPr txBox="1"/>
          <p:nvPr>
            <p:ph type="body" idx="1"/>
          </p:nvPr>
        </p:nvSpPr>
        <p:spPr>
          <a:xfrm>
            <a:off x="1828800" y="2904838"/>
            <a:ext cx="20726400" cy="9255129"/>
          </a:xfrm>
          <a:prstGeom prst="rect">
            <a:avLst/>
          </a:prstGeom>
        </p:spPr>
        <p:txBody>
          <a:bodyPr lIns="0" tIns="0" rIns="0" bIns="0"/>
          <a:lstStyle>
            <a:lvl1pPr marL="800100" indent="-685800" defTabSz="1828800">
              <a:lnSpc>
                <a:spcPct val="100000"/>
              </a:lnSpc>
              <a:spcBef>
                <a:spcPts val="2400"/>
              </a:spcBef>
              <a:buClr>
                <a:srgbClr val="4DB3C7"/>
              </a:buClr>
              <a:buSzPts val="4000"/>
              <a:buFont typeface="Arial"/>
              <a:defRPr sz="4000">
                <a:solidFill>
                  <a:srgbClr val="FFFFFF"/>
                </a:solidFill>
                <a:latin typeface="Arial"/>
                <a:ea typeface="Arial"/>
                <a:cs typeface="Arial"/>
                <a:sym typeface="Arial"/>
              </a:defRPr>
            </a:lvl1pPr>
            <a:lvl2pPr marL="1257300" indent="-685800" defTabSz="1828800">
              <a:lnSpc>
                <a:spcPct val="100000"/>
              </a:lnSpc>
              <a:spcBef>
                <a:spcPts val="2400"/>
              </a:spcBef>
              <a:buClr>
                <a:srgbClr val="4DB3C7"/>
              </a:buClr>
              <a:buSzPts val="4000"/>
              <a:buFont typeface="Arial"/>
              <a:buChar char="–"/>
              <a:defRPr sz="4000">
                <a:solidFill>
                  <a:srgbClr val="FFFFFF"/>
                </a:solidFill>
                <a:latin typeface="Arial"/>
                <a:ea typeface="Arial"/>
                <a:cs typeface="Arial"/>
                <a:sym typeface="Arial"/>
              </a:defRPr>
            </a:lvl2pPr>
            <a:lvl3pPr marL="1714500" indent="-685800" defTabSz="1828800">
              <a:lnSpc>
                <a:spcPct val="100000"/>
              </a:lnSpc>
              <a:spcBef>
                <a:spcPts val="2400"/>
              </a:spcBef>
              <a:buClr>
                <a:srgbClr val="4DB3C7"/>
              </a:buClr>
              <a:buSzPts val="4000"/>
              <a:buFont typeface="Arial"/>
              <a:defRPr sz="4000">
                <a:solidFill>
                  <a:srgbClr val="FFFFFF"/>
                </a:solidFill>
                <a:latin typeface="Arial"/>
                <a:ea typeface="Arial"/>
                <a:cs typeface="Arial"/>
                <a:sym typeface="Arial"/>
              </a:defRPr>
            </a:lvl3pPr>
            <a:lvl4pPr marL="2171700" indent="-685800" defTabSz="1828800">
              <a:lnSpc>
                <a:spcPct val="100000"/>
              </a:lnSpc>
              <a:spcBef>
                <a:spcPts val="2400"/>
              </a:spcBef>
              <a:buClr>
                <a:srgbClr val="4DB3C7"/>
              </a:buClr>
              <a:buSzPts val="4000"/>
              <a:buFont typeface="Arial"/>
              <a:buChar char="–"/>
              <a:defRPr sz="4000">
                <a:solidFill>
                  <a:srgbClr val="FFFFFF"/>
                </a:solidFill>
                <a:latin typeface="Arial"/>
                <a:ea typeface="Arial"/>
                <a:cs typeface="Arial"/>
                <a:sym typeface="Arial"/>
              </a:defRPr>
            </a:lvl4pPr>
            <a:lvl5pPr marL="2628900" indent="-685800" defTabSz="1828800">
              <a:lnSpc>
                <a:spcPct val="100000"/>
              </a:lnSpc>
              <a:spcBef>
                <a:spcPts val="2400"/>
              </a:spcBef>
              <a:buClr>
                <a:srgbClr val="4DB3C7"/>
              </a:buClr>
              <a:buSzPts val="4000"/>
              <a:buFont typeface="Arial"/>
              <a:buChar char="»"/>
              <a:defRPr sz="40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85" name="Google Shape;44;p10"/>
          <p:cNvSpPr txBox="1"/>
          <p:nvPr>
            <p:ph type="body" sz="quarter" idx="21"/>
          </p:nvPr>
        </p:nvSpPr>
        <p:spPr>
          <a:xfrm>
            <a:off x="1828800" y="1866900"/>
            <a:ext cx="20726400" cy="812800"/>
          </a:xfrm>
          <a:prstGeom prst="rect">
            <a:avLst/>
          </a:prstGeom>
        </p:spPr>
        <p:txBody>
          <a:bodyPr lIns="0" tIns="0" rIns="0" bIns="0"/>
          <a:lstStyle/>
          <a:p>
            <a:pPr marL="457200" indent="-228600" algn="ctr" defTabSz="1828800">
              <a:lnSpc>
                <a:spcPct val="86000"/>
              </a:lnSpc>
              <a:spcBef>
                <a:spcPts val="0"/>
              </a:spcBef>
              <a:buSzTx/>
              <a:buNone/>
              <a:defRPr sz="3600">
                <a:solidFill>
                  <a:srgbClr val="FFFFFF"/>
                </a:solidFill>
                <a:latin typeface="Arial"/>
                <a:ea typeface="Arial"/>
                <a:cs typeface="Arial"/>
                <a:sym typeface="Arial"/>
              </a:defRPr>
            </a:pPr>
          </a:p>
        </p:txBody>
      </p:sp>
      <p:sp>
        <p:nvSpPr>
          <p:cNvPr id="186" name="Slide Number"/>
          <p:cNvSpPr txBox="1"/>
          <p:nvPr>
            <p:ph type="sldNum" sz="quarter" idx="2"/>
          </p:nvPr>
        </p:nvSpPr>
        <p:spPr>
          <a:xfrm>
            <a:off x="16940669" y="12448486"/>
            <a:ext cx="534532" cy="528430"/>
          </a:xfrm>
          <a:prstGeom prst="rect">
            <a:avLst/>
          </a:prstGeom>
        </p:spPr>
        <p:txBody>
          <a:bodyPr lIns="91399" tIns="91399" rIns="91399" bIns="91399" anchor="ctr"/>
          <a:lstStyle>
            <a:lvl1pPr algn="r" defTabSz="1828800">
              <a:defRPr sz="2400">
                <a:solidFill>
                  <a:srgbClr val="FFFFFF"/>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Subtitle Only 2">
    <p:bg>
      <p:bgPr>
        <a:solidFill>
          <a:srgbClr val="2B2B2D"/>
        </a:solidFill>
      </p:bgPr>
    </p:bg>
    <p:spTree>
      <p:nvGrpSpPr>
        <p:cNvPr id="1" name=""/>
        <p:cNvGrpSpPr/>
        <p:nvPr/>
      </p:nvGrpSpPr>
      <p:grpSpPr>
        <a:xfrm>
          <a:off x="0" y="0"/>
          <a:ext cx="0" cy="0"/>
          <a:chOff x="0" y="0"/>
          <a:chExt cx="0" cy="0"/>
        </a:xfrm>
      </p:grpSpPr>
      <p:pic>
        <p:nvPicPr>
          <p:cNvPr id="193" name="Google Shape;9;p1" descr="Google Shape;9;p1"/>
          <p:cNvPicPr>
            <a:picLocks noChangeAspect="1"/>
          </p:cNvPicPr>
          <p:nvPr/>
        </p:nvPicPr>
        <p:blipFill>
          <a:blip r:embed="rId2">
            <a:extLst/>
          </a:blip>
          <a:srcRect l="20580" t="0" r="17387" b="0"/>
          <a:stretch>
            <a:fillRect/>
          </a:stretch>
        </p:blipFill>
        <p:spPr>
          <a:xfrm>
            <a:off x="22713749" y="11803429"/>
            <a:ext cx="1408801" cy="1277569"/>
          </a:xfrm>
          <a:prstGeom prst="rect">
            <a:avLst/>
          </a:prstGeom>
          <a:ln w="12700">
            <a:miter lim="400000"/>
          </a:ln>
        </p:spPr>
      </p:pic>
      <p:sp>
        <p:nvSpPr>
          <p:cNvPr id="194" name="Google Shape;10;p1"/>
          <p:cNvSpPr txBox="1"/>
          <p:nvPr/>
        </p:nvSpPr>
        <p:spPr>
          <a:xfrm>
            <a:off x="22713750" y="12931199"/>
            <a:ext cx="1623001" cy="759401"/>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spAutoFit/>
          </a:bodyPr>
          <a:lstStyle>
            <a:lvl1pPr algn="l" defTabSz="1828800">
              <a:defRPr sz="2600">
                <a:solidFill>
                  <a:srgbClr val="A7A7A7"/>
                </a:solidFill>
                <a:latin typeface="Open Sans"/>
                <a:ea typeface="Open Sans"/>
                <a:cs typeface="Open Sans"/>
                <a:sym typeface="Open Sans"/>
              </a:defRPr>
            </a:lvl1pPr>
          </a:lstStyle>
          <a:p>
            <a:pPr/>
            <a:r>
              <a:t>©2022</a:t>
            </a:r>
          </a:p>
        </p:txBody>
      </p:sp>
      <p:sp>
        <p:nvSpPr>
          <p:cNvPr id="195" name="Title Text"/>
          <p:cNvSpPr txBox="1"/>
          <p:nvPr>
            <p:ph type="title"/>
          </p:nvPr>
        </p:nvSpPr>
        <p:spPr>
          <a:xfrm>
            <a:off x="1828800" y="559919"/>
            <a:ext cx="20726400" cy="1635127"/>
          </a:xfrm>
          <a:prstGeom prst="rect">
            <a:avLst/>
          </a:prstGeom>
        </p:spPr>
        <p:txBody>
          <a:bodyPr lIns="0" tIns="0" rIns="0" bIns="0" anchor="ctr"/>
          <a:lstStyle>
            <a:lvl1pPr algn="ctr" defTabSz="1828800">
              <a:lnSpc>
                <a:spcPct val="86000"/>
              </a:lnSpc>
              <a:defRPr spc="0" sz="5600">
                <a:solidFill>
                  <a:srgbClr val="FFFFFF"/>
                </a:solidFill>
                <a:latin typeface="Arial"/>
                <a:ea typeface="Arial"/>
                <a:cs typeface="Arial"/>
                <a:sym typeface="Arial"/>
              </a:defRPr>
            </a:lvl1pPr>
          </a:lstStyle>
          <a:p>
            <a:pPr/>
            <a:r>
              <a:t>Title Text</a:t>
            </a:r>
          </a:p>
        </p:txBody>
      </p:sp>
      <p:sp>
        <p:nvSpPr>
          <p:cNvPr id="196" name="Body Level One…"/>
          <p:cNvSpPr txBox="1"/>
          <p:nvPr>
            <p:ph type="body" sz="quarter" idx="1"/>
          </p:nvPr>
        </p:nvSpPr>
        <p:spPr>
          <a:xfrm>
            <a:off x="1828800" y="1866900"/>
            <a:ext cx="20726400" cy="812800"/>
          </a:xfrm>
          <a:prstGeom prst="rect">
            <a:avLst/>
          </a:prstGeom>
        </p:spPr>
        <p:txBody>
          <a:bodyPr lIns="0" tIns="0" rIns="0" bIns="0"/>
          <a:lstStyle>
            <a:lvl1pPr marL="457200" indent="-228600" algn="ctr" defTabSz="1828800">
              <a:lnSpc>
                <a:spcPct val="86000"/>
              </a:lnSpc>
              <a:spcBef>
                <a:spcPts val="0"/>
              </a:spcBef>
              <a:buSzTx/>
              <a:buNone/>
              <a:defRPr sz="3600">
                <a:solidFill>
                  <a:srgbClr val="FFFFFF"/>
                </a:solidFill>
                <a:latin typeface="Arial"/>
                <a:ea typeface="Arial"/>
                <a:cs typeface="Arial"/>
                <a:sym typeface="Arial"/>
              </a:defRPr>
            </a:lvl1pPr>
            <a:lvl2pPr marL="1257300" indent="-685800" algn="ctr" defTabSz="1828800">
              <a:lnSpc>
                <a:spcPct val="86000"/>
              </a:lnSpc>
              <a:spcBef>
                <a:spcPts val="0"/>
              </a:spcBef>
              <a:buSzPts val="3600"/>
              <a:buChar char="–"/>
              <a:defRPr sz="3600">
                <a:solidFill>
                  <a:srgbClr val="FFFFFF"/>
                </a:solidFill>
                <a:latin typeface="Arial"/>
                <a:ea typeface="Arial"/>
                <a:cs typeface="Arial"/>
                <a:sym typeface="Arial"/>
              </a:defRPr>
            </a:lvl2pPr>
            <a:lvl3pPr marL="1714500" indent="-685800" algn="ctr" defTabSz="1828800">
              <a:lnSpc>
                <a:spcPct val="86000"/>
              </a:lnSpc>
              <a:spcBef>
                <a:spcPts val="0"/>
              </a:spcBef>
              <a:buSzPts val="3600"/>
              <a:defRPr sz="3600">
                <a:solidFill>
                  <a:srgbClr val="FFFFFF"/>
                </a:solidFill>
                <a:latin typeface="Arial"/>
                <a:ea typeface="Arial"/>
                <a:cs typeface="Arial"/>
                <a:sym typeface="Arial"/>
              </a:defRPr>
            </a:lvl3pPr>
            <a:lvl4pPr marL="2171700" indent="-685800" algn="ctr" defTabSz="1828800">
              <a:lnSpc>
                <a:spcPct val="86000"/>
              </a:lnSpc>
              <a:spcBef>
                <a:spcPts val="0"/>
              </a:spcBef>
              <a:buSzPts val="3600"/>
              <a:buChar char="–"/>
              <a:defRPr sz="3600">
                <a:solidFill>
                  <a:srgbClr val="FFFFFF"/>
                </a:solidFill>
                <a:latin typeface="Arial"/>
                <a:ea typeface="Arial"/>
                <a:cs typeface="Arial"/>
                <a:sym typeface="Arial"/>
              </a:defRPr>
            </a:lvl4pPr>
            <a:lvl5pPr marL="2628900" indent="-685800" algn="ctr" defTabSz="1828800">
              <a:lnSpc>
                <a:spcPct val="86000"/>
              </a:lnSpc>
              <a:spcBef>
                <a:spcPts val="0"/>
              </a:spcBef>
              <a:buSzPts val="3600"/>
              <a:buChar char="»"/>
              <a:defRPr sz="36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97" name="Slide Number"/>
          <p:cNvSpPr txBox="1"/>
          <p:nvPr>
            <p:ph type="sldNum" sz="quarter" idx="2"/>
          </p:nvPr>
        </p:nvSpPr>
        <p:spPr>
          <a:xfrm>
            <a:off x="16940669" y="12448486"/>
            <a:ext cx="534532" cy="528430"/>
          </a:xfrm>
          <a:prstGeom prst="rect">
            <a:avLst/>
          </a:prstGeom>
        </p:spPr>
        <p:txBody>
          <a:bodyPr lIns="91399" tIns="91399" rIns="91399" bIns="91399" anchor="ctr"/>
          <a:lstStyle>
            <a:lvl1pPr algn="r" defTabSz="1828800">
              <a:defRPr sz="2400">
                <a:solidFill>
                  <a:srgbClr val="FFFFFF"/>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7.png"/><Relationship Id="rId3" Type="http://schemas.openxmlformats.org/officeDocument/2006/relationships/hyperlink" Target="http://drive.google.com/file/d/154xKG6UJQ1gOEzKc8CX3LK6Zq8Zgwcpg/view" TargetMode="External"/><Relationship Id="rId4" Type="http://schemas.openxmlformats.org/officeDocument/2006/relationships/image" Target="../media/image1.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Ken Love 2/27/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Ken Love 2/27/2023</a:t>
            </a:r>
          </a:p>
        </p:txBody>
      </p:sp>
      <p:sp>
        <p:nvSpPr>
          <p:cNvPr id="207" name="Agile Software Development BootCamp"/>
          <p:cNvSpPr txBox="1"/>
          <p:nvPr>
            <p:ph type="ctrTitle"/>
          </p:nvPr>
        </p:nvSpPr>
        <p:spPr>
          <a:prstGeom prst="rect">
            <a:avLst/>
          </a:prstGeom>
        </p:spPr>
        <p:txBody>
          <a:bodyPr/>
          <a:lstStyle/>
          <a:p>
            <a:pPr/>
            <a:r>
              <a:t>Agile Software Development BootCamp </a:t>
            </a:r>
          </a:p>
        </p:txBody>
      </p:sp>
      <p:sp>
        <p:nvSpPr>
          <p:cNvPr id="208" name="Story Splitting and Specification by Example"/>
          <p:cNvSpPr txBox="1"/>
          <p:nvPr>
            <p:ph type="subTitle" sz="quarter" idx="1"/>
          </p:nvPr>
        </p:nvSpPr>
        <p:spPr>
          <a:prstGeom prst="rect">
            <a:avLst/>
          </a:prstGeom>
        </p:spPr>
        <p:txBody>
          <a:bodyPr/>
          <a:lstStyle/>
          <a:p>
            <a:pPr/>
            <a:r>
              <a:t>Story Splitting and Specification by Example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Google Shape;2865;p248"/>
          <p:cNvSpPr txBox="1"/>
          <p:nvPr>
            <p:ph type="title"/>
          </p:nvPr>
        </p:nvSpPr>
        <p:spPr>
          <a:xfrm>
            <a:off x="1828800" y="559919"/>
            <a:ext cx="20726400" cy="1635001"/>
          </a:xfrm>
          <a:prstGeom prst="rect">
            <a:avLst/>
          </a:prstGeom>
        </p:spPr>
        <p:txBody>
          <a:bodyPr/>
          <a:lstStyle/>
          <a:p>
            <a:pPr/>
            <a:r>
              <a:t>Spec by Example…by Example</a:t>
            </a:r>
          </a:p>
        </p:txBody>
      </p:sp>
      <p:pic>
        <p:nvPicPr>
          <p:cNvPr id="341" name="Google Shape;2866;p248" descr="Google Shape;2866;p248"/>
          <p:cNvPicPr>
            <a:picLocks noChangeAspect="1"/>
          </p:cNvPicPr>
          <p:nvPr/>
        </p:nvPicPr>
        <p:blipFill>
          <a:blip r:embed="rId2">
            <a:extLst/>
          </a:blip>
          <a:stretch>
            <a:fillRect/>
          </a:stretch>
        </p:blipFill>
        <p:spPr>
          <a:xfrm>
            <a:off x="304800" y="2222699"/>
            <a:ext cx="23774394" cy="9359288"/>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Google Shape;2871;p249"/>
          <p:cNvSpPr txBox="1"/>
          <p:nvPr>
            <p:ph type="title"/>
          </p:nvPr>
        </p:nvSpPr>
        <p:spPr>
          <a:xfrm>
            <a:off x="1828800" y="559919"/>
            <a:ext cx="20726400" cy="1635001"/>
          </a:xfrm>
          <a:prstGeom prst="rect">
            <a:avLst/>
          </a:prstGeom>
        </p:spPr>
        <p:txBody>
          <a:bodyPr/>
          <a:lstStyle/>
          <a:p>
            <a:pPr/>
            <a:r>
              <a:t>Spec by Example…by Example</a:t>
            </a:r>
          </a:p>
        </p:txBody>
      </p:sp>
      <p:pic>
        <p:nvPicPr>
          <p:cNvPr id="344" name="Google Shape;2872;p249" descr="Google Shape;2872;p249"/>
          <p:cNvPicPr>
            <a:picLocks noChangeAspect="1"/>
          </p:cNvPicPr>
          <p:nvPr/>
        </p:nvPicPr>
        <p:blipFill>
          <a:blip r:embed="rId2">
            <a:extLst/>
          </a:blip>
          <a:stretch>
            <a:fillRect/>
          </a:stretch>
        </p:blipFill>
        <p:spPr>
          <a:xfrm>
            <a:off x="304800" y="2347320"/>
            <a:ext cx="23774400" cy="9216987"/>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Google Shape;2883;p251"/>
          <p:cNvSpPr txBox="1"/>
          <p:nvPr>
            <p:ph type="title"/>
          </p:nvPr>
        </p:nvSpPr>
        <p:spPr>
          <a:xfrm>
            <a:off x="1828800" y="559919"/>
            <a:ext cx="20726400" cy="1635001"/>
          </a:xfrm>
          <a:prstGeom prst="rect">
            <a:avLst/>
          </a:prstGeom>
        </p:spPr>
        <p:txBody>
          <a:bodyPr/>
          <a:lstStyle/>
          <a:p>
            <a:pPr/>
            <a:r>
              <a:t>Remember…</a:t>
            </a:r>
          </a:p>
        </p:txBody>
      </p:sp>
      <p:sp>
        <p:nvSpPr>
          <p:cNvPr id="347" name="Google Shape;2884;p251"/>
          <p:cNvSpPr txBox="1"/>
          <p:nvPr/>
        </p:nvSpPr>
        <p:spPr>
          <a:xfrm>
            <a:off x="5236199" y="4318000"/>
            <a:ext cx="13911602" cy="3946741"/>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spAutoFit/>
          </a:bodyPr>
          <a:lstStyle/>
          <a:p>
            <a:pPr marL="882650" indent="-850900" algn="l" defTabSz="1828800">
              <a:buClr>
                <a:srgbClr val="4DB3C7"/>
              </a:buClr>
              <a:buSzPts val="6200"/>
              <a:buFont typeface="Arial"/>
              <a:buChar char="●"/>
              <a:defRPr sz="6200">
                <a:solidFill>
                  <a:srgbClr val="4DB3C7"/>
                </a:solidFill>
                <a:latin typeface="Arial"/>
                <a:ea typeface="Arial"/>
                <a:cs typeface="Arial"/>
                <a:sym typeface="Arial"/>
              </a:defRPr>
            </a:pPr>
            <a:r>
              <a:t>We model to have a conversation.</a:t>
            </a:r>
          </a:p>
          <a:p>
            <a:pPr marL="882650" indent="-850900" algn="l" defTabSz="1828800">
              <a:buClr>
                <a:srgbClr val="4DB3C7"/>
              </a:buClr>
              <a:buSzPts val="6200"/>
              <a:buFont typeface="Arial"/>
              <a:buChar char="●"/>
              <a:defRPr sz="6200">
                <a:solidFill>
                  <a:srgbClr val="4DB3C7"/>
                </a:solidFill>
                <a:latin typeface="Arial"/>
                <a:ea typeface="Arial"/>
                <a:cs typeface="Arial"/>
                <a:sym typeface="Arial"/>
              </a:defRPr>
            </a:pPr>
            <a:r>
              <a:t>We model to learn.</a:t>
            </a:r>
          </a:p>
          <a:p>
            <a:pPr marL="882650" indent="-850900" algn="l" defTabSz="1828800">
              <a:buClr>
                <a:srgbClr val="4DB3C7"/>
              </a:buClr>
              <a:buSzPts val="6200"/>
              <a:buFont typeface="Arial"/>
              <a:buChar char="●"/>
              <a:defRPr sz="6200">
                <a:solidFill>
                  <a:srgbClr val="4DB3C7"/>
                </a:solidFill>
                <a:latin typeface="Arial"/>
                <a:ea typeface="Arial"/>
                <a:cs typeface="Arial"/>
                <a:sym typeface="Arial"/>
              </a:defRPr>
            </a:pPr>
            <a:r>
              <a:t>All models are wrong, and that’s ok.</a:t>
            </a:r>
          </a:p>
          <a:p>
            <a:pPr marL="882650" indent="-850900" algn="l" defTabSz="1828800">
              <a:buClr>
                <a:srgbClr val="4DB3C7"/>
              </a:buClr>
              <a:buSzPts val="6200"/>
              <a:buFont typeface="Arial"/>
              <a:buChar char="●"/>
              <a:defRPr sz="6200">
                <a:solidFill>
                  <a:srgbClr val="4DB3C7"/>
                </a:solidFill>
                <a:latin typeface="Arial"/>
                <a:ea typeface="Arial"/>
                <a:cs typeface="Arial"/>
                <a:sym typeface="Arial"/>
              </a:defRPr>
            </a:pPr>
            <a:r>
              <a:t>Never model alone.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Google Shape;1201;p147"/>
          <p:cNvSpPr txBox="1"/>
          <p:nvPr/>
        </p:nvSpPr>
        <p:spPr>
          <a:xfrm>
            <a:off x="1663799" y="2165150"/>
            <a:ext cx="21954602" cy="7708555"/>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spAutoFit/>
          </a:bodyPr>
          <a:lstStyle/>
          <a:p>
            <a:pPr algn="l" defTabSz="1828800">
              <a:defRPr sz="7400">
                <a:solidFill>
                  <a:srgbClr val="FFFFFF"/>
                </a:solidFill>
                <a:latin typeface="Arial"/>
                <a:ea typeface="Arial"/>
                <a:cs typeface="Arial"/>
                <a:sym typeface="Arial"/>
              </a:defRPr>
            </a:pPr>
            <a:r>
              <a:t>“We believe growth and learning are uncomfortable so it’s going to happen here - you’re going to feel that way.  We want you to know it’s normal and it’s an expectation here.  You’re not alone and we ask that you stay open and lean into it.” </a:t>
            </a:r>
          </a:p>
          <a:p>
            <a:pPr algn="l" defTabSz="1828800">
              <a:defRPr sz="7400">
                <a:solidFill>
                  <a:srgbClr val="FFFFFF"/>
                </a:solidFill>
                <a:latin typeface="Arial"/>
                <a:ea typeface="Arial"/>
                <a:cs typeface="Arial"/>
                <a:sym typeface="Arial"/>
              </a:defRPr>
            </a:pPr>
            <a:br/>
            <a:r>
              <a:t>— Brené Brown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Google Shape;1476;p177"/>
          <p:cNvSpPr txBox="1"/>
          <p:nvPr/>
        </p:nvSpPr>
        <p:spPr>
          <a:xfrm>
            <a:off x="773049" y="554550"/>
            <a:ext cx="10083002" cy="1130665"/>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spAutoFit/>
          </a:bodyPr>
          <a:lstStyle>
            <a:lvl1pPr algn="l" defTabSz="1828800">
              <a:defRPr sz="5400">
                <a:solidFill>
                  <a:srgbClr val="FFFFFF"/>
                </a:solidFill>
                <a:latin typeface="Arial"/>
                <a:ea typeface="Arial"/>
                <a:cs typeface="Arial"/>
                <a:sym typeface="Arial"/>
              </a:defRPr>
            </a:lvl1pPr>
          </a:lstStyle>
          <a:p>
            <a:pPr/>
            <a:r>
              <a:t>Foundations to build on…</a:t>
            </a:r>
          </a:p>
        </p:txBody>
      </p:sp>
      <p:pic>
        <p:nvPicPr>
          <p:cNvPr id="215" name="Google Shape;1477;p177" descr="Google Shape;1477;p177"/>
          <p:cNvPicPr>
            <a:picLocks noChangeAspect="1"/>
          </p:cNvPicPr>
          <p:nvPr/>
        </p:nvPicPr>
        <p:blipFill>
          <a:blip r:embed="rId3">
            <a:extLst/>
          </a:blip>
          <a:stretch>
            <a:fillRect/>
          </a:stretch>
        </p:blipFill>
        <p:spPr>
          <a:xfrm>
            <a:off x="2237400" y="4967149"/>
            <a:ext cx="5448301" cy="4781551"/>
          </a:xfrm>
          <a:prstGeom prst="rect">
            <a:avLst/>
          </a:prstGeom>
          <a:ln w="12700">
            <a:miter lim="400000"/>
          </a:ln>
        </p:spPr>
      </p:pic>
      <p:sp>
        <p:nvSpPr>
          <p:cNvPr id="216" name="Google Shape;1478;p177"/>
          <p:cNvSpPr txBox="1"/>
          <p:nvPr/>
        </p:nvSpPr>
        <p:spPr>
          <a:xfrm>
            <a:off x="1341150" y="3766549"/>
            <a:ext cx="7240801" cy="1130666"/>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spAutoFit/>
          </a:bodyPr>
          <a:lstStyle>
            <a:lvl1pPr defTabSz="1828800">
              <a:defRPr sz="5400">
                <a:solidFill>
                  <a:srgbClr val="D2326B"/>
                </a:solidFill>
                <a:latin typeface="Arial"/>
                <a:ea typeface="Arial"/>
                <a:cs typeface="Arial"/>
                <a:sym typeface="Arial"/>
              </a:defRPr>
            </a:lvl1pPr>
          </a:lstStyle>
          <a:p>
            <a:pPr/>
            <a:r>
              <a:t>Systems Thinking</a:t>
            </a:r>
          </a:p>
        </p:txBody>
      </p:sp>
      <p:sp>
        <p:nvSpPr>
          <p:cNvPr id="217" name="Google Shape;1479;p177"/>
          <p:cNvSpPr txBox="1"/>
          <p:nvPr/>
        </p:nvSpPr>
        <p:spPr>
          <a:xfrm>
            <a:off x="8468749" y="3766549"/>
            <a:ext cx="7240801" cy="1130666"/>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spAutoFit/>
          </a:bodyPr>
          <a:lstStyle>
            <a:lvl1pPr defTabSz="1828800">
              <a:defRPr sz="5400">
                <a:solidFill>
                  <a:srgbClr val="F49D00"/>
                </a:solidFill>
                <a:latin typeface="Arial"/>
                <a:ea typeface="Arial"/>
                <a:cs typeface="Arial"/>
                <a:sym typeface="Arial"/>
              </a:defRPr>
            </a:lvl1pPr>
          </a:lstStyle>
          <a:p>
            <a:pPr/>
            <a:r>
              <a:t>Lean Thinking</a:t>
            </a:r>
          </a:p>
        </p:txBody>
      </p:sp>
      <p:sp>
        <p:nvSpPr>
          <p:cNvPr id="218" name="Google Shape;1480;p177"/>
          <p:cNvSpPr txBox="1"/>
          <p:nvPr/>
        </p:nvSpPr>
        <p:spPr>
          <a:xfrm>
            <a:off x="15709549" y="3766549"/>
            <a:ext cx="7240801" cy="1130666"/>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spAutoFit/>
          </a:bodyPr>
          <a:lstStyle>
            <a:lvl1pPr defTabSz="1828800">
              <a:defRPr sz="5400">
                <a:solidFill>
                  <a:srgbClr val="4DB3C7"/>
                </a:solidFill>
                <a:latin typeface="Arial"/>
                <a:ea typeface="Arial"/>
                <a:cs typeface="Arial"/>
                <a:sym typeface="Arial"/>
              </a:defRPr>
            </a:lvl1pPr>
          </a:lstStyle>
          <a:p>
            <a:pPr/>
            <a:r>
              <a:t>Agility</a:t>
            </a:r>
          </a:p>
        </p:txBody>
      </p:sp>
      <p:pic>
        <p:nvPicPr>
          <p:cNvPr id="219" name="Google Shape;1481;p177" descr="Google Shape;1481;p177"/>
          <p:cNvPicPr>
            <a:picLocks noChangeAspect="1"/>
          </p:cNvPicPr>
          <p:nvPr/>
        </p:nvPicPr>
        <p:blipFill>
          <a:blip r:embed="rId4">
            <a:extLst/>
          </a:blip>
          <a:stretch>
            <a:fillRect/>
          </a:stretch>
        </p:blipFill>
        <p:spPr>
          <a:xfrm>
            <a:off x="9671025" y="5089399"/>
            <a:ext cx="4579651" cy="4246501"/>
          </a:xfrm>
          <a:prstGeom prst="rect">
            <a:avLst/>
          </a:prstGeom>
          <a:ln w="12700">
            <a:miter lim="400000"/>
          </a:ln>
        </p:spPr>
      </p:pic>
      <p:pic>
        <p:nvPicPr>
          <p:cNvPr id="220" name="Google Shape;1482;p177" descr="Google Shape;1482;p177"/>
          <p:cNvPicPr>
            <a:picLocks noChangeAspect="1"/>
          </p:cNvPicPr>
          <p:nvPr/>
        </p:nvPicPr>
        <p:blipFill>
          <a:blip r:embed="rId5">
            <a:extLst/>
          </a:blip>
          <a:stretch>
            <a:fillRect/>
          </a:stretch>
        </p:blipFill>
        <p:spPr>
          <a:xfrm>
            <a:off x="17002050" y="5043149"/>
            <a:ext cx="4655801" cy="4555001"/>
          </a:xfrm>
          <a:prstGeom prst="rect">
            <a:avLst/>
          </a:prstGeom>
          <a:ln w="12700">
            <a:miter lim="400000"/>
          </a:ln>
        </p:spPr>
      </p:pic>
      <p:sp>
        <p:nvSpPr>
          <p:cNvPr id="221" name="Google Shape;1483;p177"/>
          <p:cNvSpPr txBox="1"/>
          <p:nvPr/>
        </p:nvSpPr>
        <p:spPr>
          <a:xfrm>
            <a:off x="1024150" y="9902949"/>
            <a:ext cx="7240800" cy="884144"/>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spAutoFit/>
          </a:bodyPr>
          <a:lstStyle>
            <a:lvl1pPr defTabSz="1828800">
              <a:defRPr sz="3600">
                <a:solidFill>
                  <a:srgbClr val="D2326B"/>
                </a:solidFill>
                <a:latin typeface="Arial"/>
                <a:ea typeface="Arial"/>
                <a:cs typeface="Arial"/>
                <a:sym typeface="Arial"/>
              </a:defRPr>
            </a:lvl1pPr>
          </a:lstStyle>
          <a:p>
            <a:pPr/>
            <a:r>
              <a:t>Optimize the whole, not the parts</a:t>
            </a:r>
          </a:p>
        </p:txBody>
      </p:sp>
      <p:sp>
        <p:nvSpPr>
          <p:cNvPr id="222" name="Google Shape;1484;p177"/>
          <p:cNvSpPr txBox="1"/>
          <p:nvPr/>
        </p:nvSpPr>
        <p:spPr>
          <a:xfrm>
            <a:off x="8340449" y="9902949"/>
            <a:ext cx="7240801" cy="884144"/>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spAutoFit/>
          </a:bodyPr>
          <a:lstStyle>
            <a:lvl1pPr defTabSz="1828800">
              <a:defRPr sz="3600">
                <a:solidFill>
                  <a:srgbClr val="F49D00"/>
                </a:solidFill>
                <a:latin typeface="Arial"/>
                <a:ea typeface="Arial"/>
                <a:cs typeface="Arial"/>
                <a:sym typeface="Arial"/>
              </a:defRPr>
            </a:lvl1pPr>
          </a:lstStyle>
          <a:p>
            <a:pPr/>
            <a:r>
              <a:t>Maximize flow, minimize waste</a:t>
            </a:r>
          </a:p>
        </p:txBody>
      </p:sp>
      <p:sp>
        <p:nvSpPr>
          <p:cNvPr id="223" name="Google Shape;1485;p177"/>
          <p:cNvSpPr txBox="1"/>
          <p:nvPr/>
        </p:nvSpPr>
        <p:spPr>
          <a:xfrm>
            <a:off x="15871375" y="9891500"/>
            <a:ext cx="7240801" cy="884143"/>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spAutoFit/>
          </a:bodyPr>
          <a:lstStyle>
            <a:lvl1pPr defTabSz="1828800">
              <a:defRPr sz="3600">
                <a:solidFill>
                  <a:srgbClr val="4DB3C7"/>
                </a:solidFill>
                <a:latin typeface="Arial"/>
                <a:ea typeface="Arial"/>
                <a:cs typeface="Arial"/>
                <a:sym typeface="Arial"/>
              </a:defRPr>
            </a:lvl1pPr>
          </a:lstStyle>
          <a:p>
            <a:pPr/>
            <a:r>
              <a:t>Organize for adaptiveness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85CA46"/>
        </a:solidFill>
      </p:bgPr>
    </p:bg>
    <p:spTree>
      <p:nvGrpSpPr>
        <p:cNvPr id="1" name=""/>
        <p:cNvGrpSpPr/>
        <p:nvPr/>
      </p:nvGrpSpPr>
      <p:grpSpPr>
        <a:xfrm>
          <a:off x="0" y="0"/>
          <a:ext cx="0" cy="0"/>
          <a:chOff x="0" y="0"/>
          <a:chExt cx="0" cy="0"/>
        </a:xfrm>
      </p:grpSpPr>
      <p:pic>
        <p:nvPicPr>
          <p:cNvPr id="227" name="Google Shape;2140;p211" descr="Google Shape;2140;p211"/>
          <p:cNvPicPr>
            <a:picLocks noChangeAspect="1"/>
          </p:cNvPicPr>
          <p:nvPr/>
        </p:nvPicPr>
        <p:blipFill>
          <a:blip r:embed="rId2">
            <a:extLst/>
          </a:blip>
          <a:stretch>
            <a:fillRect/>
          </a:stretch>
        </p:blipFill>
        <p:spPr>
          <a:xfrm>
            <a:off x="0" y="0"/>
            <a:ext cx="24383948" cy="13716000"/>
          </a:xfrm>
          <a:prstGeom prst="rect">
            <a:avLst/>
          </a:prstGeom>
          <a:ln w="12700">
            <a:miter lim="400000"/>
          </a:ln>
        </p:spPr>
      </p:pic>
      <p:sp>
        <p:nvSpPr>
          <p:cNvPr id="228" name="Google Shape;2141;p211"/>
          <p:cNvSpPr txBox="1"/>
          <p:nvPr>
            <p:ph type="title"/>
          </p:nvPr>
        </p:nvSpPr>
        <p:spPr>
          <a:xfrm>
            <a:off x="1828775" y="5387976"/>
            <a:ext cx="20726401" cy="2940001"/>
          </a:xfrm>
          <a:prstGeom prst="rect">
            <a:avLst/>
          </a:prstGeom>
          <a:effectLst>
            <a:outerShdw sx="100000" sy="100000" kx="0" ky="0" algn="b" rotWithShape="0" blurRad="127000" dist="38100" dir="5400000">
              <a:srgbClr val="000000">
                <a:alpha val="50000"/>
              </a:srgbClr>
            </a:outerShdw>
          </a:effectLst>
        </p:spPr>
        <p:txBody>
          <a:bodyPr/>
          <a:lstStyle>
            <a:lvl1pPr>
              <a:defRPr sz="14400"/>
            </a:lvl1pPr>
          </a:lstStyle>
          <a:p>
            <a:pPr/>
            <a:r>
              <a:t>Story Splitting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B2B2D"/>
        </a:solidFill>
      </p:bgPr>
    </p:bg>
    <p:spTree>
      <p:nvGrpSpPr>
        <p:cNvPr id="1" name=""/>
        <p:cNvGrpSpPr/>
        <p:nvPr/>
      </p:nvGrpSpPr>
      <p:grpSpPr>
        <a:xfrm>
          <a:off x="0" y="0"/>
          <a:ext cx="0" cy="0"/>
          <a:chOff x="0" y="0"/>
          <a:chExt cx="0" cy="0"/>
        </a:xfrm>
      </p:grpSpPr>
      <p:sp>
        <p:nvSpPr>
          <p:cNvPr id="230" name="Google Shape;2182;p214"/>
          <p:cNvSpPr txBox="1"/>
          <p:nvPr>
            <p:ph type="title"/>
          </p:nvPr>
        </p:nvSpPr>
        <p:spPr>
          <a:xfrm>
            <a:off x="1828800" y="559919"/>
            <a:ext cx="20726400" cy="1635001"/>
          </a:xfrm>
          <a:prstGeom prst="rect">
            <a:avLst/>
          </a:prstGeom>
        </p:spPr>
        <p:txBody>
          <a:bodyPr/>
          <a:lstStyle/>
          <a:p>
            <a:pPr/>
            <a:r>
              <a:t>Story Splitting</a:t>
            </a:r>
          </a:p>
        </p:txBody>
      </p:sp>
      <p:sp>
        <p:nvSpPr>
          <p:cNvPr id="231" name="Google Shape;2183;p214"/>
          <p:cNvSpPr txBox="1"/>
          <p:nvPr>
            <p:ph type="body" sz="quarter" idx="1"/>
          </p:nvPr>
        </p:nvSpPr>
        <p:spPr>
          <a:xfrm>
            <a:off x="1828800" y="1866900"/>
            <a:ext cx="20726400" cy="813000"/>
          </a:xfrm>
          <a:prstGeom prst="rect">
            <a:avLst/>
          </a:prstGeom>
        </p:spPr>
        <p:txBody>
          <a:bodyPr/>
          <a:lstStyle>
            <a:lvl1pPr marL="0" indent="0" algn="ctr">
              <a:lnSpc>
                <a:spcPct val="86000"/>
              </a:lnSpc>
              <a:spcBef>
                <a:spcPts val="0"/>
              </a:spcBef>
              <a:buSzTx/>
              <a:buNone/>
              <a:defRPr sz="3600"/>
            </a:lvl1pPr>
          </a:lstStyle>
          <a:p>
            <a:pPr/>
            <a:r>
              <a:t>Creating a minimum viable product increment</a:t>
            </a:r>
          </a:p>
        </p:txBody>
      </p:sp>
      <p:sp>
        <p:nvSpPr>
          <p:cNvPr id="232" name="Google Shape;2184;p214"/>
          <p:cNvSpPr/>
          <p:nvPr/>
        </p:nvSpPr>
        <p:spPr>
          <a:xfrm>
            <a:off x="11810600" y="2673649"/>
            <a:ext cx="10744813" cy="1465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7" y="0"/>
                </a:moveTo>
                <a:lnTo>
                  <a:pt x="20583" y="0"/>
                </a:lnTo>
                <a:cubicBezTo>
                  <a:pt x="20732" y="0"/>
                  <a:pt x="20852" y="0"/>
                  <a:pt x="20949" y="49"/>
                </a:cubicBezTo>
                <a:cubicBezTo>
                  <a:pt x="21046" y="99"/>
                  <a:pt x="21120" y="198"/>
                  <a:pt x="21180" y="395"/>
                </a:cubicBezTo>
                <a:cubicBezTo>
                  <a:pt x="21266" y="644"/>
                  <a:pt x="21343" y="1037"/>
                  <a:pt x="21406" y="1539"/>
                </a:cubicBezTo>
                <a:cubicBezTo>
                  <a:pt x="21469" y="2041"/>
                  <a:pt x="21519" y="2651"/>
                  <a:pt x="21550" y="3334"/>
                </a:cubicBezTo>
                <a:cubicBezTo>
                  <a:pt x="21575" y="3807"/>
                  <a:pt x="21588" y="4399"/>
                  <a:pt x="21594" y="5169"/>
                </a:cubicBezTo>
                <a:cubicBezTo>
                  <a:pt x="21600" y="5939"/>
                  <a:pt x="21600" y="6886"/>
                  <a:pt x="21600" y="8070"/>
                </a:cubicBezTo>
                <a:lnTo>
                  <a:pt x="21600" y="13530"/>
                </a:lnTo>
                <a:cubicBezTo>
                  <a:pt x="21600" y="14714"/>
                  <a:pt x="21600" y="15661"/>
                  <a:pt x="21594" y="16431"/>
                </a:cubicBezTo>
                <a:cubicBezTo>
                  <a:pt x="21588" y="17201"/>
                  <a:pt x="21575" y="17793"/>
                  <a:pt x="21550" y="18266"/>
                </a:cubicBezTo>
                <a:cubicBezTo>
                  <a:pt x="21519" y="18949"/>
                  <a:pt x="21469" y="19559"/>
                  <a:pt x="21406" y="20061"/>
                </a:cubicBezTo>
                <a:cubicBezTo>
                  <a:pt x="21343" y="20563"/>
                  <a:pt x="21266" y="20956"/>
                  <a:pt x="21180" y="21205"/>
                </a:cubicBezTo>
                <a:cubicBezTo>
                  <a:pt x="21120" y="21402"/>
                  <a:pt x="21046" y="21501"/>
                  <a:pt x="20949" y="21551"/>
                </a:cubicBezTo>
                <a:cubicBezTo>
                  <a:pt x="20852" y="21600"/>
                  <a:pt x="20732" y="21600"/>
                  <a:pt x="20583" y="21600"/>
                </a:cubicBezTo>
                <a:lnTo>
                  <a:pt x="1017" y="21600"/>
                </a:lnTo>
                <a:cubicBezTo>
                  <a:pt x="868" y="21600"/>
                  <a:pt x="748" y="21600"/>
                  <a:pt x="651" y="21551"/>
                </a:cubicBezTo>
                <a:cubicBezTo>
                  <a:pt x="554" y="21501"/>
                  <a:pt x="480" y="21402"/>
                  <a:pt x="420" y="21205"/>
                </a:cubicBezTo>
                <a:cubicBezTo>
                  <a:pt x="334" y="20956"/>
                  <a:pt x="257" y="20563"/>
                  <a:pt x="194" y="20061"/>
                </a:cubicBezTo>
                <a:cubicBezTo>
                  <a:pt x="131" y="19559"/>
                  <a:pt x="81" y="18949"/>
                  <a:pt x="50" y="18266"/>
                </a:cubicBezTo>
                <a:cubicBezTo>
                  <a:pt x="25" y="17793"/>
                  <a:pt x="12" y="17201"/>
                  <a:pt x="6" y="16431"/>
                </a:cubicBezTo>
                <a:cubicBezTo>
                  <a:pt x="0" y="15661"/>
                  <a:pt x="0" y="14714"/>
                  <a:pt x="0" y="13530"/>
                </a:cubicBezTo>
                <a:lnTo>
                  <a:pt x="0" y="8070"/>
                </a:lnTo>
                <a:cubicBezTo>
                  <a:pt x="0" y="6886"/>
                  <a:pt x="0" y="5939"/>
                  <a:pt x="6" y="5169"/>
                </a:cubicBezTo>
                <a:cubicBezTo>
                  <a:pt x="12" y="4399"/>
                  <a:pt x="25" y="3807"/>
                  <a:pt x="50" y="3334"/>
                </a:cubicBezTo>
                <a:cubicBezTo>
                  <a:pt x="81" y="2651"/>
                  <a:pt x="131" y="2041"/>
                  <a:pt x="194" y="1539"/>
                </a:cubicBezTo>
                <a:cubicBezTo>
                  <a:pt x="257" y="1037"/>
                  <a:pt x="334" y="644"/>
                  <a:pt x="420" y="395"/>
                </a:cubicBezTo>
                <a:cubicBezTo>
                  <a:pt x="480" y="198"/>
                  <a:pt x="554" y="99"/>
                  <a:pt x="651" y="49"/>
                </a:cubicBezTo>
                <a:cubicBezTo>
                  <a:pt x="748" y="0"/>
                  <a:pt x="868" y="0"/>
                  <a:pt x="1017" y="0"/>
                </a:cubicBezTo>
                <a:close/>
              </a:path>
            </a:pathLst>
          </a:custGeom>
          <a:solidFill>
            <a:srgbClr val="CE9345"/>
          </a:solidFill>
          <a:ln w="76200">
            <a:solidFill>
              <a:srgbClr val="2B2B2D"/>
            </a:solidFill>
          </a:ln>
          <a:effectLst>
            <a:outerShdw sx="100000" sy="100000" kx="0" ky="0" algn="b" rotWithShape="0" blurRad="76200" dist="38100" dir="5400000">
              <a:srgbClr val="000000">
                <a:alpha val="37647"/>
              </a:srgbClr>
            </a:outerShdw>
          </a:effectLst>
        </p:spPr>
        <p:txBody>
          <a:bodyPr lIns="0" tIns="0" rIns="0" bIns="0" anchor="ctr"/>
          <a:lstStyle/>
          <a:p>
            <a:pPr algn="l" defTabSz="1828800">
              <a:defRPr sz="4800">
                <a:solidFill>
                  <a:srgbClr val="2B2B2D"/>
                </a:solidFill>
                <a:latin typeface="Arial"/>
                <a:ea typeface="Arial"/>
                <a:cs typeface="Arial"/>
                <a:sym typeface="Arial"/>
              </a:defRPr>
            </a:pPr>
          </a:p>
        </p:txBody>
      </p:sp>
      <p:sp>
        <p:nvSpPr>
          <p:cNvPr id="233" name="Google Shape;2185;p214"/>
          <p:cNvSpPr/>
          <p:nvPr/>
        </p:nvSpPr>
        <p:spPr>
          <a:xfrm>
            <a:off x="11810600" y="10839900"/>
            <a:ext cx="10744800" cy="1465201"/>
          </a:xfrm>
          <a:prstGeom prst="roundRect">
            <a:avLst>
              <a:gd name="adj" fmla="val 24440"/>
            </a:avLst>
          </a:prstGeom>
          <a:solidFill>
            <a:srgbClr val="CE9345"/>
          </a:solidFill>
          <a:ln w="76200">
            <a:solidFill>
              <a:srgbClr val="2B2B2D"/>
            </a:solidFill>
          </a:ln>
          <a:effectLst>
            <a:outerShdw sx="100000" sy="100000" kx="0" ky="0" algn="b" rotWithShape="0" blurRad="76200" dist="38100" dir="5400000">
              <a:srgbClr val="000000">
                <a:alpha val="37647"/>
              </a:srgbClr>
            </a:outerShdw>
          </a:effectLst>
        </p:spPr>
        <p:txBody>
          <a:bodyPr lIns="0" tIns="0" rIns="0" bIns="0" anchor="ctr"/>
          <a:lstStyle/>
          <a:p>
            <a:pPr algn="l" defTabSz="1828800">
              <a:defRPr sz="4800">
                <a:solidFill>
                  <a:srgbClr val="2B2B2D"/>
                </a:solidFill>
                <a:latin typeface="Arial"/>
                <a:ea typeface="Arial"/>
                <a:cs typeface="Arial"/>
                <a:sym typeface="Arial"/>
              </a:defRPr>
            </a:pPr>
          </a:p>
        </p:txBody>
      </p:sp>
      <p:grpSp>
        <p:nvGrpSpPr>
          <p:cNvPr id="236" name="Google Shape;2186;p214"/>
          <p:cNvGrpSpPr/>
          <p:nvPr/>
        </p:nvGrpSpPr>
        <p:grpSpPr>
          <a:xfrm>
            <a:off x="12035449" y="4294949"/>
            <a:ext cx="2864401" cy="1489201"/>
            <a:chOff x="0" y="0"/>
            <a:chExt cx="2864399" cy="1489199"/>
          </a:xfrm>
        </p:grpSpPr>
        <p:sp>
          <p:nvSpPr>
            <p:cNvPr id="234" name="Rectangle"/>
            <p:cNvSpPr/>
            <p:nvPr/>
          </p:nvSpPr>
          <p:spPr>
            <a:xfrm>
              <a:off x="0" y="0"/>
              <a:ext cx="2864400" cy="1489200"/>
            </a:xfrm>
            <a:prstGeom prst="rect">
              <a:avLst/>
            </a:prstGeom>
            <a:solidFill>
              <a:srgbClr val="FF2600"/>
            </a:solidFill>
            <a:ln w="12700" cap="flat">
              <a:noFill/>
              <a:miter lim="400000"/>
            </a:ln>
            <a:effectLst/>
          </p:spPr>
          <p:txBody>
            <a:bodyPr wrap="square" lIns="0" tIns="0" rIns="0" bIns="0" numCol="1" anchor="ctr">
              <a:noAutofit/>
            </a:bodyPr>
            <a:lstStyle/>
            <a:p>
              <a:pPr defTabSz="1828800">
                <a:defRPr sz="2800">
                  <a:solidFill>
                    <a:srgbClr val="000000"/>
                  </a:solidFill>
                  <a:latin typeface="Arial"/>
                  <a:ea typeface="Arial"/>
                  <a:cs typeface="Arial"/>
                  <a:sym typeface="Arial"/>
                </a:defRPr>
              </a:pPr>
            </a:p>
          </p:txBody>
        </p:sp>
        <p:sp>
          <p:nvSpPr>
            <p:cNvPr id="235" name="Get User Info"/>
            <p:cNvSpPr txBox="1"/>
            <p:nvPr/>
          </p:nvSpPr>
          <p:spPr>
            <a:xfrm>
              <a:off x="0" y="424897"/>
              <a:ext cx="2864400" cy="639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399" tIns="91399" rIns="91399" bIns="91399" numCol="1" anchor="ctr">
              <a:spAutoFit/>
            </a:bodyPr>
            <a:lstStyle>
              <a:lvl1pPr defTabSz="1828800">
                <a:defRPr sz="3200">
                  <a:solidFill>
                    <a:srgbClr val="FFFFFF"/>
                  </a:solidFill>
                  <a:latin typeface="Arial"/>
                  <a:ea typeface="Arial"/>
                  <a:cs typeface="Arial"/>
                  <a:sym typeface="Arial"/>
                </a:defRPr>
              </a:lvl1pPr>
            </a:lstStyle>
            <a:p>
              <a:pPr/>
              <a:r>
                <a:t>Get User Info</a:t>
              </a:r>
            </a:p>
          </p:txBody>
        </p:sp>
      </p:grpSp>
      <p:grpSp>
        <p:nvGrpSpPr>
          <p:cNvPr id="239" name="Google Shape;2187;p214"/>
          <p:cNvGrpSpPr/>
          <p:nvPr/>
        </p:nvGrpSpPr>
        <p:grpSpPr>
          <a:xfrm>
            <a:off x="12035449" y="5928200"/>
            <a:ext cx="2864401" cy="1489201"/>
            <a:chOff x="0" y="0"/>
            <a:chExt cx="2864399" cy="1489199"/>
          </a:xfrm>
        </p:grpSpPr>
        <p:sp>
          <p:nvSpPr>
            <p:cNvPr id="237" name="Rectangle"/>
            <p:cNvSpPr/>
            <p:nvPr/>
          </p:nvSpPr>
          <p:spPr>
            <a:xfrm>
              <a:off x="0" y="0"/>
              <a:ext cx="2864400" cy="1489200"/>
            </a:xfrm>
            <a:prstGeom prst="rect">
              <a:avLst/>
            </a:prstGeom>
            <a:solidFill>
              <a:srgbClr val="4F8F00"/>
            </a:solidFill>
            <a:ln w="12700" cap="flat">
              <a:noFill/>
              <a:miter lim="400000"/>
            </a:ln>
            <a:effectLst/>
          </p:spPr>
          <p:txBody>
            <a:bodyPr wrap="square" lIns="0" tIns="0" rIns="0" bIns="0" numCol="1" anchor="ctr">
              <a:noAutofit/>
            </a:bodyPr>
            <a:lstStyle/>
            <a:p>
              <a:pPr defTabSz="1828800">
                <a:defRPr sz="2800">
                  <a:solidFill>
                    <a:srgbClr val="000000"/>
                  </a:solidFill>
                  <a:latin typeface="Arial"/>
                  <a:ea typeface="Arial"/>
                  <a:cs typeface="Arial"/>
                  <a:sym typeface="Arial"/>
                </a:defRPr>
              </a:pPr>
            </a:p>
          </p:txBody>
        </p:sp>
        <p:sp>
          <p:nvSpPr>
            <p:cNvPr id="238" name="Check for duplicates"/>
            <p:cNvSpPr txBox="1"/>
            <p:nvPr/>
          </p:nvSpPr>
          <p:spPr>
            <a:xfrm>
              <a:off x="0" y="189947"/>
              <a:ext cx="2864400" cy="110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399" tIns="91399" rIns="91399" bIns="91399" numCol="1" anchor="ctr">
              <a:spAutoFit/>
            </a:bodyPr>
            <a:lstStyle>
              <a:lvl1pPr defTabSz="1828800">
                <a:defRPr sz="3200">
                  <a:solidFill>
                    <a:srgbClr val="FFFFFF"/>
                  </a:solidFill>
                  <a:latin typeface="Arial"/>
                  <a:ea typeface="Arial"/>
                  <a:cs typeface="Arial"/>
                  <a:sym typeface="Arial"/>
                </a:defRPr>
              </a:lvl1pPr>
            </a:lstStyle>
            <a:p>
              <a:pPr/>
              <a:r>
                <a:t>Check for duplicates</a:t>
              </a:r>
            </a:p>
          </p:txBody>
        </p:sp>
      </p:grpSp>
      <p:grpSp>
        <p:nvGrpSpPr>
          <p:cNvPr id="242" name="Google Shape;2188;p214"/>
          <p:cNvGrpSpPr/>
          <p:nvPr/>
        </p:nvGrpSpPr>
        <p:grpSpPr>
          <a:xfrm>
            <a:off x="12035449" y="7561447"/>
            <a:ext cx="2864401" cy="1489201"/>
            <a:chOff x="0" y="0"/>
            <a:chExt cx="2864399" cy="1489199"/>
          </a:xfrm>
        </p:grpSpPr>
        <p:sp>
          <p:nvSpPr>
            <p:cNvPr id="240" name="Rectangle"/>
            <p:cNvSpPr/>
            <p:nvPr/>
          </p:nvSpPr>
          <p:spPr>
            <a:xfrm>
              <a:off x="0" y="0"/>
              <a:ext cx="2864400" cy="1489200"/>
            </a:xfrm>
            <a:prstGeom prst="rect">
              <a:avLst/>
            </a:prstGeom>
            <a:solidFill>
              <a:srgbClr val="FF8D00"/>
            </a:solidFill>
            <a:ln w="12700" cap="flat">
              <a:noFill/>
              <a:miter lim="400000"/>
            </a:ln>
            <a:effectLst/>
          </p:spPr>
          <p:txBody>
            <a:bodyPr wrap="square" lIns="0" tIns="0" rIns="0" bIns="0" numCol="1" anchor="ctr">
              <a:noAutofit/>
            </a:bodyPr>
            <a:lstStyle/>
            <a:p>
              <a:pPr defTabSz="1828800">
                <a:defRPr sz="2800">
                  <a:solidFill>
                    <a:srgbClr val="000000"/>
                  </a:solidFill>
                  <a:latin typeface="Arial"/>
                  <a:ea typeface="Arial"/>
                  <a:cs typeface="Arial"/>
                  <a:sym typeface="Arial"/>
                </a:defRPr>
              </a:pPr>
            </a:p>
          </p:txBody>
        </p:sp>
        <p:sp>
          <p:nvSpPr>
            <p:cNvPr id="241" name="Create account"/>
            <p:cNvSpPr txBox="1"/>
            <p:nvPr/>
          </p:nvSpPr>
          <p:spPr>
            <a:xfrm>
              <a:off x="0" y="189947"/>
              <a:ext cx="2864400" cy="110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399" tIns="91399" rIns="91399" bIns="91399" numCol="1" anchor="ctr">
              <a:spAutoFit/>
            </a:bodyPr>
            <a:lstStyle>
              <a:lvl1pPr defTabSz="1828800">
                <a:defRPr sz="3200">
                  <a:solidFill>
                    <a:srgbClr val="FFFFFF"/>
                  </a:solidFill>
                  <a:latin typeface="Arial"/>
                  <a:ea typeface="Arial"/>
                  <a:cs typeface="Arial"/>
                  <a:sym typeface="Arial"/>
                </a:defRPr>
              </a:lvl1pPr>
            </a:lstStyle>
            <a:p>
              <a:pPr/>
              <a:r>
                <a:t>Create account</a:t>
              </a:r>
            </a:p>
          </p:txBody>
        </p:sp>
      </p:grpSp>
      <p:grpSp>
        <p:nvGrpSpPr>
          <p:cNvPr id="245" name="Google Shape;2189;p214"/>
          <p:cNvGrpSpPr/>
          <p:nvPr/>
        </p:nvGrpSpPr>
        <p:grpSpPr>
          <a:xfrm>
            <a:off x="12035449" y="9194697"/>
            <a:ext cx="2864401" cy="1489201"/>
            <a:chOff x="0" y="0"/>
            <a:chExt cx="2864399" cy="1489199"/>
          </a:xfrm>
        </p:grpSpPr>
        <p:sp>
          <p:nvSpPr>
            <p:cNvPr id="243" name="Rectangle"/>
            <p:cNvSpPr/>
            <p:nvPr/>
          </p:nvSpPr>
          <p:spPr>
            <a:xfrm>
              <a:off x="0" y="0"/>
              <a:ext cx="2864400" cy="1489200"/>
            </a:xfrm>
            <a:prstGeom prst="rect">
              <a:avLst/>
            </a:prstGeom>
            <a:solidFill>
              <a:srgbClr val="584229"/>
            </a:solidFill>
            <a:ln w="12700" cap="flat">
              <a:noFill/>
              <a:miter lim="400000"/>
            </a:ln>
            <a:effectLst/>
          </p:spPr>
          <p:txBody>
            <a:bodyPr wrap="square" lIns="0" tIns="0" rIns="0" bIns="0" numCol="1" anchor="ctr">
              <a:noAutofit/>
            </a:bodyPr>
            <a:lstStyle/>
            <a:p>
              <a:pPr defTabSz="1828800">
                <a:defRPr sz="2800">
                  <a:solidFill>
                    <a:srgbClr val="000000"/>
                  </a:solidFill>
                  <a:latin typeface="Arial"/>
                  <a:ea typeface="Arial"/>
                  <a:cs typeface="Arial"/>
                  <a:sym typeface="Arial"/>
                </a:defRPr>
              </a:pPr>
            </a:p>
          </p:txBody>
        </p:sp>
        <p:sp>
          <p:nvSpPr>
            <p:cNvPr id="244" name="Notify with Account"/>
            <p:cNvSpPr txBox="1"/>
            <p:nvPr/>
          </p:nvSpPr>
          <p:spPr>
            <a:xfrm>
              <a:off x="0" y="189947"/>
              <a:ext cx="2864400" cy="110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399" tIns="91399" rIns="91399" bIns="91399" numCol="1" anchor="ctr">
              <a:spAutoFit/>
            </a:bodyPr>
            <a:lstStyle>
              <a:lvl1pPr defTabSz="1828800">
                <a:defRPr sz="3200">
                  <a:solidFill>
                    <a:srgbClr val="FFFFFF"/>
                  </a:solidFill>
                  <a:latin typeface="Arial"/>
                  <a:ea typeface="Arial"/>
                  <a:cs typeface="Arial"/>
                  <a:sym typeface="Arial"/>
                </a:defRPr>
              </a:lvl1pPr>
            </a:lstStyle>
            <a:p>
              <a:pPr/>
              <a:r>
                <a:t>Notify with Account</a:t>
              </a:r>
            </a:p>
          </p:txBody>
        </p:sp>
      </p:grpSp>
      <p:grpSp>
        <p:nvGrpSpPr>
          <p:cNvPr id="248" name="Google Shape;2190;p214"/>
          <p:cNvGrpSpPr/>
          <p:nvPr/>
        </p:nvGrpSpPr>
        <p:grpSpPr>
          <a:xfrm>
            <a:off x="19993109" y="4288961"/>
            <a:ext cx="2392801" cy="1489201"/>
            <a:chOff x="0" y="0"/>
            <a:chExt cx="2392800" cy="1489199"/>
          </a:xfrm>
        </p:grpSpPr>
        <p:sp>
          <p:nvSpPr>
            <p:cNvPr id="246" name="Rectangle"/>
            <p:cNvSpPr/>
            <p:nvPr/>
          </p:nvSpPr>
          <p:spPr>
            <a:xfrm>
              <a:off x="-1" y="0"/>
              <a:ext cx="2392802" cy="1489200"/>
            </a:xfrm>
            <a:prstGeom prst="rect">
              <a:avLst/>
            </a:prstGeom>
            <a:solidFill>
              <a:srgbClr val="EA7F7A"/>
            </a:solidFill>
            <a:ln w="12700" cap="flat">
              <a:noFill/>
              <a:miter lim="400000"/>
            </a:ln>
            <a:effectLst/>
          </p:spPr>
          <p:txBody>
            <a:bodyPr wrap="square" lIns="0" tIns="0" rIns="0" bIns="0" numCol="1" anchor="ctr">
              <a:noAutofit/>
            </a:bodyPr>
            <a:lstStyle/>
            <a:p>
              <a:pPr defTabSz="1828800">
                <a:defRPr sz="2800">
                  <a:solidFill>
                    <a:srgbClr val="000000"/>
                  </a:solidFill>
                  <a:latin typeface="Arial"/>
                  <a:ea typeface="Arial"/>
                  <a:cs typeface="Arial"/>
                  <a:sym typeface="Arial"/>
                </a:defRPr>
              </a:pPr>
            </a:p>
          </p:txBody>
        </p:sp>
        <p:sp>
          <p:nvSpPr>
            <p:cNvPr id="247" name="Paper Form"/>
            <p:cNvSpPr txBox="1"/>
            <p:nvPr/>
          </p:nvSpPr>
          <p:spPr>
            <a:xfrm>
              <a:off x="-1" y="424897"/>
              <a:ext cx="2392802" cy="639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399" tIns="91399" rIns="91399" bIns="91399" numCol="1" anchor="ctr">
              <a:spAutoFit/>
            </a:bodyPr>
            <a:lstStyle>
              <a:lvl1pPr defTabSz="1828800">
                <a:defRPr sz="3200">
                  <a:solidFill>
                    <a:srgbClr val="FFFFFF"/>
                  </a:solidFill>
                  <a:latin typeface="Arial"/>
                  <a:ea typeface="Arial"/>
                  <a:cs typeface="Arial"/>
                  <a:sym typeface="Arial"/>
                </a:defRPr>
              </a:lvl1pPr>
            </a:lstStyle>
            <a:p>
              <a:pPr/>
              <a:r>
                <a:t>Paper Form</a:t>
              </a:r>
            </a:p>
          </p:txBody>
        </p:sp>
      </p:grpSp>
      <p:grpSp>
        <p:nvGrpSpPr>
          <p:cNvPr id="251" name="Google Shape;2191;p214"/>
          <p:cNvGrpSpPr/>
          <p:nvPr/>
        </p:nvGrpSpPr>
        <p:grpSpPr>
          <a:xfrm>
            <a:off x="17465251" y="4294961"/>
            <a:ext cx="2392801" cy="1489201"/>
            <a:chOff x="0" y="0"/>
            <a:chExt cx="2392800" cy="1489199"/>
          </a:xfrm>
        </p:grpSpPr>
        <p:sp>
          <p:nvSpPr>
            <p:cNvPr id="249" name="Rectangle"/>
            <p:cNvSpPr/>
            <p:nvPr/>
          </p:nvSpPr>
          <p:spPr>
            <a:xfrm>
              <a:off x="-1" y="0"/>
              <a:ext cx="2392802" cy="1489200"/>
            </a:xfrm>
            <a:prstGeom prst="rect">
              <a:avLst/>
            </a:prstGeom>
            <a:solidFill>
              <a:srgbClr val="EA7F7A"/>
            </a:solidFill>
            <a:ln w="12700" cap="flat">
              <a:noFill/>
              <a:miter lim="400000"/>
            </a:ln>
            <a:effectLst/>
          </p:spPr>
          <p:txBody>
            <a:bodyPr wrap="square" lIns="0" tIns="0" rIns="0" bIns="0" numCol="1" anchor="ctr">
              <a:noAutofit/>
            </a:bodyPr>
            <a:lstStyle/>
            <a:p>
              <a:pPr defTabSz="1828800">
                <a:defRPr sz="2800">
                  <a:solidFill>
                    <a:srgbClr val="000000"/>
                  </a:solidFill>
                  <a:latin typeface="Arial"/>
                  <a:ea typeface="Arial"/>
                  <a:cs typeface="Arial"/>
                  <a:sym typeface="Arial"/>
                </a:defRPr>
              </a:pPr>
            </a:p>
          </p:txBody>
        </p:sp>
        <p:sp>
          <p:nvSpPr>
            <p:cNvPr id="250" name="Web Form"/>
            <p:cNvSpPr txBox="1"/>
            <p:nvPr/>
          </p:nvSpPr>
          <p:spPr>
            <a:xfrm>
              <a:off x="-1" y="424897"/>
              <a:ext cx="2392802" cy="639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399" tIns="91399" rIns="91399" bIns="91399" numCol="1" anchor="ctr">
              <a:spAutoFit/>
            </a:bodyPr>
            <a:lstStyle>
              <a:lvl1pPr defTabSz="1828800">
                <a:defRPr sz="3200">
                  <a:solidFill>
                    <a:srgbClr val="FFFFFF"/>
                  </a:solidFill>
                  <a:latin typeface="Arial"/>
                  <a:ea typeface="Arial"/>
                  <a:cs typeface="Arial"/>
                  <a:sym typeface="Arial"/>
                </a:defRPr>
              </a:lvl1pPr>
            </a:lstStyle>
            <a:p>
              <a:pPr/>
              <a:r>
                <a:t>Web Form</a:t>
              </a:r>
            </a:p>
          </p:txBody>
        </p:sp>
      </p:grpSp>
      <p:grpSp>
        <p:nvGrpSpPr>
          <p:cNvPr id="254" name="Google Shape;2192;p214"/>
          <p:cNvGrpSpPr/>
          <p:nvPr/>
        </p:nvGrpSpPr>
        <p:grpSpPr>
          <a:xfrm>
            <a:off x="14986144" y="4288961"/>
            <a:ext cx="2392801" cy="1489201"/>
            <a:chOff x="0" y="0"/>
            <a:chExt cx="2392800" cy="1489199"/>
          </a:xfrm>
        </p:grpSpPr>
        <p:sp>
          <p:nvSpPr>
            <p:cNvPr id="252" name="Rectangle"/>
            <p:cNvSpPr/>
            <p:nvPr/>
          </p:nvSpPr>
          <p:spPr>
            <a:xfrm>
              <a:off x="-1" y="0"/>
              <a:ext cx="2392802" cy="1489200"/>
            </a:xfrm>
            <a:prstGeom prst="rect">
              <a:avLst/>
            </a:prstGeom>
            <a:solidFill>
              <a:srgbClr val="EA7F7A"/>
            </a:solidFill>
            <a:ln w="12700" cap="flat">
              <a:noFill/>
              <a:miter lim="400000"/>
            </a:ln>
            <a:effectLst/>
          </p:spPr>
          <p:txBody>
            <a:bodyPr wrap="square" lIns="0" tIns="0" rIns="0" bIns="0" numCol="1" anchor="ctr">
              <a:noAutofit/>
            </a:bodyPr>
            <a:lstStyle/>
            <a:p>
              <a:pPr defTabSz="1828800">
                <a:defRPr sz="2800">
                  <a:solidFill>
                    <a:srgbClr val="000000"/>
                  </a:solidFill>
                  <a:latin typeface="Arial"/>
                  <a:ea typeface="Arial"/>
                  <a:cs typeface="Arial"/>
                  <a:sym typeface="Arial"/>
                </a:defRPr>
              </a:pPr>
            </a:p>
          </p:txBody>
        </p:sp>
        <p:sp>
          <p:nvSpPr>
            <p:cNvPr id="253" name="External Provider"/>
            <p:cNvSpPr txBox="1"/>
            <p:nvPr/>
          </p:nvSpPr>
          <p:spPr>
            <a:xfrm>
              <a:off x="-1" y="189947"/>
              <a:ext cx="2392802" cy="110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399" tIns="91399" rIns="91399" bIns="91399" numCol="1" anchor="ctr">
              <a:spAutoFit/>
            </a:bodyPr>
            <a:lstStyle>
              <a:lvl1pPr defTabSz="1828800">
                <a:defRPr sz="3200">
                  <a:solidFill>
                    <a:srgbClr val="FFFFFF"/>
                  </a:solidFill>
                  <a:latin typeface="Arial"/>
                  <a:ea typeface="Arial"/>
                  <a:cs typeface="Arial"/>
                  <a:sym typeface="Arial"/>
                </a:defRPr>
              </a:lvl1pPr>
            </a:lstStyle>
            <a:p>
              <a:pPr/>
              <a:r>
                <a:t>External Provider</a:t>
              </a:r>
            </a:p>
          </p:txBody>
        </p:sp>
      </p:grpSp>
      <p:grpSp>
        <p:nvGrpSpPr>
          <p:cNvPr id="257" name="Google Shape;2193;p214"/>
          <p:cNvGrpSpPr/>
          <p:nvPr/>
        </p:nvGrpSpPr>
        <p:grpSpPr>
          <a:xfrm>
            <a:off x="14948872" y="5928209"/>
            <a:ext cx="3942601" cy="1489201"/>
            <a:chOff x="0" y="0"/>
            <a:chExt cx="3942600" cy="1489199"/>
          </a:xfrm>
        </p:grpSpPr>
        <p:sp>
          <p:nvSpPr>
            <p:cNvPr id="255" name="Rectangle"/>
            <p:cNvSpPr/>
            <p:nvPr/>
          </p:nvSpPr>
          <p:spPr>
            <a:xfrm>
              <a:off x="-1" y="0"/>
              <a:ext cx="3942602" cy="1489200"/>
            </a:xfrm>
            <a:prstGeom prst="rect">
              <a:avLst/>
            </a:prstGeom>
            <a:solidFill>
              <a:srgbClr val="85CA46"/>
            </a:solidFill>
            <a:ln w="12700" cap="flat">
              <a:noFill/>
              <a:miter lim="400000"/>
            </a:ln>
            <a:effectLst/>
          </p:spPr>
          <p:txBody>
            <a:bodyPr wrap="square" lIns="0" tIns="0" rIns="0" bIns="0" numCol="1" anchor="ctr">
              <a:noAutofit/>
            </a:bodyPr>
            <a:lstStyle/>
            <a:p>
              <a:pPr defTabSz="1828800">
                <a:defRPr sz="2800">
                  <a:solidFill>
                    <a:srgbClr val="000000"/>
                  </a:solidFill>
                  <a:latin typeface="Arial"/>
                  <a:ea typeface="Arial"/>
                  <a:cs typeface="Arial"/>
                  <a:sym typeface="Arial"/>
                </a:defRPr>
              </a:pPr>
            </a:p>
          </p:txBody>
        </p:sp>
        <p:sp>
          <p:nvSpPr>
            <p:cNvPr id="256" name="Check prior to creation &amp; notify"/>
            <p:cNvSpPr txBox="1"/>
            <p:nvPr/>
          </p:nvSpPr>
          <p:spPr>
            <a:xfrm>
              <a:off x="-1" y="189947"/>
              <a:ext cx="3942602" cy="110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399" tIns="91399" rIns="91399" bIns="91399" numCol="1" anchor="ctr">
              <a:spAutoFit/>
            </a:bodyPr>
            <a:lstStyle>
              <a:lvl1pPr defTabSz="1828800">
                <a:defRPr sz="3200">
                  <a:solidFill>
                    <a:srgbClr val="FFFFFF"/>
                  </a:solidFill>
                  <a:latin typeface="Arial"/>
                  <a:ea typeface="Arial"/>
                  <a:cs typeface="Arial"/>
                  <a:sym typeface="Arial"/>
                </a:defRPr>
              </a:lvl1pPr>
            </a:lstStyle>
            <a:p>
              <a:pPr/>
              <a:r>
                <a:t>Check prior to creation &amp; notify</a:t>
              </a:r>
            </a:p>
          </p:txBody>
        </p:sp>
      </p:grpSp>
      <p:grpSp>
        <p:nvGrpSpPr>
          <p:cNvPr id="260" name="Google Shape;2194;p214"/>
          <p:cNvGrpSpPr/>
          <p:nvPr/>
        </p:nvGrpSpPr>
        <p:grpSpPr>
          <a:xfrm>
            <a:off x="19066690" y="5928209"/>
            <a:ext cx="3348001" cy="1489201"/>
            <a:chOff x="0" y="0"/>
            <a:chExt cx="3347999" cy="1489199"/>
          </a:xfrm>
        </p:grpSpPr>
        <p:sp>
          <p:nvSpPr>
            <p:cNvPr id="258" name="Rectangle"/>
            <p:cNvSpPr/>
            <p:nvPr/>
          </p:nvSpPr>
          <p:spPr>
            <a:xfrm>
              <a:off x="0" y="0"/>
              <a:ext cx="3348000" cy="1489200"/>
            </a:xfrm>
            <a:prstGeom prst="rect">
              <a:avLst/>
            </a:prstGeom>
            <a:solidFill>
              <a:srgbClr val="85CA46"/>
            </a:solidFill>
            <a:ln w="12700" cap="flat">
              <a:noFill/>
              <a:miter lim="400000"/>
            </a:ln>
            <a:effectLst/>
          </p:spPr>
          <p:txBody>
            <a:bodyPr wrap="square" lIns="0" tIns="0" rIns="0" bIns="0" numCol="1" anchor="ctr">
              <a:noAutofit/>
            </a:bodyPr>
            <a:lstStyle/>
            <a:p>
              <a:pPr defTabSz="1828800">
                <a:defRPr sz="3000">
                  <a:solidFill>
                    <a:srgbClr val="FFFFFF"/>
                  </a:solidFill>
                  <a:latin typeface="Arial"/>
                  <a:ea typeface="Arial"/>
                  <a:cs typeface="Arial"/>
                  <a:sym typeface="Arial"/>
                </a:defRPr>
              </a:pPr>
            </a:p>
          </p:txBody>
        </p:sp>
        <p:sp>
          <p:nvSpPr>
            <p:cNvPr id="259" name="Manual w/recon report"/>
            <p:cNvSpPr txBox="1"/>
            <p:nvPr/>
          </p:nvSpPr>
          <p:spPr>
            <a:xfrm>
              <a:off x="0" y="227632"/>
              <a:ext cx="3348000" cy="10339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399" tIns="91399" rIns="91399" bIns="91399" numCol="1" anchor="ctr">
              <a:spAutoFit/>
            </a:bodyPr>
            <a:lstStyle>
              <a:lvl1pPr defTabSz="1828800">
                <a:defRPr sz="3000">
                  <a:solidFill>
                    <a:srgbClr val="FFFFFF"/>
                  </a:solidFill>
                  <a:latin typeface="Arial"/>
                  <a:ea typeface="Arial"/>
                  <a:cs typeface="Arial"/>
                  <a:sym typeface="Arial"/>
                </a:defRPr>
              </a:lvl1pPr>
            </a:lstStyle>
            <a:p>
              <a:pPr/>
              <a:r>
                <a:t>Manual w/recon report</a:t>
              </a:r>
            </a:p>
          </p:txBody>
        </p:sp>
      </p:grpSp>
      <p:grpSp>
        <p:nvGrpSpPr>
          <p:cNvPr id="263" name="Google Shape;2195;p214"/>
          <p:cNvGrpSpPr/>
          <p:nvPr/>
        </p:nvGrpSpPr>
        <p:grpSpPr>
          <a:xfrm>
            <a:off x="19066684" y="7561457"/>
            <a:ext cx="3348001" cy="1489201"/>
            <a:chOff x="0" y="0"/>
            <a:chExt cx="3347999" cy="1489199"/>
          </a:xfrm>
        </p:grpSpPr>
        <p:sp>
          <p:nvSpPr>
            <p:cNvPr id="261" name="Rectangle"/>
            <p:cNvSpPr/>
            <p:nvPr/>
          </p:nvSpPr>
          <p:spPr>
            <a:xfrm>
              <a:off x="0" y="0"/>
              <a:ext cx="3348000" cy="1489200"/>
            </a:xfrm>
            <a:prstGeom prst="rect">
              <a:avLst/>
            </a:prstGeom>
            <a:solidFill>
              <a:srgbClr val="FFAA37"/>
            </a:solidFill>
            <a:ln w="12700" cap="flat">
              <a:noFill/>
              <a:miter lim="400000"/>
            </a:ln>
            <a:effectLst/>
          </p:spPr>
          <p:txBody>
            <a:bodyPr wrap="square" lIns="0" tIns="0" rIns="0" bIns="0" numCol="1" anchor="ctr">
              <a:noAutofit/>
            </a:bodyPr>
            <a:lstStyle/>
            <a:p>
              <a:pPr defTabSz="1828800">
                <a:defRPr sz="2800">
                  <a:solidFill>
                    <a:srgbClr val="000000"/>
                  </a:solidFill>
                  <a:latin typeface="Arial"/>
                  <a:ea typeface="Arial"/>
                  <a:cs typeface="Arial"/>
                  <a:sym typeface="Arial"/>
                </a:defRPr>
              </a:pPr>
            </a:p>
          </p:txBody>
        </p:sp>
        <p:sp>
          <p:nvSpPr>
            <p:cNvPr id="262" name="Name and email only"/>
            <p:cNvSpPr txBox="1"/>
            <p:nvPr/>
          </p:nvSpPr>
          <p:spPr>
            <a:xfrm>
              <a:off x="0" y="189947"/>
              <a:ext cx="3348000" cy="110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399" tIns="91399" rIns="91399" bIns="91399" numCol="1" anchor="ctr">
              <a:spAutoFit/>
            </a:bodyPr>
            <a:lstStyle>
              <a:lvl1pPr defTabSz="1828800">
                <a:defRPr sz="3200">
                  <a:solidFill>
                    <a:srgbClr val="FFFFFF"/>
                  </a:solidFill>
                  <a:latin typeface="Arial"/>
                  <a:ea typeface="Arial"/>
                  <a:cs typeface="Arial"/>
                  <a:sym typeface="Arial"/>
                </a:defRPr>
              </a:lvl1pPr>
            </a:lstStyle>
            <a:p>
              <a:pPr/>
              <a:r>
                <a:t>Name and email only</a:t>
              </a:r>
            </a:p>
          </p:txBody>
        </p:sp>
      </p:grpSp>
      <p:grpSp>
        <p:nvGrpSpPr>
          <p:cNvPr id="266" name="Google Shape;2196;p214"/>
          <p:cNvGrpSpPr/>
          <p:nvPr/>
        </p:nvGrpSpPr>
        <p:grpSpPr>
          <a:xfrm>
            <a:off x="14948865" y="7561457"/>
            <a:ext cx="3942601" cy="1489201"/>
            <a:chOff x="0" y="0"/>
            <a:chExt cx="3942600" cy="1489199"/>
          </a:xfrm>
        </p:grpSpPr>
        <p:sp>
          <p:nvSpPr>
            <p:cNvPr id="264" name="Rectangle"/>
            <p:cNvSpPr/>
            <p:nvPr/>
          </p:nvSpPr>
          <p:spPr>
            <a:xfrm>
              <a:off x="-1" y="0"/>
              <a:ext cx="3942602" cy="1489200"/>
            </a:xfrm>
            <a:prstGeom prst="rect">
              <a:avLst/>
            </a:prstGeom>
            <a:solidFill>
              <a:srgbClr val="FFAA37"/>
            </a:solidFill>
            <a:ln w="12700" cap="flat">
              <a:noFill/>
              <a:miter lim="400000"/>
            </a:ln>
            <a:effectLst/>
          </p:spPr>
          <p:txBody>
            <a:bodyPr wrap="square" lIns="0" tIns="0" rIns="0" bIns="0" numCol="1" anchor="ctr">
              <a:noAutofit/>
            </a:bodyPr>
            <a:lstStyle/>
            <a:p>
              <a:pPr defTabSz="1828800">
                <a:defRPr sz="2800">
                  <a:solidFill>
                    <a:srgbClr val="000000"/>
                  </a:solidFill>
                  <a:latin typeface="Arial"/>
                  <a:ea typeface="Arial"/>
                  <a:cs typeface="Arial"/>
                  <a:sym typeface="Arial"/>
                </a:defRPr>
              </a:pPr>
            </a:p>
          </p:txBody>
        </p:sp>
        <p:sp>
          <p:nvSpPr>
            <p:cNvPr id="265" name="With complete data"/>
            <p:cNvSpPr txBox="1"/>
            <p:nvPr/>
          </p:nvSpPr>
          <p:spPr>
            <a:xfrm>
              <a:off x="-1" y="424897"/>
              <a:ext cx="3942602" cy="639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399" tIns="91399" rIns="91399" bIns="91399" numCol="1" anchor="ctr">
              <a:spAutoFit/>
            </a:bodyPr>
            <a:lstStyle>
              <a:lvl1pPr defTabSz="1828800">
                <a:defRPr sz="3200">
                  <a:solidFill>
                    <a:srgbClr val="FFFFFF"/>
                  </a:solidFill>
                  <a:latin typeface="Arial"/>
                  <a:ea typeface="Arial"/>
                  <a:cs typeface="Arial"/>
                  <a:sym typeface="Arial"/>
                </a:defRPr>
              </a:lvl1pPr>
            </a:lstStyle>
            <a:p>
              <a:pPr/>
              <a:r>
                <a:t>With complete data</a:t>
              </a:r>
            </a:p>
          </p:txBody>
        </p:sp>
      </p:grpSp>
      <p:grpSp>
        <p:nvGrpSpPr>
          <p:cNvPr id="269" name="Google Shape;2197;p214"/>
          <p:cNvGrpSpPr/>
          <p:nvPr/>
        </p:nvGrpSpPr>
        <p:grpSpPr>
          <a:xfrm>
            <a:off x="14974734" y="9194706"/>
            <a:ext cx="1743001" cy="1489201"/>
            <a:chOff x="0" y="0"/>
            <a:chExt cx="1743000" cy="1489199"/>
          </a:xfrm>
        </p:grpSpPr>
        <p:sp>
          <p:nvSpPr>
            <p:cNvPr id="267" name="Rectangle"/>
            <p:cNvSpPr/>
            <p:nvPr/>
          </p:nvSpPr>
          <p:spPr>
            <a:xfrm>
              <a:off x="-1" y="0"/>
              <a:ext cx="1743002" cy="1489200"/>
            </a:xfrm>
            <a:prstGeom prst="rect">
              <a:avLst/>
            </a:prstGeom>
            <a:solidFill>
              <a:srgbClr val="9B7A69"/>
            </a:solidFill>
            <a:ln w="12700" cap="flat">
              <a:noFill/>
              <a:miter lim="400000"/>
            </a:ln>
            <a:effectLst/>
          </p:spPr>
          <p:txBody>
            <a:bodyPr wrap="square" lIns="0" tIns="0" rIns="0" bIns="0" numCol="1" anchor="ctr">
              <a:noAutofit/>
            </a:bodyPr>
            <a:lstStyle/>
            <a:p>
              <a:pPr defTabSz="1828800">
                <a:defRPr sz="2800">
                  <a:solidFill>
                    <a:srgbClr val="000000"/>
                  </a:solidFill>
                  <a:latin typeface="Arial"/>
                  <a:ea typeface="Arial"/>
                  <a:cs typeface="Arial"/>
                  <a:sym typeface="Arial"/>
                </a:defRPr>
              </a:pPr>
            </a:p>
          </p:txBody>
        </p:sp>
        <p:sp>
          <p:nvSpPr>
            <p:cNvPr id="268" name="Push to wallet"/>
            <p:cNvSpPr txBox="1"/>
            <p:nvPr/>
          </p:nvSpPr>
          <p:spPr>
            <a:xfrm>
              <a:off x="-1" y="189947"/>
              <a:ext cx="1743002" cy="1109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399" tIns="91399" rIns="91399" bIns="91399" numCol="1" anchor="ctr">
              <a:spAutoFit/>
            </a:bodyPr>
            <a:lstStyle>
              <a:lvl1pPr defTabSz="1828800">
                <a:defRPr sz="3200">
                  <a:solidFill>
                    <a:srgbClr val="FFFFFF"/>
                  </a:solidFill>
                  <a:latin typeface="Arial"/>
                  <a:ea typeface="Arial"/>
                  <a:cs typeface="Arial"/>
                  <a:sym typeface="Arial"/>
                </a:defRPr>
              </a:lvl1pPr>
            </a:lstStyle>
            <a:p>
              <a:pPr/>
              <a:r>
                <a:t>Push to wallet</a:t>
              </a:r>
            </a:p>
          </p:txBody>
        </p:sp>
      </p:grpSp>
      <p:grpSp>
        <p:nvGrpSpPr>
          <p:cNvPr id="272" name="Google Shape;2198;p214"/>
          <p:cNvGrpSpPr/>
          <p:nvPr/>
        </p:nvGrpSpPr>
        <p:grpSpPr>
          <a:xfrm>
            <a:off x="16870378" y="9194705"/>
            <a:ext cx="1390800" cy="1489201"/>
            <a:chOff x="0" y="45002"/>
            <a:chExt cx="1390799" cy="1489199"/>
          </a:xfrm>
        </p:grpSpPr>
        <p:sp>
          <p:nvSpPr>
            <p:cNvPr id="270" name="Rectangle"/>
            <p:cNvSpPr/>
            <p:nvPr/>
          </p:nvSpPr>
          <p:spPr>
            <a:xfrm>
              <a:off x="0" y="45002"/>
              <a:ext cx="1390800" cy="1489201"/>
            </a:xfrm>
            <a:prstGeom prst="rect">
              <a:avLst/>
            </a:prstGeom>
            <a:solidFill>
              <a:srgbClr val="9B7A69"/>
            </a:solidFill>
            <a:ln w="12700" cap="flat">
              <a:noFill/>
              <a:miter lim="400000"/>
            </a:ln>
            <a:effectLst/>
          </p:spPr>
          <p:txBody>
            <a:bodyPr wrap="square" lIns="0" tIns="0" rIns="0" bIns="0" numCol="1" anchor="ctr">
              <a:noAutofit/>
            </a:bodyPr>
            <a:lstStyle/>
            <a:p>
              <a:pPr defTabSz="1828800">
                <a:defRPr sz="2800">
                  <a:solidFill>
                    <a:srgbClr val="000000"/>
                  </a:solidFill>
                  <a:latin typeface="Arial"/>
                  <a:ea typeface="Arial"/>
                  <a:cs typeface="Arial"/>
                  <a:sym typeface="Arial"/>
                </a:defRPr>
              </a:pPr>
            </a:p>
          </p:txBody>
        </p:sp>
        <p:sp>
          <p:nvSpPr>
            <p:cNvPr id="271" name="SMS with link"/>
            <p:cNvSpPr/>
            <p:nvPr/>
          </p:nvSpPr>
          <p:spPr>
            <a:xfrm>
              <a:off x="0" y="789602"/>
              <a:ext cx="139080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399" tIns="91399" rIns="91399" bIns="91399" numCol="1" anchor="ctr">
              <a:spAutoFit/>
            </a:bodyPr>
            <a:lstStyle>
              <a:lvl1pPr defTabSz="1828800">
                <a:defRPr sz="3200">
                  <a:solidFill>
                    <a:srgbClr val="FFFFFF"/>
                  </a:solidFill>
                  <a:latin typeface="Arial"/>
                  <a:ea typeface="Arial"/>
                  <a:cs typeface="Arial"/>
                  <a:sym typeface="Arial"/>
                </a:defRPr>
              </a:lvl1pPr>
            </a:lstStyle>
            <a:p>
              <a:pPr/>
              <a:r>
                <a:t>SMS with link</a:t>
              </a:r>
            </a:p>
          </p:txBody>
        </p:sp>
      </p:grpSp>
      <p:grpSp>
        <p:nvGrpSpPr>
          <p:cNvPr id="275" name="Google Shape;2199;p214"/>
          <p:cNvGrpSpPr/>
          <p:nvPr/>
        </p:nvGrpSpPr>
        <p:grpSpPr>
          <a:xfrm>
            <a:off x="18423168" y="9194705"/>
            <a:ext cx="1743001" cy="1489201"/>
            <a:chOff x="0" y="45002"/>
            <a:chExt cx="1743000" cy="1489199"/>
          </a:xfrm>
        </p:grpSpPr>
        <p:sp>
          <p:nvSpPr>
            <p:cNvPr id="273" name="Rectangle"/>
            <p:cNvSpPr/>
            <p:nvPr/>
          </p:nvSpPr>
          <p:spPr>
            <a:xfrm>
              <a:off x="0" y="45002"/>
              <a:ext cx="1743001" cy="1489201"/>
            </a:xfrm>
            <a:prstGeom prst="rect">
              <a:avLst/>
            </a:prstGeom>
            <a:solidFill>
              <a:srgbClr val="9B7A69"/>
            </a:solidFill>
            <a:ln w="12700" cap="flat">
              <a:noFill/>
              <a:miter lim="400000"/>
            </a:ln>
            <a:effectLst/>
          </p:spPr>
          <p:txBody>
            <a:bodyPr wrap="square" lIns="0" tIns="0" rIns="0" bIns="0" numCol="1" anchor="ctr">
              <a:noAutofit/>
            </a:bodyPr>
            <a:lstStyle/>
            <a:p>
              <a:pPr defTabSz="1828800">
                <a:defRPr sz="2800">
                  <a:solidFill>
                    <a:srgbClr val="000000"/>
                  </a:solidFill>
                  <a:latin typeface="Arial"/>
                  <a:ea typeface="Arial"/>
                  <a:cs typeface="Arial"/>
                  <a:sym typeface="Arial"/>
                </a:defRPr>
              </a:pPr>
            </a:p>
          </p:txBody>
        </p:sp>
        <p:sp>
          <p:nvSpPr>
            <p:cNvPr id="274" name="QR code print"/>
            <p:cNvSpPr/>
            <p:nvPr/>
          </p:nvSpPr>
          <p:spPr>
            <a:xfrm>
              <a:off x="0" y="789602"/>
              <a:ext cx="174300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399" tIns="91399" rIns="91399" bIns="91399" numCol="1" anchor="ctr">
              <a:spAutoFit/>
            </a:bodyPr>
            <a:lstStyle>
              <a:lvl1pPr defTabSz="1828800">
                <a:defRPr sz="3200">
                  <a:solidFill>
                    <a:srgbClr val="FFFFFF"/>
                  </a:solidFill>
                  <a:latin typeface="Arial"/>
                  <a:ea typeface="Arial"/>
                  <a:cs typeface="Arial"/>
                  <a:sym typeface="Arial"/>
                </a:defRPr>
              </a:lvl1pPr>
            </a:lstStyle>
            <a:p>
              <a:pPr/>
              <a:r>
                <a:t>QR code print</a:t>
              </a:r>
            </a:p>
          </p:txBody>
        </p:sp>
      </p:grpSp>
      <p:grpSp>
        <p:nvGrpSpPr>
          <p:cNvPr id="278" name="Google Shape;2200;p214"/>
          <p:cNvGrpSpPr/>
          <p:nvPr/>
        </p:nvGrpSpPr>
        <p:grpSpPr>
          <a:xfrm>
            <a:off x="20341118" y="9194706"/>
            <a:ext cx="2118001" cy="1489201"/>
            <a:chOff x="0" y="0"/>
            <a:chExt cx="2117999" cy="1489199"/>
          </a:xfrm>
        </p:grpSpPr>
        <p:sp>
          <p:nvSpPr>
            <p:cNvPr id="276" name="Rectangle"/>
            <p:cNvSpPr/>
            <p:nvPr/>
          </p:nvSpPr>
          <p:spPr>
            <a:xfrm>
              <a:off x="0" y="0"/>
              <a:ext cx="2118000" cy="1489200"/>
            </a:xfrm>
            <a:prstGeom prst="rect">
              <a:avLst/>
            </a:prstGeom>
            <a:solidFill>
              <a:srgbClr val="9B7A69"/>
            </a:solidFill>
            <a:ln w="12700" cap="flat">
              <a:noFill/>
              <a:miter lim="400000"/>
            </a:ln>
            <a:effectLst/>
          </p:spPr>
          <p:txBody>
            <a:bodyPr wrap="square" lIns="0" tIns="0" rIns="0" bIns="0" numCol="1" anchor="ctr">
              <a:noAutofit/>
            </a:bodyPr>
            <a:lstStyle/>
            <a:p>
              <a:pPr defTabSz="1828800">
                <a:defRPr sz="2600">
                  <a:solidFill>
                    <a:srgbClr val="000000"/>
                  </a:solidFill>
                  <a:latin typeface="Arial"/>
                  <a:ea typeface="Arial"/>
                  <a:cs typeface="Arial"/>
                  <a:sym typeface="Arial"/>
                </a:defRPr>
              </a:pPr>
            </a:p>
          </p:txBody>
        </p:sp>
        <p:sp>
          <p:nvSpPr>
            <p:cNvPr id="277" name="Acct# on screen"/>
            <p:cNvSpPr txBox="1"/>
            <p:nvPr/>
          </p:nvSpPr>
          <p:spPr>
            <a:xfrm>
              <a:off x="0" y="227632"/>
              <a:ext cx="2118000" cy="10339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399" tIns="91399" rIns="91399" bIns="91399" numCol="1" anchor="ctr">
              <a:spAutoFit/>
            </a:bodyPr>
            <a:lstStyle>
              <a:lvl1pPr defTabSz="1828800">
                <a:defRPr sz="3000">
                  <a:solidFill>
                    <a:srgbClr val="FFFFFF"/>
                  </a:solidFill>
                  <a:latin typeface="Arial"/>
                  <a:ea typeface="Arial"/>
                  <a:cs typeface="Arial"/>
                  <a:sym typeface="Arial"/>
                </a:defRPr>
              </a:lvl1pPr>
            </a:lstStyle>
            <a:p>
              <a:pPr/>
              <a:r>
                <a:t>Acct# on screen</a:t>
              </a:r>
            </a:p>
          </p:txBody>
        </p:sp>
      </p:grpSp>
      <p:sp>
        <p:nvSpPr>
          <p:cNvPr id="279" name="Google Shape;2201;p214"/>
          <p:cNvSpPr/>
          <p:nvPr/>
        </p:nvSpPr>
        <p:spPr>
          <a:xfrm>
            <a:off x="12307944" y="3455451"/>
            <a:ext cx="756001" cy="351601"/>
          </a:xfrm>
          <a:prstGeom prst="ellipse">
            <a:avLst/>
          </a:prstGeom>
          <a:solidFill>
            <a:srgbClr val="F9CD7E"/>
          </a:solidFill>
          <a:ln w="25400">
            <a:solidFill>
              <a:srgbClr val="C37D00"/>
            </a:solidFill>
          </a:ln>
          <a:effectLst>
            <a:outerShdw sx="100000" sy="100000" kx="0" ky="0" algn="b" rotWithShape="0" blurRad="76200" dist="38100" dir="5400000">
              <a:srgbClr val="000000">
                <a:alpha val="37647"/>
              </a:srgbClr>
            </a:outerShdw>
          </a:effectLst>
        </p:spPr>
        <p:txBody>
          <a:bodyPr lIns="0" tIns="0" rIns="0" bIns="0" anchor="ctr"/>
          <a:lstStyle/>
          <a:p>
            <a:pPr algn="l" defTabSz="1828800">
              <a:defRPr sz="4800">
                <a:solidFill>
                  <a:srgbClr val="2B2B2D"/>
                </a:solidFill>
                <a:latin typeface="Arial"/>
                <a:ea typeface="Arial"/>
                <a:cs typeface="Arial"/>
                <a:sym typeface="Arial"/>
              </a:defRPr>
            </a:pPr>
          </a:p>
        </p:txBody>
      </p:sp>
      <p:sp>
        <p:nvSpPr>
          <p:cNvPr id="280" name="Google Shape;2202;p214"/>
          <p:cNvSpPr/>
          <p:nvPr/>
        </p:nvSpPr>
        <p:spPr>
          <a:xfrm>
            <a:off x="13405820" y="2890573"/>
            <a:ext cx="756001" cy="351601"/>
          </a:xfrm>
          <a:prstGeom prst="ellipse">
            <a:avLst/>
          </a:prstGeom>
          <a:solidFill>
            <a:srgbClr val="F9CD7E"/>
          </a:solidFill>
          <a:ln w="25400">
            <a:solidFill>
              <a:srgbClr val="C37D00"/>
            </a:solidFill>
          </a:ln>
          <a:effectLst>
            <a:outerShdw sx="100000" sy="100000" kx="0" ky="0" algn="b" rotWithShape="0" blurRad="76200" dist="38100" dir="5400000">
              <a:srgbClr val="000000">
                <a:alpha val="37647"/>
              </a:srgbClr>
            </a:outerShdw>
          </a:effectLst>
        </p:spPr>
        <p:txBody>
          <a:bodyPr lIns="0" tIns="0" rIns="0" bIns="0" anchor="ctr"/>
          <a:lstStyle/>
          <a:p>
            <a:pPr algn="l" defTabSz="1828800">
              <a:defRPr sz="4800">
                <a:solidFill>
                  <a:srgbClr val="2B2B2D"/>
                </a:solidFill>
                <a:latin typeface="Arial"/>
                <a:ea typeface="Arial"/>
                <a:cs typeface="Arial"/>
                <a:sym typeface="Arial"/>
              </a:defRPr>
            </a:pPr>
          </a:p>
        </p:txBody>
      </p:sp>
      <p:sp>
        <p:nvSpPr>
          <p:cNvPr id="281" name="Google Shape;2203;p214"/>
          <p:cNvSpPr/>
          <p:nvPr/>
        </p:nvSpPr>
        <p:spPr>
          <a:xfrm>
            <a:off x="14503696" y="3455451"/>
            <a:ext cx="756001" cy="351601"/>
          </a:xfrm>
          <a:prstGeom prst="ellipse">
            <a:avLst/>
          </a:prstGeom>
          <a:solidFill>
            <a:srgbClr val="F9CD7E"/>
          </a:solidFill>
          <a:ln w="25400">
            <a:solidFill>
              <a:srgbClr val="C37D00"/>
            </a:solidFill>
          </a:ln>
          <a:effectLst>
            <a:outerShdw sx="100000" sy="100000" kx="0" ky="0" algn="b" rotWithShape="0" blurRad="76200" dist="38100" dir="5400000">
              <a:srgbClr val="000000">
                <a:alpha val="37647"/>
              </a:srgbClr>
            </a:outerShdw>
          </a:effectLst>
        </p:spPr>
        <p:txBody>
          <a:bodyPr lIns="0" tIns="0" rIns="0" bIns="0" anchor="ctr"/>
          <a:lstStyle/>
          <a:p>
            <a:pPr algn="l" defTabSz="1828800">
              <a:defRPr sz="4800">
                <a:solidFill>
                  <a:srgbClr val="2B2B2D"/>
                </a:solidFill>
                <a:latin typeface="Arial"/>
                <a:ea typeface="Arial"/>
                <a:cs typeface="Arial"/>
                <a:sym typeface="Arial"/>
              </a:defRPr>
            </a:pPr>
          </a:p>
        </p:txBody>
      </p:sp>
      <p:sp>
        <p:nvSpPr>
          <p:cNvPr id="282" name="Google Shape;2204;p214"/>
          <p:cNvSpPr/>
          <p:nvPr/>
        </p:nvSpPr>
        <p:spPr>
          <a:xfrm>
            <a:off x="15601571" y="2890573"/>
            <a:ext cx="756001" cy="351601"/>
          </a:xfrm>
          <a:prstGeom prst="ellipse">
            <a:avLst/>
          </a:prstGeom>
          <a:solidFill>
            <a:srgbClr val="F9CD7E"/>
          </a:solidFill>
          <a:ln w="25400">
            <a:solidFill>
              <a:srgbClr val="C37D00"/>
            </a:solidFill>
          </a:ln>
          <a:effectLst>
            <a:outerShdw sx="100000" sy="100000" kx="0" ky="0" algn="b" rotWithShape="0" blurRad="76200" dist="38100" dir="5400000">
              <a:srgbClr val="000000">
                <a:alpha val="37647"/>
              </a:srgbClr>
            </a:outerShdw>
          </a:effectLst>
        </p:spPr>
        <p:txBody>
          <a:bodyPr lIns="0" tIns="0" rIns="0" bIns="0" anchor="ctr"/>
          <a:lstStyle/>
          <a:p>
            <a:pPr algn="l" defTabSz="1828800">
              <a:defRPr sz="4800">
                <a:solidFill>
                  <a:srgbClr val="2B2B2D"/>
                </a:solidFill>
                <a:latin typeface="Arial"/>
                <a:ea typeface="Arial"/>
                <a:cs typeface="Arial"/>
                <a:sym typeface="Arial"/>
              </a:defRPr>
            </a:pPr>
          </a:p>
        </p:txBody>
      </p:sp>
      <p:sp>
        <p:nvSpPr>
          <p:cNvPr id="283" name="Google Shape;2205;p214"/>
          <p:cNvSpPr/>
          <p:nvPr/>
        </p:nvSpPr>
        <p:spPr>
          <a:xfrm>
            <a:off x="16699447" y="3455451"/>
            <a:ext cx="756001" cy="351601"/>
          </a:xfrm>
          <a:prstGeom prst="ellipse">
            <a:avLst/>
          </a:prstGeom>
          <a:solidFill>
            <a:srgbClr val="F9CD7E"/>
          </a:solidFill>
          <a:ln w="25400">
            <a:solidFill>
              <a:srgbClr val="C37D00"/>
            </a:solidFill>
          </a:ln>
          <a:effectLst>
            <a:outerShdw sx="100000" sy="100000" kx="0" ky="0" algn="b" rotWithShape="0" blurRad="76200" dist="38100" dir="5400000">
              <a:srgbClr val="000000">
                <a:alpha val="37647"/>
              </a:srgbClr>
            </a:outerShdw>
          </a:effectLst>
        </p:spPr>
        <p:txBody>
          <a:bodyPr lIns="0" tIns="0" rIns="0" bIns="0" anchor="ctr"/>
          <a:lstStyle/>
          <a:p>
            <a:pPr algn="l" defTabSz="1828800">
              <a:defRPr sz="4800">
                <a:solidFill>
                  <a:srgbClr val="2B2B2D"/>
                </a:solidFill>
                <a:latin typeface="Arial"/>
                <a:ea typeface="Arial"/>
                <a:cs typeface="Arial"/>
                <a:sym typeface="Arial"/>
              </a:defRPr>
            </a:pPr>
          </a:p>
        </p:txBody>
      </p:sp>
      <p:sp>
        <p:nvSpPr>
          <p:cNvPr id="284" name="Google Shape;2206;p214"/>
          <p:cNvSpPr/>
          <p:nvPr/>
        </p:nvSpPr>
        <p:spPr>
          <a:xfrm>
            <a:off x="17797324" y="2890573"/>
            <a:ext cx="756001" cy="351601"/>
          </a:xfrm>
          <a:prstGeom prst="ellipse">
            <a:avLst/>
          </a:prstGeom>
          <a:solidFill>
            <a:srgbClr val="F9CD7E"/>
          </a:solidFill>
          <a:ln w="25400">
            <a:solidFill>
              <a:srgbClr val="C37D00"/>
            </a:solidFill>
          </a:ln>
          <a:effectLst>
            <a:outerShdw sx="100000" sy="100000" kx="0" ky="0" algn="b" rotWithShape="0" blurRad="76200" dist="38100" dir="5400000">
              <a:srgbClr val="000000">
                <a:alpha val="37647"/>
              </a:srgbClr>
            </a:outerShdw>
          </a:effectLst>
        </p:spPr>
        <p:txBody>
          <a:bodyPr lIns="0" tIns="0" rIns="0" bIns="0" anchor="ctr"/>
          <a:lstStyle/>
          <a:p>
            <a:pPr algn="l" defTabSz="1828800">
              <a:defRPr sz="4800">
                <a:solidFill>
                  <a:srgbClr val="2B2B2D"/>
                </a:solidFill>
                <a:latin typeface="Arial"/>
                <a:ea typeface="Arial"/>
                <a:cs typeface="Arial"/>
                <a:sym typeface="Arial"/>
              </a:defRPr>
            </a:pPr>
          </a:p>
        </p:txBody>
      </p:sp>
      <p:sp>
        <p:nvSpPr>
          <p:cNvPr id="285" name="Google Shape;2207;p214"/>
          <p:cNvSpPr/>
          <p:nvPr/>
        </p:nvSpPr>
        <p:spPr>
          <a:xfrm>
            <a:off x="18895200" y="3455451"/>
            <a:ext cx="756001" cy="351601"/>
          </a:xfrm>
          <a:prstGeom prst="ellipse">
            <a:avLst/>
          </a:prstGeom>
          <a:solidFill>
            <a:srgbClr val="F9CD7E"/>
          </a:solidFill>
          <a:ln w="25400">
            <a:solidFill>
              <a:srgbClr val="C37D00"/>
            </a:solidFill>
          </a:ln>
          <a:effectLst>
            <a:outerShdw sx="100000" sy="100000" kx="0" ky="0" algn="b" rotWithShape="0" blurRad="76200" dist="38100" dir="5400000">
              <a:srgbClr val="000000">
                <a:alpha val="37647"/>
              </a:srgbClr>
            </a:outerShdw>
          </a:effectLst>
        </p:spPr>
        <p:txBody>
          <a:bodyPr lIns="0" tIns="0" rIns="0" bIns="0" anchor="ctr"/>
          <a:lstStyle/>
          <a:p>
            <a:pPr algn="l" defTabSz="1828800">
              <a:defRPr sz="4800">
                <a:solidFill>
                  <a:srgbClr val="2B2B2D"/>
                </a:solidFill>
                <a:latin typeface="Arial"/>
                <a:ea typeface="Arial"/>
                <a:cs typeface="Arial"/>
                <a:sym typeface="Arial"/>
              </a:defRPr>
            </a:pPr>
          </a:p>
        </p:txBody>
      </p:sp>
      <p:sp>
        <p:nvSpPr>
          <p:cNvPr id="286" name="Google Shape;2208;p214"/>
          <p:cNvSpPr/>
          <p:nvPr/>
        </p:nvSpPr>
        <p:spPr>
          <a:xfrm>
            <a:off x="19993075" y="2890573"/>
            <a:ext cx="756001" cy="351601"/>
          </a:xfrm>
          <a:prstGeom prst="ellipse">
            <a:avLst/>
          </a:prstGeom>
          <a:solidFill>
            <a:srgbClr val="F9CD7E"/>
          </a:solidFill>
          <a:ln w="25400">
            <a:solidFill>
              <a:srgbClr val="C37D00"/>
            </a:solidFill>
          </a:ln>
          <a:effectLst>
            <a:outerShdw sx="100000" sy="100000" kx="0" ky="0" algn="b" rotWithShape="0" blurRad="76200" dist="38100" dir="5400000">
              <a:srgbClr val="000000">
                <a:alpha val="37647"/>
              </a:srgbClr>
            </a:outerShdw>
          </a:effectLst>
        </p:spPr>
        <p:txBody>
          <a:bodyPr lIns="0" tIns="0" rIns="0" bIns="0" anchor="ctr"/>
          <a:lstStyle/>
          <a:p>
            <a:pPr algn="l" defTabSz="1828800">
              <a:defRPr sz="4800">
                <a:solidFill>
                  <a:srgbClr val="2B2B2D"/>
                </a:solidFill>
                <a:latin typeface="Arial"/>
                <a:ea typeface="Arial"/>
                <a:cs typeface="Arial"/>
                <a:sym typeface="Arial"/>
              </a:defRPr>
            </a:pPr>
          </a:p>
        </p:txBody>
      </p:sp>
      <p:sp>
        <p:nvSpPr>
          <p:cNvPr id="287" name="Google Shape;2209;p214"/>
          <p:cNvSpPr/>
          <p:nvPr/>
        </p:nvSpPr>
        <p:spPr>
          <a:xfrm>
            <a:off x="21090951" y="3455451"/>
            <a:ext cx="756001" cy="351601"/>
          </a:xfrm>
          <a:prstGeom prst="ellipse">
            <a:avLst/>
          </a:prstGeom>
          <a:solidFill>
            <a:srgbClr val="F9CD7E"/>
          </a:solidFill>
          <a:ln w="25400">
            <a:solidFill>
              <a:srgbClr val="C37D00"/>
            </a:solidFill>
          </a:ln>
          <a:effectLst>
            <a:outerShdw sx="100000" sy="100000" kx="0" ky="0" algn="b" rotWithShape="0" blurRad="76200" dist="38100" dir="5400000">
              <a:srgbClr val="000000">
                <a:alpha val="37647"/>
              </a:srgbClr>
            </a:outerShdw>
          </a:effectLst>
        </p:spPr>
        <p:txBody>
          <a:bodyPr lIns="0" tIns="0" rIns="0" bIns="0" anchor="ctr"/>
          <a:lstStyle/>
          <a:p>
            <a:pPr algn="l" defTabSz="1828800">
              <a:defRPr sz="4800">
                <a:solidFill>
                  <a:srgbClr val="2B2B2D"/>
                </a:solidFill>
                <a:latin typeface="Arial"/>
                <a:ea typeface="Arial"/>
                <a:cs typeface="Arial"/>
                <a:sym typeface="Arial"/>
              </a:defRPr>
            </a:pPr>
          </a:p>
        </p:txBody>
      </p:sp>
      <p:sp>
        <p:nvSpPr>
          <p:cNvPr id="288" name="Google Shape;2210;p214"/>
          <p:cNvSpPr txBox="1"/>
          <p:nvPr/>
        </p:nvSpPr>
        <p:spPr>
          <a:xfrm>
            <a:off x="1772447" y="2892849"/>
            <a:ext cx="9381002" cy="3811380"/>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spAutoFit/>
          </a:bodyPr>
          <a:lstStyle/>
          <a:p>
            <a:pPr algn="l" defTabSz="1828800">
              <a:lnSpc>
                <a:spcPct val="150000"/>
              </a:lnSpc>
              <a:defRPr b="1" sz="4000" u="sng">
                <a:solidFill>
                  <a:srgbClr val="FFFFFF"/>
                </a:solidFill>
                <a:latin typeface="Arial"/>
                <a:ea typeface="Arial"/>
                <a:cs typeface="Arial"/>
                <a:sym typeface="Arial"/>
              </a:defRPr>
            </a:pPr>
            <a:r>
              <a:t>The Hamburger method</a:t>
            </a:r>
            <a:r>
              <a:rPr u="none">
                <a:solidFill>
                  <a:srgbClr val="17587C"/>
                </a:solidFill>
              </a:rPr>
              <a:t> </a:t>
            </a:r>
            <a:r>
              <a:rPr u="none"/>
              <a:t>🍔</a:t>
            </a:r>
            <a:endParaRPr>
              <a:solidFill>
                <a:srgbClr val="000000"/>
              </a:solidFill>
            </a:endParaRPr>
          </a:p>
          <a:p>
            <a:pPr marL="641683" indent="-641683" algn="l" defTabSz="1828800">
              <a:lnSpc>
                <a:spcPct val="120000"/>
              </a:lnSpc>
              <a:buClr>
                <a:srgbClr val="D6D6D6"/>
              </a:buClr>
              <a:buSzPts val="4000"/>
              <a:buAutoNum type="arabicPeriod" startAt="1"/>
              <a:defRPr sz="4000">
                <a:solidFill>
                  <a:srgbClr val="D6D6D6"/>
                </a:solidFill>
                <a:latin typeface="Arial"/>
                <a:ea typeface="Arial"/>
                <a:cs typeface="Arial"/>
                <a:sym typeface="Arial"/>
              </a:defRPr>
            </a:pPr>
            <a:r>
              <a:t>Identify high level tasks</a:t>
            </a:r>
            <a:endParaRPr>
              <a:solidFill>
                <a:srgbClr val="000000"/>
              </a:solidFill>
            </a:endParaRPr>
          </a:p>
          <a:p>
            <a:pPr marL="641683" indent="-641683" algn="l" defTabSz="1828800">
              <a:lnSpc>
                <a:spcPct val="120000"/>
              </a:lnSpc>
              <a:buClr>
                <a:srgbClr val="D6D6D6"/>
              </a:buClr>
              <a:buSzPts val="4000"/>
              <a:buAutoNum type="arabicPeriod" startAt="1"/>
              <a:defRPr sz="4000">
                <a:solidFill>
                  <a:srgbClr val="D6D6D6"/>
                </a:solidFill>
                <a:latin typeface="Arial"/>
                <a:ea typeface="Arial"/>
                <a:cs typeface="Arial"/>
                <a:sym typeface="Arial"/>
              </a:defRPr>
            </a:pPr>
            <a:r>
              <a:t>Consider implementation options</a:t>
            </a:r>
            <a:endParaRPr>
              <a:solidFill>
                <a:srgbClr val="000000"/>
              </a:solidFill>
            </a:endParaRPr>
          </a:p>
          <a:p>
            <a:pPr marL="641683" indent="-641683" algn="l" defTabSz="1828800">
              <a:lnSpc>
                <a:spcPct val="120000"/>
              </a:lnSpc>
              <a:buClr>
                <a:srgbClr val="D6D6D6"/>
              </a:buClr>
              <a:buSzPts val="4000"/>
              <a:buAutoNum type="arabicPeriod" startAt="1"/>
              <a:defRPr sz="4000">
                <a:solidFill>
                  <a:srgbClr val="D6D6D6"/>
                </a:solidFill>
                <a:latin typeface="Arial"/>
                <a:ea typeface="Arial"/>
                <a:cs typeface="Arial"/>
                <a:sym typeface="Arial"/>
              </a:defRPr>
            </a:pPr>
            <a:r>
              <a:t>Order by complexity</a:t>
            </a:r>
            <a:endParaRPr>
              <a:solidFill>
                <a:srgbClr val="000000"/>
              </a:solidFill>
            </a:endParaRPr>
          </a:p>
          <a:p>
            <a:pPr marL="641683" indent="-641683" algn="l" defTabSz="1828800">
              <a:lnSpc>
                <a:spcPct val="120000"/>
              </a:lnSpc>
              <a:buClr>
                <a:srgbClr val="D6D6D6"/>
              </a:buClr>
              <a:buSzPts val="4000"/>
              <a:buAutoNum type="arabicPeriod" startAt="1"/>
              <a:defRPr sz="4000">
                <a:solidFill>
                  <a:srgbClr val="D6D6D6"/>
                </a:solidFill>
                <a:latin typeface="Arial"/>
                <a:ea typeface="Arial"/>
                <a:cs typeface="Arial"/>
                <a:sym typeface="Arial"/>
              </a:defRPr>
            </a:pPr>
            <a:r>
              <a:t>Take a bite</a:t>
            </a:r>
          </a:p>
        </p:txBody>
      </p:sp>
      <p:sp>
        <p:nvSpPr>
          <p:cNvPr id="289" name="Google Shape;2211;p214"/>
          <p:cNvSpPr/>
          <p:nvPr/>
        </p:nvSpPr>
        <p:spPr>
          <a:xfrm>
            <a:off x="707251" y="7697154"/>
            <a:ext cx="10446002" cy="1"/>
          </a:xfrm>
          <a:prstGeom prst="line">
            <a:avLst/>
          </a:prstGeom>
          <a:ln w="50800">
            <a:solidFill>
              <a:srgbClr val="4DB3C7"/>
            </a:solidFill>
          </a:ln>
          <a:effectLst>
            <a:outerShdw sx="100000" sy="100000" kx="0" ky="0" algn="b" rotWithShape="0" blurRad="76200" dist="38100" dir="5400000">
              <a:srgbClr val="000000">
                <a:alpha val="37647"/>
              </a:srgbClr>
            </a:outerShdw>
          </a:effectLst>
        </p:spPr>
        <p:txBody>
          <a:bodyPr lIns="0" tIns="0" rIns="0" bIns="0"/>
          <a:lstStyle/>
          <a:p>
            <a:pPr algn="l" defTabSz="1828800">
              <a:defRPr sz="2800">
                <a:solidFill>
                  <a:srgbClr val="4DB3C7"/>
                </a:solidFill>
                <a:latin typeface="Arial"/>
                <a:ea typeface="Arial"/>
                <a:cs typeface="Arial"/>
                <a:sym typeface="Arial"/>
              </a:defRPr>
            </a:pPr>
          </a:p>
        </p:txBody>
      </p:sp>
      <p:sp>
        <p:nvSpPr>
          <p:cNvPr id="290" name="Google Shape;2212;p214"/>
          <p:cNvSpPr txBox="1"/>
          <p:nvPr/>
        </p:nvSpPr>
        <p:spPr>
          <a:xfrm>
            <a:off x="344999" y="12565599"/>
            <a:ext cx="12175202" cy="760468"/>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spAutoFit/>
          </a:bodyPr>
          <a:lstStyle>
            <a:lvl1pPr algn="l" defTabSz="1828800">
              <a:defRPr sz="2800">
                <a:solidFill>
                  <a:srgbClr val="FFFFFF"/>
                </a:solidFill>
                <a:latin typeface="Arial"/>
                <a:ea typeface="Arial"/>
                <a:cs typeface="Arial"/>
                <a:sym typeface="Arial"/>
              </a:defRPr>
            </a:lvl1pPr>
          </a:lstStyle>
          <a:p>
            <a:pPr/>
            <a:r>
              <a:t>https://gojko.net/2012/01/23/splitting-user-stories-the-hamburger-method/</a:t>
            </a:r>
          </a:p>
        </p:txBody>
      </p:sp>
      <p:pic>
        <p:nvPicPr>
          <p:cNvPr id="291" name="Google Shape;2213;p214" descr="Google Shape;2213;p214"/>
          <p:cNvPicPr>
            <a:picLocks noChangeAspect="1"/>
          </p:cNvPicPr>
          <p:nvPr/>
        </p:nvPicPr>
        <p:blipFill>
          <a:blip r:embed="rId3">
            <a:extLst/>
          </a:blip>
          <a:stretch>
            <a:fillRect/>
          </a:stretch>
        </p:blipFill>
        <p:spPr>
          <a:xfrm flipH="1">
            <a:off x="14337199" y="4009899"/>
            <a:ext cx="8433501" cy="693195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36"/>
                                        </p:tgtEl>
                                        <p:attrNameLst>
                                          <p:attrName>style.visibility</p:attrName>
                                        </p:attrNameLst>
                                      </p:cBhvr>
                                      <p:to>
                                        <p:strVal val="visible"/>
                                      </p:to>
                                    </p:set>
                                    <p:animEffect filter="fade" transition="in">
                                      <p:cBhvr>
                                        <p:cTn id="7" dur="1000"/>
                                        <p:tgtEl>
                                          <p:spTgt spid="236"/>
                                        </p:tgtEl>
                                      </p:cBhvr>
                                    </p:animEffect>
                                  </p:childTnLst>
                                </p:cTn>
                              </p:par>
                            </p:childTnLst>
                          </p:cTn>
                        </p:par>
                        <p:par>
                          <p:cTn id="8" fill="hold">
                            <p:stCondLst>
                              <p:cond delay="1000"/>
                            </p:stCondLst>
                            <p:childTnLst>
                              <p:par>
                                <p:cTn id="9" presetClass="entr" nodeType="afterEffect" presetID="10" grpId="2" fill="hold">
                                  <p:stCondLst>
                                    <p:cond delay="0"/>
                                  </p:stCondLst>
                                  <p:iterate type="el" backwards="0">
                                    <p:tmAbs val="0"/>
                                  </p:iterate>
                                  <p:childTnLst>
                                    <p:set>
                                      <p:cBhvr>
                                        <p:cTn id="10" fill="hold"/>
                                        <p:tgtEl>
                                          <p:spTgt spid="239"/>
                                        </p:tgtEl>
                                        <p:attrNameLst>
                                          <p:attrName>style.visibility</p:attrName>
                                        </p:attrNameLst>
                                      </p:cBhvr>
                                      <p:to>
                                        <p:strVal val="visible"/>
                                      </p:to>
                                    </p:set>
                                    <p:animEffect filter="fade" transition="in">
                                      <p:cBhvr>
                                        <p:cTn id="11" dur="1000"/>
                                        <p:tgtEl>
                                          <p:spTgt spid="239"/>
                                        </p:tgtEl>
                                      </p:cBhvr>
                                    </p:animEffect>
                                  </p:childTnLst>
                                </p:cTn>
                              </p:par>
                            </p:childTnLst>
                          </p:cTn>
                        </p:par>
                        <p:par>
                          <p:cTn id="12" fill="hold">
                            <p:stCondLst>
                              <p:cond delay="2000"/>
                            </p:stCondLst>
                            <p:childTnLst>
                              <p:par>
                                <p:cTn id="13" presetClass="entr" nodeType="afterEffect" presetID="10" grpId="3" fill="hold">
                                  <p:stCondLst>
                                    <p:cond delay="0"/>
                                  </p:stCondLst>
                                  <p:iterate type="el" backwards="0">
                                    <p:tmAbs val="0"/>
                                  </p:iterate>
                                  <p:childTnLst>
                                    <p:set>
                                      <p:cBhvr>
                                        <p:cTn id="14" fill="hold"/>
                                        <p:tgtEl>
                                          <p:spTgt spid="242"/>
                                        </p:tgtEl>
                                        <p:attrNameLst>
                                          <p:attrName>style.visibility</p:attrName>
                                        </p:attrNameLst>
                                      </p:cBhvr>
                                      <p:to>
                                        <p:strVal val="visible"/>
                                      </p:to>
                                    </p:set>
                                    <p:animEffect filter="fade" transition="in">
                                      <p:cBhvr>
                                        <p:cTn id="15" dur="1000"/>
                                        <p:tgtEl>
                                          <p:spTgt spid="242"/>
                                        </p:tgtEl>
                                      </p:cBhvr>
                                    </p:animEffect>
                                  </p:childTnLst>
                                </p:cTn>
                              </p:par>
                            </p:childTnLst>
                          </p:cTn>
                        </p:par>
                        <p:par>
                          <p:cTn id="16" fill="hold">
                            <p:stCondLst>
                              <p:cond delay="3000"/>
                            </p:stCondLst>
                            <p:childTnLst>
                              <p:par>
                                <p:cTn id="17" presetClass="entr" nodeType="afterEffect" presetID="10" grpId="4" fill="hold">
                                  <p:stCondLst>
                                    <p:cond delay="0"/>
                                  </p:stCondLst>
                                  <p:iterate type="el" backwards="0">
                                    <p:tmAbs val="0"/>
                                  </p:iterate>
                                  <p:childTnLst>
                                    <p:set>
                                      <p:cBhvr>
                                        <p:cTn id="18" fill="hold"/>
                                        <p:tgtEl>
                                          <p:spTgt spid="245"/>
                                        </p:tgtEl>
                                        <p:attrNameLst>
                                          <p:attrName>style.visibility</p:attrName>
                                        </p:attrNameLst>
                                      </p:cBhvr>
                                      <p:to>
                                        <p:strVal val="visible"/>
                                      </p:to>
                                    </p:set>
                                    <p:animEffect filter="fade" transition="in">
                                      <p:cBhvr>
                                        <p:cTn id="19" dur="1000"/>
                                        <p:tgtEl>
                                          <p:spTgt spid="245"/>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ID="10" grpId="5" fill="hold">
                                  <p:stCondLst>
                                    <p:cond delay="0"/>
                                  </p:stCondLst>
                                  <p:iterate type="el" backwards="0">
                                    <p:tmAbs val="0"/>
                                  </p:iterate>
                                  <p:childTnLst>
                                    <p:set>
                                      <p:cBhvr>
                                        <p:cTn id="23" fill="hold"/>
                                        <p:tgtEl>
                                          <p:spTgt spid="251"/>
                                        </p:tgtEl>
                                        <p:attrNameLst>
                                          <p:attrName>style.visibility</p:attrName>
                                        </p:attrNameLst>
                                      </p:cBhvr>
                                      <p:to>
                                        <p:strVal val="visible"/>
                                      </p:to>
                                    </p:set>
                                    <p:animEffect filter="fade" transition="in">
                                      <p:cBhvr>
                                        <p:cTn id="24" dur="1000"/>
                                        <p:tgtEl>
                                          <p:spTgt spid="251"/>
                                        </p:tgtEl>
                                      </p:cBhvr>
                                    </p:animEffect>
                                  </p:childTnLst>
                                </p:cTn>
                              </p:par>
                            </p:childTnLst>
                          </p:cTn>
                        </p:par>
                        <p:par>
                          <p:cTn id="25" fill="hold">
                            <p:stCondLst>
                              <p:cond delay="1000"/>
                            </p:stCondLst>
                            <p:childTnLst>
                              <p:par>
                                <p:cTn id="26" presetClass="entr" nodeType="afterEffect" presetID="10" grpId="6" fill="hold">
                                  <p:stCondLst>
                                    <p:cond delay="0"/>
                                  </p:stCondLst>
                                  <p:iterate type="el" backwards="0">
                                    <p:tmAbs val="0"/>
                                  </p:iterate>
                                  <p:childTnLst>
                                    <p:set>
                                      <p:cBhvr>
                                        <p:cTn id="27" fill="hold"/>
                                        <p:tgtEl>
                                          <p:spTgt spid="254"/>
                                        </p:tgtEl>
                                        <p:attrNameLst>
                                          <p:attrName>style.visibility</p:attrName>
                                        </p:attrNameLst>
                                      </p:cBhvr>
                                      <p:to>
                                        <p:strVal val="visible"/>
                                      </p:to>
                                    </p:set>
                                    <p:animEffect filter="fade" transition="in">
                                      <p:cBhvr>
                                        <p:cTn id="28" dur="1000"/>
                                        <p:tgtEl>
                                          <p:spTgt spid="254"/>
                                        </p:tgtEl>
                                      </p:cBhvr>
                                    </p:animEffect>
                                  </p:childTnLst>
                                </p:cTn>
                              </p:par>
                            </p:childTnLst>
                          </p:cTn>
                        </p:par>
                        <p:par>
                          <p:cTn id="29" fill="hold">
                            <p:stCondLst>
                              <p:cond delay="2000"/>
                            </p:stCondLst>
                            <p:childTnLst>
                              <p:par>
                                <p:cTn id="30" presetClass="entr" nodeType="afterEffect" presetID="10" grpId="7" fill="hold">
                                  <p:stCondLst>
                                    <p:cond delay="0"/>
                                  </p:stCondLst>
                                  <p:iterate type="el" backwards="0">
                                    <p:tmAbs val="0"/>
                                  </p:iterate>
                                  <p:childTnLst>
                                    <p:set>
                                      <p:cBhvr>
                                        <p:cTn id="31" fill="hold"/>
                                        <p:tgtEl>
                                          <p:spTgt spid="248"/>
                                        </p:tgtEl>
                                        <p:attrNameLst>
                                          <p:attrName>style.visibility</p:attrName>
                                        </p:attrNameLst>
                                      </p:cBhvr>
                                      <p:to>
                                        <p:strVal val="visible"/>
                                      </p:to>
                                    </p:set>
                                    <p:animEffect filter="fade" transition="in">
                                      <p:cBhvr>
                                        <p:cTn id="32" dur="1000"/>
                                        <p:tgtEl>
                                          <p:spTgt spid="248"/>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8" fill="hold">
                                  <p:stCondLst>
                                    <p:cond delay="0"/>
                                  </p:stCondLst>
                                  <p:iterate type="el" backwards="0">
                                    <p:tmAbs val="0"/>
                                  </p:iterate>
                                  <p:childTnLst>
                                    <p:set>
                                      <p:cBhvr>
                                        <p:cTn id="36" fill="hold"/>
                                        <p:tgtEl>
                                          <p:spTgt spid="257"/>
                                        </p:tgtEl>
                                        <p:attrNameLst>
                                          <p:attrName>style.visibility</p:attrName>
                                        </p:attrNameLst>
                                      </p:cBhvr>
                                      <p:to>
                                        <p:strVal val="visible"/>
                                      </p:to>
                                    </p:set>
                                    <p:animEffect filter="fade" transition="in">
                                      <p:cBhvr>
                                        <p:cTn id="37" dur="1000"/>
                                        <p:tgtEl>
                                          <p:spTgt spid="257"/>
                                        </p:tgtEl>
                                      </p:cBhvr>
                                    </p:animEffect>
                                  </p:childTnLst>
                                </p:cTn>
                              </p:par>
                            </p:childTnLst>
                          </p:cTn>
                        </p:par>
                        <p:par>
                          <p:cTn id="38" fill="hold">
                            <p:stCondLst>
                              <p:cond delay="1000"/>
                            </p:stCondLst>
                            <p:childTnLst>
                              <p:par>
                                <p:cTn id="39" presetClass="entr" nodeType="afterEffect" presetID="10" grpId="9" fill="hold">
                                  <p:stCondLst>
                                    <p:cond delay="0"/>
                                  </p:stCondLst>
                                  <p:iterate type="el" backwards="0">
                                    <p:tmAbs val="0"/>
                                  </p:iterate>
                                  <p:childTnLst>
                                    <p:set>
                                      <p:cBhvr>
                                        <p:cTn id="40" fill="hold"/>
                                        <p:tgtEl>
                                          <p:spTgt spid="260"/>
                                        </p:tgtEl>
                                        <p:attrNameLst>
                                          <p:attrName>style.visibility</p:attrName>
                                        </p:attrNameLst>
                                      </p:cBhvr>
                                      <p:to>
                                        <p:strVal val="visible"/>
                                      </p:to>
                                    </p:set>
                                    <p:animEffect filter="fade" transition="in">
                                      <p:cBhvr>
                                        <p:cTn id="41" dur="1000"/>
                                        <p:tgtEl>
                                          <p:spTgt spid="260"/>
                                        </p:tgtEl>
                                      </p:cBhvr>
                                    </p:animEffect>
                                  </p:childTnLst>
                                </p:cTn>
                              </p:par>
                            </p:childTnLst>
                          </p:cTn>
                        </p:par>
                      </p:childTnLst>
                    </p:cTn>
                  </p:par>
                  <p:par>
                    <p:cTn id="42" fill="hold">
                      <p:stCondLst>
                        <p:cond delay="indefinite"/>
                      </p:stCondLst>
                      <p:childTnLst>
                        <p:par>
                          <p:cTn id="43" fill="hold">
                            <p:stCondLst>
                              <p:cond delay="0"/>
                            </p:stCondLst>
                            <p:childTnLst>
                              <p:par>
                                <p:cTn id="44" presetClass="entr" nodeType="clickEffect" presetID="10" grpId="10" fill="hold">
                                  <p:stCondLst>
                                    <p:cond delay="0"/>
                                  </p:stCondLst>
                                  <p:iterate type="el" backwards="0">
                                    <p:tmAbs val="0"/>
                                  </p:iterate>
                                  <p:childTnLst>
                                    <p:set>
                                      <p:cBhvr>
                                        <p:cTn id="45" fill="hold"/>
                                        <p:tgtEl>
                                          <p:spTgt spid="266"/>
                                        </p:tgtEl>
                                        <p:attrNameLst>
                                          <p:attrName>style.visibility</p:attrName>
                                        </p:attrNameLst>
                                      </p:cBhvr>
                                      <p:to>
                                        <p:strVal val="visible"/>
                                      </p:to>
                                    </p:set>
                                    <p:animEffect filter="fade" transition="in">
                                      <p:cBhvr>
                                        <p:cTn id="46" dur="1000"/>
                                        <p:tgtEl>
                                          <p:spTgt spid="266"/>
                                        </p:tgtEl>
                                      </p:cBhvr>
                                    </p:animEffect>
                                  </p:childTnLst>
                                </p:cTn>
                              </p:par>
                            </p:childTnLst>
                          </p:cTn>
                        </p:par>
                        <p:par>
                          <p:cTn id="47" fill="hold">
                            <p:stCondLst>
                              <p:cond delay="1000"/>
                            </p:stCondLst>
                            <p:childTnLst>
                              <p:par>
                                <p:cTn id="48" presetClass="entr" nodeType="afterEffect" presetID="10" grpId="11" fill="hold">
                                  <p:stCondLst>
                                    <p:cond delay="0"/>
                                  </p:stCondLst>
                                  <p:iterate type="el" backwards="0">
                                    <p:tmAbs val="0"/>
                                  </p:iterate>
                                  <p:childTnLst>
                                    <p:set>
                                      <p:cBhvr>
                                        <p:cTn id="49" fill="hold"/>
                                        <p:tgtEl>
                                          <p:spTgt spid="263"/>
                                        </p:tgtEl>
                                        <p:attrNameLst>
                                          <p:attrName>style.visibility</p:attrName>
                                        </p:attrNameLst>
                                      </p:cBhvr>
                                      <p:to>
                                        <p:strVal val="visible"/>
                                      </p:to>
                                    </p:set>
                                    <p:animEffect filter="fade" transition="in">
                                      <p:cBhvr>
                                        <p:cTn id="50" dur="1000"/>
                                        <p:tgtEl>
                                          <p:spTgt spid="263"/>
                                        </p:tgtEl>
                                      </p:cBhvr>
                                    </p:animEffect>
                                  </p:childTnLst>
                                </p:cTn>
                              </p:par>
                            </p:childTnLst>
                          </p:cTn>
                        </p:par>
                      </p:childTnLst>
                    </p:cTn>
                  </p:par>
                  <p:par>
                    <p:cTn id="51" fill="hold">
                      <p:stCondLst>
                        <p:cond delay="indefinite"/>
                      </p:stCondLst>
                      <p:childTnLst>
                        <p:par>
                          <p:cTn id="52" fill="hold">
                            <p:stCondLst>
                              <p:cond delay="0"/>
                            </p:stCondLst>
                            <p:childTnLst>
                              <p:par>
                                <p:cTn id="53" presetClass="entr" nodeType="clickEffect" presetID="10" grpId="12" fill="hold">
                                  <p:stCondLst>
                                    <p:cond delay="0"/>
                                  </p:stCondLst>
                                  <p:iterate type="el" backwards="0">
                                    <p:tmAbs val="0"/>
                                  </p:iterate>
                                  <p:childTnLst>
                                    <p:set>
                                      <p:cBhvr>
                                        <p:cTn id="54" fill="hold"/>
                                        <p:tgtEl>
                                          <p:spTgt spid="269"/>
                                        </p:tgtEl>
                                        <p:attrNameLst>
                                          <p:attrName>style.visibility</p:attrName>
                                        </p:attrNameLst>
                                      </p:cBhvr>
                                      <p:to>
                                        <p:strVal val="visible"/>
                                      </p:to>
                                    </p:set>
                                    <p:animEffect filter="fade" transition="in">
                                      <p:cBhvr>
                                        <p:cTn id="55" dur="1000"/>
                                        <p:tgtEl>
                                          <p:spTgt spid="269"/>
                                        </p:tgtEl>
                                      </p:cBhvr>
                                    </p:animEffect>
                                  </p:childTnLst>
                                </p:cTn>
                              </p:par>
                            </p:childTnLst>
                          </p:cTn>
                        </p:par>
                        <p:par>
                          <p:cTn id="56" fill="hold">
                            <p:stCondLst>
                              <p:cond delay="1000"/>
                            </p:stCondLst>
                            <p:childTnLst>
                              <p:par>
                                <p:cTn id="57" presetClass="entr" nodeType="afterEffect" presetID="10" grpId="13" fill="hold">
                                  <p:stCondLst>
                                    <p:cond delay="0"/>
                                  </p:stCondLst>
                                  <p:iterate type="el" backwards="0">
                                    <p:tmAbs val="0"/>
                                  </p:iterate>
                                  <p:childTnLst>
                                    <p:set>
                                      <p:cBhvr>
                                        <p:cTn id="58" fill="hold"/>
                                        <p:tgtEl>
                                          <p:spTgt spid="272"/>
                                        </p:tgtEl>
                                        <p:attrNameLst>
                                          <p:attrName>style.visibility</p:attrName>
                                        </p:attrNameLst>
                                      </p:cBhvr>
                                      <p:to>
                                        <p:strVal val="visible"/>
                                      </p:to>
                                    </p:set>
                                    <p:animEffect filter="fade" transition="in">
                                      <p:cBhvr>
                                        <p:cTn id="59" dur="1000"/>
                                        <p:tgtEl>
                                          <p:spTgt spid="272"/>
                                        </p:tgtEl>
                                      </p:cBhvr>
                                    </p:animEffect>
                                  </p:childTnLst>
                                </p:cTn>
                              </p:par>
                            </p:childTnLst>
                          </p:cTn>
                        </p:par>
                        <p:par>
                          <p:cTn id="60" fill="hold">
                            <p:stCondLst>
                              <p:cond delay="2000"/>
                            </p:stCondLst>
                            <p:childTnLst>
                              <p:par>
                                <p:cTn id="61" presetClass="entr" nodeType="afterEffect" presetID="10" grpId="14" fill="hold">
                                  <p:stCondLst>
                                    <p:cond delay="0"/>
                                  </p:stCondLst>
                                  <p:iterate type="el" backwards="0">
                                    <p:tmAbs val="0"/>
                                  </p:iterate>
                                  <p:childTnLst>
                                    <p:set>
                                      <p:cBhvr>
                                        <p:cTn id="62" fill="hold"/>
                                        <p:tgtEl>
                                          <p:spTgt spid="275"/>
                                        </p:tgtEl>
                                        <p:attrNameLst>
                                          <p:attrName>style.visibility</p:attrName>
                                        </p:attrNameLst>
                                      </p:cBhvr>
                                      <p:to>
                                        <p:strVal val="visible"/>
                                      </p:to>
                                    </p:set>
                                    <p:animEffect filter="fade" transition="in">
                                      <p:cBhvr>
                                        <p:cTn id="63" dur="1000"/>
                                        <p:tgtEl>
                                          <p:spTgt spid="275"/>
                                        </p:tgtEl>
                                      </p:cBhvr>
                                    </p:animEffect>
                                  </p:childTnLst>
                                </p:cTn>
                              </p:par>
                            </p:childTnLst>
                          </p:cTn>
                        </p:par>
                        <p:par>
                          <p:cTn id="64" fill="hold">
                            <p:stCondLst>
                              <p:cond delay="3000"/>
                            </p:stCondLst>
                            <p:childTnLst>
                              <p:par>
                                <p:cTn id="65" presetClass="entr" nodeType="afterEffect" presetID="10" grpId="15" fill="hold">
                                  <p:stCondLst>
                                    <p:cond delay="0"/>
                                  </p:stCondLst>
                                  <p:iterate type="el" backwards="0">
                                    <p:tmAbs val="0"/>
                                  </p:iterate>
                                  <p:childTnLst>
                                    <p:set>
                                      <p:cBhvr>
                                        <p:cTn id="66" fill="hold"/>
                                        <p:tgtEl>
                                          <p:spTgt spid="278"/>
                                        </p:tgtEl>
                                        <p:attrNameLst>
                                          <p:attrName>style.visibility</p:attrName>
                                        </p:attrNameLst>
                                      </p:cBhvr>
                                      <p:to>
                                        <p:strVal val="visible"/>
                                      </p:to>
                                    </p:set>
                                    <p:animEffect filter="fade" transition="in">
                                      <p:cBhvr>
                                        <p:cTn id="67" dur="1000"/>
                                        <p:tgtEl>
                                          <p:spTgt spid="278"/>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10" grpId="16" fill="hold">
                                  <p:stCondLst>
                                    <p:cond delay="0"/>
                                  </p:stCondLst>
                                  <p:iterate type="el" backwards="0">
                                    <p:tmAbs val="0"/>
                                  </p:iterate>
                                  <p:childTnLst>
                                    <p:set>
                                      <p:cBhvr>
                                        <p:cTn id="71" fill="hold"/>
                                        <p:tgtEl>
                                          <p:spTgt spid="291"/>
                                        </p:tgtEl>
                                        <p:attrNameLst>
                                          <p:attrName>style.visibility</p:attrName>
                                        </p:attrNameLst>
                                      </p:cBhvr>
                                      <p:to>
                                        <p:strVal val="visible"/>
                                      </p:to>
                                    </p:set>
                                    <p:animEffect filter="fade" transition="in">
                                      <p:cBhvr>
                                        <p:cTn id="72" dur="1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4" grpId="6"/>
      <p:bldP build="whole" bldLvl="1" animBg="1" rev="0" advAuto="0" spid="275" grpId="14"/>
      <p:bldP build="whole" bldLvl="1" animBg="1" rev="0" advAuto="0" spid="272" grpId="13"/>
      <p:bldP build="whole" bldLvl="1" animBg="1" rev="0" advAuto="0" spid="251" grpId="5"/>
      <p:bldP build="whole" bldLvl="1" animBg="1" rev="0" advAuto="0" spid="242" grpId="3"/>
      <p:bldP build="whole" bldLvl="1" animBg="1" rev="0" advAuto="0" spid="260" grpId="9"/>
      <p:bldP build="whole" bldLvl="1" animBg="1" rev="0" advAuto="0" spid="266" grpId="10"/>
      <p:bldP build="whole" bldLvl="1" animBg="1" rev="0" advAuto="0" spid="257" grpId="8"/>
      <p:bldP build="whole" bldLvl="1" animBg="1" rev="0" advAuto="0" spid="236" grpId="1"/>
      <p:bldP build="whole" bldLvl="1" animBg="1" rev="0" advAuto="0" spid="245" grpId="4"/>
      <p:bldP build="whole" bldLvl="1" animBg="1" rev="0" advAuto="0" spid="248" grpId="7"/>
      <p:bldP build="whole" bldLvl="1" animBg="1" rev="0" advAuto="0" spid="269" grpId="12"/>
      <p:bldP build="whole" bldLvl="1" animBg="1" rev="0" advAuto="0" spid="239" grpId="2"/>
      <p:bldP build="whole" bldLvl="1" animBg="1" rev="0" advAuto="0" spid="278" grpId="15"/>
      <p:bldP build="whole" bldLvl="1" animBg="1" rev="0" advAuto="0" spid="291" grpId="16"/>
      <p:bldP build="whole" bldLvl="1" animBg="1" rev="0" advAuto="0" spid="263" grpId="1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Google Shape;2218;p215"/>
          <p:cNvSpPr txBox="1"/>
          <p:nvPr>
            <p:ph type="title"/>
          </p:nvPr>
        </p:nvSpPr>
        <p:spPr>
          <a:xfrm>
            <a:off x="1828800" y="559919"/>
            <a:ext cx="20726400" cy="1635001"/>
          </a:xfrm>
          <a:prstGeom prst="rect">
            <a:avLst/>
          </a:prstGeom>
        </p:spPr>
        <p:txBody>
          <a:bodyPr/>
          <a:lstStyle>
            <a:lvl1pPr>
              <a:defRPr b="1"/>
            </a:lvl1pPr>
          </a:lstStyle>
          <a:p>
            <a:pPr/>
            <a:r>
              <a:t>Generating splits</a:t>
            </a:r>
          </a:p>
        </p:txBody>
      </p:sp>
      <p:sp>
        <p:nvSpPr>
          <p:cNvPr id="296" name="Google Shape;2219;p215"/>
          <p:cNvSpPr txBox="1"/>
          <p:nvPr/>
        </p:nvSpPr>
        <p:spPr>
          <a:xfrm>
            <a:off x="2224649" y="2051799"/>
            <a:ext cx="20087402" cy="10633589"/>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spAutoFit/>
          </a:bodyPr>
          <a:lstStyle/>
          <a:p>
            <a:pPr marL="831850" indent="-749300" algn="l" defTabSz="1828800">
              <a:buClr>
                <a:srgbClr val="FFFFFF"/>
              </a:buClr>
              <a:buSzPts val="4600"/>
              <a:buAutoNum type="arabicPeriod" startAt="1"/>
              <a:defRPr sz="4600">
                <a:solidFill>
                  <a:srgbClr val="4DB3C7"/>
                </a:solidFill>
                <a:latin typeface="Arial"/>
                <a:ea typeface="Arial"/>
                <a:cs typeface="Arial"/>
                <a:sym typeface="Arial"/>
              </a:defRPr>
            </a:pPr>
            <a:r>
              <a:t>UI</a:t>
            </a:r>
            <a:r>
              <a:rPr>
                <a:solidFill>
                  <a:srgbClr val="FFFFFF"/>
                </a:solidFill>
              </a:rPr>
              <a:t> - CLI, Simple/Ugly UI, Full UI</a:t>
            </a:r>
            <a:br>
              <a:rPr>
                <a:solidFill>
                  <a:srgbClr val="FFFFFF"/>
                </a:solidFill>
              </a:rPr>
            </a:br>
            <a:endParaRPr>
              <a:solidFill>
                <a:srgbClr val="FFFFFF"/>
              </a:solidFill>
            </a:endParaRPr>
          </a:p>
          <a:p>
            <a:pPr marL="831850" indent="-749300" algn="l" defTabSz="1828800">
              <a:buClr>
                <a:srgbClr val="FFFFFF"/>
              </a:buClr>
              <a:buSzPts val="4600"/>
              <a:buAutoNum type="arabicPeriod" startAt="1"/>
              <a:defRPr sz="4600">
                <a:solidFill>
                  <a:srgbClr val="4DB3C7"/>
                </a:solidFill>
                <a:latin typeface="Arial"/>
                <a:ea typeface="Arial"/>
                <a:cs typeface="Arial"/>
                <a:sym typeface="Arial"/>
              </a:defRPr>
            </a:pPr>
            <a:r>
              <a:t>Validation</a:t>
            </a:r>
            <a:r>
              <a:rPr>
                <a:solidFill>
                  <a:srgbClr val="FFFFFF"/>
                </a:solidFill>
              </a:rPr>
              <a:t> - No validation, basic, full</a:t>
            </a:r>
            <a:br>
              <a:rPr>
                <a:solidFill>
                  <a:srgbClr val="FFFFFF"/>
                </a:solidFill>
              </a:rPr>
            </a:br>
            <a:endParaRPr>
              <a:solidFill>
                <a:srgbClr val="FFFFFF"/>
              </a:solidFill>
            </a:endParaRPr>
          </a:p>
          <a:p>
            <a:pPr marL="831850" indent="-749300" algn="l" defTabSz="1828800">
              <a:buClr>
                <a:srgbClr val="FFFFFF"/>
              </a:buClr>
              <a:buSzPts val="4600"/>
              <a:buAutoNum type="arabicPeriod" startAt="1"/>
              <a:defRPr sz="4600">
                <a:solidFill>
                  <a:srgbClr val="4DB3C7"/>
                </a:solidFill>
                <a:latin typeface="Arial"/>
                <a:ea typeface="Arial"/>
                <a:cs typeface="Arial"/>
                <a:sym typeface="Arial"/>
              </a:defRPr>
            </a:pPr>
            <a:r>
              <a:t>Data parts</a:t>
            </a:r>
            <a:r>
              <a:rPr>
                <a:solidFill>
                  <a:srgbClr val="FFFFFF"/>
                </a:solidFill>
              </a:rPr>
              <a:t> - IDs/Keys only, Small list of elements, all elements</a:t>
            </a:r>
            <a:br>
              <a:rPr>
                <a:solidFill>
                  <a:srgbClr val="FFFFFF"/>
                </a:solidFill>
              </a:rPr>
            </a:br>
            <a:endParaRPr>
              <a:solidFill>
                <a:srgbClr val="FFFFFF"/>
              </a:solidFill>
            </a:endParaRPr>
          </a:p>
          <a:p>
            <a:pPr marL="831850" indent="-749300" algn="l" defTabSz="1828800">
              <a:buClr>
                <a:srgbClr val="FFFFFF"/>
              </a:buClr>
              <a:buSzPts val="4600"/>
              <a:buAutoNum type="arabicPeriod" startAt="1"/>
              <a:defRPr sz="4600">
                <a:solidFill>
                  <a:srgbClr val="4DB3C7"/>
                </a:solidFill>
                <a:latin typeface="Arial"/>
                <a:ea typeface="Arial"/>
                <a:cs typeface="Arial"/>
                <a:sym typeface="Arial"/>
              </a:defRPr>
            </a:pPr>
            <a:r>
              <a:t>Integration</a:t>
            </a:r>
            <a:r>
              <a:rPr>
                <a:solidFill>
                  <a:srgbClr val="FFFFFF"/>
                </a:solidFill>
              </a:rPr>
              <a:t> - Stubbed version of interface, real interface</a:t>
            </a:r>
            <a:br>
              <a:rPr>
                <a:solidFill>
                  <a:srgbClr val="FFFFFF"/>
                </a:solidFill>
              </a:rPr>
            </a:br>
            <a:endParaRPr>
              <a:solidFill>
                <a:srgbClr val="FFFFFF"/>
              </a:solidFill>
            </a:endParaRPr>
          </a:p>
          <a:p>
            <a:pPr marL="831850" indent="-749300" algn="l" defTabSz="1828800">
              <a:buClr>
                <a:srgbClr val="FFFFFF"/>
              </a:buClr>
              <a:buSzPts val="4600"/>
              <a:buAutoNum type="arabicPeriod" startAt="1"/>
              <a:defRPr sz="4600">
                <a:solidFill>
                  <a:srgbClr val="4DB3C7"/>
                </a:solidFill>
                <a:latin typeface="Arial"/>
                <a:ea typeface="Arial"/>
                <a:cs typeface="Arial"/>
                <a:sym typeface="Arial"/>
              </a:defRPr>
            </a:pPr>
            <a:r>
              <a:t>Non-Functionals</a:t>
            </a:r>
            <a:r>
              <a:rPr>
                <a:solidFill>
                  <a:srgbClr val="FFFFFF"/>
                </a:solidFill>
              </a:rPr>
              <a:t> - No SLA, within 30ms, within 3 ms</a:t>
            </a:r>
            <a:br>
              <a:rPr>
                <a:solidFill>
                  <a:srgbClr val="FFFFFF"/>
                </a:solidFill>
              </a:rPr>
            </a:br>
            <a:endParaRPr>
              <a:solidFill>
                <a:srgbClr val="FFFFFF"/>
              </a:solidFill>
            </a:endParaRPr>
          </a:p>
          <a:p>
            <a:pPr marL="831850" indent="-749300" algn="l" defTabSz="1828800">
              <a:buClr>
                <a:srgbClr val="FFFFFF"/>
              </a:buClr>
              <a:buSzPts val="4600"/>
              <a:buAutoNum type="arabicPeriod" startAt="1"/>
              <a:defRPr sz="4600">
                <a:solidFill>
                  <a:srgbClr val="4DB3C7"/>
                </a:solidFill>
                <a:latin typeface="Arial"/>
                <a:ea typeface="Arial"/>
                <a:cs typeface="Arial"/>
                <a:sym typeface="Arial"/>
              </a:defRPr>
            </a:pPr>
            <a:r>
              <a:t>Types</a:t>
            </a:r>
            <a:r>
              <a:rPr>
                <a:solidFill>
                  <a:srgbClr val="FFFFFF"/>
                </a:solidFill>
              </a:rPr>
              <a:t> - Cash deposits, check deposits, all deposits</a:t>
            </a:r>
            <a:br>
              <a:rPr>
                <a:solidFill>
                  <a:srgbClr val="FFFFFF"/>
                </a:solidFill>
              </a:rPr>
            </a:br>
            <a:endParaRPr>
              <a:solidFill>
                <a:srgbClr val="FFFFFF"/>
              </a:solidFill>
            </a:endParaRPr>
          </a:p>
          <a:p>
            <a:pPr marL="831850" indent="-749300" algn="l" defTabSz="1828800">
              <a:buClr>
                <a:srgbClr val="FFFFFF"/>
              </a:buClr>
              <a:buSzPts val="4600"/>
              <a:buAutoNum type="arabicPeriod" startAt="1"/>
              <a:defRPr sz="4600">
                <a:solidFill>
                  <a:srgbClr val="4DB3C7"/>
                </a:solidFill>
                <a:latin typeface="Arial"/>
                <a:ea typeface="Arial"/>
                <a:cs typeface="Arial"/>
                <a:sym typeface="Arial"/>
              </a:defRPr>
            </a:pPr>
            <a:r>
              <a:t>Complexity</a:t>
            </a:r>
            <a:r>
              <a:rPr>
                <a:solidFill>
                  <a:srgbClr val="FFFFFF"/>
                </a:solidFill>
              </a:rPr>
              <a:t> - with stubbed opponent, with dumb AI, with smart AI</a:t>
            </a:r>
            <a:br>
              <a:rPr>
                <a:solidFill>
                  <a:srgbClr val="FFFFFF"/>
                </a:solidFill>
              </a:rPr>
            </a:br>
            <a:endParaRPr>
              <a:solidFill>
                <a:srgbClr val="FFFFFF"/>
              </a:solidFill>
            </a:endParaRPr>
          </a:p>
          <a:p>
            <a:pPr marL="831850" indent="-749300" algn="l" defTabSz="1828800">
              <a:buClr>
                <a:srgbClr val="FFFFFF"/>
              </a:buClr>
              <a:buSzPts val="4600"/>
              <a:buAutoNum type="arabicPeriod" startAt="1"/>
              <a:defRPr sz="4600">
                <a:solidFill>
                  <a:srgbClr val="4DB3C7"/>
                </a:solidFill>
                <a:latin typeface="Arial"/>
                <a:ea typeface="Arial"/>
                <a:cs typeface="Arial"/>
                <a:sym typeface="Arial"/>
              </a:defRPr>
            </a:pPr>
            <a:r>
              <a:t>Business Process</a:t>
            </a:r>
            <a:r>
              <a:rPr>
                <a:solidFill>
                  <a:srgbClr val="FFFFFF"/>
                </a:solidFill>
              </a:rPr>
              <a:t> - manual, data validation only, fully automated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Google Shape;2824;p245"/>
          <p:cNvSpPr txBox="1"/>
          <p:nvPr>
            <p:ph type="title"/>
          </p:nvPr>
        </p:nvSpPr>
        <p:spPr>
          <a:xfrm>
            <a:off x="1828800" y="559919"/>
            <a:ext cx="20726400" cy="1635001"/>
          </a:xfrm>
          <a:prstGeom prst="rect">
            <a:avLst/>
          </a:prstGeom>
        </p:spPr>
        <p:txBody>
          <a:bodyPr/>
          <a:lstStyle/>
          <a:p>
            <a:pPr/>
            <a:r>
              <a:t>Specification by Example</a:t>
            </a:r>
          </a:p>
        </p:txBody>
      </p:sp>
      <p:sp>
        <p:nvSpPr>
          <p:cNvPr id="299" name="Google Shape;2825;p245"/>
          <p:cNvSpPr txBox="1"/>
          <p:nvPr>
            <p:ph type="body" sz="quarter" idx="1"/>
          </p:nvPr>
        </p:nvSpPr>
        <p:spPr>
          <a:xfrm>
            <a:off x="1828800" y="1866900"/>
            <a:ext cx="20726400" cy="813000"/>
          </a:xfrm>
          <a:prstGeom prst="rect">
            <a:avLst/>
          </a:prstGeom>
        </p:spPr>
        <p:txBody>
          <a:bodyPr/>
          <a:lstStyle>
            <a:lvl1pPr marL="0" indent="0"/>
          </a:lstStyle>
          <a:p>
            <a:pPr/>
            <a:r>
              <a:t>Summarized by Gojko Adzic</a:t>
            </a:r>
          </a:p>
        </p:txBody>
      </p:sp>
      <p:pic>
        <p:nvPicPr>
          <p:cNvPr id="300" name="Google Shape;2826;p245" descr="Google Shape;2826;p245"/>
          <p:cNvPicPr>
            <a:picLocks noChangeAspect="1"/>
          </p:cNvPicPr>
          <p:nvPr/>
        </p:nvPicPr>
        <p:blipFill>
          <a:blip r:embed="rId2">
            <a:extLst/>
          </a:blip>
          <a:stretch>
            <a:fillRect/>
          </a:stretch>
        </p:blipFill>
        <p:spPr>
          <a:xfrm>
            <a:off x="17665681" y="2679895"/>
            <a:ext cx="4459567" cy="5577201"/>
          </a:xfrm>
          <a:prstGeom prst="rect">
            <a:avLst/>
          </a:prstGeom>
          <a:ln w="12700">
            <a:miter lim="400000"/>
          </a:ln>
        </p:spPr>
      </p:pic>
      <p:sp>
        <p:nvSpPr>
          <p:cNvPr id="301" name="Google Shape;2827;p245"/>
          <p:cNvSpPr txBox="1"/>
          <p:nvPr/>
        </p:nvSpPr>
        <p:spPr>
          <a:xfrm>
            <a:off x="15657549" y="9231949"/>
            <a:ext cx="2683801" cy="822306"/>
          </a:xfrm>
          <a:prstGeom prst="rect">
            <a:avLst/>
          </a:prstGeom>
          <a:solidFill>
            <a:srgbClr val="535353"/>
          </a:solidFill>
          <a:ln w="12700">
            <a:miter lim="400000"/>
          </a:ln>
          <a:extLst>
            <a:ext uri="{C572A759-6A51-4108-AA02-DFA0A04FC94B}">
              <ma14:wrappingTextBoxFlag xmlns:ma14="http://schemas.microsoft.com/office/mac/drawingml/2011/main" val="1"/>
            </a:ext>
          </a:extLst>
        </p:spPr>
        <p:txBody>
          <a:bodyPr lIns="182849" tIns="182849" rIns="182849" bIns="182849">
            <a:spAutoFit/>
          </a:bodyPr>
          <a:lstStyle>
            <a:lvl1pPr defTabSz="1828800">
              <a:defRPr b="1" sz="3200">
                <a:solidFill>
                  <a:srgbClr val="FFFFFF"/>
                </a:solidFill>
                <a:latin typeface="Arial"/>
                <a:ea typeface="Arial"/>
                <a:cs typeface="Arial"/>
                <a:sym typeface="Arial"/>
              </a:defRPr>
            </a:lvl1pPr>
          </a:lstStyle>
          <a:p>
            <a:pPr/>
            <a:r>
              <a:t>Examples</a:t>
            </a:r>
          </a:p>
        </p:txBody>
      </p:sp>
      <p:sp>
        <p:nvSpPr>
          <p:cNvPr id="302" name="Google Shape;2828;p245"/>
          <p:cNvSpPr txBox="1"/>
          <p:nvPr/>
        </p:nvSpPr>
        <p:spPr>
          <a:xfrm>
            <a:off x="21254550" y="9231949"/>
            <a:ext cx="2191801" cy="822306"/>
          </a:xfrm>
          <a:prstGeom prst="rect">
            <a:avLst/>
          </a:prstGeom>
          <a:solidFill>
            <a:srgbClr val="535353"/>
          </a:solidFill>
          <a:ln w="12700">
            <a:miter lim="400000"/>
          </a:ln>
          <a:extLst>
            <a:ext uri="{C572A759-6A51-4108-AA02-DFA0A04FC94B}">
              <ma14:wrappingTextBoxFlag xmlns:ma14="http://schemas.microsoft.com/office/mac/drawingml/2011/main" val="1"/>
            </a:ext>
          </a:extLst>
        </p:spPr>
        <p:txBody>
          <a:bodyPr lIns="182849" tIns="182849" rIns="182849" bIns="182849">
            <a:spAutoFit/>
          </a:bodyPr>
          <a:lstStyle>
            <a:lvl1pPr defTabSz="1828800">
              <a:defRPr b="1" sz="3200">
                <a:solidFill>
                  <a:srgbClr val="FFFFFF"/>
                </a:solidFill>
                <a:latin typeface="Arial"/>
                <a:ea typeface="Arial"/>
                <a:cs typeface="Arial"/>
                <a:sym typeface="Arial"/>
              </a:defRPr>
            </a:lvl1pPr>
          </a:lstStyle>
          <a:p>
            <a:pPr/>
            <a:r>
              <a:t>Tests</a:t>
            </a:r>
          </a:p>
        </p:txBody>
      </p:sp>
      <p:sp>
        <p:nvSpPr>
          <p:cNvPr id="303" name="Google Shape;2829;p245"/>
          <p:cNvSpPr txBox="1"/>
          <p:nvPr/>
        </p:nvSpPr>
        <p:spPr>
          <a:xfrm>
            <a:off x="18293725" y="11883049"/>
            <a:ext cx="3203401" cy="822306"/>
          </a:xfrm>
          <a:prstGeom prst="rect">
            <a:avLst/>
          </a:prstGeom>
          <a:solidFill>
            <a:srgbClr val="535353"/>
          </a:solidFill>
          <a:ln w="12700">
            <a:miter lim="400000"/>
          </a:ln>
          <a:extLst>
            <a:ext uri="{C572A759-6A51-4108-AA02-DFA0A04FC94B}">
              <ma14:wrappingTextBoxFlag xmlns:ma14="http://schemas.microsoft.com/office/mac/drawingml/2011/main" val="1"/>
            </a:ext>
          </a:extLst>
        </p:spPr>
        <p:txBody>
          <a:bodyPr lIns="182849" tIns="182849" rIns="182849" bIns="182849">
            <a:spAutoFit/>
          </a:bodyPr>
          <a:lstStyle>
            <a:lvl1pPr defTabSz="1828800">
              <a:defRPr b="1" sz="3200">
                <a:solidFill>
                  <a:srgbClr val="FFFFFF"/>
                </a:solidFill>
                <a:latin typeface="Arial"/>
                <a:ea typeface="Arial"/>
                <a:cs typeface="Arial"/>
                <a:sym typeface="Arial"/>
              </a:defRPr>
            </a:lvl1pPr>
          </a:lstStyle>
          <a:p>
            <a:pPr/>
            <a:r>
              <a:t>Requirements</a:t>
            </a:r>
          </a:p>
        </p:txBody>
      </p:sp>
      <p:cxnSp>
        <p:nvCxnSpPr>
          <p:cNvPr id="304" name="Google Shape;2830;p245"/>
          <p:cNvCxnSpPr>
            <a:stCxn id="301" idx="0"/>
            <a:endCxn id="303" idx="0"/>
          </p:cNvCxnSpPr>
          <p:nvPr/>
        </p:nvCxnSpPr>
        <p:spPr>
          <a:xfrm>
            <a:off x="16999449" y="9643102"/>
            <a:ext cx="2895977" cy="2651101"/>
          </a:xfrm>
          <a:prstGeom prst="straightConnector1">
            <a:avLst/>
          </a:prstGeom>
          <a:ln w="76200">
            <a:solidFill>
              <a:srgbClr val="A7A7A7"/>
            </a:solidFill>
            <a:tailEnd type="triangle"/>
          </a:ln>
        </p:spPr>
      </p:cxnSp>
      <p:cxnSp>
        <p:nvCxnSpPr>
          <p:cNvPr id="305" name="Google Shape;2831;p245"/>
          <p:cNvCxnSpPr>
            <a:stCxn id="302" idx="0"/>
            <a:endCxn id="303" idx="0"/>
          </p:cNvCxnSpPr>
          <p:nvPr/>
        </p:nvCxnSpPr>
        <p:spPr>
          <a:xfrm flipH="1">
            <a:off x="19895425" y="9643102"/>
            <a:ext cx="2455026" cy="2651101"/>
          </a:xfrm>
          <a:prstGeom prst="straightConnector1">
            <a:avLst/>
          </a:prstGeom>
          <a:ln w="76200">
            <a:solidFill>
              <a:srgbClr val="A7A7A7"/>
            </a:solidFill>
            <a:tailEnd type="triangle"/>
          </a:ln>
        </p:spPr>
      </p:cxnSp>
      <p:sp>
        <p:nvSpPr>
          <p:cNvPr id="306" name="Google Shape;2832;p245"/>
          <p:cNvSpPr txBox="1"/>
          <p:nvPr/>
        </p:nvSpPr>
        <p:spPr>
          <a:xfrm>
            <a:off x="18927049" y="8862649"/>
            <a:ext cx="1741801" cy="760468"/>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spAutoFit/>
          </a:bodyPr>
          <a:lstStyle>
            <a:lvl1pPr defTabSz="1828800">
              <a:defRPr sz="2800">
                <a:solidFill>
                  <a:srgbClr val="FFFFFF"/>
                </a:solidFill>
                <a:latin typeface="Arial"/>
                <a:ea typeface="Arial"/>
                <a:cs typeface="Arial"/>
                <a:sym typeface="Arial"/>
              </a:defRPr>
            </a:lvl1pPr>
          </a:lstStyle>
          <a:p>
            <a:pPr/>
            <a:r>
              <a:t>become</a:t>
            </a:r>
          </a:p>
        </p:txBody>
      </p:sp>
      <p:sp>
        <p:nvSpPr>
          <p:cNvPr id="307" name="Google Shape;2833;p245"/>
          <p:cNvSpPr txBox="1"/>
          <p:nvPr/>
        </p:nvSpPr>
        <p:spPr>
          <a:xfrm rot="17278900">
            <a:off x="21659965" y="10817745"/>
            <a:ext cx="1342999" cy="760467"/>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spAutoFit/>
          </a:bodyPr>
          <a:lstStyle>
            <a:lvl1pPr defTabSz="1828800">
              <a:defRPr sz="2800">
                <a:solidFill>
                  <a:srgbClr val="FFFFFF"/>
                </a:solidFill>
                <a:latin typeface="Arial"/>
                <a:ea typeface="Arial"/>
                <a:cs typeface="Arial"/>
                <a:sym typeface="Arial"/>
              </a:defRPr>
            </a:lvl1pPr>
          </a:lstStyle>
          <a:p>
            <a:pPr/>
            <a:r>
              <a:t>verify</a:t>
            </a:r>
          </a:p>
        </p:txBody>
      </p:sp>
      <p:sp>
        <p:nvSpPr>
          <p:cNvPr id="308" name="Google Shape;2834;p245"/>
          <p:cNvSpPr txBox="1"/>
          <p:nvPr/>
        </p:nvSpPr>
        <p:spPr>
          <a:xfrm rot="3632637">
            <a:off x="15935319" y="10929003"/>
            <a:ext cx="2362149" cy="760468"/>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spAutoFit/>
          </a:bodyPr>
          <a:lstStyle>
            <a:lvl1pPr defTabSz="1828800">
              <a:defRPr sz="2800">
                <a:solidFill>
                  <a:srgbClr val="FFFFFF"/>
                </a:solidFill>
                <a:latin typeface="Arial"/>
                <a:ea typeface="Arial"/>
                <a:cs typeface="Arial"/>
                <a:sym typeface="Arial"/>
              </a:defRPr>
            </a:lvl1pPr>
          </a:lstStyle>
          <a:p>
            <a:pPr/>
            <a:r>
              <a:t>Elaborate</a:t>
            </a:r>
          </a:p>
        </p:txBody>
      </p:sp>
      <p:cxnSp>
        <p:nvCxnSpPr>
          <p:cNvPr id="309" name="Google Shape;2835;p245"/>
          <p:cNvCxnSpPr>
            <a:stCxn id="301" idx="0"/>
            <a:endCxn id="302" idx="0"/>
          </p:cNvCxnSpPr>
          <p:nvPr/>
        </p:nvCxnSpPr>
        <p:spPr>
          <a:xfrm>
            <a:off x="16999449" y="9643102"/>
            <a:ext cx="5351002" cy="1"/>
          </a:xfrm>
          <a:prstGeom prst="straightConnector1">
            <a:avLst/>
          </a:prstGeom>
          <a:ln w="76200">
            <a:solidFill>
              <a:srgbClr val="A7A7A7"/>
            </a:solidFill>
            <a:tailEnd type="triangle"/>
          </a:ln>
        </p:spPr>
      </p:cxnSp>
      <p:pic>
        <p:nvPicPr>
          <p:cNvPr id="310" name="Specification by Example by Gojko Adzic-.mp4Google Shape;2836;p245" descr="Specification by Example by Gojko Adzic-.mp4Google Shape;2836;p245">
            <a:hlinkClick r:id="rId3" invalidUrl="" action="" tgtFrame="" tooltip="" history="1" highlightClick="0" endSnd="0"/>
          </p:cNvPr>
          <p:cNvPicPr>
            <a:picLocks noChangeAspect="1"/>
          </p:cNvPicPr>
          <p:nvPr/>
        </p:nvPicPr>
        <p:blipFill>
          <a:blip r:embed="rId4">
            <a:extLst/>
          </a:blip>
          <a:stretch>
            <a:fillRect/>
          </a:stretch>
        </p:blipFill>
        <p:spPr>
          <a:xfrm>
            <a:off x="304800" y="2984699"/>
            <a:ext cx="15047949" cy="846447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310"/>
                                        </p:tgtEl>
                                        <p:attrNameLst>
                                          <p:attrName>style.visibility</p:attrName>
                                        </p:attrNameLst>
                                      </p:cBhvr>
                                      <p:to>
                                        <p:strVal val="visible"/>
                                      </p:to>
                                    </p:set>
                                    <p:animEffect filter="fade" transition="in">
                                      <p:cBhvr>
                                        <p:cTn id="7" dur="10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0"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2" name="Google Shape;2841;p246" descr="Google Shape;2841;p246"/>
          <p:cNvPicPr>
            <a:picLocks noChangeAspect="1"/>
          </p:cNvPicPr>
          <p:nvPr/>
        </p:nvPicPr>
        <p:blipFill>
          <a:blip r:embed="rId3">
            <a:extLst/>
          </a:blip>
          <a:stretch>
            <a:fillRect/>
          </a:stretch>
        </p:blipFill>
        <p:spPr>
          <a:xfrm>
            <a:off x="4427499" y="4203899"/>
            <a:ext cx="13523198" cy="5323704"/>
          </a:xfrm>
          <a:prstGeom prst="rect">
            <a:avLst/>
          </a:prstGeom>
          <a:ln w="12700">
            <a:miter lim="400000"/>
          </a:ln>
        </p:spPr>
      </p:pic>
      <p:sp>
        <p:nvSpPr>
          <p:cNvPr id="313" name="Google Shape;2842;p246"/>
          <p:cNvSpPr/>
          <p:nvPr/>
        </p:nvSpPr>
        <p:spPr>
          <a:xfrm>
            <a:off x="17230300" y="2966881"/>
            <a:ext cx="6343705" cy="24503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4" y="0"/>
                </a:moveTo>
                <a:cubicBezTo>
                  <a:pt x="1320" y="0"/>
                  <a:pt x="1130" y="492"/>
                  <a:pt x="1130" y="1099"/>
                </a:cubicBezTo>
                <a:lnTo>
                  <a:pt x="1130" y="13120"/>
                </a:lnTo>
                <a:lnTo>
                  <a:pt x="0" y="21600"/>
                </a:lnTo>
                <a:lnTo>
                  <a:pt x="3122" y="18570"/>
                </a:lnTo>
                <a:lnTo>
                  <a:pt x="21176" y="18570"/>
                </a:lnTo>
                <a:cubicBezTo>
                  <a:pt x="21410" y="18570"/>
                  <a:pt x="21600" y="18079"/>
                  <a:pt x="21600" y="17472"/>
                </a:cubicBezTo>
                <a:lnTo>
                  <a:pt x="21600" y="1099"/>
                </a:lnTo>
                <a:cubicBezTo>
                  <a:pt x="21600" y="492"/>
                  <a:pt x="21410" y="0"/>
                  <a:pt x="21176" y="0"/>
                </a:cubicBezTo>
                <a:lnTo>
                  <a:pt x="1554" y="0"/>
                </a:lnTo>
                <a:close/>
              </a:path>
            </a:pathLst>
          </a:custGeom>
          <a:solidFill>
            <a:srgbClr val="4DB3C7"/>
          </a:solidFill>
          <a:ln w="50800">
            <a:solidFill>
              <a:srgbClr val="79C5D4"/>
            </a:solidFill>
          </a:ln>
        </p:spPr>
        <p:txBody>
          <a:bodyPr lIns="0" tIns="0" rIns="0" bIns="0" anchor="ctr"/>
          <a:lstStyle/>
          <a:p>
            <a:pPr algn="l" defTabSz="1828800">
              <a:defRPr sz="4800">
                <a:solidFill>
                  <a:srgbClr val="FFFFFF"/>
                </a:solidFill>
                <a:latin typeface="Arial"/>
                <a:ea typeface="Arial"/>
                <a:cs typeface="Arial"/>
                <a:sym typeface="Arial"/>
              </a:defRPr>
            </a:pPr>
          </a:p>
        </p:txBody>
      </p:sp>
      <p:sp>
        <p:nvSpPr>
          <p:cNvPr id="314" name="Google Shape;2843;p246"/>
          <p:cNvSpPr txBox="1"/>
          <p:nvPr>
            <p:ph type="title"/>
          </p:nvPr>
        </p:nvSpPr>
        <p:spPr>
          <a:xfrm>
            <a:off x="1828800" y="559919"/>
            <a:ext cx="20726400" cy="1635001"/>
          </a:xfrm>
          <a:prstGeom prst="rect">
            <a:avLst/>
          </a:prstGeom>
        </p:spPr>
        <p:txBody>
          <a:bodyPr/>
          <a:lstStyle/>
          <a:p>
            <a:pPr/>
            <a:r>
              <a:t>Specification by Example</a:t>
            </a:r>
          </a:p>
        </p:txBody>
      </p:sp>
      <p:grpSp>
        <p:nvGrpSpPr>
          <p:cNvPr id="317" name="Google Shape;2844;p246"/>
          <p:cNvGrpSpPr/>
          <p:nvPr/>
        </p:nvGrpSpPr>
        <p:grpSpPr>
          <a:xfrm>
            <a:off x="182650" y="6607046"/>
            <a:ext cx="4585200" cy="4385401"/>
            <a:chOff x="0" y="0"/>
            <a:chExt cx="4585199" cy="4385400"/>
          </a:xfrm>
        </p:grpSpPr>
        <p:sp>
          <p:nvSpPr>
            <p:cNvPr id="315" name="Oval"/>
            <p:cNvSpPr/>
            <p:nvPr/>
          </p:nvSpPr>
          <p:spPr>
            <a:xfrm>
              <a:off x="0" y="-1"/>
              <a:ext cx="4585200" cy="4385402"/>
            </a:xfrm>
            <a:prstGeom prst="ellipse">
              <a:avLst/>
            </a:prstGeom>
            <a:solidFill>
              <a:srgbClr val="2B2B2D"/>
            </a:solidFill>
            <a:ln w="50800" cap="flat">
              <a:solidFill>
                <a:srgbClr val="A62854"/>
              </a:solidFill>
              <a:prstDash val="solid"/>
              <a:round/>
            </a:ln>
            <a:effectLst/>
          </p:spPr>
          <p:txBody>
            <a:bodyPr wrap="square" lIns="0" tIns="0" rIns="0" bIns="0" numCol="1" anchor="ctr">
              <a:noAutofit/>
            </a:bodyPr>
            <a:lstStyle/>
            <a:p>
              <a:pPr defTabSz="1828800">
                <a:defRPr sz="3800">
                  <a:solidFill>
                    <a:srgbClr val="000000"/>
                  </a:solidFill>
                  <a:latin typeface="Arial"/>
                  <a:ea typeface="Arial"/>
                  <a:cs typeface="Arial"/>
                  <a:sym typeface="Arial"/>
                </a:defRPr>
              </a:pPr>
            </a:p>
          </p:txBody>
        </p:sp>
        <p:sp>
          <p:nvSpPr>
            <p:cNvPr id="316" name="Preconditions…"/>
            <p:cNvSpPr txBox="1"/>
            <p:nvPr/>
          </p:nvSpPr>
          <p:spPr>
            <a:xfrm>
              <a:off x="696885" y="870113"/>
              <a:ext cx="3191430" cy="26451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399" tIns="91399" rIns="91399" bIns="91399" numCol="1" anchor="ctr">
              <a:spAutoFit/>
            </a:bodyPr>
            <a:lstStyle/>
            <a:p>
              <a:pPr defTabSz="1828800">
                <a:defRPr b="1" sz="3400">
                  <a:solidFill>
                    <a:srgbClr val="FFFFFF"/>
                  </a:solidFill>
                  <a:latin typeface="Arial"/>
                  <a:ea typeface="Arial"/>
                  <a:cs typeface="Arial"/>
                  <a:sym typeface="Arial"/>
                </a:defRPr>
              </a:pPr>
              <a:r>
                <a:t>Preconditions</a:t>
              </a:r>
              <a:r>
                <a:rPr b="0"/>
                <a:t> </a:t>
              </a:r>
              <a:endParaRPr sz="3800">
                <a:solidFill>
                  <a:srgbClr val="000000"/>
                </a:solidFill>
              </a:endParaRPr>
            </a:p>
            <a:p>
              <a:pPr defTabSz="1828800">
                <a:defRPr sz="3400">
                  <a:solidFill>
                    <a:srgbClr val="FFFFFF"/>
                  </a:solidFill>
                  <a:latin typeface="Arial"/>
                  <a:ea typeface="Arial"/>
                  <a:cs typeface="Arial"/>
                  <a:sym typeface="Arial"/>
                </a:defRPr>
              </a:pPr>
              <a:r>
                <a:t>Things that are true prior to this event / system operation</a:t>
              </a:r>
            </a:p>
          </p:txBody>
        </p:sp>
      </p:grpSp>
      <p:sp>
        <p:nvSpPr>
          <p:cNvPr id="318" name="Google Shape;2845;p246"/>
          <p:cNvSpPr/>
          <p:nvPr/>
        </p:nvSpPr>
        <p:spPr>
          <a:xfrm>
            <a:off x="4264879" y="8457100"/>
            <a:ext cx="873001" cy="1"/>
          </a:xfrm>
          <a:prstGeom prst="line">
            <a:avLst/>
          </a:prstGeom>
          <a:ln w="50800">
            <a:solidFill>
              <a:srgbClr val="A62854"/>
            </a:solidFill>
            <a:tailEnd type="triangle"/>
          </a:ln>
          <a:effectLst>
            <a:outerShdw sx="100000" sy="100000" kx="0" ky="0" algn="b" rotWithShape="0" blurRad="76200" dist="38100" dir="5400000">
              <a:srgbClr val="000000">
                <a:alpha val="37647"/>
              </a:srgbClr>
            </a:outerShdw>
          </a:effectLst>
        </p:spPr>
        <p:txBody>
          <a:bodyPr lIns="0" tIns="0" rIns="0" bIns="0"/>
          <a:lstStyle/>
          <a:p>
            <a:pPr algn="l" defTabSz="1828800">
              <a:defRPr sz="2800">
                <a:solidFill>
                  <a:srgbClr val="4DB3C7"/>
                </a:solidFill>
                <a:latin typeface="Arial"/>
                <a:ea typeface="Arial"/>
                <a:cs typeface="Arial"/>
                <a:sym typeface="Arial"/>
              </a:defRPr>
            </a:pPr>
          </a:p>
        </p:txBody>
      </p:sp>
      <p:grpSp>
        <p:nvGrpSpPr>
          <p:cNvPr id="321" name="Google Shape;2846;p246"/>
          <p:cNvGrpSpPr/>
          <p:nvPr/>
        </p:nvGrpSpPr>
        <p:grpSpPr>
          <a:xfrm>
            <a:off x="1324950" y="2194890"/>
            <a:ext cx="4585201" cy="3341401"/>
            <a:chOff x="0" y="0"/>
            <a:chExt cx="4585199" cy="3341399"/>
          </a:xfrm>
        </p:grpSpPr>
        <p:sp>
          <p:nvSpPr>
            <p:cNvPr id="319" name="Oval"/>
            <p:cNvSpPr/>
            <p:nvPr/>
          </p:nvSpPr>
          <p:spPr>
            <a:xfrm>
              <a:off x="0" y="0"/>
              <a:ext cx="4585200" cy="3341400"/>
            </a:xfrm>
            <a:prstGeom prst="ellipse">
              <a:avLst/>
            </a:prstGeom>
            <a:solidFill>
              <a:srgbClr val="2B2B2D"/>
            </a:solidFill>
            <a:ln w="50800" cap="flat">
              <a:solidFill>
                <a:srgbClr val="A62854"/>
              </a:solidFill>
              <a:prstDash val="solid"/>
              <a:round/>
            </a:ln>
            <a:effectLst/>
          </p:spPr>
          <p:txBody>
            <a:bodyPr wrap="square" lIns="0" tIns="0" rIns="0" bIns="0" numCol="1" anchor="ctr">
              <a:noAutofit/>
            </a:bodyPr>
            <a:lstStyle/>
            <a:p>
              <a:pPr defTabSz="1828800">
                <a:defRPr sz="3800">
                  <a:solidFill>
                    <a:srgbClr val="000000"/>
                  </a:solidFill>
                  <a:latin typeface="Arial"/>
                  <a:ea typeface="Arial"/>
                  <a:cs typeface="Arial"/>
                  <a:sym typeface="Arial"/>
                </a:defRPr>
              </a:pPr>
            </a:p>
          </p:txBody>
        </p:sp>
        <p:sp>
          <p:nvSpPr>
            <p:cNvPr id="320" name="Name…"/>
            <p:cNvSpPr txBox="1"/>
            <p:nvPr/>
          </p:nvSpPr>
          <p:spPr>
            <a:xfrm>
              <a:off x="696885" y="595763"/>
              <a:ext cx="3191430" cy="21498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399" tIns="91399" rIns="91399" bIns="91399" numCol="1" anchor="ctr">
              <a:spAutoFit/>
            </a:bodyPr>
            <a:lstStyle/>
            <a:p>
              <a:pPr defTabSz="1828800">
                <a:defRPr b="1" sz="3400">
                  <a:solidFill>
                    <a:srgbClr val="FFFFFF"/>
                  </a:solidFill>
                  <a:latin typeface="Arial"/>
                  <a:ea typeface="Arial"/>
                  <a:cs typeface="Arial"/>
                  <a:sym typeface="Arial"/>
                </a:defRPr>
              </a:pPr>
              <a:r>
                <a:t>Name</a:t>
              </a:r>
              <a:r>
                <a:rPr b="0"/>
                <a:t> </a:t>
              </a:r>
              <a:endParaRPr sz="3800">
                <a:solidFill>
                  <a:srgbClr val="000000"/>
                </a:solidFill>
              </a:endParaRPr>
            </a:p>
            <a:p>
              <a:pPr defTabSz="1828800">
                <a:defRPr sz="3400">
                  <a:solidFill>
                    <a:srgbClr val="FFFFFF"/>
                  </a:solidFill>
                  <a:latin typeface="Arial"/>
                  <a:ea typeface="Arial"/>
                  <a:cs typeface="Arial"/>
                  <a:sym typeface="Arial"/>
                </a:defRPr>
              </a:pPr>
              <a:r>
                <a:t>The name of the operation we’re exploring</a:t>
              </a:r>
            </a:p>
          </p:txBody>
        </p:sp>
      </p:grpSp>
      <p:sp>
        <p:nvSpPr>
          <p:cNvPr id="322" name="Google Shape;2847;p246"/>
          <p:cNvSpPr/>
          <p:nvPr/>
        </p:nvSpPr>
        <p:spPr>
          <a:xfrm>
            <a:off x="5910150" y="3865589"/>
            <a:ext cx="6499801" cy="714602"/>
          </a:xfrm>
          <a:prstGeom prst="line">
            <a:avLst/>
          </a:prstGeom>
          <a:ln w="50800">
            <a:solidFill>
              <a:srgbClr val="A62854"/>
            </a:solidFill>
            <a:tailEnd type="triangle"/>
          </a:ln>
          <a:effectLst>
            <a:outerShdw sx="100000" sy="100000" kx="0" ky="0" algn="b" rotWithShape="0" blurRad="76200" dist="38100" dir="5400000">
              <a:srgbClr val="000000">
                <a:alpha val="37647"/>
              </a:srgbClr>
            </a:outerShdw>
          </a:effectLst>
        </p:spPr>
        <p:txBody>
          <a:bodyPr lIns="0" tIns="0" rIns="0" bIns="0"/>
          <a:lstStyle/>
          <a:p>
            <a:pPr algn="l" defTabSz="1828800">
              <a:defRPr sz="2800">
                <a:solidFill>
                  <a:srgbClr val="4DB3C7"/>
                </a:solidFill>
                <a:latin typeface="Arial"/>
                <a:ea typeface="Arial"/>
                <a:cs typeface="Arial"/>
                <a:sym typeface="Arial"/>
              </a:defRPr>
            </a:pPr>
          </a:p>
        </p:txBody>
      </p:sp>
      <p:grpSp>
        <p:nvGrpSpPr>
          <p:cNvPr id="325" name="Google Shape;2848;p246"/>
          <p:cNvGrpSpPr/>
          <p:nvPr/>
        </p:nvGrpSpPr>
        <p:grpSpPr>
          <a:xfrm>
            <a:off x="10752500" y="9929601"/>
            <a:ext cx="4707001" cy="3200401"/>
            <a:chOff x="0" y="0"/>
            <a:chExt cx="4706999" cy="3200400"/>
          </a:xfrm>
        </p:grpSpPr>
        <p:sp>
          <p:nvSpPr>
            <p:cNvPr id="323" name="Oval"/>
            <p:cNvSpPr/>
            <p:nvPr/>
          </p:nvSpPr>
          <p:spPr>
            <a:xfrm>
              <a:off x="0" y="0"/>
              <a:ext cx="4707000" cy="3200400"/>
            </a:xfrm>
            <a:prstGeom prst="ellipse">
              <a:avLst/>
            </a:prstGeom>
            <a:solidFill>
              <a:srgbClr val="2B2B2D"/>
            </a:solidFill>
            <a:ln w="50800" cap="flat">
              <a:solidFill>
                <a:srgbClr val="A62854"/>
              </a:solidFill>
              <a:prstDash val="solid"/>
              <a:round/>
            </a:ln>
            <a:effectLst/>
          </p:spPr>
          <p:txBody>
            <a:bodyPr wrap="square" lIns="0" tIns="0" rIns="0" bIns="0" numCol="1" anchor="ctr">
              <a:noAutofit/>
            </a:bodyPr>
            <a:lstStyle/>
            <a:p>
              <a:pPr defTabSz="1828800">
                <a:defRPr sz="3800">
                  <a:solidFill>
                    <a:srgbClr val="000000"/>
                  </a:solidFill>
                  <a:latin typeface="Arial"/>
                  <a:ea typeface="Arial"/>
                  <a:cs typeface="Arial"/>
                  <a:sym typeface="Arial"/>
                </a:defRPr>
              </a:pPr>
            </a:p>
          </p:txBody>
        </p:sp>
        <p:sp>
          <p:nvSpPr>
            <p:cNvPr id="324" name="Boundary…"/>
            <p:cNvSpPr txBox="1"/>
            <p:nvPr/>
          </p:nvSpPr>
          <p:spPr>
            <a:xfrm>
              <a:off x="714724" y="277613"/>
              <a:ext cx="3277552" cy="26451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399" tIns="91399" rIns="91399" bIns="91399" numCol="1" anchor="ctr">
              <a:spAutoFit/>
            </a:bodyPr>
            <a:lstStyle/>
            <a:p>
              <a:pPr defTabSz="1828800">
                <a:defRPr b="1" sz="3400">
                  <a:solidFill>
                    <a:srgbClr val="FFFFFF"/>
                  </a:solidFill>
                  <a:latin typeface="Arial"/>
                  <a:ea typeface="Arial"/>
                  <a:cs typeface="Arial"/>
                  <a:sym typeface="Arial"/>
                </a:defRPr>
              </a:pPr>
              <a:r>
                <a:t>Boundary</a:t>
              </a:r>
              <a:endParaRPr sz="3800">
                <a:solidFill>
                  <a:srgbClr val="000000"/>
                </a:solidFill>
              </a:endParaRPr>
            </a:p>
            <a:p>
              <a:pPr defTabSz="1828800">
                <a:defRPr sz="3400">
                  <a:solidFill>
                    <a:srgbClr val="FFFFFF"/>
                  </a:solidFill>
                  <a:latin typeface="Arial"/>
                  <a:ea typeface="Arial"/>
                  <a:cs typeface="Arial"/>
                  <a:sym typeface="Arial"/>
                </a:defRPr>
              </a:pPr>
              <a:r>
                <a:t>Double line to represent the system operation</a:t>
              </a:r>
            </a:p>
          </p:txBody>
        </p:sp>
      </p:grpSp>
      <p:sp>
        <p:nvSpPr>
          <p:cNvPr id="326" name="Google Shape;2849;p246"/>
          <p:cNvSpPr/>
          <p:nvPr/>
        </p:nvSpPr>
        <p:spPr>
          <a:xfrm flipH="1" flipV="1">
            <a:off x="12737000" y="8636602"/>
            <a:ext cx="369001" cy="1293001"/>
          </a:xfrm>
          <a:prstGeom prst="line">
            <a:avLst/>
          </a:prstGeom>
          <a:ln w="50800">
            <a:solidFill>
              <a:srgbClr val="A62854"/>
            </a:solidFill>
            <a:tailEnd type="triangle"/>
          </a:ln>
          <a:effectLst>
            <a:outerShdw sx="100000" sy="100000" kx="0" ky="0" algn="b" rotWithShape="0" blurRad="76200" dist="38100" dir="5400000">
              <a:srgbClr val="000000">
                <a:alpha val="37647"/>
              </a:srgbClr>
            </a:outerShdw>
          </a:effectLst>
        </p:spPr>
        <p:txBody>
          <a:bodyPr lIns="0" tIns="0" rIns="0" bIns="0"/>
          <a:lstStyle/>
          <a:p>
            <a:pPr algn="l" defTabSz="1828800">
              <a:defRPr sz="2800">
                <a:solidFill>
                  <a:srgbClr val="4DB3C7"/>
                </a:solidFill>
                <a:latin typeface="Arial"/>
                <a:ea typeface="Arial"/>
                <a:cs typeface="Arial"/>
                <a:sym typeface="Arial"/>
              </a:defRPr>
            </a:pPr>
          </a:p>
        </p:txBody>
      </p:sp>
      <p:grpSp>
        <p:nvGrpSpPr>
          <p:cNvPr id="329" name="Google Shape;2850;p246"/>
          <p:cNvGrpSpPr/>
          <p:nvPr/>
        </p:nvGrpSpPr>
        <p:grpSpPr>
          <a:xfrm>
            <a:off x="17102100" y="8762459"/>
            <a:ext cx="5035201" cy="3625801"/>
            <a:chOff x="0" y="0"/>
            <a:chExt cx="5035200" cy="3625800"/>
          </a:xfrm>
        </p:grpSpPr>
        <p:sp>
          <p:nvSpPr>
            <p:cNvPr id="327" name="Oval"/>
            <p:cNvSpPr/>
            <p:nvPr/>
          </p:nvSpPr>
          <p:spPr>
            <a:xfrm>
              <a:off x="-1" y="-1"/>
              <a:ext cx="5035202" cy="3625802"/>
            </a:xfrm>
            <a:prstGeom prst="ellipse">
              <a:avLst/>
            </a:prstGeom>
            <a:solidFill>
              <a:srgbClr val="2B2B2D"/>
            </a:solidFill>
            <a:ln w="50800" cap="flat">
              <a:solidFill>
                <a:srgbClr val="A62854"/>
              </a:solidFill>
              <a:prstDash val="solid"/>
              <a:round/>
            </a:ln>
            <a:effectLst/>
          </p:spPr>
          <p:txBody>
            <a:bodyPr wrap="square" lIns="0" tIns="0" rIns="0" bIns="0" numCol="1" anchor="ctr">
              <a:noAutofit/>
            </a:bodyPr>
            <a:lstStyle/>
            <a:p>
              <a:pPr defTabSz="1828800">
                <a:defRPr sz="3800">
                  <a:solidFill>
                    <a:srgbClr val="000000"/>
                  </a:solidFill>
                  <a:latin typeface="Arial"/>
                  <a:ea typeface="Arial"/>
                  <a:cs typeface="Arial"/>
                  <a:sym typeface="Arial"/>
                </a:defRPr>
              </a:pPr>
            </a:p>
          </p:txBody>
        </p:sp>
        <p:sp>
          <p:nvSpPr>
            <p:cNvPr id="328" name="Post Conditions…"/>
            <p:cNvSpPr txBox="1"/>
            <p:nvPr/>
          </p:nvSpPr>
          <p:spPr>
            <a:xfrm>
              <a:off x="762787" y="490313"/>
              <a:ext cx="3509626" cy="26451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399" tIns="91399" rIns="91399" bIns="91399" numCol="1" anchor="ctr">
              <a:spAutoFit/>
            </a:bodyPr>
            <a:lstStyle/>
            <a:p>
              <a:pPr defTabSz="1828800">
                <a:defRPr b="1" sz="3400">
                  <a:solidFill>
                    <a:srgbClr val="FFFFFF"/>
                  </a:solidFill>
                  <a:latin typeface="Arial"/>
                  <a:ea typeface="Arial"/>
                  <a:cs typeface="Arial"/>
                  <a:sym typeface="Arial"/>
                </a:defRPr>
              </a:pPr>
              <a:r>
                <a:t>Post Conditions</a:t>
              </a:r>
              <a:endParaRPr sz="3800">
                <a:solidFill>
                  <a:srgbClr val="000000"/>
                </a:solidFill>
              </a:endParaRPr>
            </a:p>
            <a:p>
              <a:pPr defTabSz="1828800">
                <a:defRPr sz="3400">
                  <a:solidFill>
                    <a:srgbClr val="FFFFFF"/>
                  </a:solidFill>
                  <a:latin typeface="Arial"/>
                  <a:ea typeface="Arial"/>
                  <a:cs typeface="Arial"/>
                  <a:sym typeface="Arial"/>
                </a:defRPr>
              </a:pPr>
              <a:r>
                <a:t>Things that are true after the event / system operation</a:t>
              </a:r>
            </a:p>
          </p:txBody>
        </p:sp>
      </p:grpSp>
      <p:sp>
        <p:nvSpPr>
          <p:cNvPr id="330" name="Google Shape;2851;p246"/>
          <p:cNvSpPr/>
          <p:nvPr/>
        </p:nvSpPr>
        <p:spPr>
          <a:xfrm flipH="1" flipV="1">
            <a:off x="15907235" y="8699317"/>
            <a:ext cx="1587601" cy="646801"/>
          </a:xfrm>
          <a:prstGeom prst="line">
            <a:avLst/>
          </a:prstGeom>
          <a:ln w="50800">
            <a:solidFill>
              <a:srgbClr val="A62854"/>
            </a:solidFill>
            <a:tailEnd type="triangle"/>
          </a:ln>
          <a:effectLst>
            <a:outerShdw sx="100000" sy="100000" kx="0" ky="0" algn="b" rotWithShape="0" blurRad="76200" dist="38100" dir="5400000">
              <a:srgbClr val="000000">
                <a:alpha val="37647"/>
              </a:srgbClr>
            </a:outerShdw>
          </a:effectLst>
        </p:spPr>
        <p:txBody>
          <a:bodyPr lIns="0" tIns="0" rIns="0" bIns="0"/>
          <a:lstStyle/>
          <a:p>
            <a:pPr algn="l" defTabSz="1828800">
              <a:defRPr sz="2800">
                <a:solidFill>
                  <a:srgbClr val="4DB3C7"/>
                </a:solidFill>
                <a:latin typeface="Arial"/>
                <a:ea typeface="Arial"/>
                <a:cs typeface="Arial"/>
                <a:sym typeface="Arial"/>
              </a:defRPr>
            </a:pPr>
          </a:p>
        </p:txBody>
      </p:sp>
      <p:sp>
        <p:nvSpPr>
          <p:cNvPr id="331" name="Google Shape;2852;p246"/>
          <p:cNvSpPr txBox="1"/>
          <p:nvPr/>
        </p:nvSpPr>
        <p:spPr>
          <a:xfrm>
            <a:off x="18111131" y="3094170"/>
            <a:ext cx="5262601" cy="1768043"/>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spAutoFit/>
          </a:bodyPr>
          <a:lstStyle>
            <a:lvl1pPr defTabSz="1828800">
              <a:defRPr sz="3600">
                <a:solidFill>
                  <a:srgbClr val="FFFFFF"/>
                </a:solidFill>
                <a:latin typeface="Arial"/>
                <a:ea typeface="Arial"/>
                <a:cs typeface="Arial"/>
                <a:sym typeface="Arial"/>
              </a:defRPr>
            </a:lvl1pPr>
          </a:lstStyle>
          <a:p>
            <a:pPr/>
            <a:r>
              <a:t>Examples are concrete, specific, and discovered together.</a:t>
            </a:r>
          </a:p>
        </p:txBody>
      </p:sp>
      <p:sp>
        <p:nvSpPr>
          <p:cNvPr id="332" name="Google Shape;2853;p246"/>
          <p:cNvSpPr/>
          <p:nvPr/>
        </p:nvSpPr>
        <p:spPr>
          <a:xfrm>
            <a:off x="17310467" y="5992469"/>
            <a:ext cx="6263461" cy="21066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7" y="0"/>
                </a:moveTo>
                <a:cubicBezTo>
                  <a:pt x="1060" y="0"/>
                  <a:pt x="868" y="572"/>
                  <a:pt x="868" y="1278"/>
                </a:cubicBezTo>
                <a:lnTo>
                  <a:pt x="868" y="9978"/>
                </a:lnTo>
                <a:lnTo>
                  <a:pt x="0" y="12525"/>
                </a:lnTo>
                <a:lnTo>
                  <a:pt x="868" y="15081"/>
                </a:lnTo>
                <a:lnTo>
                  <a:pt x="868" y="20322"/>
                </a:lnTo>
                <a:cubicBezTo>
                  <a:pt x="868" y="21028"/>
                  <a:pt x="1060" y="21600"/>
                  <a:pt x="1297" y="21600"/>
                </a:cubicBezTo>
                <a:lnTo>
                  <a:pt x="21170" y="21600"/>
                </a:lnTo>
                <a:cubicBezTo>
                  <a:pt x="21408" y="21600"/>
                  <a:pt x="21600" y="21028"/>
                  <a:pt x="21600" y="20322"/>
                </a:cubicBezTo>
                <a:lnTo>
                  <a:pt x="21600" y="1278"/>
                </a:lnTo>
                <a:cubicBezTo>
                  <a:pt x="21600" y="572"/>
                  <a:pt x="21408" y="0"/>
                  <a:pt x="21170" y="0"/>
                </a:cubicBezTo>
                <a:lnTo>
                  <a:pt x="1297" y="0"/>
                </a:lnTo>
                <a:close/>
              </a:path>
            </a:pathLst>
          </a:custGeom>
          <a:solidFill>
            <a:srgbClr val="4DB3C7"/>
          </a:solidFill>
          <a:ln w="50800">
            <a:solidFill>
              <a:srgbClr val="79C5D4"/>
            </a:solidFill>
          </a:ln>
        </p:spPr>
        <p:txBody>
          <a:bodyPr lIns="0" tIns="0" rIns="0" bIns="0" anchor="ctr"/>
          <a:lstStyle/>
          <a:p>
            <a:pPr algn="l" defTabSz="1828800">
              <a:defRPr sz="4800">
                <a:solidFill>
                  <a:srgbClr val="FFFFFF"/>
                </a:solidFill>
                <a:latin typeface="Arial"/>
                <a:ea typeface="Arial"/>
                <a:cs typeface="Arial"/>
                <a:sym typeface="Arial"/>
              </a:defRPr>
            </a:pPr>
          </a:p>
        </p:txBody>
      </p:sp>
      <p:sp>
        <p:nvSpPr>
          <p:cNvPr id="333" name="Google Shape;2854;p246"/>
          <p:cNvSpPr txBox="1"/>
          <p:nvPr/>
        </p:nvSpPr>
        <p:spPr>
          <a:xfrm>
            <a:off x="17840728" y="6156021"/>
            <a:ext cx="5803201" cy="1768044"/>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spAutoFit/>
          </a:bodyPr>
          <a:lstStyle>
            <a:lvl1pPr defTabSz="1828800">
              <a:defRPr sz="3600">
                <a:solidFill>
                  <a:srgbClr val="FFFFFF"/>
                </a:solidFill>
                <a:latin typeface="Arial"/>
                <a:ea typeface="Arial"/>
                <a:cs typeface="Arial"/>
                <a:sym typeface="Arial"/>
              </a:defRPr>
            </a:lvl1pPr>
          </a:lstStyle>
          <a:p>
            <a:pPr/>
            <a:r>
              <a:t>You can use this for Non Functional Requirements as well!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Google Shape;2859;p247"/>
          <p:cNvSpPr txBox="1"/>
          <p:nvPr>
            <p:ph type="title"/>
          </p:nvPr>
        </p:nvSpPr>
        <p:spPr>
          <a:xfrm>
            <a:off x="1828800" y="559919"/>
            <a:ext cx="20726400" cy="1635001"/>
          </a:xfrm>
          <a:prstGeom prst="rect">
            <a:avLst/>
          </a:prstGeom>
        </p:spPr>
        <p:txBody>
          <a:bodyPr/>
          <a:lstStyle/>
          <a:p>
            <a:pPr/>
            <a:r>
              <a:t>SbE Algorithm</a:t>
            </a:r>
          </a:p>
        </p:txBody>
      </p:sp>
      <p:sp>
        <p:nvSpPr>
          <p:cNvPr id="338" name="Google Shape;2860;p247"/>
          <p:cNvSpPr txBox="1"/>
          <p:nvPr/>
        </p:nvSpPr>
        <p:spPr>
          <a:xfrm>
            <a:off x="1157849" y="3755249"/>
            <a:ext cx="22266602" cy="5495196"/>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spAutoFit/>
          </a:bodyPr>
          <a:lstStyle/>
          <a:p>
            <a:pPr algn="l" defTabSz="1828800">
              <a:defRPr b="1" sz="5200">
                <a:solidFill>
                  <a:srgbClr val="D2326B"/>
                </a:solidFill>
                <a:latin typeface="Arial"/>
                <a:ea typeface="Arial"/>
                <a:cs typeface="Arial"/>
                <a:sym typeface="Arial"/>
              </a:defRPr>
            </a:pPr>
            <a:r>
              <a:t>Presentation</a:t>
            </a:r>
            <a:r>
              <a:rPr b="0">
                <a:solidFill>
                  <a:srgbClr val="FFFFFF"/>
                </a:solidFill>
              </a:rPr>
              <a:t> - SME creates initial table and talks through initial examples</a:t>
            </a:r>
            <a:endParaRPr sz="4600">
              <a:solidFill>
                <a:srgbClr val="000000"/>
              </a:solidFill>
            </a:endParaRPr>
          </a:p>
          <a:p>
            <a:pPr algn="l" defTabSz="1828800">
              <a:defRPr b="1" sz="5200">
                <a:solidFill>
                  <a:srgbClr val="F49D00"/>
                </a:solidFill>
                <a:latin typeface="Arial"/>
                <a:ea typeface="Arial"/>
                <a:cs typeface="Arial"/>
                <a:sym typeface="Arial"/>
              </a:defRPr>
            </a:pPr>
            <a:r>
              <a:t>Confirmation</a:t>
            </a:r>
            <a:r>
              <a:rPr b="0">
                <a:solidFill>
                  <a:srgbClr val="FFFFFF"/>
                </a:solidFill>
              </a:rPr>
              <a:t> - After 3-5 examples…</a:t>
            </a:r>
            <a:endParaRPr sz="4600">
              <a:solidFill>
                <a:srgbClr val="000000"/>
              </a:solidFill>
            </a:endParaRPr>
          </a:p>
          <a:p>
            <a:pPr marL="402320" indent="-402320" algn="l" defTabSz="1828800">
              <a:buClr>
                <a:srgbClr val="FFFFFF"/>
              </a:buClr>
              <a:buSzPts val="5200"/>
              <a:buFont typeface="Arial"/>
              <a:buChar char="•"/>
              <a:defRPr sz="5200">
                <a:solidFill>
                  <a:srgbClr val="FFFFFF"/>
                </a:solidFill>
                <a:latin typeface="Arial"/>
                <a:ea typeface="Arial"/>
                <a:cs typeface="Arial"/>
                <a:sym typeface="Arial"/>
              </a:defRPr>
            </a:pPr>
            <a:r>
              <a:t>SME writes out a new set of pre-conditions</a:t>
            </a:r>
            <a:endParaRPr sz="4600">
              <a:solidFill>
                <a:srgbClr val="000000"/>
              </a:solidFill>
            </a:endParaRPr>
          </a:p>
          <a:p>
            <a:pPr marL="402320" indent="-402320" algn="l" defTabSz="1828800">
              <a:buClr>
                <a:srgbClr val="FFFFFF"/>
              </a:buClr>
              <a:buSzPts val="5200"/>
              <a:buFont typeface="Arial"/>
              <a:buChar char="•"/>
              <a:defRPr sz="5200">
                <a:solidFill>
                  <a:srgbClr val="FFFFFF"/>
                </a:solidFill>
                <a:latin typeface="Arial"/>
                <a:ea typeface="Arial"/>
                <a:cs typeface="Arial"/>
                <a:sym typeface="Arial"/>
              </a:defRPr>
            </a:pPr>
            <a:r>
              <a:t>Everyone fills in their own post-conditions on sheets of paper</a:t>
            </a:r>
            <a:endParaRPr sz="4600">
              <a:solidFill>
                <a:srgbClr val="000000"/>
              </a:solidFill>
            </a:endParaRPr>
          </a:p>
          <a:p>
            <a:pPr marL="402320" indent="-402320" algn="l" defTabSz="1828800">
              <a:buClr>
                <a:srgbClr val="FFFFFF"/>
              </a:buClr>
              <a:buSzPts val="5200"/>
              <a:buFont typeface="Arial"/>
              <a:buChar char="•"/>
              <a:defRPr sz="5200">
                <a:solidFill>
                  <a:srgbClr val="FFFFFF"/>
                </a:solidFill>
                <a:latin typeface="Arial"/>
                <a:ea typeface="Arial"/>
                <a:cs typeface="Arial"/>
                <a:sym typeface="Arial"/>
              </a:defRPr>
            </a:pPr>
            <a:r>
              <a:t>Gather them up and compare results</a:t>
            </a:r>
            <a:endParaRPr sz="4600">
              <a:solidFill>
                <a:srgbClr val="000000"/>
              </a:solidFill>
            </a:endParaRPr>
          </a:p>
          <a:p>
            <a:pPr marL="284475" indent="-283838" algn="l" defTabSz="1828800">
              <a:defRPr b="1" sz="5200">
                <a:solidFill>
                  <a:srgbClr val="6AA038"/>
                </a:solidFill>
                <a:latin typeface="Arial"/>
                <a:ea typeface="Arial"/>
                <a:cs typeface="Arial"/>
                <a:sym typeface="Arial"/>
              </a:defRPr>
            </a:pPr>
            <a:r>
              <a:t>Exploration</a:t>
            </a:r>
            <a:r>
              <a:rPr b="0">
                <a:solidFill>
                  <a:srgbClr val="FFFFFF"/>
                </a:solidFill>
              </a:rPr>
              <a:t> - Add additional examples and columns to discover the business rules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