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44" r:id="rId6"/>
    <p:sldId id="345" r:id="rId7"/>
    <p:sldId id="312" r:id="rId8"/>
    <p:sldId id="369" r:id="rId9"/>
    <p:sldId id="375" r:id="rId10"/>
    <p:sldId id="376" r:id="rId11"/>
    <p:sldId id="377" r:id="rId12"/>
    <p:sldId id="378" r:id="rId13"/>
    <p:sldId id="379" r:id="rId14"/>
    <p:sldId id="373" r:id="rId15"/>
    <p:sldId id="368" r:id="rId16"/>
  </p:sldIdLst>
  <p:sldSz cx="9144000" cy="5143500" type="screen16x9"/>
  <p:notesSz cx="702310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F85B4"/>
    <a:srgbClr val="6B5DA5"/>
    <a:srgbClr val="3F3F3F"/>
    <a:srgbClr val="181818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05" autoAdjust="0"/>
  </p:normalViewPr>
  <p:slideViewPr>
    <p:cSldViewPr snapToGrid="0" snapToObjects="1">
      <p:cViewPr varScale="1">
        <p:scale>
          <a:sx n="101" d="100"/>
          <a:sy n="101" d="100"/>
        </p:scale>
        <p:origin x="-90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82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482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D13915B-264F-4FD2-A67F-9CFA3FE5BAF2}" type="datetime1">
              <a:rPr lang="en-GB" altLang="en-US"/>
              <a:pPr>
                <a:defRPr/>
              </a:pPr>
              <a:t>22/09/2015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42375"/>
            <a:ext cx="304482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534BA55-2ADE-4E9C-AF1D-B9F574C481C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3451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82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482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EF42AC2-FA2A-40E0-9594-657F7AF647C0}" type="datetime1">
              <a:rPr lang="en-GB" altLang="en-US"/>
              <a:pPr>
                <a:defRPr/>
              </a:pPr>
              <a:t>22/09/2015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42375"/>
            <a:ext cx="304482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319EE8D-CC91-4412-AE97-FB999EBFEF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4510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DC414EC-A173-4155-BD7E-38D19F085CF7}" type="slidenum">
              <a:rPr lang="en-GB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982312B-7EEC-4CE3-BCA6-CEF37E7CDA2E}" type="slidenum">
              <a:rPr lang="en-GB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9535C48-0080-40C7-A275-79BFD413D7ED}" type="slidenum">
              <a:rPr lang="en-GB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 smtClean="0"/>
              <a:t>Source crowdsourcing.org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 smtClean="0"/>
              <a:t>http://www.crowdsourcing.org/editorial/global-crowdfunding-market-to-reach-344b-in-2015-predicts-massolutions-2015cf-industry-report/45376</a:t>
            </a:r>
          </a:p>
          <a:p>
            <a:pPr eaLnBrk="1" hangingPunct="1">
              <a:spcBef>
                <a:spcPct val="0"/>
              </a:spcBef>
            </a:pPr>
            <a:endParaRPr lang="en-GB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GB" altLang="en-US" dirty="0" smtClean="0"/>
              <a:t>To put this in perspective, Entire US Residential Mortgage is 11tn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 smtClean="0"/>
              <a:t>Source http://www.federalreserve.gov/econresdata/releases/mortoutstand/current.htm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95EA573-7D5C-4420-812F-EFF407401300}" type="slidenum">
              <a:rPr lang="en-GB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Success is</a:t>
            </a:r>
            <a:r>
              <a:rPr lang="en-US" baseline="0" dirty="0" smtClean="0"/>
              <a:t> central to all we do : we want banks to tap into this gigantic market</a:t>
            </a:r>
          </a:p>
          <a:p>
            <a:r>
              <a:rPr lang="en-US" baseline="0" dirty="0" smtClean="0"/>
              <a:t>High Performance Culture and great place to work : Challenge to build 24/7 solutions for 100k+ users</a:t>
            </a:r>
          </a:p>
          <a:p>
            <a:r>
              <a:rPr lang="en-US" baseline="0" dirty="0" smtClean="0"/>
              <a:t>Outstanding financial performance : This is a juicy greenfield market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9EE8D-CC91-4412-AE97-FB999EBFEFE4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223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 smtClean="0"/>
              <a:t>The system needs to be designed</a:t>
            </a:r>
            <a:r>
              <a:rPr lang="en-GB" altLang="en-US" baseline="0" dirty="0" smtClean="0"/>
              <a:t> for a large user base</a:t>
            </a:r>
            <a:endParaRPr lang="en-GB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1727796-3A70-4D29-8104-25C2BA86BC5D}" type="slidenum">
              <a:rPr lang="en-GB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18" Type="http://schemas.openxmlformats.org/officeDocument/2006/relationships/image" Target="../media/image11.png"/><Relationship Id="rId26" Type="http://schemas.openxmlformats.org/officeDocument/2006/relationships/image" Target="../media/image29.emf"/><Relationship Id="rId3" Type="http://schemas.openxmlformats.org/officeDocument/2006/relationships/image" Target="../media/image9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17" Type="http://schemas.openxmlformats.org/officeDocument/2006/relationships/image" Target="../media/image10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3.png"/><Relationship Id="rId29" Type="http://schemas.openxmlformats.org/officeDocument/2006/relationships/hyperlink" Target="http://www.linkedin.com/company/misys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24" Type="http://schemas.openxmlformats.org/officeDocument/2006/relationships/image" Target="../media/image17.png"/><Relationship Id="rId32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23" Type="http://schemas.openxmlformats.org/officeDocument/2006/relationships/image" Target="../media/image16.png"/><Relationship Id="rId28" Type="http://schemas.openxmlformats.org/officeDocument/2006/relationships/image" Target="../media/image30.png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31" Type="http://schemas.openxmlformats.org/officeDocument/2006/relationships/hyperlink" Target="http://www.youtube.com/user/MisysVideoChanne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Relationship Id="rId22" Type="http://schemas.openxmlformats.org/officeDocument/2006/relationships/image" Target="../media/image15.png"/><Relationship Id="rId27" Type="http://schemas.openxmlformats.org/officeDocument/2006/relationships/hyperlink" Target="https://twitter.com/MisysFS" TargetMode="External"/><Relationship Id="rId30" Type="http://schemas.openxmlformats.org/officeDocument/2006/relationships/image" Target="../media/image3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v0 - Corp (Intro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Corp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cxnSpLocks/>
            <a:endCxn id="7" idx="0"/>
          </p:cNvCxnSpPr>
          <p:nvPr userDrawn="1"/>
        </p:nvCxnSpPr>
        <p:spPr>
          <a:xfrm>
            <a:off x="-325438" y="423863"/>
            <a:ext cx="4035426" cy="1117600"/>
          </a:xfrm>
          <a:prstGeom prst="line">
            <a:avLst/>
          </a:prstGeom>
          <a:ln w="28575" cap="rnd" cmpd="sng">
            <a:solidFill>
              <a:srgbClr val="41404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5788025" y="3435350"/>
            <a:ext cx="3671888" cy="2208213"/>
          </a:xfrm>
          <a:prstGeom prst="line">
            <a:avLst/>
          </a:prstGeom>
          <a:ln w="28575" cap="rnd" cmpd="sng">
            <a:solidFill>
              <a:srgbClr val="272727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nnect_Innovate_Expand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1541463"/>
            <a:ext cx="3429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onnect_Innovate_Expand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1541463"/>
            <a:ext cx="28416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onnect_Innovate_Expand-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541463"/>
            <a:ext cx="284163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onnect_Innovate_Expand-04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541463"/>
            <a:ext cx="284163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onnect_Innovate_Expand-05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1541463"/>
            <a:ext cx="28416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nnect_Innovate_Expand-06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541463"/>
            <a:ext cx="284163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nnect_Innovate_Expand-07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1541463"/>
            <a:ext cx="21113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onnect_Innovate_Expand-08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422400"/>
            <a:ext cx="22701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Connect_Innovate_Expand-0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2200275"/>
            <a:ext cx="142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Connect_Innovate_Expand-10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2200275"/>
            <a:ext cx="2571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Connect_Innovate_Expand-1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2200275"/>
            <a:ext cx="2571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Connect_Innovate_Expand-12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8" y="2200275"/>
            <a:ext cx="2968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Connect_Innovate_Expand-13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200275"/>
            <a:ext cx="277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Connect_Innovate_Expand-14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2200275"/>
            <a:ext cx="2476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Connect_Innovate_Expand-15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2200275"/>
            <a:ext cx="184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Connect_Innovate_Expand-16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3" y="2200275"/>
            <a:ext cx="2714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Connect_Innovate_Expand-17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778125"/>
            <a:ext cx="312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Connect_Innovate_Expand-18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2778125"/>
            <a:ext cx="312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Connect_Innovate_Expand-19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2778125"/>
            <a:ext cx="3127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Connect_Innovate_Expand-20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778125"/>
            <a:ext cx="312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Connect_Innovate_Expand-21.pn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2778125"/>
            <a:ext cx="3127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Connect_Innovate_Expand-22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2778125"/>
            <a:ext cx="3127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PPT_Corp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Misys_Logo_strap_90Black.png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2065338"/>
            <a:ext cx="3308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598496"/>
      </p:ext>
    </p:extLst>
  </p:cSld>
  <p:clrMapOvr>
    <a:masterClrMapping/>
  </p:clrMapOvr>
  <p:transition spd="med" advClick="0"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v0 - Corp (Title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Corp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Misys_Logo_strap_90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13112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3954463"/>
            <a:ext cx="1439862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7353300" y="3479800"/>
            <a:ext cx="635000" cy="792163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31"/>
          <p:cNvSpPr>
            <a:spLocks noGrp="1"/>
          </p:cNvSpPr>
          <p:nvPr>
            <p:ph type="title"/>
          </p:nvPr>
        </p:nvSpPr>
        <p:spPr>
          <a:xfrm>
            <a:off x="1995820" y="1348104"/>
            <a:ext cx="5991713" cy="1231106"/>
          </a:xfrm>
          <a:prstGeom prst="rect">
            <a:avLst/>
          </a:prstGeom>
          <a:ln w="12700" cap="rnd" cmpd="sng">
            <a:noFill/>
            <a:prstDash val="sysDot"/>
          </a:ln>
        </p:spPr>
        <p:txBody>
          <a:bodyPr vert="horz" wrap="square" lIns="0" tIns="0" rIns="0" bIns="0" anchor="b" anchorCtr="0">
            <a:sp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38"/>
          <p:cNvSpPr>
            <a:spLocks noGrp="1"/>
          </p:cNvSpPr>
          <p:nvPr>
            <p:ph sz="quarter" idx="10"/>
          </p:nvPr>
        </p:nvSpPr>
        <p:spPr>
          <a:xfrm>
            <a:off x="3509392" y="2768755"/>
            <a:ext cx="3843338" cy="710552"/>
          </a:xfrm>
          <a:prstGeom prst="rect">
            <a:avLst/>
          </a:prstGeom>
          <a:ln w="12700" cap="rnd" cmpd="sng">
            <a:solidFill>
              <a:schemeClr val="tx1"/>
            </a:solidFill>
            <a:prstDash val="sysDot"/>
          </a:ln>
        </p:spPr>
        <p:txBody>
          <a:bodyPr vert="horz" lIns="108000" tIns="108000" rIns="108000" bIns="10800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rgbClr val="41414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8304325"/>
      </p:ext>
    </p:extLst>
  </p:cSld>
  <p:clrMapOvr>
    <a:masterClrMapping/>
  </p:clrMapOvr>
  <p:transition spd="med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v0 - Corp (Conten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5507038" y="0"/>
            <a:ext cx="3636962" cy="5143500"/>
            <a:chOff x="5507775" y="0"/>
            <a:chExt cx="3636225" cy="5143500"/>
          </a:xfrm>
        </p:grpSpPr>
        <p:pic>
          <p:nvPicPr>
            <p:cNvPr id="7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775" y="0"/>
              <a:ext cx="36362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 userDrawn="1"/>
          </p:nvSpPr>
          <p:spPr>
            <a:xfrm>
              <a:off x="5507775" y="0"/>
              <a:ext cx="3250988" cy="51435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</p:grpSp>
      <p:pic>
        <p:nvPicPr>
          <p:cNvPr id="9" name="Picture 4" descr="Misys_Logo_strap_90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4856163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8520113" y="4783138"/>
            <a:ext cx="0" cy="360362"/>
          </a:xfrm>
          <a:prstGeom prst="line">
            <a:avLst/>
          </a:prstGeom>
          <a:ln w="9525" cmpd="sng">
            <a:solidFill>
              <a:srgbClr val="4141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60363" y="812800"/>
            <a:ext cx="8423275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065213" y="4887913"/>
            <a:ext cx="0" cy="163512"/>
          </a:xfrm>
          <a:prstGeom prst="line">
            <a:avLst/>
          </a:prstGeom>
          <a:ln w="6350" cap="rnd" cmpd="sng">
            <a:solidFill>
              <a:srgbClr val="41414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106"/>
            <a:ext cx="5400000" cy="374342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rgbClr val="414141"/>
                </a:solidFill>
              </a:defRPr>
            </a:lvl1pPr>
            <a:lvl2pPr>
              <a:defRPr sz="1400">
                <a:solidFill>
                  <a:srgbClr val="414141"/>
                </a:solidFill>
              </a:defRPr>
            </a:lvl2pPr>
            <a:lvl3pPr>
              <a:defRPr sz="1200">
                <a:solidFill>
                  <a:srgbClr val="414141"/>
                </a:solidFill>
              </a:defRPr>
            </a:lvl3pPr>
            <a:lvl4pPr>
              <a:defRPr sz="1000">
                <a:solidFill>
                  <a:srgbClr val="414141"/>
                </a:solidFill>
              </a:defRPr>
            </a:lvl4pPr>
            <a:lvl5pPr>
              <a:defRPr sz="800">
                <a:solidFill>
                  <a:srgbClr val="41414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54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="0">
                <a:solidFill>
                  <a:srgbClr val="41414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20113" y="4856163"/>
            <a:ext cx="260350" cy="21590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2D8316A-5FB8-4899-8009-4B7B4E1D84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0363" y="4856163"/>
            <a:ext cx="78105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fi-FI" altLang="en-US"/>
              <a:t>© Misys 2015</a:t>
            </a:r>
            <a:endParaRPr lang="en-GB" altLang="en-US" baseline="3000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2"/>
          </p:nvPr>
        </p:nvSpPr>
        <p:spPr>
          <a:xfrm>
            <a:off x="1144588" y="4854575"/>
            <a:ext cx="1471612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F6A3EC9-7BF0-4392-A448-520C133D8166}" type="datetime3">
              <a:rPr lang="en-GB" altLang="en-US"/>
              <a:pPr>
                <a:defRPr/>
              </a:pPr>
              <a:t>22 September, 2015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719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v0 - Corp (Tex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Misys_Logo_strap_90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4856163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8520113" y="4783138"/>
            <a:ext cx="0" cy="36036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065213" y="4887913"/>
            <a:ext cx="0" cy="163512"/>
          </a:xfrm>
          <a:prstGeom prst="line">
            <a:avLst/>
          </a:prstGeom>
          <a:ln w="6350" cap="rnd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60363" y="812800"/>
            <a:ext cx="8423275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59999" y="957105"/>
            <a:ext cx="8421193" cy="3542893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rgbClr val="414141"/>
                </a:solidFill>
              </a:defRPr>
            </a:lvl1pPr>
            <a:lvl2pPr>
              <a:defRPr sz="1400">
                <a:solidFill>
                  <a:srgbClr val="414141"/>
                </a:solidFill>
              </a:defRPr>
            </a:lvl2pPr>
            <a:lvl3pPr>
              <a:defRPr sz="1200">
                <a:solidFill>
                  <a:srgbClr val="414141"/>
                </a:solidFill>
              </a:defRPr>
            </a:lvl3pPr>
            <a:lvl4pPr>
              <a:defRPr sz="1000">
                <a:solidFill>
                  <a:srgbClr val="414141"/>
                </a:solidFill>
              </a:defRPr>
            </a:lvl4pPr>
            <a:lvl5pPr>
              <a:defRPr sz="800">
                <a:solidFill>
                  <a:srgbClr val="41414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54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="0">
                <a:solidFill>
                  <a:srgbClr val="41414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20113" y="4783138"/>
            <a:ext cx="260350" cy="36036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7242D8A-B57A-4A01-AC91-7AD5D815924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0363" y="4856163"/>
            <a:ext cx="78105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fi-FI" altLang="en-US"/>
              <a:t>© Misys 2015</a:t>
            </a:r>
            <a:endParaRPr lang="en-GB" altLang="en-US" baseline="3000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2"/>
          </p:nvPr>
        </p:nvSpPr>
        <p:spPr>
          <a:xfrm>
            <a:off x="1144588" y="4854575"/>
            <a:ext cx="1471612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7E079A7-7F5C-447B-9CA9-9B7FE980CFA6}" type="datetime3">
              <a:rPr lang="en-GB" altLang="en-US"/>
              <a:pPr>
                <a:defRPr/>
              </a:pPr>
              <a:t>22 September, 2015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432374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v0 - Corp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PT_Corp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-325438" y="447675"/>
            <a:ext cx="4035426" cy="1093788"/>
          </a:xfrm>
          <a:prstGeom prst="line">
            <a:avLst/>
          </a:prstGeom>
          <a:ln w="28575" cap="rnd" cmpd="sng">
            <a:solidFill>
              <a:srgbClr val="41404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5788025" y="3435350"/>
            <a:ext cx="3671888" cy="2208213"/>
          </a:xfrm>
          <a:prstGeom prst="line">
            <a:avLst/>
          </a:prstGeom>
          <a:ln w="28575" cap="rnd" cmpd="sng">
            <a:solidFill>
              <a:srgbClr val="272727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nnect_Innovate_Expand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1422400"/>
            <a:ext cx="2286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onnect_Innovate_Expand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525588"/>
            <a:ext cx="363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onnect_Innovate_Expand-0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1525588"/>
            <a:ext cx="301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onnect_Innovate_Expand-03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8" y="1525588"/>
            <a:ext cx="301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nnect_Innovate_Expand-04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8" y="1525588"/>
            <a:ext cx="301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nnect_Innovate_Expand-05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1525588"/>
            <a:ext cx="301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onnect_Innovate_Expand-06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525588"/>
            <a:ext cx="3000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Connect_Innovate_Expand-07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1525588"/>
            <a:ext cx="2238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Connect_Innovate_Expand-22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3" y="2778125"/>
            <a:ext cx="3190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Connect_Innovate_Expand-21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778125"/>
            <a:ext cx="3190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Connect_Innovate_Expand-20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778125"/>
            <a:ext cx="320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Connect_Innovate_Expand-19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778125"/>
            <a:ext cx="3190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Connect_Innovate_Expand-18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2778125"/>
            <a:ext cx="320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Connect_Innovate_Expand-17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778125"/>
            <a:ext cx="3190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Connect_Innovate_Expand-09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2200275"/>
            <a:ext cx="1444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Connect_Innovate_Expand-10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2200275"/>
            <a:ext cx="260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Connect_Innovate_Expand-11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2200275"/>
            <a:ext cx="2587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Connect_Innovate_Expand-12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200275"/>
            <a:ext cx="3000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Connect_Innovate_Expand-13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200275"/>
            <a:ext cx="2809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Connect_Innovate_Expand-14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200275"/>
            <a:ext cx="2492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Connect_Innovate_Expand-15.pn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2200275"/>
            <a:ext cx="1857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Connect_Innovate_Expand-16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0275"/>
            <a:ext cx="273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PPT_Corp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Misys_Logo_strap_90Black.png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2065338"/>
            <a:ext cx="3308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>
            <a:spLocks noChangeArrowheads="1"/>
          </p:cNvSpPr>
          <p:nvPr userDrawn="1"/>
        </p:nvSpPr>
        <p:spPr bwMode="auto">
          <a:xfrm>
            <a:off x="542925" y="4225925"/>
            <a:ext cx="822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GB" sz="3000" smtClean="0">
                <a:solidFill>
                  <a:srgbClr val="414141"/>
                </a:solidFill>
              </a:rPr>
              <a:t>misys.com</a:t>
            </a:r>
          </a:p>
        </p:txBody>
      </p:sp>
      <p:grpSp>
        <p:nvGrpSpPr>
          <p:cNvPr id="31" name="Group 30"/>
          <p:cNvGrpSpPr>
            <a:grpSpLocks/>
          </p:cNvGrpSpPr>
          <p:nvPr userDrawn="1"/>
        </p:nvGrpSpPr>
        <p:grpSpPr bwMode="auto">
          <a:xfrm>
            <a:off x="3408363" y="4830763"/>
            <a:ext cx="2497137" cy="185737"/>
            <a:chOff x="236428" y="4748590"/>
            <a:chExt cx="2496189" cy="184666"/>
          </a:xfrm>
        </p:grpSpPr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468115" y="4830664"/>
              <a:ext cx="2264502" cy="9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600" smtClean="0">
                  <a:solidFill>
                    <a:srgbClr val="414141"/>
                  </a:solidFill>
                </a:rPr>
                <a:t>Please consider the environment before printing this PowerPoint.</a:t>
              </a:r>
            </a:p>
          </p:txBody>
        </p:sp>
        <p:pic>
          <p:nvPicPr>
            <p:cNvPr id="33" name="Picture 31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28" y="4748590"/>
              <a:ext cx="1788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 userDrawn="1"/>
        </p:nvGrpSpPr>
        <p:grpSpPr bwMode="auto">
          <a:xfrm>
            <a:off x="8020050" y="4138613"/>
            <a:ext cx="925513" cy="252412"/>
            <a:chOff x="7935474" y="4139161"/>
            <a:chExt cx="924304" cy="252000"/>
          </a:xfrm>
        </p:grpSpPr>
        <p:pic>
          <p:nvPicPr>
            <p:cNvPr id="35" name="Picture 33" descr="Twitter Social Media_Black90.png">
              <a:hlinkClick r:id="rId27"/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7778" y="4139161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7935474" y="4189878"/>
              <a:ext cx="615145" cy="152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600" smtClean="0"/>
                <a:t>@</a:t>
              </a:r>
              <a:r>
                <a:rPr lang="en-GB" sz="600" smtClean="0">
                  <a:solidFill>
                    <a:srgbClr val="414141"/>
                  </a:solidFill>
                </a:rPr>
                <a:t>MisysFS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 userDrawn="1"/>
        </p:nvGrpSpPr>
        <p:grpSpPr bwMode="auto">
          <a:xfrm>
            <a:off x="8020050" y="4459288"/>
            <a:ext cx="925513" cy="252412"/>
            <a:chOff x="7935474" y="4459155"/>
            <a:chExt cx="924304" cy="252000"/>
          </a:xfrm>
        </p:grpSpPr>
        <p:pic>
          <p:nvPicPr>
            <p:cNvPr id="38" name="Picture 36" descr="LinkedIn Social Media_Black90.png">
              <a:hlinkClick r:id="rId29"/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7778" y="4459155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>
              <a:spLocks noChangeArrowheads="1"/>
            </p:cNvSpPr>
            <p:nvPr userDrawn="1"/>
          </p:nvSpPr>
          <p:spPr bwMode="auto">
            <a:xfrm>
              <a:off x="7935474" y="4506702"/>
              <a:ext cx="615145" cy="152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600" smtClean="0"/>
                <a:t>Misys @ LinkedIn</a:t>
              </a:r>
              <a:endParaRPr lang="en-GB" sz="600" smtClean="0">
                <a:solidFill>
                  <a:srgbClr val="414141"/>
                </a:solidFill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 userDrawn="1"/>
        </p:nvGrpSpPr>
        <p:grpSpPr bwMode="auto">
          <a:xfrm>
            <a:off x="6600825" y="4778375"/>
            <a:ext cx="2346325" cy="252413"/>
            <a:chOff x="6515294" y="4779149"/>
            <a:chExt cx="2346257" cy="252000"/>
          </a:xfrm>
        </p:grpSpPr>
        <p:pic>
          <p:nvPicPr>
            <p:cNvPr id="41" name="Picture 39" descr="YouTube Social Media_Black90.png">
              <a:hlinkClick r:id="rId31"/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551" y="4779149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>
              <a:spLocks noChangeArrowheads="1"/>
            </p:cNvSpPr>
            <p:nvPr userDrawn="1"/>
          </p:nvSpPr>
          <p:spPr bwMode="auto">
            <a:xfrm>
              <a:off x="6515294" y="4821942"/>
              <a:ext cx="2035116" cy="153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GB" sz="600" smtClean="0"/>
                <a:t>MisysVideoChannel</a:t>
              </a:r>
              <a:endParaRPr lang="en-GB" sz="600" smtClean="0">
                <a:solidFill>
                  <a:srgbClr val="414141"/>
                </a:solidFill>
              </a:endParaRPr>
            </a:p>
          </p:txBody>
        </p:sp>
      </p:grp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-1" y="3332690"/>
            <a:ext cx="9229725" cy="887600"/>
          </a:xfrm>
          <a:prstGeom prst="rect">
            <a:avLst/>
          </a:prstGeom>
        </p:spPr>
        <p:txBody>
          <a:bodyPr vert="horz"/>
          <a:lstStyle>
            <a:lvl1pPr algn="ctr">
              <a:defRPr sz="1400" baseline="0">
                <a:solidFill>
                  <a:srgbClr val="414141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035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9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9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4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9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4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9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sk (Conten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5507038" y="0"/>
            <a:ext cx="3636962" cy="5143500"/>
            <a:chOff x="5507775" y="0"/>
            <a:chExt cx="3636224" cy="5143500"/>
          </a:xfrm>
        </p:grpSpPr>
        <p:pic>
          <p:nvPicPr>
            <p:cNvPr id="7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775" y="1"/>
              <a:ext cx="3636224" cy="514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 userDrawn="1"/>
          </p:nvSpPr>
          <p:spPr>
            <a:xfrm>
              <a:off x="5507775" y="0"/>
              <a:ext cx="3250988" cy="51435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4" descr="Misys_Logo_strap_90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4856163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8520113" y="4783138"/>
            <a:ext cx="0" cy="360362"/>
          </a:xfrm>
          <a:prstGeom prst="line">
            <a:avLst/>
          </a:prstGeom>
          <a:ln w="9525" cmpd="sng">
            <a:solidFill>
              <a:srgbClr val="4141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60363" y="812800"/>
            <a:ext cx="8423275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065213" y="4887913"/>
            <a:ext cx="0" cy="163512"/>
          </a:xfrm>
          <a:prstGeom prst="line">
            <a:avLst/>
          </a:prstGeom>
          <a:ln w="6350" cap="rnd" cmpd="sng">
            <a:solidFill>
              <a:srgbClr val="41414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106"/>
            <a:ext cx="5400000" cy="374342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rgbClr val="414141"/>
                </a:solidFill>
              </a:defRPr>
            </a:lvl1pPr>
            <a:lvl2pPr>
              <a:defRPr sz="1400">
                <a:solidFill>
                  <a:srgbClr val="414141"/>
                </a:solidFill>
              </a:defRPr>
            </a:lvl2pPr>
            <a:lvl3pPr>
              <a:defRPr sz="1200">
                <a:solidFill>
                  <a:srgbClr val="414141"/>
                </a:solidFill>
              </a:defRPr>
            </a:lvl3pPr>
            <a:lvl4pPr>
              <a:defRPr sz="1000">
                <a:solidFill>
                  <a:srgbClr val="414141"/>
                </a:solidFill>
              </a:defRPr>
            </a:lvl4pPr>
            <a:lvl5pPr>
              <a:defRPr sz="800">
                <a:solidFill>
                  <a:srgbClr val="414141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54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="0">
                <a:solidFill>
                  <a:srgbClr val="41414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20113" y="4856163"/>
            <a:ext cx="260350" cy="21590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A040FFD-4B7B-464F-AF5D-E708597844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0363" y="4856163"/>
            <a:ext cx="78105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fi-FI" altLang="en-US"/>
              <a:t>© Misys 2015</a:t>
            </a:r>
            <a:endParaRPr lang="en-GB" altLang="en-US" baseline="3000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2"/>
          </p:nvPr>
        </p:nvSpPr>
        <p:spPr>
          <a:xfrm>
            <a:off x="1144588" y="4854575"/>
            <a:ext cx="1471612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215E1B8-D916-4F28-ACEF-4A835673221C}" type="datetime3">
              <a:rPr lang="en-GB" altLang="en-US"/>
              <a:pPr>
                <a:defRPr/>
              </a:pPr>
              <a:t>22 September, 2015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702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vest (Conten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5507038" y="0"/>
            <a:ext cx="3636962" cy="5143500"/>
            <a:chOff x="5507775" y="0"/>
            <a:chExt cx="3636224" cy="5143500"/>
          </a:xfrm>
        </p:grpSpPr>
        <p:pic>
          <p:nvPicPr>
            <p:cNvPr id="7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775" y="1"/>
              <a:ext cx="3636224" cy="514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 userDrawn="1"/>
          </p:nvSpPr>
          <p:spPr>
            <a:xfrm>
              <a:off x="5507775" y="0"/>
              <a:ext cx="3250988" cy="51435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4" descr="Misys_Logo_strap_90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4856163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8520113" y="4783138"/>
            <a:ext cx="0" cy="360362"/>
          </a:xfrm>
          <a:prstGeom prst="line">
            <a:avLst/>
          </a:prstGeom>
          <a:ln w="9525" cmpd="sng">
            <a:solidFill>
              <a:srgbClr val="4141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60363" y="812800"/>
            <a:ext cx="8423275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065213" y="4887913"/>
            <a:ext cx="0" cy="163512"/>
          </a:xfrm>
          <a:prstGeom prst="line">
            <a:avLst/>
          </a:prstGeom>
          <a:ln w="6350" cap="rnd" cmpd="sng">
            <a:solidFill>
              <a:srgbClr val="41414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106"/>
            <a:ext cx="5400000" cy="374342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rgbClr val="414141"/>
                </a:solidFill>
              </a:defRPr>
            </a:lvl1pPr>
            <a:lvl2pPr>
              <a:defRPr sz="1400">
                <a:solidFill>
                  <a:srgbClr val="414141"/>
                </a:solidFill>
              </a:defRPr>
            </a:lvl2pPr>
            <a:lvl3pPr>
              <a:defRPr sz="1200">
                <a:solidFill>
                  <a:srgbClr val="414141"/>
                </a:solidFill>
              </a:defRPr>
            </a:lvl3pPr>
            <a:lvl4pPr>
              <a:defRPr sz="1000">
                <a:solidFill>
                  <a:srgbClr val="414141"/>
                </a:solidFill>
              </a:defRPr>
            </a:lvl4pPr>
            <a:lvl5pPr>
              <a:defRPr sz="800">
                <a:solidFill>
                  <a:srgbClr val="414141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54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="0">
                <a:solidFill>
                  <a:srgbClr val="41414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20113" y="4856163"/>
            <a:ext cx="260350" cy="21590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480720C-DCA4-47F1-A788-1D0BD5B2E7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0363" y="4856163"/>
            <a:ext cx="78105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fi-FI" altLang="en-US"/>
              <a:t>© Misys 2015</a:t>
            </a:r>
            <a:endParaRPr lang="en-GB" altLang="en-US" baseline="3000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2"/>
          </p:nvPr>
        </p:nvSpPr>
        <p:spPr>
          <a:xfrm>
            <a:off x="1144588" y="4854575"/>
            <a:ext cx="1471612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1414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2D87EBF-1626-4A89-A730-760CF33F2F3F}" type="datetime3">
              <a:rPr lang="en-GB" altLang="en-US"/>
              <a:pPr>
                <a:defRPr/>
              </a:pPr>
              <a:t>22 September, 2015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130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>
            <a:cxnSpLocks noChangeShapeType="1"/>
          </p:cNvCxnSpPr>
          <p:nvPr userDrawn="1"/>
        </p:nvCxnSpPr>
        <p:spPr bwMode="auto">
          <a:xfrm>
            <a:off x="357188" y="776288"/>
            <a:ext cx="8421687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SlideTitle" descr="Text Box: Title"/>
          <p:cNvSpPr>
            <a:spLocks noGrp="1" noChangeArrowheads="1"/>
          </p:cNvSpPr>
          <p:nvPr>
            <p:ph type="title"/>
          </p:nvPr>
        </p:nvSpPr>
        <p:spPr bwMode="gray">
          <a:xfrm>
            <a:off x="357188" y="447676"/>
            <a:ext cx="7210425" cy="26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0">
                <a:latin typeface="Arial"/>
              </a:defRPr>
            </a:lvl1pPr>
          </a:lstStyle>
          <a:p>
            <a:pPr lvl="0"/>
            <a:r>
              <a:rPr lang="en-US" altLang="ja-JP" dirty="0" smtClean="0"/>
              <a:t>Title</a:t>
            </a:r>
          </a:p>
        </p:txBody>
      </p:sp>
      <p:sp>
        <p:nvSpPr>
          <p:cNvPr id="6" name="BasicText" descr="&lt;tags&gt;&lt;tag n=&quot;Linked&quot; v=&quot;True&quot; /&gt;&lt;/tags&gt;"/>
          <p:cNvSpPr>
            <a:spLocks noGrp="1" noChangeArrowheads="1"/>
          </p:cNvSpPr>
          <p:nvPr>
            <p:ph idx="1"/>
          </p:nvPr>
        </p:nvSpPr>
        <p:spPr bwMode="gray">
          <a:xfrm>
            <a:off x="352425" y="894159"/>
            <a:ext cx="8426450" cy="327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Subheading</a:t>
            </a:r>
          </a:p>
          <a:p>
            <a:pPr lvl="1"/>
            <a:r>
              <a:rPr lang="en-US" altLang="ja-JP" dirty="0" smtClean="0"/>
              <a:t>Basic text</a:t>
            </a:r>
          </a:p>
          <a:p>
            <a:pPr lvl="2"/>
            <a:r>
              <a:rPr lang="en-US" altLang="ja-JP" dirty="0" smtClean="0"/>
              <a:t>Bullet level one</a:t>
            </a:r>
          </a:p>
          <a:p>
            <a:pPr lvl="3"/>
            <a:r>
              <a:rPr lang="en-US" altLang="ja-JP" dirty="0" smtClean="0"/>
              <a:t>Bullet level two</a:t>
            </a:r>
          </a:p>
          <a:p>
            <a:pPr lvl="4"/>
            <a:r>
              <a:rPr lang="en-US" altLang="ja-JP" dirty="0" smtClean="0"/>
              <a:t>Bullet level three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7375" y="4743450"/>
            <a:ext cx="1755775" cy="2682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87BC78-0317-4F1D-BAF7-55D9C07F621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076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60" r:id="rId1"/>
    <p:sldLayoutId id="2147485061" r:id="rId2"/>
    <p:sldLayoutId id="2147485062" r:id="rId3"/>
    <p:sldLayoutId id="2147485063" r:id="rId4"/>
    <p:sldLayoutId id="2147485064" r:id="rId5"/>
    <p:sldLayoutId id="2147485065" r:id="rId6"/>
    <p:sldLayoutId id="2147485066" r:id="rId7"/>
    <p:sldLayoutId id="2147485067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kern="1200">
          <a:solidFill>
            <a:srgbClr val="272727"/>
          </a:solidFill>
          <a:latin typeface="+mj-lt"/>
          <a:ea typeface="MS PGothic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rgbClr val="272727"/>
          </a:solidFill>
          <a:latin typeface="Arial" charset="0"/>
          <a:ea typeface="MS PGothic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rgbClr val="272727"/>
          </a:solidFill>
          <a:latin typeface="Arial" charset="0"/>
          <a:ea typeface="MS PGothic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rgbClr val="272727"/>
          </a:solidFill>
          <a:latin typeface="Arial" charset="0"/>
          <a:ea typeface="MS PGothic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rgbClr val="272727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>
          <a:solidFill>
            <a:srgbClr val="27272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>
          <a:solidFill>
            <a:srgbClr val="27272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>
          <a:solidFill>
            <a:srgbClr val="27272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>
          <a:solidFill>
            <a:srgbClr val="27272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522288" algn="l" defTabSz="45720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358775" indent="-179388" algn="l" defTabSz="45720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539750" indent="-179388" algn="l" defTabSz="45720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719138" indent="-179388" algn="l" defTabSz="45720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898525" indent="-179388" algn="l" defTabSz="45720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57263"/>
            <a:ext cx="5399087" cy="3743325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smtClean="0">
                <a:latin typeface="+mj-lt"/>
              </a:rPr>
              <a:t>Market is Ripe </a:t>
            </a:r>
            <a:endParaRPr lang="en-US" sz="2000" dirty="0" smtClean="0">
              <a:latin typeface="+mj-lt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smtClean="0">
                <a:latin typeface="+mj-lt"/>
              </a:rPr>
              <a:t>Misys </a:t>
            </a:r>
            <a:r>
              <a:rPr lang="en-US" sz="2000" dirty="0" smtClean="0">
                <a:latin typeface="+mj-lt"/>
              </a:rPr>
              <a:t>is </a:t>
            </a:r>
            <a:r>
              <a:rPr lang="en-US" sz="2000" dirty="0" smtClean="0">
                <a:latin typeface="+mj-lt"/>
              </a:rPr>
              <a:t>the Perfect Provider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smtClean="0">
                <a:latin typeface="+mj-lt"/>
              </a:rPr>
              <a:t>Show you are a believer</a:t>
            </a:r>
            <a:endParaRPr lang="en-US" sz="20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 bwMode="auto">
          <a:xfrm>
            <a:off x="360363" y="179388"/>
            <a:ext cx="8423275" cy="54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Takeaways</a:t>
            </a:r>
            <a:endParaRPr lang="en-US" alt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9348AE20-48B9-4372-A559-73966134B8EE}" type="slidenum">
              <a:rPr lang="en-GB" altLang="en-US" smtClean="0">
                <a:solidFill>
                  <a:srgbClr val="414141"/>
                </a:solidFill>
              </a:rPr>
              <a:pPr eaLnBrk="1" hangingPunct="1"/>
              <a:t>10</a:t>
            </a:fld>
            <a:endParaRPr lang="en-GB" altLang="en-US" smtClean="0">
              <a:solidFill>
                <a:srgbClr val="414141"/>
              </a:solidFill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 altLang="en-US" smtClean="0">
                <a:solidFill>
                  <a:srgbClr val="414141"/>
                </a:solidFill>
              </a:rPr>
              <a:t>© Misys 2015</a:t>
            </a:r>
            <a:endParaRPr lang="en-GB" altLang="en-US" baseline="30000" smtClean="0">
              <a:solidFill>
                <a:srgbClr val="414141"/>
              </a:solidFill>
            </a:endParaRP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77359F9D-7360-4712-A6B9-DDB59ED00756}" type="datetime3">
              <a:rPr lang="en-GB" altLang="en-US" smtClean="0">
                <a:solidFill>
                  <a:srgbClr val="414141"/>
                </a:solidFill>
              </a:rPr>
              <a:pPr eaLnBrk="1" hangingPunct="1"/>
              <a:t>22 September, 2015</a:t>
            </a:fld>
            <a:endParaRPr lang="en-GB" altLang="en-US" smtClean="0">
              <a:solidFill>
                <a:srgbClr val="41414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0" y="3332163"/>
            <a:ext cx="9229725" cy="887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b="1" dirty="0" smtClean="0"/>
              <a:t>Frederic Andre, Jean-Cedric </a:t>
            </a:r>
            <a:r>
              <a:rPr lang="en-GB" altLang="en-US" b="1" dirty="0" err="1" smtClean="0"/>
              <a:t>Jollant</a:t>
            </a:r>
            <a:r>
              <a:rPr lang="en-GB" altLang="en-US" b="1" dirty="0" smtClean="0"/>
              <a:t>, Laurent Lhermine, </a:t>
            </a:r>
            <a:r>
              <a:rPr lang="en-GB" altLang="en-US" b="1" dirty="0" err="1" smtClean="0"/>
              <a:t>Yoan</a:t>
            </a:r>
            <a:r>
              <a:rPr lang="en-GB" altLang="en-US" b="1" dirty="0" smtClean="0"/>
              <a:t> </a:t>
            </a:r>
            <a:r>
              <a:rPr lang="en-GB" altLang="en-US" b="1" dirty="0" err="1" smtClean="0"/>
              <a:t>Maman</a:t>
            </a:r>
            <a:r>
              <a:rPr lang="en-GB" altLang="en-US" b="1" dirty="0" smtClean="0"/>
              <a:t/>
            </a:r>
            <a:br>
              <a:rPr lang="en-GB" altLang="en-US" b="1" dirty="0" smtClean="0"/>
            </a:br>
            <a:r>
              <a:rPr lang="en-GB" altLang="en-US" dirty="0" smtClean="0"/>
              <a:t>Misys</a:t>
            </a:r>
            <a:r>
              <a:rPr lang="en-GB" altLang="en-US" b="1" dirty="0" smtClean="0"/>
              <a:t> </a:t>
            </a:r>
            <a:r>
              <a:rPr lang="en-GB" altLang="en-US" dirty="0" err="1" smtClean="0"/>
              <a:t>CrowdFunding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1995488" y="1963738"/>
            <a:ext cx="5992812" cy="615950"/>
          </a:xfrm>
          <a:noFill/>
          <a:ln w="952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altLang="en-US" smtClean="0"/>
              <a:t>Cro-Fu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0"/>
          </p:nvPr>
        </p:nvSpPr>
        <p:spPr bwMode="auto">
          <a:xfrm>
            <a:off x="3017838" y="2768600"/>
            <a:ext cx="4335462" cy="711200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b="1" smtClean="0"/>
              <a:t>FusionFabric CrowdFunding Platform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/>
              <a:t>Paris Hackathon ‘15</a:t>
            </a:r>
          </a:p>
        </p:txBody>
      </p:sp>
      <p:pic>
        <p:nvPicPr>
          <p:cNvPr id="9220" name="Picture 6" descr="C:\Users\jjollant\Downloads\Po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29051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360363" y="179388"/>
            <a:ext cx="8423275" cy="54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smtClean="0">
                <a:cs typeface="Arial" pitchFamily="34" charset="0"/>
              </a:rPr>
              <a:t>What is CrowdFunding?</a:t>
            </a: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 altLang="en-US" smtClean="0">
                <a:solidFill>
                  <a:srgbClr val="414141"/>
                </a:solidFill>
              </a:rPr>
              <a:t>© Misys 2015</a:t>
            </a:r>
            <a:endParaRPr lang="en-GB" altLang="en-US" baseline="30000" smtClean="0">
              <a:solidFill>
                <a:srgbClr val="414141"/>
              </a:solidFill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7DA8361D-B7EB-4331-8042-C7313266BA1C}" type="datetime3">
              <a:rPr lang="en-GB" altLang="en-US" smtClean="0">
                <a:solidFill>
                  <a:srgbClr val="414141"/>
                </a:solidFill>
              </a:rPr>
              <a:pPr eaLnBrk="1" hangingPunct="1"/>
              <a:t>22 September, 2015</a:t>
            </a:fld>
            <a:endParaRPr lang="en-GB" altLang="en-US" smtClean="0">
              <a:solidFill>
                <a:srgbClr val="414141"/>
              </a:solidFill>
            </a:endParaRPr>
          </a:p>
        </p:txBody>
      </p:sp>
      <p:sp>
        <p:nvSpPr>
          <p:cNvPr id="10245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520113" y="4783138"/>
            <a:ext cx="2603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F09C19AB-E193-461C-A9A8-520C34C24600}" type="slidenum">
              <a:rPr lang="en-GB" altLang="en-US" smtClean="0">
                <a:solidFill>
                  <a:srgbClr val="414141"/>
                </a:solidFill>
              </a:rPr>
              <a:pPr eaLnBrk="1" hangingPunct="1"/>
              <a:t>3</a:t>
            </a:fld>
            <a:endParaRPr lang="en-GB" altLang="en-US" smtClean="0">
              <a:solidFill>
                <a:srgbClr val="414141"/>
              </a:solidFill>
            </a:endParaRPr>
          </a:p>
        </p:txBody>
      </p:sp>
      <p:sp>
        <p:nvSpPr>
          <p:cNvPr id="10246" name="TextBox 2"/>
          <p:cNvSpPr txBox="1">
            <a:spLocks noChangeArrowheads="1"/>
          </p:cNvSpPr>
          <p:nvPr/>
        </p:nvSpPr>
        <p:spPr bwMode="auto">
          <a:xfrm>
            <a:off x="360363" y="1041400"/>
            <a:ext cx="558958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Funding of Projects by Individuals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cs typeface="Arial" pitchFamily="34" charset="0"/>
              </a:rPr>
              <a:t>CFPs are Online Lending Exchanges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cs typeface="Arial" pitchFamily="34" charset="0"/>
              </a:rPr>
              <a:t>Many Types of Funded Projects</a:t>
            </a:r>
            <a:endParaRPr lang="en-US" altLang="en-US" dirty="0"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cs typeface="Arial" pitchFamily="34" charset="0"/>
              </a:rPr>
              <a:t>Donation </a:t>
            </a:r>
            <a:r>
              <a:rPr lang="en-US" altLang="en-US" dirty="0">
                <a:cs typeface="Arial" pitchFamily="34" charset="0"/>
              </a:rPr>
              <a:t>(Charity, …)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Reward based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Equity based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Debt based (</a:t>
            </a:r>
            <a:r>
              <a:rPr lang="en-US" altLang="en-US" dirty="0" err="1">
                <a:cs typeface="Arial" pitchFamily="34" charset="0"/>
              </a:rPr>
              <a:t>CrowdLending</a:t>
            </a:r>
            <a:r>
              <a:rPr lang="en-US" altLang="en-US" dirty="0">
                <a:cs typeface="Arial" pitchFamily="34" charset="0"/>
              </a:rPr>
              <a:t>, P2PL</a:t>
            </a:r>
            <a:r>
              <a:rPr lang="en-US" altLang="en-US" dirty="0" smtClean="0">
                <a:cs typeface="Arial" pitchFamily="34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cs typeface="Arial" pitchFamily="34" charset="0"/>
              </a:rPr>
              <a:t>And … Mortgage</a:t>
            </a:r>
            <a:endParaRPr lang="en-US" altLang="en-US" dirty="0">
              <a:cs typeface="Arial" pitchFamily="34" charset="0"/>
            </a:endParaRPr>
          </a:p>
        </p:txBody>
      </p:sp>
      <p:pic>
        <p:nvPicPr>
          <p:cNvPr id="10247" name="Picture 20" descr="http://disrupt-africa.com/wp-content/uploads/2015/02/Geefunding_crowdfu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99" y="1696089"/>
            <a:ext cx="3695514" cy="23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360363" y="179388"/>
            <a:ext cx="8423275" cy="54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smtClean="0">
                <a:cs typeface="Arial" pitchFamily="34" charset="0"/>
              </a:rPr>
              <a:t>CrowdFunding Market</a:t>
            </a: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 altLang="en-US" smtClean="0">
                <a:solidFill>
                  <a:srgbClr val="414141"/>
                </a:solidFill>
              </a:rPr>
              <a:t>© Misys 2015</a:t>
            </a:r>
            <a:endParaRPr lang="en-GB" altLang="en-US" baseline="30000" smtClean="0">
              <a:solidFill>
                <a:srgbClr val="414141"/>
              </a:solidFill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93CAF12-E75F-40D4-9D96-C6D40240D4D6}" type="datetime3">
              <a:rPr lang="en-GB" altLang="en-US" smtClean="0">
                <a:solidFill>
                  <a:srgbClr val="414141"/>
                </a:solidFill>
              </a:rPr>
              <a:pPr eaLnBrk="1" hangingPunct="1"/>
              <a:t>22 September, 2015</a:t>
            </a:fld>
            <a:endParaRPr lang="en-GB" altLang="en-US" smtClean="0">
              <a:solidFill>
                <a:srgbClr val="414141"/>
              </a:solidFill>
            </a:endParaRPr>
          </a:p>
        </p:txBody>
      </p:sp>
      <p:sp>
        <p:nvSpPr>
          <p:cNvPr id="11269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520113" y="4783138"/>
            <a:ext cx="2603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25E72EC1-DC52-4657-967F-87F64820A5A2}" type="slidenum">
              <a:rPr lang="en-GB" altLang="en-US" smtClean="0">
                <a:solidFill>
                  <a:srgbClr val="414141"/>
                </a:solidFill>
              </a:rPr>
              <a:pPr eaLnBrk="1" hangingPunct="1"/>
              <a:t>4</a:t>
            </a:fld>
            <a:endParaRPr lang="en-GB" altLang="en-US" smtClean="0">
              <a:solidFill>
                <a:srgbClr val="414141"/>
              </a:solidFill>
            </a:endParaRPr>
          </a:p>
        </p:txBody>
      </p:sp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360363" y="1041400"/>
            <a:ext cx="5589587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&gt;</a:t>
            </a:r>
            <a:r>
              <a:rPr lang="en-US" altLang="en-US" sz="2400" dirty="0" smtClean="0">
                <a:cs typeface="Arial" pitchFamily="34" charset="0"/>
              </a:rPr>
              <a:t>1 Million Projects</a:t>
            </a:r>
            <a:endParaRPr lang="en-US" altLang="en-US" sz="2400" dirty="0"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 dirty="0" smtClean="0">
                <a:cs typeface="Arial" pitchFamily="34" charset="0"/>
              </a:rPr>
              <a:t>&gt;1300 Existing Platforms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 dirty="0" smtClean="0">
                <a:cs typeface="Arial" pitchFamily="34" charset="0"/>
              </a:rPr>
              <a:t>$</a:t>
            </a:r>
            <a:r>
              <a:rPr lang="en-US" altLang="en-US" sz="2400" dirty="0">
                <a:cs typeface="Arial" pitchFamily="34" charset="0"/>
              </a:rPr>
              <a:t>34bn in yearly transactions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 dirty="0" smtClean="0">
                <a:cs typeface="Arial" pitchFamily="34" charset="0"/>
              </a:rPr>
              <a:t>Banks Scratching the Surface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 dirty="0" smtClean="0">
                <a:cs typeface="Arial" pitchFamily="34" charset="0"/>
              </a:rPr>
              <a:t>$</a:t>
            </a:r>
            <a:r>
              <a:rPr lang="en-US" altLang="en-US" sz="2400" dirty="0">
                <a:cs typeface="Arial" pitchFamily="34" charset="0"/>
              </a:rPr>
              <a:t>1tn target in </a:t>
            </a:r>
            <a:r>
              <a:rPr lang="en-US" altLang="en-US" sz="2400" dirty="0" smtClean="0">
                <a:cs typeface="Arial" pitchFamily="34" charset="0"/>
              </a:rPr>
              <a:t>2020</a:t>
            </a:r>
            <a:endParaRPr lang="en-US" altLang="en-US" sz="2400" dirty="0">
              <a:cs typeface="Arial" pitchFamily="34" charset="0"/>
            </a:endParaRPr>
          </a:p>
        </p:txBody>
      </p:sp>
      <p:pic>
        <p:nvPicPr>
          <p:cNvPr id="11271" name="Picture 4" descr="C:\Users\jjollant\Desktop\Elephant and Mo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876300"/>
            <a:ext cx="387985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122" y="1872396"/>
            <a:ext cx="875713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1,000,000,000,000</a:t>
            </a:r>
            <a:endParaRPr lang="en-US" sz="8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Misys and Fusion Crowdfunding?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316A-5FB8-4899-8009-4B7B4E1D84DA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en-US" smtClean="0"/>
              <a:t>© Misys 2015</a:t>
            </a:r>
            <a:endParaRPr lang="en-GB" altLang="en-US" baseline="30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F6A3EC9-7BF0-4392-A448-520C133D8166}" type="datetime3">
              <a:rPr lang="en-GB" altLang="en-US" smtClean="0"/>
              <a:pPr>
                <a:defRPr/>
              </a:pPr>
              <a:t>22 September, 2015</a:t>
            </a:fld>
            <a:endParaRPr lang="en-GB" altLang="en-US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60363" y="1041400"/>
            <a:ext cx="6615112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001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Culture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cs typeface="Arial" pitchFamily="34" charset="0"/>
              </a:rPr>
              <a:t>Customer Success Is Central to all we do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cs typeface="Arial" pitchFamily="34" charset="0"/>
              </a:rPr>
              <a:t>High Performance Culture …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cs typeface="Arial" pitchFamily="34" charset="0"/>
              </a:rPr>
              <a:t>Outstanding Financial Performance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Technology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cs typeface="Arial" pitchFamily="34" charset="0"/>
              </a:rPr>
              <a:t>Resilience, Scalability, SaaS ready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Client Base</a:t>
            </a:r>
            <a:endParaRPr lang="en-US" altLang="en-US" sz="2000" dirty="0">
              <a:cs typeface="Arial" pitchFamily="34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64" y="1488830"/>
            <a:ext cx="2777249" cy="276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8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 bwMode="auto">
          <a:xfrm>
            <a:off x="360363" y="179388"/>
            <a:ext cx="8423275" cy="54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 smtClean="0">
                <a:cs typeface="Arial" pitchFamily="34" charset="0"/>
              </a:rPr>
              <a:t>What is the </a:t>
            </a:r>
            <a:r>
              <a:rPr lang="en-GB" altLang="en-US" dirty="0" smtClean="0">
                <a:cs typeface="Arial" pitchFamily="34" charset="0"/>
              </a:rPr>
              <a:t>Challenge?</a:t>
            </a:r>
            <a:endParaRPr lang="en-GB" altLang="en-US" dirty="0" smtClean="0">
              <a:cs typeface="Arial" pitchFamily="34" charset="0"/>
            </a:endParaRPr>
          </a:p>
        </p:txBody>
      </p:sp>
      <p:sp>
        <p:nvSpPr>
          <p:cNvPr id="1229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 altLang="en-US" smtClean="0">
                <a:solidFill>
                  <a:srgbClr val="414141"/>
                </a:solidFill>
              </a:rPr>
              <a:t>© Misys 2015</a:t>
            </a:r>
            <a:endParaRPr lang="en-GB" altLang="en-US" baseline="30000" smtClean="0">
              <a:solidFill>
                <a:srgbClr val="414141"/>
              </a:solidFill>
            </a:endParaRPr>
          </a:p>
        </p:txBody>
      </p:sp>
      <p:sp>
        <p:nvSpPr>
          <p:cNvPr id="12293" name="Date Placeholder 3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8E65783E-0DC9-470D-A396-56258DE0EB59}" type="datetime3">
              <a:rPr lang="en-GB" altLang="en-US" smtClean="0">
                <a:solidFill>
                  <a:srgbClr val="414141"/>
                </a:solidFill>
              </a:rPr>
              <a:pPr eaLnBrk="1" hangingPunct="1"/>
              <a:t>22 September, 2015</a:t>
            </a:fld>
            <a:endParaRPr lang="en-GB" altLang="en-US" smtClean="0">
              <a:solidFill>
                <a:srgbClr val="414141"/>
              </a:solidFill>
            </a:endParaRPr>
          </a:p>
        </p:txBody>
      </p:sp>
      <p:sp>
        <p:nvSpPr>
          <p:cNvPr id="12294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520113" y="4783138"/>
            <a:ext cx="2603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295B855E-3E87-4951-8150-CE8E6A71C56E}" type="slidenum">
              <a:rPr lang="en-GB" altLang="en-US" smtClean="0">
                <a:solidFill>
                  <a:srgbClr val="414141"/>
                </a:solidFill>
              </a:rPr>
              <a:pPr eaLnBrk="1" hangingPunct="1"/>
              <a:t>6</a:t>
            </a:fld>
            <a:endParaRPr lang="en-GB" altLang="en-US" smtClean="0">
              <a:solidFill>
                <a:srgbClr val="414141"/>
              </a:solidFill>
            </a:endParaRPr>
          </a:p>
        </p:txBody>
      </p:sp>
      <p:sp>
        <p:nvSpPr>
          <p:cNvPr id="12295" name="TextBox 2"/>
          <p:cNvSpPr txBox="1">
            <a:spLocks noChangeArrowheads="1"/>
          </p:cNvSpPr>
          <p:nvPr/>
        </p:nvSpPr>
        <p:spPr bwMode="auto">
          <a:xfrm>
            <a:off x="360363" y="1041400"/>
            <a:ext cx="661511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00150" indent="-28575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728663"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728663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Global Retail Base : 24/7 System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1M+ Users : Highly Scalable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Integration with Banks </a:t>
            </a:r>
            <a:r>
              <a:rPr lang="en-US" altLang="en-US" sz="2000" dirty="0" smtClean="0">
                <a:cs typeface="Arial" pitchFamily="34" charset="0"/>
              </a:rPr>
              <a:t>systems</a:t>
            </a:r>
            <a:endParaRPr lang="en-US" altLang="en-US" sz="2000" dirty="0" smtClean="0"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Web Site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Wire </a:t>
            </a:r>
            <a:r>
              <a:rPr lang="en-US" altLang="en-US" sz="2000" dirty="0" smtClean="0">
                <a:cs typeface="Arial" pitchFamily="34" charset="0"/>
              </a:rPr>
              <a:t>Transfers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Single Sign On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Escrow Accounts</a:t>
            </a:r>
            <a:endParaRPr lang="en-US" altLang="en-US" sz="2000" dirty="0">
              <a:cs typeface="Arial" pitchFamily="34" charset="0"/>
            </a:endParaRPr>
          </a:p>
        </p:txBody>
      </p:sp>
      <p:pic>
        <p:nvPicPr>
          <p:cNvPr id="12297" name="Picture 4" descr="C:\Users\jjollant\Desktop\Hackathon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899821">
            <a:off x="5297488" y="2055813"/>
            <a:ext cx="3821112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324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316A-5FB8-4899-8009-4B7B4E1D84DA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en-US" smtClean="0"/>
              <a:t>© Misys 2015</a:t>
            </a:r>
            <a:endParaRPr lang="en-GB" altLang="en-US" baseline="30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F6A3EC9-7BF0-4392-A448-520C133D8166}" type="datetime3">
              <a:rPr lang="en-GB" altLang="en-US" smtClean="0"/>
              <a:pPr>
                <a:defRPr/>
              </a:pPr>
              <a:t>22 September, 2015</a:t>
            </a:fld>
            <a:endParaRPr lang="en-GB" altLang="en-US"/>
          </a:p>
        </p:txBody>
      </p:sp>
      <p:pic>
        <p:nvPicPr>
          <p:cNvPr id="36866" name="Picture 2" descr="http://findicons.com/files/icons/977/rrze/720/computer_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17" y="1226711"/>
            <a:ext cx="1364091" cy="136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findicons.com/files/icons/977/rrze/720/computer_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17" y="3043787"/>
            <a:ext cx="1364091" cy="136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http://findicons.com/files/icons/61/dragon_soft/512/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48" y="3043787"/>
            <a:ext cx="1224392" cy="122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http://icons.iconarchive.com/icons/visualpharm/must-have/256/Us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48" y="1226711"/>
            <a:ext cx="1324709" cy="13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2" name="Picture 8" descr="http://iconizer.net/files/Bright/orig/scre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96" y="1704762"/>
            <a:ext cx="2365456" cy="23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820" y="1963657"/>
            <a:ext cx="5991713" cy="61555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298"/>
      </p:ext>
    </p:extLst>
  </p:cSld>
  <p:clrMapOvr>
    <a:masterClrMapping/>
  </p:clrMapOvr>
  <p:transition spd="med"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820" y="1963657"/>
            <a:ext cx="5991713" cy="615553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0320"/>
      </p:ext>
    </p:extLst>
  </p:cSld>
  <p:clrMapOvr>
    <a:masterClrMapping/>
  </p:clrMapOvr>
  <p:transition spd="med" advClick="0">
    <p:fade/>
  </p:transition>
</p:sld>
</file>

<file path=ppt/theme/theme1.xml><?xml version="1.0" encoding="utf-8"?>
<a:theme xmlns:a="http://schemas.openxmlformats.org/drawingml/2006/main" name="Misys PPT 2014">
  <a:themeElements>
    <a:clrScheme name="Misys 2014">
      <a:dk1>
        <a:srgbClr val="414141"/>
      </a:dk1>
      <a:lt1>
        <a:sysClr val="window" lastClr="FFFFFF"/>
      </a:lt1>
      <a:dk2>
        <a:srgbClr val="2AB5B2"/>
      </a:dk2>
      <a:lt2>
        <a:srgbClr val="FFFFFF"/>
      </a:lt2>
      <a:accent1>
        <a:srgbClr val="2ABBB2"/>
      </a:accent1>
      <a:accent2>
        <a:srgbClr val="8CC370"/>
      </a:accent2>
      <a:accent3>
        <a:srgbClr val="E94952"/>
      </a:accent3>
      <a:accent4>
        <a:srgbClr val="F69257"/>
      </a:accent4>
      <a:accent5>
        <a:srgbClr val="988DC3"/>
      </a:accent5>
      <a:accent6>
        <a:srgbClr val="5988C6"/>
      </a:accent6>
      <a:hlink>
        <a:srgbClr val="6B5DA5"/>
      </a:hlink>
      <a:folHlink>
        <a:srgbClr val="EF85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dk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 cap="rnd" cmpd="sng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defTabSz="728663">
          <a:tabLst>
            <a:tab pos="4286250" algn="l"/>
          </a:tabLst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E9FF1D653E04FAE62F0B9FAA426FB" ma:contentTypeVersion="6" ma:contentTypeDescription="Create a new document." ma:contentTypeScope="" ma:versionID="ff7d7275cb924f0518abfd885543de0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b9ea75606e411e3cfe2391bc242c5c3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ECBFA1-A6A2-4850-85F2-755F0D3E84E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1A07A30-B3E6-4EB3-AC12-E10D16353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CB9DD73-C830-438F-B26F-A98893053D9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1C5C466-490A-4E33-AFAE-ED0A4D30F68F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278</Words>
  <Application>Microsoft Office PowerPoint</Application>
  <PresentationFormat>On-screen Show (16:9)</PresentationFormat>
  <Paragraphs>76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Misys PPT 2014</vt:lpstr>
      <vt:lpstr>PowerPoint Presentation</vt:lpstr>
      <vt:lpstr>Cro-Fu</vt:lpstr>
      <vt:lpstr>What is CrowdFunding?</vt:lpstr>
      <vt:lpstr>CrowdFunding Market</vt:lpstr>
      <vt:lpstr>Why Misys and Fusion Crowdfunding?</vt:lpstr>
      <vt:lpstr>What is the Challenge?</vt:lpstr>
      <vt:lpstr>Demo Architecture</vt:lpstr>
      <vt:lpstr>Demo</vt:lpstr>
      <vt:lpstr>Conclusion</vt:lpstr>
      <vt:lpstr>Takeaways</vt:lpstr>
      <vt:lpstr>Frederic Andre, Jean-Cedric Jollant, Laurent Lhermine, Yoan Maman Misys CrowdFunding</vt:lpstr>
    </vt:vector>
  </TitlesOfParts>
  <Company>Misys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Misys</dc:title>
  <dc:creator>Misys</dc:creator>
  <cp:lastModifiedBy>JOLLANT, Jean-Cedric</cp:lastModifiedBy>
  <cp:revision>374</cp:revision>
  <cp:lastPrinted>2015-09-10T06:52:40Z</cp:lastPrinted>
  <dcterms:created xsi:type="dcterms:W3CDTF">2014-04-10T10:24:42Z</dcterms:created>
  <dcterms:modified xsi:type="dcterms:W3CDTF">2015-09-22T09:03:56Z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