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61" r:id="rId8"/>
    <p:sldId id="262" r:id="rId9"/>
    <p:sldId id="263" r:id="rId10"/>
    <p:sldId id="264" r:id="rId11"/>
    <p:sldId id="265" r:id="rId12"/>
    <p:sldId id="266" r:id="rId13"/>
    <p:sldId id="272" r:id="rId14"/>
    <p:sldId id="270" r:id="rId15"/>
    <p:sldId id="271"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2" d="100"/>
          <a:sy n="82" d="100"/>
        </p:scale>
        <p:origin x="52" y="4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5DAD6E-D36F-4F71-BC35-4A645C7EF1A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3646258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DAD6E-D36F-4F71-BC35-4A645C7EF1A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207285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DAD6E-D36F-4F71-BC35-4A645C7EF1A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314420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DAD6E-D36F-4F71-BC35-4A645C7EF1A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150244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DAD6E-D36F-4F71-BC35-4A645C7EF1A5}" type="datetimeFigureOut">
              <a:rPr lang="en-US" smtClean="0"/>
              <a:t>9/24/2018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1443864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DAD6E-D36F-4F71-BC35-4A645C7EF1A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2880818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5DAD6E-D36F-4F71-BC35-4A645C7EF1A5}" type="datetimeFigureOut">
              <a:rPr lang="en-US" smtClean="0"/>
              <a:t>9/24/2018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2280767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DAD6E-D36F-4F71-BC35-4A645C7EF1A5}" type="datetimeFigureOut">
              <a:rPr lang="en-US" smtClean="0"/>
              <a:t>9/24/2018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382854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DAD6E-D36F-4F71-BC35-4A645C7EF1A5}" type="datetimeFigureOut">
              <a:rPr lang="en-US" smtClean="0"/>
              <a:t>9/24/2018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20192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DAD6E-D36F-4F71-BC35-4A645C7EF1A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72097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DAD6E-D36F-4F71-BC35-4A645C7EF1A5}" type="datetimeFigureOut">
              <a:rPr lang="en-US" smtClean="0"/>
              <a:t>9/24/2018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2CC9EA-0ED7-4489-A526-F73B7AC8B53D}" type="slidenum">
              <a:rPr lang="en-US" smtClean="0"/>
              <a:t>‹#›</a:t>
            </a:fld>
            <a:endParaRPr lang="en-US"/>
          </a:p>
        </p:txBody>
      </p:sp>
    </p:spTree>
    <p:extLst>
      <p:ext uri="{BB962C8B-B14F-4D97-AF65-F5344CB8AC3E}">
        <p14:creationId xmlns:p14="http://schemas.microsoft.com/office/powerpoint/2010/main" val="77627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DAD6E-D36F-4F71-BC35-4A645C7EF1A5}" type="datetimeFigureOut">
              <a:rPr lang="en-US" smtClean="0"/>
              <a:t>9/24/2018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CC9EA-0ED7-4489-A526-F73B7AC8B53D}" type="slidenum">
              <a:rPr lang="en-US" smtClean="0"/>
              <a:t>‹#›</a:t>
            </a:fld>
            <a:endParaRPr lang="en-US"/>
          </a:p>
        </p:txBody>
      </p:sp>
    </p:spTree>
    <p:extLst>
      <p:ext uri="{BB962C8B-B14F-4D97-AF65-F5344CB8AC3E}">
        <p14:creationId xmlns:p14="http://schemas.microsoft.com/office/powerpoint/2010/main" val="45909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SQL</a:t>
            </a:r>
            <a:endParaRPr lang="en-US" dirty="0"/>
          </a:p>
        </p:txBody>
      </p:sp>
      <p:sp>
        <p:nvSpPr>
          <p:cNvPr id="3" name="Subtitle 2"/>
          <p:cNvSpPr>
            <a:spLocks noGrp="1"/>
          </p:cNvSpPr>
          <p:nvPr>
            <p:ph type="subTitle" idx="1"/>
          </p:nvPr>
        </p:nvSpPr>
        <p:spPr/>
        <p:txBody>
          <a:bodyPr/>
          <a:lstStyle/>
          <a:p>
            <a:r>
              <a:rPr lang="en-US" dirty="0" smtClean="0"/>
              <a:t>The basics</a:t>
            </a:r>
          </a:p>
        </p:txBody>
      </p:sp>
    </p:spTree>
    <p:extLst>
      <p:ext uri="{BB962C8B-B14F-4D97-AF65-F5344CB8AC3E}">
        <p14:creationId xmlns:p14="http://schemas.microsoft.com/office/powerpoint/2010/main" val="2045739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Joins – All the data in one table, and matches in the other</a:t>
            </a:r>
            <a:endParaRPr lang="en-US" dirty="0"/>
          </a:p>
        </p:txBody>
      </p:sp>
      <p:sp>
        <p:nvSpPr>
          <p:cNvPr id="3" name="Content Placeholder 2"/>
          <p:cNvSpPr>
            <a:spLocks noGrp="1"/>
          </p:cNvSpPr>
          <p:nvPr>
            <p:ph idx="1"/>
          </p:nvPr>
        </p:nvSpPr>
        <p:spPr/>
        <p:txBody>
          <a:bodyPr/>
          <a:lstStyle/>
          <a:p>
            <a:r>
              <a:rPr lang="en-US" dirty="0" smtClean="0"/>
              <a:t>Left outer join – all the data in the left table, matches in right  </a:t>
            </a:r>
          </a:p>
          <a:p>
            <a:r>
              <a:rPr lang="en-US" dirty="0" smtClean="0"/>
              <a:t>Right outer join – all the data in the right table, matches in the left </a:t>
            </a:r>
          </a:p>
          <a:p>
            <a:r>
              <a:rPr lang="en-US" dirty="0" smtClean="0"/>
              <a:t>Full outer join – all the data in both tables  </a:t>
            </a:r>
          </a:p>
          <a:p>
            <a:endParaRPr lang="en-US" dirty="0"/>
          </a:p>
          <a:p>
            <a:r>
              <a:rPr lang="en-US" dirty="0" smtClean="0"/>
              <a:t>The number of rows returned depends on how the data is related.</a:t>
            </a:r>
          </a:p>
          <a:p>
            <a:pPr lvl="1"/>
            <a:r>
              <a:rPr lang="en-US" dirty="0" smtClean="0"/>
              <a:t>1:1 – you will get the number of rows in the outer table (or biggest table for full)</a:t>
            </a:r>
          </a:p>
          <a:p>
            <a:pPr lvl="1"/>
            <a:r>
              <a:rPr lang="en-US" dirty="0" smtClean="0"/>
              <a:t>1:many – you will get up to n * m rows, where n = table A rows, m = table B rows.  Less depending on how the data is configured.</a:t>
            </a:r>
            <a:endParaRPr lang="en-US" dirty="0"/>
          </a:p>
        </p:txBody>
      </p:sp>
      <p:pic>
        <p:nvPicPr>
          <p:cNvPr id="4" name="Picture 3"/>
          <p:cNvPicPr>
            <a:picLocks noChangeAspect="1"/>
          </p:cNvPicPr>
          <p:nvPr/>
        </p:nvPicPr>
        <p:blipFill>
          <a:blip r:embed="rId2"/>
          <a:stretch>
            <a:fillRect/>
          </a:stretch>
        </p:blipFill>
        <p:spPr>
          <a:xfrm>
            <a:off x="10209336" y="1690688"/>
            <a:ext cx="826778" cy="592231"/>
          </a:xfrm>
          <a:prstGeom prst="rect">
            <a:avLst/>
          </a:prstGeom>
        </p:spPr>
      </p:pic>
      <p:pic>
        <p:nvPicPr>
          <p:cNvPr id="5" name="Picture 4"/>
          <p:cNvPicPr>
            <a:picLocks noChangeAspect="1"/>
          </p:cNvPicPr>
          <p:nvPr/>
        </p:nvPicPr>
        <p:blipFill>
          <a:blip r:embed="rId3"/>
          <a:stretch>
            <a:fillRect/>
          </a:stretch>
        </p:blipFill>
        <p:spPr>
          <a:xfrm>
            <a:off x="10940411" y="2282919"/>
            <a:ext cx="826778" cy="561134"/>
          </a:xfrm>
          <a:prstGeom prst="rect">
            <a:avLst/>
          </a:prstGeom>
        </p:spPr>
      </p:pic>
      <p:pic>
        <p:nvPicPr>
          <p:cNvPr id="6" name="Picture 5"/>
          <p:cNvPicPr>
            <a:picLocks noChangeAspect="1"/>
          </p:cNvPicPr>
          <p:nvPr/>
        </p:nvPicPr>
        <p:blipFill>
          <a:blip r:embed="rId4"/>
          <a:stretch>
            <a:fillRect/>
          </a:stretch>
        </p:blipFill>
        <p:spPr>
          <a:xfrm>
            <a:off x="10209336" y="2844053"/>
            <a:ext cx="826778" cy="589267"/>
          </a:xfrm>
          <a:prstGeom prst="rect">
            <a:avLst/>
          </a:prstGeom>
        </p:spPr>
      </p:pic>
    </p:spTree>
    <p:extLst>
      <p:ext uri="{BB962C8B-B14F-4D97-AF65-F5344CB8AC3E}">
        <p14:creationId xmlns:p14="http://schemas.microsoft.com/office/powerpoint/2010/main" val="241941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a:t>
            </a:r>
            <a:endParaRPr lang="en-US" dirty="0"/>
          </a:p>
        </p:txBody>
      </p:sp>
      <p:sp>
        <p:nvSpPr>
          <p:cNvPr id="3" name="Content Placeholder 2"/>
          <p:cNvSpPr>
            <a:spLocks noGrp="1"/>
          </p:cNvSpPr>
          <p:nvPr>
            <p:ph idx="1"/>
          </p:nvPr>
        </p:nvSpPr>
        <p:spPr/>
        <p:txBody>
          <a:bodyPr/>
          <a:lstStyle/>
          <a:p>
            <a:r>
              <a:rPr lang="en-US" dirty="0" smtClean="0"/>
              <a:t>The Cross join multiplies every column in table A with every column in table B.  Only use this if this is what you want. </a:t>
            </a:r>
          </a:p>
          <a:p>
            <a:endParaRPr lang="en-US" dirty="0"/>
          </a:p>
          <a:p>
            <a:r>
              <a:rPr lang="en-US" dirty="0" smtClean="0"/>
              <a:t>Select </a:t>
            </a:r>
            <a:r>
              <a:rPr lang="en-US" dirty="0" err="1" smtClean="0"/>
              <a:t>c.LastName</a:t>
            </a:r>
            <a:r>
              <a:rPr lang="en-US" dirty="0" smtClean="0"/>
              <a:t>, </a:t>
            </a:r>
            <a:r>
              <a:rPr lang="en-US" dirty="0" err="1" smtClean="0"/>
              <a:t>p.Description</a:t>
            </a:r>
            <a:r>
              <a:rPr lang="en-US" dirty="0" smtClean="0"/>
              <a:t> from Customers cross join Policies</a:t>
            </a:r>
          </a:p>
          <a:p>
            <a:pPr lvl="1"/>
            <a:r>
              <a:rPr lang="en-US" dirty="0" smtClean="0"/>
              <a:t>You get every customer with every policy even if that is not the policy belonging to the customer.</a:t>
            </a:r>
          </a:p>
          <a:p>
            <a:pPr lvl="1"/>
            <a:r>
              <a:rPr lang="en-US" dirty="0" smtClean="0"/>
              <a:t>This is what you get with an implicit join without a where clause linking the foreign and primary keys of the different tables.</a:t>
            </a:r>
            <a:endParaRPr lang="en-US" dirty="0"/>
          </a:p>
        </p:txBody>
      </p:sp>
    </p:spTree>
    <p:extLst>
      <p:ext uri="{BB962C8B-B14F-4D97-AF65-F5344CB8AC3E}">
        <p14:creationId xmlns:p14="http://schemas.microsoft.com/office/powerpoint/2010/main" val="2227239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By</a:t>
            </a:r>
            <a:endParaRPr lang="en-US" dirty="0"/>
          </a:p>
        </p:txBody>
      </p:sp>
      <p:sp>
        <p:nvSpPr>
          <p:cNvPr id="3" name="Content Placeholder 2"/>
          <p:cNvSpPr>
            <a:spLocks noGrp="1"/>
          </p:cNvSpPr>
          <p:nvPr>
            <p:ph idx="1"/>
          </p:nvPr>
        </p:nvSpPr>
        <p:spPr/>
        <p:txBody>
          <a:bodyPr>
            <a:normAutofit/>
          </a:bodyPr>
          <a:lstStyle/>
          <a:p>
            <a:r>
              <a:rPr lang="en-US" dirty="0" smtClean="0"/>
              <a:t>This allows you to aggregate the results.  This is most useful for the mathematical and statistical calculations</a:t>
            </a:r>
          </a:p>
          <a:p>
            <a:pPr lvl="1"/>
            <a:r>
              <a:rPr lang="en-US" dirty="0" smtClean="0"/>
              <a:t>How many sales in each state?</a:t>
            </a:r>
          </a:p>
          <a:p>
            <a:pPr lvl="1"/>
            <a:endParaRPr lang="en-US" dirty="0" smtClean="0"/>
          </a:p>
          <a:p>
            <a:pPr lvl="1"/>
            <a:r>
              <a:rPr lang="en-US" dirty="0" smtClean="0"/>
              <a:t>Select </a:t>
            </a:r>
            <a:r>
              <a:rPr lang="en-US" dirty="0"/>
              <a:t>sum([Policies].[commission]), [location].[State] </a:t>
            </a:r>
            <a:r>
              <a:rPr lang="en-US" dirty="0" smtClean="0"/>
              <a:t>from </a:t>
            </a:r>
            <a:r>
              <a:rPr lang="en-US" dirty="0"/>
              <a:t>[Policies] Inner Join [Customer] on [Policies].[</a:t>
            </a:r>
            <a:r>
              <a:rPr lang="en-US" dirty="0" err="1"/>
              <a:t>CustomerID</a:t>
            </a:r>
            <a:r>
              <a:rPr lang="en-US" dirty="0"/>
              <a:t>]=[Customer].[</a:t>
            </a:r>
            <a:r>
              <a:rPr lang="en-US" dirty="0" err="1"/>
              <a:t>CustomerID</a:t>
            </a:r>
            <a:r>
              <a:rPr lang="en-US" dirty="0"/>
              <a:t>] </a:t>
            </a:r>
            <a:r>
              <a:rPr lang="en-US" dirty="0" smtClean="0"/>
              <a:t>inner </a:t>
            </a:r>
            <a:r>
              <a:rPr lang="en-US" dirty="0"/>
              <a:t>join [Location] on [Customer].[</a:t>
            </a:r>
            <a:r>
              <a:rPr lang="en-US" dirty="0" err="1"/>
              <a:t>LocationID</a:t>
            </a:r>
            <a:r>
              <a:rPr lang="en-US" dirty="0"/>
              <a:t>] = [Location].[</a:t>
            </a:r>
            <a:r>
              <a:rPr lang="en-US" dirty="0" err="1"/>
              <a:t>LocationID</a:t>
            </a:r>
            <a:r>
              <a:rPr lang="en-US" dirty="0"/>
              <a:t>] </a:t>
            </a:r>
          </a:p>
          <a:p>
            <a:endParaRPr lang="en-US" sz="900" dirty="0"/>
          </a:p>
        </p:txBody>
      </p:sp>
    </p:spTree>
    <p:extLst>
      <p:ext uri="{BB962C8B-B14F-4D97-AF65-F5344CB8AC3E}">
        <p14:creationId xmlns:p14="http://schemas.microsoft.com/office/powerpoint/2010/main" val="719056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Having – aggregate functions in a group by</a:t>
            </a:r>
            <a:endParaRPr lang="en-US" dirty="0"/>
          </a:p>
        </p:txBody>
      </p:sp>
      <p:sp>
        <p:nvSpPr>
          <p:cNvPr id="3" name="Content Placeholder 2"/>
          <p:cNvSpPr>
            <a:spLocks noGrp="1"/>
          </p:cNvSpPr>
          <p:nvPr>
            <p:ph idx="1"/>
          </p:nvPr>
        </p:nvSpPr>
        <p:spPr/>
        <p:txBody>
          <a:bodyPr>
            <a:normAutofit/>
          </a:bodyPr>
          <a:lstStyle/>
          <a:p>
            <a:r>
              <a:rPr lang="en-US" dirty="0" smtClean="0"/>
              <a:t>Sometime you need to use aggregate functions (Sum, </a:t>
            </a:r>
            <a:r>
              <a:rPr lang="en-US" dirty="0" err="1" smtClean="0"/>
              <a:t>avg</a:t>
            </a:r>
            <a:r>
              <a:rPr lang="en-US" dirty="0" smtClean="0"/>
              <a:t>) while using a group by.  </a:t>
            </a:r>
            <a:endParaRPr lang="en-US" dirty="0"/>
          </a:p>
          <a:p>
            <a:r>
              <a:rPr lang="en-US" dirty="0" smtClean="0"/>
              <a:t>Which sales reps have more than $1000 in sales this month?</a:t>
            </a:r>
          </a:p>
          <a:p>
            <a:pPr lvl="1"/>
            <a:r>
              <a:rPr lang="en-US" dirty="0" smtClean="0"/>
              <a:t>Group by sales rep</a:t>
            </a:r>
          </a:p>
          <a:p>
            <a:pPr lvl="1"/>
            <a:r>
              <a:rPr lang="en-US" dirty="0" smtClean="0"/>
              <a:t>Need to aggregate total sales</a:t>
            </a:r>
          </a:p>
          <a:p>
            <a:pPr lvl="1"/>
            <a:r>
              <a:rPr lang="en-US" dirty="0"/>
              <a:t>Select </a:t>
            </a:r>
            <a:r>
              <a:rPr lang="en-US" dirty="0" err="1"/>
              <a:t>pr.LastName</a:t>
            </a:r>
            <a:r>
              <a:rPr lang="en-US" dirty="0"/>
              <a:t>, </a:t>
            </a:r>
            <a:r>
              <a:rPr lang="en-US" dirty="0" err="1"/>
              <a:t>pr.FirstName</a:t>
            </a:r>
            <a:r>
              <a:rPr lang="en-US" dirty="0"/>
              <a:t>, </a:t>
            </a:r>
            <a:r>
              <a:rPr lang="en-US" dirty="0" err="1"/>
              <a:t>p.ProducerID</a:t>
            </a:r>
            <a:r>
              <a:rPr lang="en-US" dirty="0"/>
              <a:t>, sum(</a:t>
            </a:r>
            <a:r>
              <a:rPr lang="en-US" dirty="0" err="1"/>
              <a:t>p.Commission</a:t>
            </a:r>
            <a:r>
              <a:rPr lang="en-US" dirty="0"/>
              <a:t>) </a:t>
            </a:r>
            <a:r>
              <a:rPr lang="en-US" dirty="0" smtClean="0"/>
              <a:t>from </a:t>
            </a:r>
            <a:r>
              <a:rPr lang="en-US" dirty="0"/>
              <a:t>[Policies] p inner join [Producer] </a:t>
            </a:r>
            <a:r>
              <a:rPr lang="en-US" dirty="0" err="1"/>
              <a:t>pr</a:t>
            </a:r>
            <a:r>
              <a:rPr lang="en-US" dirty="0"/>
              <a:t> on </a:t>
            </a:r>
            <a:r>
              <a:rPr lang="en-US" dirty="0" err="1"/>
              <a:t>pr.ProducerID</a:t>
            </a:r>
            <a:r>
              <a:rPr lang="en-US" dirty="0"/>
              <a:t> = </a:t>
            </a:r>
            <a:r>
              <a:rPr lang="en-US" dirty="0" err="1" smtClean="0"/>
              <a:t>p.ProducerID</a:t>
            </a:r>
            <a:r>
              <a:rPr lang="en-US" dirty="0"/>
              <a:t> </a:t>
            </a:r>
            <a:r>
              <a:rPr lang="en-US" dirty="0" smtClean="0"/>
              <a:t>GROUP </a:t>
            </a:r>
            <a:r>
              <a:rPr lang="en-US" dirty="0"/>
              <a:t>BY </a:t>
            </a:r>
            <a:r>
              <a:rPr lang="en-US" dirty="0" err="1"/>
              <a:t>p.ProducerID</a:t>
            </a:r>
            <a:r>
              <a:rPr lang="en-US" dirty="0"/>
              <a:t>, </a:t>
            </a:r>
            <a:r>
              <a:rPr lang="en-US" dirty="0" err="1"/>
              <a:t>pr.LastName</a:t>
            </a:r>
            <a:r>
              <a:rPr lang="en-US" dirty="0"/>
              <a:t>, </a:t>
            </a:r>
            <a:r>
              <a:rPr lang="en-US" dirty="0" err="1" smtClean="0"/>
              <a:t>pr.FirstName</a:t>
            </a:r>
            <a:r>
              <a:rPr lang="en-US" dirty="0"/>
              <a:t> </a:t>
            </a:r>
            <a:r>
              <a:rPr lang="en-US" dirty="0" smtClean="0"/>
              <a:t>having </a:t>
            </a:r>
            <a:r>
              <a:rPr lang="en-US" dirty="0"/>
              <a:t>sum(</a:t>
            </a:r>
            <a:r>
              <a:rPr lang="en-US" dirty="0" err="1"/>
              <a:t>p.Commission</a:t>
            </a:r>
            <a:r>
              <a:rPr lang="en-US" dirty="0"/>
              <a:t>) &gt; 1000</a:t>
            </a:r>
            <a:endParaRPr lang="en-US" dirty="0"/>
          </a:p>
        </p:txBody>
      </p:sp>
    </p:spTree>
    <p:extLst>
      <p:ext uri="{BB962C8B-B14F-4D97-AF65-F5344CB8AC3E}">
        <p14:creationId xmlns:p14="http://schemas.microsoft.com/office/powerpoint/2010/main" val="100365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 Add new rows (with unique key)</a:t>
            </a:r>
            <a:endParaRPr lang="en-US" dirty="0"/>
          </a:p>
        </p:txBody>
      </p:sp>
      <p:sp>
        <p:nvSpPr>
          <p:cNvPr id="3" name="Content Placeholder 2"/>
          <p:cNvSpPr>
            <a:spLocks noGrp="1"/>
          </p:cNvSpPr>
          <p:nvPr>
            <p:ph idx="1"/>
          </p:nvPr>
        </p:nvSpPr>
        <p:spPr/>
        <p:txBody>
          <a:bodyPr/>
          <a:lstStyle/>
          <a:p>
            <a:r>
              <a:rPr lang="en-US" dirty="0" smtClean="0"/>
              <a:t>INSERT into {Table} (col1,col2,..) values (val1,val2,..)</a:t>
            </a:r>
          </a:p>
          <a:p>
            <a:r>
              <a:rPr lang="en-US" dirty="0" smtClean="0"/>
              <a:t>This will fail if the table has a unique primary key that is identical to the key you are trying to add</a:t>
            </a:r>
          </a:p>
          <a:p>
            <a:r>
              <a:rPr lang="en-US" dirty="0"/>
              <a:t>Insert into [Customer](</a:t>
            </a:r>
            <a:r>
              <a:rPr lang="en-US" dirty="0" err="1"/>
              <a:t>CustomerID</a:t>
            </a:r>
            <a:r>
              <a:rPr lang="en-US" dirty="0"/>
              <a:t>, </a:t>
            </a:r>
            <a:r>
              <a:rPr lang="en-US" dirty="0" err="1"/>
              <a:t>LastName</a:t>
            </a:r>
            <a:r>
              <a:rPr lang="en-US" dirty="0"/>
              <a:t>, </a:t>
            </a:r>
            <a:r>
              <a:rPr lang="en-US" dirty="0" err="1"/>
              <a:t>FirstName</a:t>
            </a:r>
            <a:r>
              <a:rPr lang="en-US" dirty="0"/>
              <a:t>, </a:t>
            </a:r>
            <a:r>
              <a:rPr lang="en-US" dirty="0" err="1"/>
              <a:t>LocationID</a:t>
            </a:r>
            <a:r>
              <a:rPr lang="en-US" dirty="0"/>
              <a:t>) values(1,'Doo','Scooby',2);</a:t>
            </a:r>
          </a:p>
        </p:txBody>
      </p:sp>
    </p:spTree>
    <p:extLst>
      <p:ext uri="{BB962C8B-B14F-4D97-AF65-F5344CB8AC3E}">
        <p14:creationId xmlns:p14="http://schemas.microsoft.com/office/powerpoint/2010/main" val="1847248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 alter existing data</a:t>
            </a:r>
            <a:endParaRPr lang="en-US" dirty="0"/>
          </a:p>
        </p:txBody>
      </p:sp>
      <p:sp>
        <p:nvSpPr>
          <p:cNvPr id="3" name="Content Placeholder 2"/>
          <p:cNvSpPr>
            <a:spLocks noGrp="1"/>
          </p:cNvSpPr>
          <p:nvPr>
            <p:ph idx="1"/>
          </p:nvPr>
        </p:nvSpPr>
        <p:spPr/>
        <p:txBody>
          <a:bodyPr/>
          <a:lstStyle/>
          <a:p>
            <a:r>
              <a:rPr lang="en-US" dirty="0" smtClean="0"/>
              <a:t>UPDATE {table} SET col1=val1, col2=val2 WHERE {condition}</a:t>
            </a:r>
            <a:endParaRPr lang="en-US" dirty="0"/>
          </a:p>
          <a:p>
            <a:r>
              <a:rPr lang="en-US" dirty="0" smtClean="0"/>
              <a:t>You can update all rows without a condition</a:t>
            </a:r>
          </a:p>
          <a:p>
            <a:r>
              <a:rPr lang="en-US" dirty="0" smtClean="0"/>
              <a:t>If you want to update a single row, use a PK condition</a:t>
            </a:r>
          </a:p>
          <a:p>
            <a:r>
              <a:rPr lang="en-US" dirty="0" smtClean="0"/>
              <a:t>Update Customer set </a:t>
            </a:r>
            <a:r>
              <a:rPr lang="en-US" dirty="0" err="1" smtClean="0"/>
              <a:t>LastName</a:t>
            </a:r>
            <a:r>
              <a:rPr lang="en-US" dirty="0" smtClean="0"/>
              <a:t>=‘Jones’ where </a:t>
            </a:r>
            <a:r>
              <a:rPr lang="en-US" dirty="0" err="1" smtClean="0"/>
              <a:t>CustomerID</a:t>
            </a:r>
            <a:r>
              <a:rPr lang="en-US" dirty="0" smtClean="0"/>
              <a:t>=4</a:t>
            </a:r>
          </a:p>
          <a:p>
            <a:r>
              <a:rPr lang="en-US" dirty="0" smtClean="0"/>
              <a:t>You can change multiple rows with the appropriate condition</a:t>
            </a:r>
          </a:p>
          <a:p>
            <a:r>
              <a:rPr lang="en-US" dirty="0" smtClean="0"/>
              <a:t>Update Policies set Description = ‘Homeowners Insurance’ where Description = “Homeowners’</a:t>
            </a:r>
          </a:p>
          <a:p>
            <a:r>
              <a:rPr lang="en-US" dirty="0" smtClean="0"/>
              <a:t>This will fail if the row </a:t>
            </a:r>
            <a:r>
              <a:rPr lang="en-US" smtClean="0"/>
              <a:t>doesn’t exist</a:t>
            </a:r>
            <a:endParaRPr lang="en-US" dirty="0"/>
          </a:p>
        </p:txBody>
      </p:sp>
    </p:spTree>
    <p:extLst>
      <p:ext uri="{BB962C8B-B14F-4D97-AF65-F5344CB8AC3E}">
        <p14:creationId xmlns:p14="http://schemas.microsoft.com/office/powerpoint/2010/main" val="4040491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relational databases good for?</a:t>
            </a:r>
            <a:endParaRPr lang="en-US" dirty="0"/>
          </a:p>
        </p:txBody>
      </p:sp>
      <p:sp>
        <p:nvSpPr>
          <p:cNvPr id="3" name="Content Placeholder 2"/>
          <p:cNvSpPr>
            <a:spLocks noGrp="1"/>
          </p:cNvSpPr>
          <p:nvPr>
            <p:ph idx="1"/>
          </p:nvPr>
        </p:nvSpPr>
        <p:spPr/>
        <p:txBody>
          <a:bodyPr/>
          <a:lstStyle/>
          <a:p>
            <a:r>
              <a:rPr lang="en-US" dirty="0" smtClean="0"/>
              <a:t>Complex queries and reports.</a:t>
            </a:r>
          </a:p>
          <a:p>
            <a:pPr marL="0" indent="0">
              <a:buNone/>
            </a:pPr>
            <a:r>
              <a:rPr lang="en-US" dirty="0" smtClean="0"/>
              <a:t>Situations where the data format is well known and unlikely to change</a:t>
            </a:r>
          </a:p>
          <a:p>
            <a:r>
              <a:rPr lang="en-US" dirty="0" smtClean="0"/>
              <a:t>Transactions – Business rules where certain conditions need to occur before a process/sale is allowed, and several thing must occur together</a:t>
            </a:r>
          </a:p>
          <a:p>
            <a:pPr lvl="1"/>
            <a:r>
              <a:rPr lang="en-US" dirty="0" smtClean="0"/>
              <a:t>i.e.  Bill the customer for the sale, and ship the product</a:t>
            </a:r>
          </a:p>
          <a:p>
            <a:r>
              <a:rPr lang="en-US" dirty="0" smtClean="0"/>
              <a:t>Relations between things are known in advance</a:t>
            </a:r>
            <a:endParaRPr lang="en-US" dirty="0"/>
          </a:p>
        </p:txBody>
      </p:sp>
    </p:spTree>
    <p:extLst>
      <p:ext uri="{BB962C8B-B14F-4D97-AF65-F5344CB8AC3E}">
        <p14:creationId xmlns:p14="http://schemas.microsoft.com/office/powerpoint/2010/main" val="2246146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relational databases not good for?</a:t>
            </a:r>
            <a:endParaRPr lang="en-US" dirty="0"/>
          </a:p>
        </p:txBody>
      </p:sp>
      <p:sp>
        <p:nvSpPr>
          <p:cNvPr id="3" name="Content Placeholder 2"/>
          <p:cNvSpPr>
            <a:spLocks noGrp="1"/>
          </p:cNvSpPr>
          <p:nvPr>
            <p:ph idx="1"/>
          </p:nvPr>
        </p:nvSpPr>
        <p:spPr/>
        <p:txBody>
          <a:bodyPr/>
          <a:lstStyle/>
          <a:p>
            <a:r>
              <a:rPr lang="en-US" dirty="0" smtClean="0"/>
              <a:t>Storing / caching code objects</a:t>
            </a:r>
          </a:p>
          <a:p>
            <a:r>
              <a:rPr lang="en-US" dirty="0" smtClean="0"/>
              <a:t>Storing information of unknown (in advance) types, or unrelated information</a:t>
            </a:r>
          </a:p>
          <a:p>
            <a:r>
              <a:rPr lang="en-US" dirty="0" smtClean="0"/>
              <a:t>Storing </a:t>
            </a:r>
            <a:r>
              <a:rPr lang="en-US" dirty="0" err="1" smtClean="0"/>
              <a:t>Denormalized</a:t>
            </a:r>
            <a:r>
              <a:rPr lang="en-US" dirty="0" smtClean="0"/>
              <a:t> data or quick access</a:t>
            </a:r>
          </a:p>
          <a:p>
            <a:r>
              <a:rPr lang="en-US" dirty="0" smtClean="0"/>
              <a:t>Large amounts of information that needs to scale across multiple servers  (Google search, mapping, large numbers of simultaneous users)</a:t>
            </a:r>
          </a:p>
        </p:txBody>
      </p:sp>
    </p:spTree>
    <p:extLst>
      <p:ext uri="{BB962C8B-B14F-4D97-AF65-F5344CB8AC3E}">
        <p14:creationId xmlns:p14="http://schemas.microsoft.com/office/powerpoint/2010/main" val="42334749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en-US" dirty="0"/>
          </a:p>
        </p:txBody>
      </p:sp>
      <p:sp>
        <p:nvSpPr>
          <p:cNvPr id="3" name="Content Placeholder 2"/>
          <p:cNvSpPr>
            <a:spLocks noGrp="1"/>
          </p:cNvSpPr>
          <p:nvPr>
            <p:ph idx="1"/>
          </p:nvPr>
        </p:nvSpPr>
        <p:spPr/>
        <p:txBody>
          <a:bodyPr/>
          <a:lstStyle/>
          <a:p>
            <a:r>
              <a:rPr lang="en-US" dirty="0" smtClean="0"/>
              <a:t>SQL is Structured Query Language:  </a:t>
            </a:r>
          </a:p>
          <a:p>
            <a:pPr lvl="1"/>
            <a:r>
              <a:rPr lang="en-US" dirty="0" smtClean="0"/>
              <a:t>A very common language to manage and manipulate data in Relational Databases. </a:t>
            </a:r>
          </a:p>
          <a:p>
            <a:pPr lvl="1"/>
            <a:r>
              <a:rPr lang="en-US" dirty="0" smtClean="0"/>
              <a:t>Invented at IBM by Donald Chamberlin and Raymond Boyce</a:t>
            </a:r>
          </a:p>
          <a:p>
            <a:pPr lvl="1"/>
            <a:r>
              <a:rPr lang="en-US" dirty="0" smtClean="0"/>
              <a:t>ANSI standard in 1986</a:t>
            </a:r>
          </a:p>
          <a:p>
            <a:pPr lvl="1"/>
            <a:r>
              <a:rPr lang="en-US" dirty="0" smtClean="0"/>
              <a:t>Meant to be easily learned by non-programmers  </a:t>
            </a:r>
          </a:p>
          <a:p>
            <a:pPr lvl="1"/>
            <a:r>
              <a:rPr lang="en-US" dirty="0" smtClean="0"/>
              <a:t>Used mostly by programmers and DBA’s</a:t>
            </a:r>
          </a:p>
          <a:p>
            <a:pPr lvl="1"/>
            <a:r>
              <a:rPr lang="en-US" dirty="0" smtClean="0"/>
              <a:t>Now being used with newer scalable databases also (Google Spanner)</a:t>
            </a:r>
          </a:p>
        </p:txBody>
      </p:sp>
    </p:spTree>
    <p:extLst>
      <p:ext uri="{BB962C8B-B14F-4D97-AF65-F5344CB8AC3E}">
        <p14:creationId xmlns:p14="http://schemas.microsoft.com/office/powerpoint/2010/main" val="2756322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a:t>
            </a:r>
            <a:endParaRPr lang="en-US" dirty="0"/>
          </a:p>
        </p:txBody>
      </p:sp>
      <p:sp>
        <p:nvSpPr>
          <p:cNvPr id="4" name="Content Placeholder 3"/>
          <p:cNvSpPr>
            <a:spLocks noGrp="1"/>
          </p:cNvSpPr>
          <p:nvPr>
            <p:ph idx="1"/>
          </p:nvPr>
        </p:nvSpPr>
        <p:spPr/>
        <p:txBody>
          <a:bodyPr>
            <a:normAutofit lnSpcReduction="10000"/>
          </a:bodyPr>
          <a:lstStyle/>
          <a:p>
            <a:pPr marL="0" indent="0">
              <a:buNone/>
            </a:pPr>
            <a:r>
              <a:rPr lang="en-US" dirty="0" smtClean="0"/>
              <a:t>Tables made of identical rows</a:t>
            </a:r>
          </a:p>
          <a:p>
            <a:pPr marL="0" indent="0">
              <a:buNone/>
            </a:pPr>
            <a:r>
              <a:rPr lang="en-US" dirty="0" smtClean="0"/>
              <a:t>Each row of a table has named columns of typed data</a:t>
            </a:r>
          </a:p>
          <a:p>
            <a:r>
              <a:rPr lang="en-US" dirty="0" smtClean="0"/>
              <a:t>char(n) – fixed length strings</a:t>
            </a:r>
          </a:p>
          <a:p>
            <a:r>
              <a:rPr lang="en-US" dirty="0" smtClean="0"/>
              <a:t>Varchar(n) – variable length strings of max length n</a:t>
            </a:r>
          </a:p>
          <a:p>
            <a:r>
              <a:rPr lang="en-US" dirty="0" smtClean="0"/>
              <a:t>Text – 2GB text data</a:t>
            </a:r>
          </a:p>
          <a:p>
            <a:r>
              <a:rPr lang="en-US" dirty="0" smtClean="0"/>
              <a:t>Bit, </a:t>
            </a:r>
            <a:r>
              <a:rPr lang="en-US" dirty="0" err="1" smtClean="0"/>
              <a:t>tinyint</a:t>
            </a:r>
            <a:r>
              <a:rPr lang="en-US" dirty="0" smtClean="0"/>
              <a:t> </a:t>
            </a:r>
            <a:r>
              <a:rPr lang="en-US" dirty="0" err="1" smtClean="0"/>
              <a:t>smallint</a:t>
            </a:r>
            <a:r>
              <a:rPr lang="en-US" dirty="0" smtClean="0"/>
              <a:t>, </a:t>
            </a:r>
            <a:r>
              <a:rPr lang="en-US" dirty="0" err="1" smtClean="0"/>
              <a:t>int</a:t>
            </a:r>
            <a:r>
              <a:rPr lang="en-US" dirty="0" smtClean="0"/>
              <a:t>, </a:t>
            </a:r>
            <a:r>
              <a:rPr lang="en-US" dirty="0" err="1" smtClean="0"/>
              <a:t>bigint</a:t>
            </a:r>
            <a:endParaRPr lang="en-US" dirty="0"/>
          </a:p>
          <a:p>
            <a:r>
              <a:rPr lang="en-US" dirty="0" smtClean="0"/>
              <a:t>Decimal(</a:t>
            </a:r>
            <a:r>
              <a:rPr lang="en-US" dirty="0" err="1" smtClean="0"/>
              <a:t>p,s</a:t>
            </a:r>
            <a:r>
              <a:rPr lang="en-US" dirty="0" smtClean="0"/>
              <a:t>)  p – digits, s = sign digits</a:t>
            </a:r>
          </a:p>
          <a:p>
            <a:r>
              <a:rPr lang="en-US" dirty="0" err="1" smtClean="0"/>
              <a:t>Datetime</a:t>
            </a:r>
            <a:endParaRPr lang="en-US" dirty="0" smtClean="0"/>
          </a:p>
          <a:p>
            <a:r>
              <a:rPr lang="en-US" dirty="0" smtClean="0"/>
              <a:t>Many others</a:t>
            </a:r>
          </a:p>
          <a:p>
            <a:endParaRPr lang="en-US" dirty="0"/>
          </a:p>
        </p:txBody>
      </p:sp>
    </p:spTree>
    <p:extLst>
      <p:ext uri="{BB962C8B-B14F-4D97-AF65-F5344CB8AC3E}">
        <p14:creationId xmlns:p14="http://schemas.microsoft.com/office/powerpoint/2010/main" val="2194184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Keys</a:t>
            </a:r>
            <a:endParaRPr lang="en-US" dirty="0"/>
          </a:p>
        </p:txBody>
      </p:sp>
      <p:sp>
        <p:nvSpPr>
          <p:cNvPr id="3" name="Content Placeholder 2"/>
          <p:cNvSpPr>
            <a:spLocks noGrp="1"/>
          </p:cNvSpPr>
          <p:nvPr>
            <p:ph idx="1"/>
          </p:nvPr>
        </p:nvSpPr>
        <p:spPr/>
        <p:txBody>
          <a:bodyPr/>
          <a:lstStyle/>
          <a:p>
            <a:r>
              <a:rPr lang="en-US" dirty="0" smtClean="0"/>
              <a:t>Every column can (and should) contain a Primary Key (PK)</a:t>
            </a:r>
          </a:p>
          <a:p>
            <a:r>
              <a:rPr lang="en-US" dirty="0" smtClean="0"/>
              <a:t>The primary key must be unique – no 2 rows of a table can have the same primary key</a:t>
            </a:r>
          </a:p>
          <a:p>
            <a:r>
              <a:rPr lang="en-US" dirty="0" smtClean="0"/>
              <a:t>Common primary keys are integer, GUIDs, or unique strings</a:t>
            </a:r>
          </a:p>
          <a:p>
            <a:r>
              <a:rPr lang="en-US" dirty="0" smtClean="0"/>
              <a:t>Each column can only have a single PK</a:t>
            </a:r>
            <a:endParaRPr lang="en-US" dirty="0"/>
          </a:p>
        </p:txBody>
      </p:sp>
    </p:spTree>
    <p:extLst>
      <p:ext uri="{BB962C8B-B14F-4D97-AF65-F5344CB8AC3E}">
        <p14:creationId xmlns:p14="http://schemas.microsoft.com/office/powerpoint/2010/main" val="3121690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Foreign Keys (FK)</a:t>
            </a:r>
            <a:endParaRPr lang="en-US" dirty="0"/>
          </a:p>
        </p:txBody>
      </p:sp>
      <p:sp>
        <p:nvSpPr>
          <p:cNvPr id="3" name="Content Placeholder 2"/>
          <p:cNvSpPr>
            <a:spLocks noGrp="1"/>
          </p:cNvSpPr>
          <p:nvPr>
            <p:ph idx="1"/>
          </p:nvPr>
        </p:nvSpPr>
        <p:spPr/>
        <p:txBody>
          <a:bodyPr/>
          <a:lstStyle/>
          <a:p>
            <a:r>
              <a:rPr lang="en-US" dirty="0" smtClean="0"/>
              <a:t>Foreign keys relate data in one table to another table</a:t>
            </a:r>
          </a:p>
          <a:p>
            <a:r>
              <a:rPr lang="en-US" dirty="0" smtClean="0"/>
              <a:t>This relationship is why this is called a relational database</a:t>
            </a:r>
          </a:p>
          <a:p>
            <a:r>
              <a:rPr lang="en-US" dirty="0" smtClean="0"/>
              <a:t>Columns in Table A that are foreign keys point to a Primary Key in table B.</a:t>
            </a:r>
          </a:p>
          <a:p>
            <a:r>
              <a:rPr lang="en-US" dirty="0" smtClean="0"/>
              <a:t>E.g. Policy Table  - column </a:t>
            </a:r>
            <a:r>
              <a:rPr lang="en-US" dirty="0" err="1" smtClean="0"/>
              <a:t>CustomerID</a:t>
            </a:r>
            <a:r>
              <a:rPr lang="en-US" dirty="0" smtClean="0"/>
              <a:t> is a foreign key to the Customer Table (column ID or column </a:t>
            </a:r>
            <a:r>
              <a:rPr lang="en-US" dirty="0" err="1" smtClean="0"/>
              <a:t>CustomerID</a:t>
            </a:r>
            <a:r>
              <a:rPr lang="en-US" dirty="0" smtClean="0"/>
              <a:t> – the names do not have to match)</a:t>
            </a:r>
          </a:p>
          <a:p>
            <a:r>
              <a:rPr lang="en-US" dirty="0" smtClean="0"/>
              <a:t>The FKs will help you create queries to get the data you want</a:t>
            </a:r>
            <a:endParaRPr lang="en-US" dirty="0"/>
          </a:p>
        </p:txBody>
      </p:sp>
    </p:spTree>
    <p:extLst>
      <p:ext uri="{BB962C8B-B14F-4D97-AF65-F5344CB8AC3E}">
        <p14:creationId xmlns:p14="http://schemas.microsoft.com/office/powerpoint/2010/main" val="2680422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CRUD</a:t>
            </a:r>
            <a:endParaRPr lang="en-US" dirty="0"/>
          </a:p>
        </p:txBody>
      </p:sp>
      <p:sp>
        <p:nvSpPr>
          <p:cNvPr id="3" name="Content Placeholder 2"/>
          <p:cNvSpPr>
            <a:spLocks noGrp="1"/>
          </p:cNvSpPr>
          <p:nvPr>
            <p:ph idx="1"/>
          </p:nvPr>
        </p:nvSpPr>
        <p:spPr/>
        <p:txBody>
          <a:bodyPr/>
          <a:lstStyle/>
          <a:p>
            <a:r>
              <a:rPr lang="en-US" dirty="0" smtClean="0"/>
              <a:t>Create 	INSERT</a:t>
            </a:r>
          </a:p>
          <a:p>
            <a:r>
              <a:rPr lang="en-US" dirty="0" smtClean="0"/>
              <a:t>Read	SELECT</a:t>
            </a:r>
          </a:p>
          <a:p>
            <a:r>
              <a:rPr lang="en-US" dirty="0" smtClean="0"/>
              <a:t>Update	UPDATE</a:t>
            </a:r>
          </a:p>
          <a:p>
            <a:r>
              <a:rPr lang="en-US" dirty="0" smtClean="0"/>
              <a:t>Delete	DELETE</a:t>
            </a:r>
            <a:endParaRPr lang="en-US" dirty="0"/>
          </a:p>
        </p:txBody>
      </p:sp>
    </p:spTree>
    <p:extLst>
      <p:ext uri="{BB962C8B-B14F-4D97-AF65-F5344CB8AC3E}">
        <p14:creationId xmlns:p14="http://schemas.microsoft.com/office/powerpoint/2010/main" val="3969979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 Get the data you want</a:t>
            </a:r>
            <a:endParaRPr lang="en-US" dirty="0"/>
          </a:p>
        </p:txBody>
      </p:sp>
      <p:sp>
        <p:nvSpPr>
          <p:cNvPr id="3" name="Content Placeholder 2"/>
          <p:cNvSpPr>
            <a:spLocks noGrp="1"/>
          </p:cNvSpPr>
          <p:nvPr>
            <p:ph idx="1"/>
          </p:nvPr>
        </p:nvSpPr>
        <p:spPr/>
        <p:txBody>
          <a:bodyPr>
            <a:normAutofit lnSpcReduction="10000"/>
          </a:bodyPr>
          <a:lstStyle/>
          <a:p>
            <a:r>
              <a:rPr lang="en-US" dirty="0" smtClean="0"/>
              <a:t>SELECT {columns or calculation} FROM {table(s)} WHERE {conditions}</a:t>
            </a:r>
          </a:p>
          <a:p>
            <a:r>
              <a:rPr lang="en-US" dirty="0" smtClean="0"/>
              <a:t>Select </a:t>
            </a:r>
            <a:r>
              <a:rPr lang="en-US" dirty="0" err="1" smtClean="0"/>
              <a:t>LastName</a:t>
            </a:r>
            <a:r>
              <a:rPr lang="en-US" dirty="0" smtClean="0"/>
              <a:t>, </a:t>
            </a:r>
            <a:r>
              <a:rPr lang="en-US" dirty="0" err="1" smtClean="0"/>
              <a:t>FirstName</a:t>
            </a:r>
            <a:r>
              <a:rPr lang="en-US" dirty="0" smtClean="0"/>
              <a:t> FROM Customers WHERE </a:t>
            </a:r>
            <a:r>
              <a:rPr lang="en-US" dirty="0" err="1" smtClean="0"/>
              <a:t>isactive</a:t>
            </a:r>
            <a:r>
              <a:rPr lang="en-US" dirty="0" smtClean="0"/>
              <a:t>=1 ORDER BY {col1}{</a:t>
            </a:r>
            <a:r>
              <a:rPr lang="en-US" dirty="0" err="1" smtClean="0"/>
              <a:t>asc|desc</a:t>
            </a:r>
            <a:r>
              <a:rPr lang="en-US" dirty="0" smtClean="0"/>
              <a:t>}, [{col2}],…</a:t>
            </a:r>
            <a:endParaRPr lang="en-US" dirty="0"/>
          </a:p>
          <a:p>
            <a:r>
              <a:rPr lang="en-US" dirty="0" smtClean="0"/>
              <a:t>{columns} – any column name</a:t>
            </a:r>
          </a:p>
          <a:p>
            <a:r>
              <a:rPr lang="en-US" dirty="0" smtClean="0"/>
              <a:t>{calculation} – Count(), Max(), Min(), </a:t>
            </a:r>
            <a:r>
              <a:rPr lang="en-US" dirty="0" err="1" smtClean="0"/>
              <a:t>Avg</a:t>
            </a:r>
            <a:r>
              <a:rPr lang="en-US" dirty="0" smtClean="0"/>
              <a:t>(), Sum()</a:t>
            </a:r>
          </a:p>
          <a:p>
            <a:r>
              <a:rPr lang="en-US" dirty="0" smtClean="0"/>
              <a:t>{conditions} – a comma separated list of conditions</a:t>
            </a:r>
          </a:p>
          <a:p>
            <a:pPr lvl="1"/>
            <a:r>
              <a:rPr lang="en-US" dirty="0" smtClean="0"/>
              <a:t>Can use any column or calculation, including those not found in the SELECT columns  (but must be in the tables)</a:t>
            </a:r>
          </a:p>
          <a:p>
            <a:pPr lvl="1"/>
            <a:r>
              <a:rPr lang="en-US" dirty="0" smtClean="0"/>
              <a:t>Use [Like ‘%</a:t>
            </a:r>
            <a:r>
              <a:rPr lang="en-US" dirty="0" err="1" smtClean="0"/>
              <a:t>mystring</a:t>
            </a:r>
            <a:r>
              <a:rPr lang="en-US" dirty="0" smtClean="0"/>
              <a:t>%’] to match any string containing </a:t>
            </a:r>
            <a:r>
              <a:rPr lang="en-US" dirty="0" err="1" smtClean="0"/>
              <a:t>mystring</a:t>
            </a:r>
            <a:endParaRPr lang="en-US" dirty="0" smtClean="0"/>
          </a:p>
          <a:p>
            <a:pPr lvl="2"/>
            <a:r>
              <a:rPr lang="en-US" dirty="0" smtClean="0"/>
              <a:t>% matches any 0-n characters</a:t>
            </a:r>
          </a:p>
          <a:p>
            <a:pPr lvl="2"/>
            <a:r>
              <a:rPr lang="en-US" dirty="0" smtClean="0"/>
              <a:t>_ matches a single character</a:t>
            </a:r>
          </a:p>
          <a:p>
            <a:pPr lvl="1"/>
            <a:endParaRPr lang="en-US" dirty="0"/>
          </a:p>
        </p:txBody>
      </p:sp>
    </p:spTree>
    <p:extLst>
      <p:ext uri="{BB962C8B-B14F-4D97-AF65-F5344CB8AC3E}">
        <p14:creationId xmlns:p14="http://schemas.microsoft.com/office/powerpoint/2010/main" val="1239005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Joins – link 2 or more tables</a:t>
            </a:r>
            <a:endParaRPr lang="en-US" dirty="0"/>
          </a:p>
        </p:txBody>
      </p:sp>
      <p:sp>
        <p:nvSpPr>
          <p:cNvPr id="3" name="Content Placeholder 2"/>
          <p:cNvSpPr>
            <a:spLocks noGrp="1"/>
          </p:cNvSpPr>
          <p:nvPr>
            <p:ph idx="1"/>
          </p:nvPr>
        </p:nvSpPr>
        <p:spPr/>
        <p:txBody>
          <a:bodyPr/>
          <a:lstStyle/>
          <a:p>
            <a:r>
              <a:rPr lang="en-US" dirty="0" smtClean="0"/>
              <a:t>You can create an  implicit join by having multiple tables in the FROM section, separated by commas.  This is not recommended because you need to be careful of the WHERE clause, and might inadvertently get the wrong results.  This is usually an inner join.</a:t>
            </a:r>
          </a:p>
          <a:p>
            <a:endParaRPr lang="en-US" dirty="0"/>
          </a:p>
          <a:p>
            <a:r>
              <a:rPr lang="en-US" dirty="0" smtClean="0"/>
              <a:t>Select [Customer].[</a:t>
            </a:r>
            <a:r>
              <a:rPr lang="en-US" dirty="0" err="1" smtClean="0"/>
              <a:t>LastName</a:t>
            </a:r>
            <a:r>
              <a:rPr lang="en-US" dirty="0" smtClean="0"/>
              <a:t>], [Customer].[</a:t>
            </a:r>
            <a:r>
              <a:rPr lang="en-US" dirty="0" err="1" smtClean="0"/>
              <a:t>FirstName</a:t>
            </a:r>
            <a:r>
              <a:rPr lang="en-US" dirty="0" smtClean="0"/>
              <a:t>] FROM Customers, Policies WHERE [Customer].[</a:t>
            </a:r>
            <a:r>
              <a:rPr lang="en-US" dirty="0" err="1" smtClean="0"/>
              <a:t>CustomerID</a:t>
            </a:r>
            <a:r>
              <a:rPr lang="en-US" dirty="0" smtClean="0"/>
              <a:t>]=[Policies].[</a:t>
            </a:r>
            <a:r>
              <a:rPr lang="en-US" dirty="0" err="1" smtClean="0"/>
              <a:t>CustomerID</a:t>
            </a:r>
            <a:r>
              <a:rPr lang="en-US" dirty="0" smtClean="0"/>
              <a:t>] and [Policy].Count(*) &gt; 3;</a:t>
            </a:r>
          </a:p>
          <a:p>
            <a:endParaRPr lang="en-US" dirty="0"/>
          </a:p>
        </p:txBody>
      </p:sp>
    </p:spTree>
    <p:extLst>
      <p:ext uri="{BB962C8B-B14F-4D97-AF65-F5344CB8AC3E}">
        <p14:creationId xmlns:p14="http://schemas.microsoft.com/office/powerpoint/2010/main" val="669962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Joins – Data is in both tables</a:t>
            </a:r>
            <a:endParaRPr lang="en-US" dirty="0"/>
          </a:p>
        </p:txBody>
      </p:sp>
      <p:sp>
        <p:nvSpPr>
          <p:cNvPr id="3" name="Content Placeholder 2"/>
          <p:cNvSpPr>
            <a:spLocks noGrp="1"/>
          </p:cNvSpPr>
          <p:nvPr>
            <p:ph idx="1"/>
          </p:nvPr>
        </p:nvSpPr>
        <p:spPr/>
        <p:txBody>
          <a:bodyPr/>
          <a:lstStyle/>
          <a:p>
            <a:r>
              <a:rPr lang="en-US" dirty="0" smtClean="0"/>
              <a:t>An inner join returns only data where the keys exist in both the tables of the join.  This usually uses foreign key of one table, and a primary key of another, along with any conditions and calculations</a:t>
            </a:r>
          </a:p>
          <a:p>
            <a:endParaRPr lang="en-US" dirty="0"/>
          </a:p>
        </p:txBody>
      </p:sp>
      <p:pic>
        <p:nvPicPr>
          <p:cNvPr id="4" name="Picture 3"/>
          <p:cNvPicPr>
            <a:picLocks noChangeAspect="1"/>
          </p:cNvPicPr>
          <p:nvPr/>
        </p:nvPicPr>
        <p:blipFill>
          <a:blip r:embed="rId2"/>
          <a:stretch>
            <a:fillRect/>
          </a:stretch>
        </p:blipFill>
        <p:spPr>
          <a:xfrm>
            <a:off x="3895725" y="3270623"/>
            <a:ext cx="2657475" cy="2819400"/>
          </a:xfrm>
          <a:prstGeom prst="rect">
            <a:avLst/>
          </a:prstGeom>
        </p:spPr>
      </p:pic>
    </p:spTree>
    <p:extLst>
      <p:ext uri="{BB962C8B-B14F-4D97-AF65-F5344CB8AC3E}">
        <p14:creationId xmlns:p14="http://schemas.microsoft.com/office/powerpoint/2010/main" val="3823154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1796</TotalTime>
  <Words>1144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Learning SQL</vt:lpstr>
      <vt:lpstr>SQL</vt:lpstr>
      <vt:lpstr>Relational Database</vt:lpstr>
      <vt:lpstr>Primary Keys</vt:lpstr>
      <vt:lpstr>Foreign Keys (FK)</vt:lpstr>
      <vt:lpstr>CRUD</vt:lpstr>
      <vt:lpstr>Select – Get the data you want</vt:lpstr>
      <vt:lpstr>Implicit Joins – link 2 or more tables</vt:lpstr>
      <vt:lpstr>Inner Joins – Data is in both tables</vt:lpstr>
      <vt:lpstr>Outer Joins – All the data in one table, and matches in the other</vt:lpstr>
      <vt:lpstr>Cross Join</vt:lpstr>
      <vt:lpstr>Group By</vt:lpstr>
      <vt:lpstr>Having – aggregate functions in a group by</vt:lpstr>
      <vt:lpstr>INSERT – Add new rows (with unique key)</vt:lpstr>
      <vt:lpstr>Update – alter existing data</vt:lpstr>
      <vt:lpstr>What are relational databases good for?</vt:lpstr>
      <vt:lpstr>What are relational databases not good for?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SQL</dc:title>
  <dc:creator>Scherer,Mark</dc:creator>
  <cp:lastModifiedBy>Scherer,Mark</cp:lastModifiedBy>
  <cp:revision>28</cp:revision>
  <dcterms:created xsi:type="dcterms:W3CDTF">2018-09-22T22:17:47Z</dcterms:created>
  <dcterms:modified xsi:type="dcterms:W3CDTF">2018-09-24T16:55:45Z</dcterms:modified>
</cp:coreProperties>
</file>