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12"/>
  </p:notesMasterIdLst>
  <p:handoutMasterIdLst>
    <p:handoutMasterId r:id="rId13"/>
  </p:handoutMasterIdLst>
  <p:sldIdLst>
    <p:sldId id="805" r:id="rId2"/>
    <p:sldId id="806" r:id="rId3"/>
    <p:sldId id="807" r:id="rId4"/>
    <p:sldId id="811" r:id="rId5"/>
    <p:sldId id="809" r:id="rId6"/>
    <p:sldId id="810" r:id="rId7"/>
    <p:sldId id="808" r:id="rId8"/>
    <p:sldId id="812" r:id="rId9"/>
    <p:sldId id="813" r:id="rId10"/>
    <p:sldId id="814" r:id="rId1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春花" initials="LCH" lastIdx="3" clrIdx="0">
    <p:extLst>
      <p:ext uri="{19B8F6BF-5375-455C-9EA6-DF929625EA0E}">
        <p15:presenceInfo xmlns:p15="http://schemas.microsoft.com/office/powerpoint/2012/main" userId="刘春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99"/>
    <a:srgbClr val="E5F3FF"/>
    <a:srgbClr val="0000CC"/>
    <a:srgbClr val="0000FF"/>
    <a:srgbClr val="990000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5501" autoAdjust="0"/>
  </p:normalViewPr>
  <p:slideViewPr>
    <p:cSldViewPr>
      <p:cViewPr varScale="1">
        <p:scale>
          <a:sx n="115" d="100"/>
          <a:sy n="115" d="100"/>
        </p:scale>
        <p:origin x="17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0" y="-102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57563D5-1771-4685-8E96-E652D6CC2D38}" type="datetimeFigureOut">
              <a:rPr lang="en-US"/>
              <a:pPr>
                <a:defRPr/>
              </a:pPr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AF90E5-AA84-48FD-83DC-8669338FEC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7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EBDFCC-B426-43AD-A3F7-5857D54F4DCB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65" tIns="47133" rIns="94265" bIns="4713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78488" cy="4606925"/>
          </a:xfrm>
          <a:prstGeom prst="rect">
            <a:avLst/>
          </a:prstGeom>
        </p:spPr>
        <p:txBody>
          <a:bodyPr vert="horz" lIns="94265" tIns="47133" rIns="94265" bIns="47133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9815BF3-9B10-4827-917E-112EF632E2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686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 userDrawn="1"/>
        </p:nvGraphicFramePr>
        <p:xfrm>
          <a:off x="7974013" y="184150"/>
          <a:ext cx="990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8" r:id="rId3" imgW="771429" imgH="733333" progId="PBrush">
                  <p:embed/>
                </p:oleObj>
              </mc:Choice>
              <mc:Fallback>
                <p:oleObj r:id="rId3" imgW="771429" imgH="73333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184150"/>
                        <a:ext cx="9906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8"/>
          <p:cNvSpPr txBox="1">
            <a:spLocks noChangeArrowheads="1"/>
          </p:cNvSpPr>
          <p:nvPr userDrawn="1"/>
        </p:nvSpPr>
        <p:spPr bwMode="auto">
          <a:xfrm>
            <a:off x="7740650" y="160338"/>
            <a:ext cx="1368425" cy="10366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8596" y="164305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071538" y="3929066"/>
            <a:ext cx="6000792" cy="1143008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7974013" y="184150"/>
          <a:ext cx="990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42" r:id="rId3" imgW="771429" imgH="733333" progId="PBrush">
                  <p:embed/>
                </p:oleObj>
              </mc:Choice>
              <mc:Fallback>
                <p:oleObj r:id="rId3" imgW="771429" imgH="73333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184150"/>
                        <a:ext cx="9906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E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251520" y="1219200"/>
            <a:ext cx="8640960" cy="53061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992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6BC13E-C4ED-4ED5-B0E1-8921C6706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5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7974013" y="184150"/>
          <a:ext cx="990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6" r:id="rId3" imgW="771429" imgH="733333" progId="PBrush">
                  <p:embed/>
                </p:oleObj>
              </mc:Choice>
              <mc:Fallback>
                <p:oleObj r:id="rId3" imgW="771429" imgH="73333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184150"/>
                        <a:ext cx="9906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08450" y="6643688"/>
            <a:ext cx="1390650" cy="2143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2A8114-EE9E-4C13-B63F-541BB7A3D53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08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250825" y="152400"/>
            <a:ext cx="7535863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179388" y="1219200"/>
            <a:ext cx="8785225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9" name="Object 14"/>
          <p:cNvGraphicFramePr>
            <a:graphicFrameLocks noChangeAspect="1"/>
          </p:cNvGraphicFramePr>
          <p:nvPr/>
        </p:nvGraphicFramePr>
        <p:xfrm>
          <a:off x="7974013" y="184150"/>
          <a:ext cx="990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r:id="rId6" imgW="771429" imgH="733333" progId="PBrush">
                  <p:embed/>
                </p:oleObj>
              </mc:Choice>
              <mc:Fallback>
                <p:oleObj r:id="rId6" imgW="771429" imgH="733333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184150"/>
                        <a:ext cx="9906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6315" r:id="rId1"/>
    <p:sldLayoutId id="2147486316" r:id="rId2"/>
    <p:sldLayoutId id="2147486317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ook Antiqua" pitchFamily="18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ook Antiqua" pitchFamily="18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ook Antiqua" pitchFamily="18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ook Antiqua" pitchFamily="18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  <a:ea typeface="华文中宋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689F4D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8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0.png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21.png"/><Relationship Id="rId10" Type="http://schemas.openxmlformats.org/officeDocument/2006/relationships/image" Target="../media/image24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9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0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帧结构</a:t>
            </a:r>
            <a:endParaRPr lang="zh-CN" dirty="0"/>
          </a:p>
        </p:txBody>
      </p:sp>
      <p:sp>
        <p:nvSpPr>
          <p:cNvPr id="1332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689F4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6B7F15-F14D-4BE7-87EE-A087A94A7EC1}" type="slidenum">
              <a:rPr lang="en-US" altLang="en-US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25136"/>
              </p:ext>
            </p:extLst>
          </p:nvPr>
        </p:nvGraphicFramePr>
        <p:xfrm>
          <a:off x="755576" y="1700808"/>
          <a:ext cx="6480719" cy="1656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9571">
                  <a:extLst>
                    <a:ext uri="{9D8B030D-6E8A-4147-A177-3AD203B41FA5}">
                      <a16:colId xmlns:a16="http://schemas.microsoft.com/office/drawing/2014/main" val="255926954"/>
                    </a:ext>
                  </a:extLst>
                </a:gridCol>
                <a:gridCol w="2480574">
                  <a:extLst>
                    <a:ext uri="{9D8B030D-6E8A-4147-A177-3AD203B41FA5}">
                      <a16:colId xmlns:a16="http://schemas.microsoft.com/office/drawing/2014/main" val="123239527"/>
                    </a:ext>
                  </a:extLst>
                </a:gridCol>
                <a:gridCol w="2480574">
                  <a:extLst>
                    <a:ext uri="{9D8B030D-6E8A-4147-A177-3AD203B41FA5}">
                      <a16:colId xmlns:a16="http://schemas.microsoft.com/office/drawing/2014/main" val="1349336435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Cyclic prefix</a:t>
                      </a:r>
                      <a:endParaRPr lang="zh-CN" sz="900" b="1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4016257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15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Normal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67638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Normal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757838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Normal, Extended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84555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120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Normal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635439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240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Normal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675595"/>
                  </a:ext>
                </a:extLst>
              </a:tr>
            </a:tbl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700406"/>
              </p:ext>
            </p:extLst>
          </p:nvPr>
        </p:nvGraphicFramePr>
        <p:xfrm>
          <a:off x="1476227" y="1745572"/>
          <a:ext cx="1428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18" name="Equation" r:id="rId3" imgW="139639" imgH="152334" progId="Equation.DSMT4">
                  <p:embed/>
                </p:oleObj>
              </mc:Choice>
              <mc:Fallback>
                <p:oleObj name="Equation" r:id="rId3" imgW="139639" imgH="15233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227" y="1745572"/>
                        <a:ext cx="1428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247353"/>
              </p:ext>
            </p:extLst>
          </p:nvPr>
        </p:nvGraphicFramePr>
        <p:xfrm>
          <a:off x="3131840" y="1716998"/>
          <a:ext cx="9620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19" name="Equation" r:id="rId5" imgW="952087" imgH="215806" progId="Equation.DSMT4">
                  <p:embed/>
                </p:oleObj>
              </mc:Choice>
              <mc:Fallback>
                <p:oleObj name="Equation" r:id="rId5" imgW="952087" imgH="2158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716998"/>
                        <a:ext cx="96202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339752" y="1303316"/>
            <a:ext cx="37167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Table 4.2-1: Supported transmission numerologies.</a:t>
            </a:r>
            <a:endParaRPr kumimoji="0" lang="en-GB" altLang="zh-CN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39314"/>
              </p:ext>
            </p:extLst>
          </p:nvPr>
        </p:nvGraphicFramePr>
        <p:xfrm>
          <a:off x="736344" y="3986239"/>
          <a:ext cx="6527054" cy="1763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9761">
                  <a:extLst>
                    <a:ext uri="{9D8B030D-6E8A-4147-A177-3AD203B41FA5}">
                      <a16:colId xmlns:a16="http://schemas.microsoft.com/office/drawing/2014/main" val="1683487356"/>
                    </a:ext>
                  </a:extLst>
                </a:gridCol>
                <a:gridCol w="1811152">
                  <a:extLst>
                    <a:ext uri="{9D8B030D-6E8A-4147-A177-3AD203B41FA5}">
                      <a16:colId xmlns:a16="http://schemas.microsoft.com/office/drawing/2014/main" val="3830850016"/>
                    </a:ext>
                  </a:extLst>
                </a:gridCol>
                <a:gridCol w="1994058">
                  <a:extLst>
                    <a:ext uri="{9D8B030D-6E8A-4147-A177-3AD203B41FA5}">
                      <a16:colId xmlns:a16="http://schemas.microsoft.com/office/drawing/2014/main" val="2191404559"/>
                    </a:ext>
                  </a:extLst>
                </a:gridCol>
                <a:gridCol w="1632083">
                  <a:extLst>
                    <a:ext uri="{9D8B030D-6E8A-4147-A177-3AD203B41FA5}">
                      <a16:colId xmlns:a16="http://schemas.microsoft.com/office/drawing/2014/main" val="2343456739"/>
                    </a:ext>
                  </a:extLst>
                </a:gridCol>
              </a:tblGrid>
              <a:tr h="450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1731776"/>
                  </a:ext>
                </a:extLst>
              </a:tr>
              <a:tr h="262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248326"/>
                  </a:ext>
                </a:extLst>
              </a:tr>
              <a:tr h="262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7623859"/>
                  </a:ext>
                </a:extLst>
              </a:tr>
              <a:tr h="262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442246"/>
                  </a:ext>
                </a:extLst>
              </a:tr>
              <a:tr h="262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578383"/>
                  </a:ext>
                </a:extLst>
              </a:tr>
              <a:tr h="262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160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16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516766"/>
                  </a:ext>
                </a:extLst>
              </a:tr>
            </a:tbl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089808"/>
              </p:ext>
            </p:extLst>
          </p:nvPr>
        </p:nvGraphicFramePr>
        <p:xfrm>
          <a:off x="1146801" y="4074975"/>
          <a:ext cx="232602" cy="263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0" name="Equation" r:id="rId7" imgW="139639" imgH="152334" progId="Equation.DSMT4">
                  <p:embed/>
                </p:oleObj>
              </mc:Choice>
              <mc:Fallback>
                <p:oleObj name="Equation" r:id="rId7" imgW="139639" imgH="15233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801" y="4074975"/>
                        <a:ext cx="232602" cy="263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498541"/>
              </p:ext>
            </p:extLst>
          </p:nvPr>
        </p:nvGraphicFramePr>
        <p:xfrm>
          <a:off x="2423076" y="3999651"/>
          <a:ext cx="558245" cy="41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1" name="Equation" r:id="rId9" imgW="342751" imgH="241195" progId="Equation.DSMT4">
                  <p:embed/>
                </p:oleObj>
              </mc:Choice>
              <mc:Fallback>
                <p:oleObj name="Equation" r:id="rId9" imgW="342751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076" y="3999651"/>
                        <a:ext cx="558245" cy="418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39402"/>
              </p:ext>
            </p:extLst>
          </p:nvPr>
        </p:nvGraphicFramePr>
        <p:xfrm>
          <a:off x="4283968" y="4005194"/>
          <a:ext cx="728820" cy="40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2" name="Equation" r:id="rId11" imgW="444307" imgH="228501" progId="Equation.DSMT4">
                  <p:embed/>
                </p:oleObj>
              </mc:Choice>
              <mc:Fallback>
                <p:oleObj name="Equation" r:id="rId11" imgW="444307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005194"/>
                        <a:ext cx="728820" cy="403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559187"/>
              </p:ext>
            </p:extLst>
          </p:nvPr>
        </p:nvGraphicFramePr>
        <p:xfrm>
          <a:off x="6056461" y="3993221"/>
          <a:ext cx="961422" cy="40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3" name="Equation" r:id="rId13" imgW="571252" imgH="228501" progId="Equation.DSMT4">
                  <p:embed/>
                </p:oleObj>
              </mc:Choice>
              <mc:Fallback>
                <p:oleObj name="Equation" r:id="rId13" imgW="571252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461" y="3993221"/>
                        <a:ext cx="961422" cy="403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55576" y="3556174"/>
            <a:ext cx="7251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Table 4.3.2-1: Number of OFDM symbols per slot, slots per frame, and slots per subframe for normal cyclic prefix.</a:t>
            </a:r>
            <a:endParaRPr kumimoji="0" lang="en-GB" altLang="zh-CN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4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小区搜索</a:t>
            </a:r>
            <a:endParaRPr lang="zh-CN" dirty="0"/>
          </a:p>
        </p:txBody>
      </p:sp>
      <p:sp>
        <p:nvSpPr>
          <p:cNvPr id="1332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689F4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6B7F15-F14D-4BE7-87EE-A087A94A7EC1}" type="slidenum">
              <a:rPr lang="en-US" altLang="en-US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047844" y="191777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发端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1759812" y="2889648"/>
                <a:ext cx="187220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根据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zh-CN" altLang="en-US" smtClean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mtClean="0">
                    <a:solidFill>
                      <a:schemeClr val="tx1"/>
                    </a:solidFill>
                  </a:rPr>
                  <a:t>生成</a:t>
                </a:r>
                <a:r>
                  <a:rPr lang="en-US" altLang="zh-CN" smtClean="0">
                    <a:solidFill>
                      <a:schemeClr val="tx1"/>
                    </a:solidFill>
                  </a:rPr>
                  <a:t>PSS</a:t>
                </a:r>
                <a:r>
                  <a:rPr lang="zh-CN" altLang="en-US" smtClean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mtClean="0">
                    <a:solidFill>
                      <a:schemeClr val="tx1"/>
                    </a:solidFill>
                  </a:rPr>
                  <a:t>SSS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812" y="2889648"/>
                <a:ext cx="1872208" cy="576064"/>
              </a:xfrm>
              <a:prstGeom prst="rect">
                <a:avLst/>
              </a:prstGeom>
              <a:blipFill>
                <a:blip r:embed="rId3"/>
                <a:stretch>
                  <a:fillRect t="-808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1759812" y="3861520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调制</a:t>
            </a:r>
            <a:r>
              <a:rPr lang="en-US" altLang="zh-CN" smtClean="0">
                <a:solidFill>
                  <a:schemeClr val="tx1"/>
                </a:solidFill>
              </a:rPr>
              <a:t>PBCH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59812" y="483339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资源映射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763688" y="5805264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ifft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139952" y="4365104"/>
            <a:ext cx="1202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信道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肘形连接符 55"/>
          <p:cNvCxnSpPr>
            <a:stCxn id="54" idx="2"/>
            <a:endCxn id="55" idx="2"/>
          </p:cNvCxnSpPr>
          <p:nvPr/>
        </p:nvCxnSpPr>
        <p:spPr>
          <a:xfrm rot="5400000" flipH="1" flipV="1">
            <a:off x="3000529" y="4640431"/>
            <a:ext cx="1440160" cy="2041634"/>
          </a:xfrm>
          <a:prstGeom prst="bentConnector3">
            <a:avLst>
              <a:gd name="adj1" fmla="val -15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048164" y="1917776"/>
            <a:ext cx="1368152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接收信号</a:t>
            </a:r>
            <a:endParaRPr lang="zh-CN" altLang="en-US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5796136" y="2889647"/>
                <a:ext cx="1872208" cy="71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>
                    <a:solidFill>
                      <a:schemeClr val="tx1"/>
                    </a:solidFill>
                  </a:rPr>
                  <a:t>PSS </a:t>
                </a:r>
                <a:r>
                  <a:rPr lang="zh-CN" altLang="en-US" sz="1600" smtClean="0">
                    <a:solidFill>
                      <a:schemeClr val="tx1"/>
                    </a:solidFill>
                  </a:rPr>
                  <a:t>检测，得到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889647"/>
                <a:ext cx="1872208" cy="714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/>
          <p:cNvCxnSpPr>
            <a:stCxn id="48" idx="4"/>
            <a:endCxn id="50" idx="0"/>
          </p:cNvCxnSpPr>
          <p:nvPr/>
        </p:nvCxnSpPr>
        <p:spPr>
          <a:xfrm>
            <a:off x="2695916" y="2493840"/>
            <a:ext cx="0" cy="39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684654" y="3465712"/>
            <a:ext cx="0" cy="39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2684654" y="4455232"/>
            <a:ext cx="0" cy="39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2695916" y="5409456"/>
            <a:ext cx="0" cy="39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732240" y="2493840"/>
            <a:ext cx="0" cy="395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796136" y="3879168"/>
            <a:ext cx="18722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频偏估计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8" idx="2"/>
          </p:cNvCxnSpPr>
          <p:nvPr/>
        </p:nvCxnSpPr>
        <p:spPr>
          <a:xfrm>
            <a:off x="6732240" y="3604246"/>
            <a:ext cx="0" cy="274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5796136" y="4833392"/>
                <a:ext cx="1872208" cy="683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smtClean="0">
                    <a:solidFill>
                      <a:schemeClr val="tx1"/>
                    </a:solidFill>
                  </a:rPr>
                  <a:t>SSS</a:t>
                </a:r>
                <a:r>
                  <a:rPr lang="zh-CN" altLang="en-US" sz="1600" smtClean="0">
                    <a:solidFill>
                      <a:schemeClr val="tx1"/>
                    </a:solidFill>
                  </a:rPr>
                  <a:t>检测，得到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833392"/>
                <a:ext cx="1872208" cy="683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/>
          <p:cNvCxnSpPr/>
          <p:nvPr/>
        </p:nvCxnSpPr>
        <p:spPr>
          <a:xfrm>
            <a:off x="6732240" y="4437584"/>
            <a:ext cx="0" cy="395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5796136" y="5813644"/>
                <a:ext cx="1872208" cy="576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smtClean="0">
                    <a:solidFill>
                      <a:schemeClr val="tx1"/>
                    </a:solidFill>
                  </a:rPr>
                  <a:t>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cell</m:t>
                        </m:r>
                      </m:sup>
                    </m:sSubSup>
                  </m:oMath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813644"/>
                <a:ext cx="1872208" cy="5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/>
          <p:cNvCxnSpPr>
            <a:stCxn id="66" idx="2"/>
          </p:cNvCxnSpPr>
          <p:nvPr/>
        </p:nvCxnSpPr>
        <p:spPr>
          <a:xfrm>
            <a:off x="6732240" y="5517232"/>
            <a:ext cx="1702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5" idx="0"/>
            <a:endCxn id="57" idx="2"/>
          </p:cNvCxnSpPr>
          <p:nvPr/>
        </p:nvCxnSpPr>
        <p:spPr>
          <a:xfrm rot="5400000" flipH="1" flipV="1">
            <a:off x="4315147" y="2632087"/>
            <a:ext cx="2159296" cy="1306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56291" y="1248823"/>
            <a:ext cx="169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物理小区标识：</a:t>
            </a:r>
            <a:endParaRPr lang="zh-CN" altLang="en-US"/>
          </a:p>
        </p:txBody>
      </p:sp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757274"/>
              </p:ext>
            </p:extLst>
          </p:nvPr>
        </p:nvGraphicFramePr>
        <p:xfrm>
          <a:off x="2098483" y="1263987"/>
          <a:ext cx="1709429" cy="354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7" imgW="1053643" imgH="215806" progId="Equation.DSMT4">
                  <p:embed/>
                </p:oleObj>
              </mc:Choice>
              <mc:Fallback>
                <p:oleObj name="Equation" r:id="rId7" imgW="1053643" imgH="215806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483" y="1263987"/>
                        <a:ext cx="1709429" cy="354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173833"/>
              </p:ext>
            </p:extLst>
          </p:nvPr>
        </p:nvGraphicFramePr>
        <p:xfrm>
          <a:off x="4971298" y="1295141"/>
          <a:ext cx="1404574" cy="323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Equation" r:id="rId9" imgW="952087" imgH="215806" progId="Equation.DSMT4">
                  <p:embed/>
                </p:oleObj>
              </mc:Choice>
              <mc:Fallback>
                <p:oleObj name="Equation" r:id="rId9" imgW="952087" imgH="215806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298" y="1295141"/>
                        <a:ext cx="1404574" cy="323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272104"/>
              </p:ext>
            </p:extLst>
          </p:nvPr>
        </p:nvGraphicFramePr>
        <p:xfrm>
          <a:off x="6521548" y="1278880"/>
          <a:ext cx="1075270" cy="32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Equation" r:id="rId11" imgW="710891" imgH="215806" progId="Equation.DSMT4">
                  <p:embed/>
                </p:oleObj>
              </mc:Choice>
              <mc:Fallback>
                <p:oleObj name="Equation" r:id="rId11" imgW="710891" imgH="215806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548" y="1278880"/>
                        <a:ext cx="1075270" cy="32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文本框 73"/>
          <p:cNvSpPr txBox="1"/>
          <p:nvPr/>
        </p:nvSpPr>
        <p:spPr>
          <a:xfrm>
            <a:off x="4342745" y="1272001"/>
            <a:ext cx="69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其中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7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帧结构</a:t>
            </a:r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212735" y="2783383"/>
                <a:ext cx="6408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mtClean="0"/>
                  <a:t>0</a:t>
                </a:r>
                <a:r>
                  <a:rPr lang="zh-CN" altLang="en-US" smtClean="0"/>
                  <a:t>，对应的子载波间隔为</a:t>
                </a:r>
                <a:r>
                  <a:rPr lang="en-US" altLang="zh-CN" smtClean="0"/>
                  <a:t>15kHz</a:t>
                </a:r>
                <a:r>
                  <a:rPr lang="zh-CN" altLang="en-US" smtClean="0"/>
                  <a:t>，一帧</a:t>
                </a:r>
                <a:r>
                  <a:rPr lang="en-US" altLang="zh-CN" smtClean="0"/>
                  <a:t>10ms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35" y="2783383"/>
                <a:ext cx="6408712" cy="369332"/>
              </a:xfrm>
              <a:prstGeom prst="rect">
                <a:avLst/>
              </a:prstGeom>
              <a:blipFill>
                <a:blip r:embed="rId3"/>
                <a:stretch>
                  <a:fillRect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375632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40849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06066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71283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4596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03492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72388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35701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47317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25990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22784"/>
              </p:ext>
            </p:extLst>
          </p:nvPr>
        </p:nvGraphicFramePr>
        <p:xfrm>
          <a:off x="349711" y="1321343"/>
          <a:ext cx="3286186" cy="893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664">
                  <a:extLst>
                    <a:ext uri="{9D8B030D-6E8A-4147-A177-3AD203B41FA5}">
                      <a16:colId xmlns:a16="http://schemas.microsoft.com/office/drawing/2014/main" val="1683487356"/>
                    </a:ext>
                  </a:extLst>
                </a:gridCol>
                <a:gridCol w="911864">
                  <a:extLst>
                    <a:ext uri="{9D8B030D-6E8A-4147-A177-3AD203B41FA5}">
                      <a16:colId xmlns:a16="http://schemas.microsoft.com/office/drawing/2014/main" val="3830850016"/>
                    </a:ext>
                  </a:extLst>
                </a:gridCol>
                <a:gridCol w="1003951">
                  <a:extLst>
                    <a:ext uri="{9D8B030D-6E8A-4147-A177-3AD203B41FA5}">
                      <a16:colId xmlns:a16="http://schemas.microsoft.com/office/drawing/2014/main" val="2191404559"/>
                    </a:ext>
                  </a:extLst>
                </a:gridCol>
                <a:gridCol w="821707">
                  <a:extLst>
                    <a:ext uri="{9D8B030D-6E8A-4147-A177-3AD203B41FA5}">
                      <a16:colId xmlns:a16="http://schemas.microsoft.com/office/drawing/2014/main" val="2343456739"/>
                    </a:ext>
                  </a:extLst>
                </a:gridCol>
              </a:tblGrid>
              <a:tr h="2075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1731776"/>
                  </a:ext>
                </a:extLst>
              </a:tr>
              <a:tr h="120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zh-CN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zh-CN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48326"/>
                  </a:ext>
                </a:extLst>
              </a:tr>
              <a:tr h="120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7623859"/>
                  </a:ext>
                </a:extLst>
              </a:tr>
              <a:tr h="120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442246"/>
                  </a:ext>
                </a:extLst>
              </a:tr>
              <a:tr h="120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578383"/>
                  </a:ext>
                </a:extLst>
              </a:tr>
              <a:tr h="120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160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16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516766"/>
                  </a:ext>
                </a:extLst>
              </a:tr>
            </a:tbl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53072"/>
              </p:ext>
            </p:extLst>
          </p:nvPr>
        </p:nvGraphicFramePr>
        <p:xfrm>
          <a:off x="551573" y="1356769"/>
          <a:ext cx="117109" cy="13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2" name="Equation" r:id="rId4" imgW="139639" imgH="152334" progId="Equation.DSMT4">
                  <p:embed/>
                </p:oleObj>
              </mc:Choice>
              <mc:Fallback>
                <p:oleObj name="Equation" r:id="rId4" imgW="139639" imgH="152334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73" y="1356769"/>
                        <a:ext cx="117109" cy="132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865983"/>
              </p:ext>
            </p:extLst>
          </p:nvPr>
        </p:nvGraphicFramePr>
        <p:xfrm>
          <a:off x="1208298" y="1309900"/>
          <a:ext cx="281060" cy="21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3" name="Equation" r:id="rId6" imgW="342751" imgH="241195" progId="Equation.DSMT4">
                  <p:embed/>
                </p:oleObj>
              </mc:Choice>
              <mc:Fallback>
                <p:oleObj name="Equation" r:id="rId6" imgW="342751" imgH="241195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298" y="1309900"/>
                        <a:ext cx="281060" cy="210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192058"/>
              </p:ext>
            </p:extLst>
          </p:nvPr>
        </p:nvGraphicFramePr>
        <p:xfrm>
          <a:off x="2164475" y="1313803"/>
          <a:ext cx="366940" cy="20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4" name="Equation" r:id="rId8" imgW="444307" imgH="228501" progId="Equation.DSMT4">
                  <p:embed/>
                </p:oleObj>
              </mc:Choice>
              <mc:Fallback>
                <p:oleObj name="Equation" r:id="rId8" imgW="444307" imgH="228501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475" y="1313803"/>
                        <a:ext cx="366940" cy="20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81913"/>
              </p:ext>
            </p:extLst>
          </p:nvPr>
        </p:nvGraphicFramePr>
        <p:xfrm>
          <a:off x="2994789" y="1321636"/>
          <a:ext cx="484048" cy="20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5" name="Equation" r:id="rId10" imgW="571252" imgH="228501" progId="Equation.DSMT4">
                  <p:embed/>
                </p:oleObj>
              </mc:Choice>
              <mc:Fallback>
                <p:oleObj name="Equation" r:id="rId10" imgW="571252" imgH="228501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789" y="1321636"/>
                        <a:ext cx="484048" cy="20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左大括号 4"/>
          <p:cNvSpPr/>
          <p:nvPr/>
        </p:nvSpPr>
        <p:spPr>
          <a:xfrm rot="5400000">
            <a:off x="4448273" y="141416"/>
            <a:ext cx="292026" cy="63467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 rot="5400000">
            <a:off x="4024175" y="2082136"/>
            <a:ext cx="113564" cy="54106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11391" y="4778059"/>
            <a:ext cx="539131" cy="30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1ms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375632" y="4264230"/>
            <a:ext cx="541065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75632" y="3927257"/>
            <a:ext cx="0" cy="33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808188" y="3927257"/>
            <a:ext cx="4978096" cy="33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375630" y="5085184"/>
            <a:ext cx="802140" cy="333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06235" y="5085184"/>
            <a:ext cx="802140" cy="333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36840" y="5085184"/>
            <a:ext cx="802140" cy="333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84980" y="5085184"/>
            <a:ext cx="802140" cy="333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62525" y="5085184"/>
            <a:ext cx="802140" cy="333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86595" y="5085184"/>
            <a:ext cx="802140" cy="333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375630" y="4844244"/>
            <a:ext cx="0" cy="24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786283" y="4624270"/>
            <a:ext cx="1602452" cy="4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654574" y="4964843"/>
            <a:ext cx="3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4788854" y="2100991"/>
            <a:ext cx="186655" cy="7013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417091" y="5713490"/>
            <a:ext cx="1008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14</a:t>
            </a:r>
            <a:r>
              <a:rPr lang="zh-CN" altLang="en-US" sz="1400" smtClean="0"/>
              <a:t>个符号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205726" y="3427926"/>
            <a:ext cx="1008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</a:t>
            </a:r>
            <a:r>
              <a:rPr lang="zh-CN" altLang="en-US" sz="1400" smtClean="0"/>
              <a:t>帧</a:t>
            </a:r>
            <a:endParaRPr lang="zh-CN" altLang="en-US" sz="1400"/>
          </a:p>
        </p:txBody>
      </p:sp>
      <p:sp>
        <p:nvSpPr>
          <p:cNvPr id="56" name="文本框 55"/>
          <p:cNvSpPr txBox="1"/>
          <p:nvPr/>
        </p:nvSpPr>
        <p:spPr>
          <a:xfrm>
            <a:off x="204331" y="4179577"/>
            <a:ext cx="100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</a:t>
            </a:r>
            <a:r>
              <a:rPr lang="zh-CN" altLang="en-US" sz="1400" smtClean="0"/>
              <a:t>个子帧中有</a:t>
            </a:r>
            <a:r>
              <a:rPr lang="en-US" altLang="zh-CN" sz="1400" smtClean="0"/>
              <a:t>1</a:t>
            </a:r>
            <a:r>
              <a:rPr lang="zh-CN" altLang="en-US" sz="1400" smtClean="0"/>
              <a:t>个时隙</a:t>
            </a:r>
            <a:endParaRPr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194091" y="4916454"/>
            <a:ext cx="100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</a:t>
            </a:r>
            <a:r>
              <a:rPr lang="zh-CN" altLang="en-US" sz="1400" smtClean="0"/>
              <a:t>时隙中</a:t>
            </a:r>
            <a:r>
              <a:rPr lang="en-US" altLang="zh-CN" sz="1400" smtClean="0"/>
              <a:t>14</a:t>
            </a:r>
            <a:r>
              <a:rPr lang="zh-CN" altLang="en-US" sz="1400" smtClean="0"/>
              <a:t>个符号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9230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帧结构</a:t>
            </a:r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212735" y="2783383"/>
                <a:ext cx="6408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mtClean="0"/>
                  <a:t>，对应的子载波间隔为</a:t>
                </a:r>
                <a:r>
                  <a:rPr lang="en-US" altLang="zh-CN" smtClean="0"/>
                  <a:t>30kHz</a:t>
                </a:r>
                <a:r>
                  <a:rPr lang="zh-CN" altLang="en-US" smtClean="0"/>
                  <a:t>，一帧</a:t>
                </a:r>
                <a:r>
                  <a:rPr lang="en-US" altLang="zh-CN" smtClean="0"/>
                  <a:t>10ms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35" y="2783383"/>
                <a:ext cx="6408712" cy="369332"/>
              </a:xfrm>
              <a:prstGeom prst="rect">
                <a:avLst/>
              </a:prstGeom>
              <a:blipFill>
                <a:blip r:embed="rId3"/>
                <a:stretch>
                  <a:fillRect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375632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40849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06066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71283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4596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03492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72388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35701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47317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25990" y="3514012"/>
            <a:ext cx="4325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2051"/>
              </p:ext>
            </p:extLst>
          </p:nvPr>
        </p:nvGraphicFramePr>
        <p:xfrm>
          <a:off x="349711" y="1321343"/>
          <a:ext cx="3286186" cy="893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664">
                  <a:extLst>
                    <a:ext uri="{9D8B030D-6E8A-4147-A177-3AD203B41FA5}">
                      <a16:colId xmlns:a16="http://schemas.microsoft.com/office/drawing/2014/main" val="1683487356"/>
                    </a:ext>
                  </a:extLst>
                </a:gridCol>
                <a:gridCol w="911864">
                  <a:extLst>
                    <a:ext uri="{9D8B030D-6E8A-4147-A177-3AD203B41FA5}">
                      <a16:colId xmlns:a16="http://schemas.microsoft.com/office/drawing/2014/main" val="3830850016"/>
                    </a:ext>
                  </a:extLst>
                </a:gridCol>
                <a:gridCol w="1003951">
                  <a:extLst>
                    <a:ext uri="{9D8B030D-6E8A-4147-A177-3AD203B41FA5}">
                      <a16:colId xmlns:a16="http://schemas.microsoft.com/office/drawing/2014/main" val="2191404559"/>
                    </a:ext>
                  </a:extLst>
                </a:gridCol>
                <a:gridCol w="821707">
                  <a:extLst>
                    <a:ext uri="{9D8B030D-6E8A-4147-A177-3AD203B41FA5}">
                      <a16:colId xmlns:a16="http://schemas.microsoft.com/office/drawing/2014/main" val="2343456739"/>
                    </a:ext>
                  </a:extLst>
                </a:gridCol>
              </a:tblGrid>
              <a:tr h="2075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b="1">
                        <a:effectLst/>
                        <a:latin typeface="Arial" panose="020B0604020202020204" pitchFamily="3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1731776"/>
                  </a:ext>
                </a:extLst>
              </a:tr>
              <a:tr h="120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248326"/>
                  </a:ext>
                </a:extLst>
              </a:tr>
              <a:tr h="120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zh-CN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zh-CN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23859"/>
                  </a:ext>
                </a:extLst>
              </a:tr>
              <a:tr h="120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442246"/>
                  </a:ext>
                </a:extLst>
              </a:tr>
              <a:tr h="120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578383"/>
                  </a:ext>
                </a:extLst>
              </a:tr>
              <a:tr h="120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160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16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516766"/>
                  </a:ext>
                </a:extLst>
              </a:tr>
            </a:tbl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551573" y="1356769"/>
          <a:ext cx="117109" cy="13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6" name="Equation" r:id="rId4" imgW="139639" imgH="152334" progId="Equation.DSMT4">
                  <p:embed/>
                </p:oleObj>
              </mc:Choice>
              <mc:Fallback>
                <p:oleObj name="Equation" r:id="rId4" imgW="139639" imgH="152334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73" y="1356769"/>
                        <a:ext cx="117109" cy="132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208298" y="1309900"/>
          <a:ext cx="281060" cy="21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7" name="Equation" r:id="rId6" imgW="342751" imgH="241195" progId="Equation.DSMT4">
                  <p:embed/>
                </p:oleObj>
              </mc:Choice>
              <mc:Fallback>
                <p:oleObj name="Equation" r:id="rId6" imgW="342751" imgH="241195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298" y="1309900"/>
                        <a:ext cx="281060" cy="210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164475" y="1313803"/>
          <a:ext cx="366940" cy="20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8" name="Equation" r:id="rId8" imgW="444307" imgH="228501" progId="Equation.DSMT4">
                  <p:embed/>
                </p:oleObj>
              </mc:Choice>
              <mc:Fallback>
                <p:oleObj name="Equation" r:id="rId8" imgW="444307" imgH="228501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475" y="1313803"/>
                        <a:ext cx="366940" cy="20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2994789" y="1321636"/>
          <a:ext cx="484048" cy="20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9" name="Equation" r:id="rId10" imgW="571252" imgH="228501" progId="Equation.DSMT4">
                  <p:embed/>
                </p:oleObj>
              </mc:Choice>
              <mc:Fallback>
                <p:oleObj name="Equation" r:id="rId10" imgW="571252" imgH="228501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789" y="1321636"/>
                        <a:ext cx="484048" cy="20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左大括号 4"/>
          <p:cNvSpPr/>
          <p:nvPr/>
        </p:nvSpPr>
        <p:spPr>
          <a:xfrm rot="5400000">
            <a:off x="4448273" y="141416"/>
            <a:ext cx="292026" cy="63467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 rot="5400000">
            <a:off x="2445362" y="3602346"/>
            <a:ext cx="120800" cy="22602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57127" y="4735428"/>
            <a:ext cx="76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0.5ms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375632" y="4264230"/>
            <a:ext cx="2272864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75632" y="3927257"/>
            <a:ext cx="0" cy="33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808188" y="3927257"/>
            <a:ext cx="4425948" cy="31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375630" y="5085184"/>
            <a:ext cx="802140" cy="333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06235" y="5085184"/>
            <a:ext cx="802140" cy="333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36840" y="5085184"/>
            <a:ext cx="802140" cy="333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84980" y="5085184"/>
            <a:ext cx="802140" cy="333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62525" y="5085184"/>
            <a:ext cx="802140" cy="333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86595" y="5085184"/>
            <a:ext cx="802140" cy="333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375630" y="4844244"/>
            <a:ext cx="0" cy="24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48496" y="4672080"/>
            <a:ext cx="4740239" cy="41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654574" y="4964843"/>
            <a:ext cx="3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4788854" y="2100991"/>
            <a:ext cx="186655" cy="7013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417091" y="5713490"/>
            <a:ext cx="1008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14</a:t>
            </a:r>
            <a:r>
              <a:rPr lang="zh-CN" altLang="en-US" sz="1400" smtClean="0"/>
              <a:t>个符号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205726" y="3427926"/>
            <a:ext cx="1008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</a:t>
            </a:r>
            <a:r>
              <a:rPr lang="zh-CN" altLang="en-US" sz="1400" smtClean="0"/>
              <a:t>帧</a:t>
            </a:r>
            <a:endParaRPr lang="zh-CN" altLang="en-US" sz="1400"/>
          </a:p>
        </p:txBody>
      </p:sp>
      <p:sp>
        <p:nvSpPr>
          <p:cNvPr id="56" name="文本框 55"/>
          <p:cNvSpPr txBox="1"/>
          <p:nvPr/>
        </p:nvSpPr>
        <p:spPr>
          <a:xfrm>
            <a:off x="204331" y="4179577"/>
            <a:ext cx="100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</a:t>
            </a:r>
            <a:r>
              <a:rPr lang="zh-CN" altLang="en-US" sz="1400" smtClean="0"/>
              <a:t>个子帧中两个时隙</a:t>
            </a:r>
            <a:endParaRPr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194091" y="4916454"/>
            <a:ext cx="100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</a:t>
            </a:r>
            <a:r>
              <a:rPr lang="zh-CN" altLang="en-US" sz="1400" smtClean="0"/>
              <a:t>时隙中</a:t>
            </a:r>
            <a:r>
              <a:rPr lang="en-US" altLang="zh-CN" sz="1400" smtClean="0"/>
              <a:t>14</a:t>
            </a:r>
            <a:r>
              <a:rPr lang="zh-CN" altLang="en-US" sz="1400" smtClean="0"/>
              <a:t>个符号</a:t>
            </a:r>
            <a:endParaRPr lang="zh-CN" altLang="en-US" sz="1400"/>
          </a:p>
        </p:txBody>
      </p:sp>
      <p:sp>
        <p:nvSpPr>
          <p:cNvPr id="39" name="矩形 38"/>
          <p:cNvSpPr/>
          <p:nvPr/>
        </p:nvSpPr>
        <p:spPr>
          <a:xfrm>
            <a:off x="3961272" y="4264230"/>
            <a:ext cx="2272864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5627" y="6099041"/>
            <a:ext cx="64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一帧长度永远是</a:t>
            </a:r>
            <a:r>
              <a:rPr lang="en-US" altLang="zh-CN" smtClean="0">
                <a:solidFill>
                  <a:srgbClr val="FF0000"/>
                </a:solidFill>
              </a:rPr>
              <a:t>10ms</a:t>
            </a:r>
            <a:r>
              <a:rPr lang="zh-CN" altLang="en-US" smtClean="0">
                <a:solidFill>
                  <a:srgbClr val="FF0000"/>
                </a:solidFill>
              </a:rPr>
              <a:t>，子载波间隔变大，只有时隙数增加，且每个时隙的时间变短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SS/PBCH-block</a:t>
            </a:r>
            <a:r>
              <a:rPr lang="zh-CN" altLang="en-US" smtClean="0"/>
              <a:t>时</a:t>
            </a:r>
            <a:r>
              <a:rPr lang="zh-CN" altLang="en-US" smtClean="0"/>
              <a:t>频位置</a:t>
            </a:r>
            <a:endParaRPr lang="zh-CN" dirty="0"/>
          </a:p>
        </p:txBody>
      </p:sp>
      <p:sp>
        <p:nvSpPr>
          <p:cNvPr id="1332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689F4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6B7F15-F14D-4BE7-87EE-A087A94A7EC1}" type="slidenum">
              <a:rPr lang="en-US" altLang="en-US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99792" y="1772816"/>
            <a:ext cx="3600400" cy="360040"/>
            <a:chOff x="1043608" y="1412776"/>
            <a:chExt cx="3600400" cy="360040"/>
          </a:xfrm>
        </p:grpSpPr>
        <p:sp>
          <p:nvSpPr>
            <p:cNvPr id="2" name="矩形 1"/>
            <p:cNvSpPr/>
            <p:nvPr/>
          </p:nvSpPr>
          <p:spPr>
            <a:xfrm>
              <a:off x="1043608" y="1412776"/>
              <a:ext cx="360040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403648" y="1412776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763688" y="1412776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2123728" y="1412776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2483768" y="1412776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2843808" y="1412776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3203848" y="1412776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3563888" y="1412776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3923928" y="1412776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4283968" y="1412776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/>
          <p:cNvCxnSpPr/>
          <p:nvPr/>
        </p:nvCxnSpPr>
        <p:spPr>
          <a:xfrm>
            <a:off x="2699792" y="1556792"/>
            <a:ext cx="3600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491880" y="1264981"/>
                <a:ext cx="2160240" cy="29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smtClean="0">
                    <a:latin typeface="+mn-lt"/>
                  </a:rPr>
                  <a:t>One radio frame</a:t>
                </a:r>
                <a:r>
                  <a:rPr lang="zh-CN" altLang="en-US" sz="120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altLang="zh-CN" sz="1200" smtClean="0"/>
                  <a:t> </a:t>
                </a:r>
                <a:endParaRPr lang="zh-CN" altLang="en-US" sz="120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264981"/>
                <a:ext cx="2160240" cy="291811"/>
              </a:xfrm>
              <a:prstGeom prst="rect">
                <a:avLst/>
              </a:prstGeom>
              <a:blipFill>
                <a:blip r:embed="rId2"/>
                <a:stretch>
                  <a:fillRect l="-282" t="-4255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699792" y="2564904"/>
            <a:ext cx="3168352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915816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3139494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3363172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3586850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3810528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4034206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4257884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4481562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4705240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4928918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5152596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5376274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5599956" y="256490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H="1">
            <a:off x="2627784" y="2132856"/>
            <a:ext cx="72008" cy="43204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3059832" y="2132856"/>
            <a:ext cx="2808312" cy="3600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2681362" y="2484884"/>
            <a:ext cx="3110210" cy="80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2627784" y="4293096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+mn-lt"/>
              </a:rPr>
              <a:t>0     1    2    3    4    5    6     7    8    9   10  11   12   13</a:t>
            </a:r>
            <a:endParaRPr lang="zh-CN" altLang="en-US" sz="1200"/>
          </a:p>
        </p:txBody>
      </p:sp>
      <p:grpSp>
        <p:nvGrpSpPr>
          <p:cNvPr id="203" name="组合 202"/>
          <p:cNvGrpSpPr/>
          <p:nvPr/>
        </p:nvGrpSpPr>
        <p:grpSpPr>
          <a:xfrm>
            <a:off x="3147148" y="2780928"/>
            <a:ext cx="875577" cy="1224136"/>
            <a:chOff x="2499076" y="2924944"/>
            <a:chExt cx="875577" cy="1224136"/>
          </a:xfrm>
        </p:grpSpPr>
        <p:sp>
          <p:nvSpPr>
            <p:cNvPr id="200" name="矩形 199"/>
            <p:cNvSpPr/>
            <p:nvPr/>
          </p:nvSpPr>
          <p:spPr>
            <a:xfrm>
              <a:off x="2499076" y="3231803"/>
              <a:ext cx="216021" cy="5760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bg1"/>
                  </a:solidFill>
                </a:rPr>
                <a:t>PSS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2942265" y="3236020"/>
              <a:ext cx="216021" cy="57606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S</a:t>
              </a:r>
              <a:r>
                <a:rPr lang="en-US" altLang="zh-CN" sz="1200" smtClean="0">
                  <a:solidFill>
                    <a:schemeClr val="bg1"/>
                  </a:solidFill>
                </a:rPr>
                <a:t>SS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2726241" y="2924944"/>
              <a:ext cx="200719" cy="12241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bg1"/>
                  </a:solidFill>
                </a:rPr>
                <a:t>PBCH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3173934" y="2924944"/>
              <a:ext cx="200719" cy="12241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solidFill>
                    <a:schemeClr val="bg1"/>
                  </a:solidFill>
                </a:rPr>
                <a:t>PBCH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2950253" y="2926259"/>
              <a:ext cx="200719" cy="2244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2959652" y="3924672"/>
              <a:ext cx="200719" cy="2244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211" name="矩形 210"/>
          <p:cNvSpPr/>
          <p:nvPr/>
        </p:nvSpPr>
        <p:spPr>
          <a:xfrm>
            <a:off x="4491129" y="3087787"/>
            <a:ext cx="216021" cy="5760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PSS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934318" y="3092004"/>
            <a:ext cx="216021" cy="5760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S</a:t>
            </a:r>
            <a:r>
              <a:rPr lang="en-US" altLang="zh-CN" sz="1200" smtClean="0">
                <a:solidFill>
                  <a:schemeClr val="bg1"/>
                </a:solidFill>
              </a:rPr>
              <a:t>SS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4718294" y="2780928"/>
            <a:ext cx="200719" cy="12241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PBCH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165987" y="2780928"/>
            <a:ext cx="200719" cy="12241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PBCH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4942306" y="2782243"/>
            <a:ext cx="200719" cy="22440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4951705" y="3780656"/>
            <a:ext cx="200719" cy="22440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068510" y="2645680"/>
            <a:ext cx="200719" cy="22440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6068511" y="2999135"/>
            <a:ext cx="192962" cy="2177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6072126" y="3344900"/>
            <a:ext cx="197103" cy="2109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300192" y="259831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+mn-lt"/>
              </a:rPr>
              <a:t>PBCH</a:t>
            </a:r>
            <a:endParaRPr lang="zh-CN" altLang="en-US" sz="1200">
              <a:latin typeface="+mn-lt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6300192" y="296949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+mn-lt"/>
              </a:rPr>
              <a:t>PSS</a:t>
            </a:r>
            <a:endParaRPr lang="zh-CN" altLang="en-US" sz="1200">
              <a:latin typeface="+mn-lt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6300192" y="331188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+mn-lt"/>
              </a:rPr>
              <a:t>S</a:t>
            </a:r>
            <a:r>
              <a:rPr lang="en-US" altLang="zh-CN" sz="1200" smtClean="0">
                <a:latin typeface="+mn-lt"/>
              </a:rPr>
              <a:t>SS</a:t>
            </a:r>
            <a:endParaRPr lang="zh-CN" altLang="en-US" sz="12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/>
              <p:cNvSpPr txBox="1"/>
              <p:nvPr/>
            </p:nvSpPr>
            <p:spPr>
              <a:xfrm>
                <a:off x="2774078" y="2238421"/>
                <a:ext cx="2160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smtClean="0">
                    <a:latin typeface="+mn-lt"/>
                  </a:rPr>
                  <a:t>One subframe</a:t>
                </a:r>
                <a:r>
                  <a:rPr lang="zh-CN" altLang="en-US" sz="120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altLang="zh-CN" sz="1200" smtClean="0"/>
                  <a:t> </a:t>
                </a:r>
                <a:endParaRPr lang="zh-CN" altLang="en-US" sz="1200"/>
              </a:p>
            </p:txBody>
          </p:sp>
        </mc:Choice>
        <mc:Fallback xmlns=""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078" y="2238421"/>
                <a:ext cx="2160240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文本框 219"/>
          <p:cNvSpPr txBox="1"/>
          <p:nvPr/>
        </p:nvSpPr>
        <p:spPr>
          <a:xfrm>
            <a:off x="2812095" y="2979801"/>
            <a:ext cx="45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>
                <a:latin typeface="+mn-lt"/>
              </a:rPr>
              <a:t>182</a:t>
            </a:r>
            <a:endParaRPr lang="zh-CN" altLang="en-US" sz="1050">
              <a:latin typeface="+mn-lt"/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2830766" y="3493361"/>
            <a:ext cx="45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>
                <a:latin typeface="+mn-lt"/>
              </a:rPr>
              <a:t>56</a:t>
            </a:r>
            <a:endParaRPr lang="zh-CN" altLang="en-US" sz="1050">
              <a:latin typeface="+mn-lt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3971685" y="3910263"/>
            <a:ext cx="45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+mn-lt"/>
              </a:rPr>
              <a:t>0</a:t>
            </a:r>
            <a:endParaRPr lang="zh-CN" altLang="en-US" sz="1050">
              <a:latin typeface="+mn-lt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3928459" y="2672647"/>
            <a:ext cx="45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>
                <a:latin typeface="+mn-lt"/>
              </a:rPr>
              <a:t>239</a:t>
            </a:r>
            <a:endParaRPr lang="zh-CN" altLang="en-US" sz="1050">
              <a:latin typeface="+mn-lt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3971685" y="3671446"/>
            <a:ext cx="45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>
                <a:latin typeface="+mn-lt"/>
              </a:rPr>
              <a:t>47</a:t>
            </a:r>
            <a:endParaRPr lang="zh-CN" altLang="en-US" sz="1050">
              <a:latin typeface="+mn-lt"/>
            </a:endParaRPr>
          </a:p>
        </p:txBody>
      </p:sp>
      <p:cxnSp>
        <p:nvCxnSpPr>
          <p:cNvPr id="225" name="直接箭头连接符 224"/>
          <p:cNvCxnSpPr>
            <a:stCxn id="208" idx="0"/>
          </p:cNvCxnSpPr>
          <p:nvPr/>
        </p:nvCxnSpPr>
        <p:spPr>
          <a:xfrm>
            <a:off x="3708084" y="3780656"/>
            <a:ext cx="359860" cy="21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/>
        </p:nvCxnSpPr>
        <p:spPr>
          <a:xfrm flipV="1">
            <a:off x="3709617" y="3006265"/>
            <a:ext cx="334158" cy="13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/>
          <p:cNvSpPr txBox="1"/>
          <p:nvPr/>
        </p:nvSpPr>
        <p:spPr>
          <a:xfrm>
            <a:off x="3950105" y="2904859"/>
            <a:ext cx="45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>
                <a:latin typeface="+mn-lt"/>
              </a:rPr>
              <a:t>192</a:t>
            </a:r>
            <a:endParaRPr lang="zh-CN" altLang="en-US" sz="105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506650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在频域上占用最中心的</a:t>
            </a:r>
            <a:r>
              <a:rPr lang="en-US" altLang="zh-CN" smtClean="0"/>
              <a:t>240</a:t>
            </a:r>
            <a:r>
              <a:rPr lang="zh-CN" altLang="en-US" smtClean="0"/>
              <a:t>个子载波，也就是</a:t>
            </a:r>
            <a:r>
              <a:rPr lang="en-US" altLang="zh-CN" smtClean="0"/>
              <a:t>10</a:t>
            </a:r>
            <a:r>
              <a:rPr lang="zh-CN" altLang="en-US" smtClean="0"/>
              <a:t>个</a:t>
            </a:r>
            <a:r>
              <a:rPr lang="en-US" altLang="zh-CN" smtClean="0"/>
              <a:t>RB</a:t>
            </a:r>
            <a:r>
              <a:rPr lang="zh-CN" altLang="en-US" smtClean="0"/>
              <a:t>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在时域上根据应用场景的不同，有具体的计算公式；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2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SS/PBCH-block</a:t>
            </a:r>
            <a:r>
              <a:rPr lang="zh-CN" altLang="en-US" smtClean="0"/>
              <a:t>时域</a:t>
            </a:r>
            <a:r>
              <a:rPr lang="zh-CN" altLang="en-US" smtClean="0"/>
              <a:t>位置</a:t>
            </a:r>
            <a:endParaRPr lang="zh-CN" dirty="0"/>
          </a:p>
        </p:txBody>
      </p:sp>
      <p:sp>
        <p:nvSpPr>
          <p:cNvPr id="1332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689F4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6B7F15-F14D-4BE7-87EE-A087A94A7EC1}" type="slidenum">
              <a:rPr lang="en-US" altLang="en-US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16093"/>
              </p:ext>
            </p:extLst>
          </p:nvPr>
        </p:nvGraphicFramePr>
        <p:xfrm>
          <a:off x="539552" y="1591098"/>
          <a:ext cx="8064895" cy="4786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79">
                  <a:extLst>
                    <a:ext uri="{9D8B030D-6E8A-4147-A177-3AD203B41FA5}">
                      <a16:colId xmlns:a16="http://schemas.microsoft.com/office/drawing/2014/main" val="496157123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4035258971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4251813506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365513776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4124972832"/>
                    </a:ext>
                  </a:extLst>
                </a:gridCol>
              </a:tblGrid>
              <a:tr h="799373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子载波间隔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ss-block</a:t>
                      </a:r>
                      <a:r>
                        <a:rPr lang="zh-CN" altLang="en-US" smtClean="0"/>
                        <a:t>起始位置计算公式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f</a:t>
                      </a:r>
                      <a:r>
                        <a:rPr lang="en-US" altLang="zh-CN" baseline="0" smtClean="0"/>
                        <a:t>  </a:t>
                      </a:r>
                      <a:r>
                        <a:rPr lang="en-US" altLang="zh-CN" smtClean="0"/>
                        <a:t>&lt;= 3GHz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3GHz&lt;=f&lt;=6GHz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6GHz </a:t>
                      </a:r>
                      <a:r>
                        <a:rPr lang="en-US" altLang="zh-CN" baseline="0" smtClean="0"/>
                        <a:t> &lt; 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76814"/>
                  </a:ext>
                </a:extLst>
              </a:tr>
              <a:tr h="621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caseA </a:t>
                      </a:r>
                      <a:r>
                        <a:rPr lang="zh-CN" altLang="en-US" smtClean="0"/>
                        <a:t>：</a:t>
                      </a:r>
                      <a:r>
                        <a:rPr lang="en-US" altLang="zh-CN" smtClean="0"/>
                        <a:t>15k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{2, 8} + 14*n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n=0,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n=0, 1, 2,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79252"/>
                  </a:ext>
                </a:extLst>
              </a:tr>
              <a:tr h="621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caseB</a:t>
                      </a:r>
                      <a:r>
                        <a:rPr lang="zh-CN" altLang="en-US" smtClean="0"/>
                        <a:t>：</a:t>
                      </a:r>
                      <a:r>
                        <a:rPr lang="en-US" altLang="zh-CN" smtClean="0"/>
                        <a:t>30k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{4, 8, 16, 20} + 28*n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n=0,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5741"/>
                  </a:ext>
                </a:extLst>
              </a:tr>
              <a:tr h="621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caseC</a:t>
                      </a:r>
                      <a:r>
                        <a:rPr lang="zh-CN" altLang="en-US" smtClean="0"/>
                        <a:t>：</a:t>
                      </a:r>
                      <a:r>
                        <a:rPr lang="en-US" altLang="zh-CN" smtClean="0"/>
                        <a:t>30k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{2, 8} + 14*n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n=0,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n=0, 1, 2,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81566"/>
                  </a:ext>
                </a:extLst>
              </a:tr>
              <a:tr h="103918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caseD</a:t>
                      </a:r>
                      <a:r>
                        <a:rPr lang="zh-CN" altLang="en-US" smtClean="0"/>
                        <a:t>：</a:t>
                      </a:r>
                      <a:r>
                        <a:rPr lang="en-US" altLang="zh-CN" smtClean="0"/>
                        <a:t>120k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{4, 8, 16, 20} + 28*n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n=0, 1, 2, 3, 5, 6, 7, 8, 10, 11, 12, 13, 15, 16, 17, 18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11357"/>
                  </a:ext>
                </a:extLst>
              </a:tr>
              <a:tr h="79937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caseE</a:t>
                      </a:r>
                      <a:r>
                        <a:rPr lang="zh-CN" altLang="en-US" smtClean="0"/>
                        <a:t>：</a:t>
                      </a:r>
                      <a:r>
                        <a:rPr lang="en-US" altLang="zh-CN" smtClean="0"/>
                        <a:t>240k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{8, 12, 16, 20, 32, 36, 40, 44} + 56*n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n=0, 1, 2, 3, 5, 6, 7, 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4292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552" y="112474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在每半帧中的</a:t>
            </a:r>
            <a:r>
              <a:rPr lang="en-US" altLang="zh-CN" smtClean="0"/>
              <a:t>ssblock</a:t>
            </a:r>
            <a:r>
              <a:rPr lang="zh-CN" altLang="en-US" smtClean="0"/>
              <a:t>位置计算方法如下表：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1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SS/PBCH-block</a:t>
            </a:r>
            <a:r>
              <a:rPr lang="zh-CN" altLang="en-US" smtClean="0"/>
              <a:t>时域</a:t>
            </a:r>
            <a:r>
              <a:rPr lang="zh-CN" altLang="en-US" smtClean="0"/>
              <a:t>位置</a:t>
            </a:r>
            <a:endParaRPr lang="zh-CN" dirty="0"/>
          </a:p>
        </p:txBody>
      </p:sp>
      <p:sp>
        <p:nvSpPr>
          <p:cNvPr id="1332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689F4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6B7F15-F14D-4BE7-87EE-A087A94A7EC1}" type="slidenum">
              <a:rPr lang="en-US" altLang="en-US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5696" y="1484783"/>
            <a:ext cx="648072" cy="1296144"/>
            <a:chOff x="1022919" y="2236982"/>
            <a:chExt cx="2324945" cy="3024338"/>
          </a:xfrm>
        </p:grpSpPr>
        <p:sp>
          <p:nvSpPr>
            <p:cNvPr id="5" name="矩形 4"/>
            <p:cNvSpPr/>
            <p:nvPr/>
          </p:nvSpPr>
          <p:spPr>
            <a:xfrm>
              <a:off x="1022919" y="2957063"/>
              <a:ext cx="576064" cy="1584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84643" y="2957063"/>
              <a:ext cx="576064" cy="158417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sss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98983" y="2236984"/>
              <a:ext cx="576064" cy="3024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71801" y="2236982"/>
              <a:ext cx="576063" cy="30243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184643" y="2236982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195736" y="4757263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7794" y="2236982"/>
              <a:ext cx="525625" cy="727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42085" y="4541239"/>
              <a:ext cx="525625" cy="72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209581" y="2779678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213145" y="4570204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4412" y="1978967"/>
            <a:ext cx="165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caseA </a:t>
            </a:r>
            <a:r>
              <a:rPr lang="zh-CN" altLang="en-US" sz="1400" smtClean="0"/>
              <a:t>小于</a:t>
            </a:r>
            <a:r>
              <a:rPr lang="en-US" altLang="zh-CN" sz="1400" smtClean="0"/>
              <a:t>3ghz</a:t>
            </a:r>
            <a:endParaRPr lang="zh-CN" altLang="en-US" sz="1400"/>
          </a:p>
        </p:txBody>
      </p:sp>
      <p:grpSp>
        <p:nvGrpSpPr>
          <p:cNvPr id="26" name="组合 25"/>
          <p:cNvGrpSpPr/>
          <p:nvPr/>
        </p:nvGrpSpPr>
        <p:grpSpPr>
          <a:xfrm>
            <a:off x="2637253" y="1484783"/>
            <a:ext cx="648072" cy="1296144"/>
            <a:chOff x="1022919" y="2236982"/>
            <a:chExt cx="2324945" cy="3024338"/>
          </a:xfrm>
        </p:grpSpPr>
        <p:sp>
          <p:nvSpPr>
            <p:cNvPr id="27" name="矩形 26"/>
            <p:cNvSpPr/>
            <p:nvPr/>
          </p:nvSpPr>
          <p:spPr>
            <a:xfrm>
              <a:off x="1022919" y="2957063"/>
              <a:ext cx="576064" cy="1584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84643" y="2957063"/>
              <a:ext cx="576064" cy="158417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sss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98983" y="2236984"/>
              <a:ext cx="576064" cy="3024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771801" y="2236982"/>
              <a:ext cx="576063" cy="30243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184643" y="2236982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195736" y="4757263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37794" y="2236982"/>
              <a:ext cx="525625" cy="727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2085" y="4541239"/>
              <a:ext cx="525625" cy="72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209581" y="2779678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213145" y="4570204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1619672" y="2924944"/>
            <a:ext cx="7056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956376" y="247232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10ms</a:t>
            </a:r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5220072" y="1232755"/>
            <a:ext cx="24644" cy="52871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157311" y="244382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r>
              <a:rPr lang="en-US" altLang="zh-CN" smtClean="0"/>
              <a:t>ms</a:t>
            </a:r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3640892" y="1478942"/>
            <a:ext cx="648072" cy="1296144"/>
            <a:chOff x="1022919" y="2236982"/>
            <a:chExt cx="2324945" cy="3024338"/>
          </a:xfrm>
        </p:grpSpPr>
        <p:sp>
          <p:nvSpPr>
            <p:cNvPr id="44" name="矩形 43"/>
            <p:cNvSpPr/>
            <p:nvPr/>
          </p:nvSpPr>
          <p:spPr>
            <a:xfrm>
              <a:off x="1022919" y="2957063"/>
              <a:ext cx="576064" cy="1584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184643" y="2957063"/>
              <a:ext cx="576064" cy="158417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sss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598983" y="2236984"/>
              <a:ext cx="576064" cy="3024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71801" y="2236982"/>
              <a:ext cx="576063" cy="30243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184643" y="2236982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195736" y="4757263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37794" y="2236982"/>
              <a:ext cx="525625" cy="727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42085" y="4541239"/>
              <a:ext cx="525625" cy="72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209581" y="2779678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213145" y="4570204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499730" y="1478942"/>
            <a:ext cx="648072" cy="1296144"/>
            <a:chOff x="1022919" y="2236982"/>
            <a:chExt cx="2324945" cy="3024338"/>
          </a:xfrm>
        </p:grpSpPr>
        <p:sp>
          <p:nvSpPr>
            <p:cNvPr id="55" name="矩形 54"/>
            <p:cNvSpPr/>
            <p:nvPr/>
          </p:nvSpPr>
          <p:spPr>
            <a:xfrm>
              <a:off x="1022919" y="2957063"/>
              <a:ext cx="576064" cy="1584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184643" y="2957063"/>
              <a:ext cx="576064" cy="158417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sss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598983" y="2236984"/>
              <a:ext cx="576064" cy="3024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771801" y="2236982"/>
              <a:ext cx="576063" cy="30243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184643" y="2236982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195736" y="4757263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37794" y="2236982"/>
              <a:ext cx="525625" cy="727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42085" y="4541239"/>
              <a:ext cx="525625" cy="72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209581" y="2779678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213145" y="4570204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966971" y="30265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05908" y="3027990"/>
            <a:ext cx="6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2805691" y="302164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3873214" y="3021647"/>
            <a:ext cx="5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16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609516" y="3041666"/>
            <a:ext cx="5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22</a:t>
            </a:r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5599" y="4708864"/>
            <a:ext cx="139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caseA  3ghz</a:t>
            </a:r>
            <a:r>
              <a:rPr lang="zh-CN" altLang="en-US" sz="1400" smtClean="0"/>
              <a:t>到</a:t>
            </a:r>
            <a:r>
              <a:rPr lang="en-US" altLang="zh-CN" sz="1400" smtClean="0"/>
              <a:t>6ghz</a:t>
            </a:r>
            <a:endParaRPr lang="zh-CN" altLang="en-US" sz="1400"/>
          </a:p>
        </p:txBody>
      </p:sp>
      <p:grpSp>
        <p:nvGrpSpPr>
          <p:cNvPr id="71" name="组合 70"/>
          <p:cNvGrpSpPr/>
          <p:nvPr/>
        </p:nvGrpSpPr>
        <p:grpSpPr>
          <a:xfrm>
            <a:off x="1835696" y="4437112"/>
            <a:ext cx="160576" cy="864096"/>
            <a:chOff x="1022919" y="2236982"/>
            <a:chExt cx="2324945" cy="3024338"/>
          </a:xfrm>
        </p:grpSpPr>
        <p:sp>
          <p:nvSpPr>
            <p:cNvPr id="72" name="矩形 71"/>
            <p:cNvSpPr/>
            <p:nvPr/>
          </p:nvSpPr>
          <p:spPr>
            <a:xfrm>
              <a:off x="1022919" y="2957063"/>
              <a:ext cx="576064" cy="1584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184643" y="2957063"/>
              <a:ext cx="576064" cy="158417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sss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98983" y="2236984"/>
              <a:ext cx="576064" cy="3024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771801" y="2236982"/>
              <a:ext cx="576063" cy="30243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184643" y="2236982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195736" y="4757263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037794" y="2236982"/>
              <a:ext cx="525625" cy="727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042085" y="4541239"/>
              <a:ext cx="525625" cy="72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209581" y="2779678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213145" y="4570204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182995" y="4437112"/>
            <a:ext cx="160576" cy="864096"/>
            <a:chOff x="1022919" y="2236982"/>
            <a:chExt cx="2324945" cy="3024338"/>
          </a:xfrm>
        </p:grpSpPr>
        <p:sp>
          <p:nvSpPr>
            <p:cNvPr id="83" name="矩形 82"/>
            <p:cNvSpPr/>
            <p:nvPr/>
          </p:nvSpPr>
          <p:spPr>
            <a:xfrm>
              <a:off x="1022919" y="2957063"/>
              <a:ext cx="576064" cy="1584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184643" y="2957063"/>
              <a:ext cx="576064" cy="158417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sss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598983" y="2236984"/>
              <a:ext cx="576064" cy="3024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771801" y="2236982"/>
              <a:ext cx="576063" cy="30243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184643" y="2236982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195736" y="4757263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037794" y="2236982"/>
              <a:ext cx="525625" cy="727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042085" y="4541239"/>
              <a:ext cx="525625" cy="72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209581" y="2779678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213145" y="4570204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556965" y="4437112"/>
            <a:ext cx="160576" cy="864096"/>
            <a:chOff x="1022919" y="2236982"/>
            <a:chExt cx="2324945" cy="3024338"/>
          </a:xfrm>
        </p:grpSpPr>
        <p:sp>
          <p:nvSpPr>
            <p:cNvPr id="94" name="矩形 93"/>
            <p:cNvSpPr/>
            <p:nvPr/>
          </p:nvSpPr>
          <p:spPr>
            <a:xfrm>
              <a:off x="1022919" y="2957063"/>
              <a:ext cx="576064" cy="1584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184643" y="2957063"/>
              <a:ext cx="576064" cy="158417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sss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598983" y="2236984"/>
              <a:ext cx="576064" cy="3024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771801" y="2236982"/>
              <a:ext cx="576063" cy="30243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184643" y="2236982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195736" y="4757263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037794" y="2236982"/>
              <a:ext cx="525625" cy="727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42085" y="4541239"/>
              <a:ext cx="525625" cy="72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209581" y="2779678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13145" y="4570204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904264" y="4437112"/>
            <a:ext cx="160576" cy="864096"/>
            <a:chOff x="1022919" y="2236982"/>
            <a:chExt cx="2324945" cy="3024338"/>
          </a:xfrm>
        </p:grpSpPr>
        <p:sp>
          <p:nvSpPr>
            <p:cNvPr id="105" name="矩形 104"/>
            <p:cNvSpPr/>
            <p:nvPr/>
          </p:nvSpPr>
          <p:spPr>
            <a:xfrm>
              <a:off x="1022919" y="2957063"/>
              <a:ext cx="576064" cy="1584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184643" y="2957063"/>
              <a:ext cx="576064" cy="158417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sss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598983" y="2236984"/>
              <a:ext cx="576064" cy="3024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2771801" y="2236982"/>
              <a:ext cx="576063" cy="30243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184643" y="2236982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195736" y="4757263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037794" y="2236982"/>
              <a:ext cx="525625" cy="727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42085" y="4541239"/>
              <a:ext cx="525625" cy="72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209581" y="2779678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2213145" y="4570204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3601365" y="4437112"/>
            <a:ext cx="160576" cy="864096"/>
            <a:chOff x="1022919" y="2236982"/>
            <a:chExt cx="2324945" cy="3024338"/>
          </a:xfrm>
        </p:grpSpPr>
        <p:sp>
          <p:nvSpPr>
            <p:cNvPr id="116" name="矩形 115"/>
            <p:cNvSpPr/>
            <p:nvPr/>
          </p:nvSpPr>
          <p:spPr>
            <a:xfrm>
              <a:off x="1022919" y="2957063"/>
              <a:ext cx="576064" cy="1584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2184643" y="2957063"/>
              <a:ext cx="576064" cy="158417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sss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1598983" y="2236984"/>
              <a:ext cx="576064" cy="3024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771801" y="2236982"/>
              <a:ext cx="576063" cy="30243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184643" y="2236982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195736" y="4757263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037794" y="2236982"/>
              <a:ext cx="525625" cy="727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042085" y="4541239"/>
              <a:ext cx="525625" cy="72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209581" y="2779678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2213145" y="4570204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3948664" y="4437112"/>
            <a:ext cx="160576" cy="864096"/>
            <a:chOff x="1022919" y="2236982"/>
            <a:chExt cx="2324945" cy="3024338"/>
          </a:xfrm>
        </p:grpSpPr>
        <p:sp>
          <p:nvSpPr>
            <p:cNvPr id="127" name="矩形 126"/>
            <p:cNvSpPr/>
            <p:nvPr/>
          </p:nvSpPr>
          <p:spPr>
            <a:xfrm>
              <a:off x="1022919" y="2957063"/>
              <a:ext cx="576064" cy="1584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84643" y="2957063"/>
              <a:ext cx="576064" cy="158417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sss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598983" y="2236984"/>
              <a:ext cx="576064" cy="3024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771801" y="2236982"/>
              <a:ext cx="576063" cy="30243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84643" y="2236982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2195736" y="4757263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037794" y="2236982"/>
              <a:ext cx="525625" cy="727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042085" y="4541239"/>
              <a:ext cx="525625" cy="72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209581" y="2779678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2213145" y="4570204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4322634" y="4437112"/>
            <a:ext cx="160576" cy="864096"/>
            <a:chOff x="1022919" y="2236982"/>
            <a:chExt cx="2324945" cy="3024338"/>
          </a:xfrm>
        </p:grpSpPr>
        <p:sp>
          <p:nvSpPr>
            <p:cNvPr id="138" name="矩形 137"/>
            <p:cNvSpPr/>
            <p:nvPr/>
          </p:nvSpPr>
          <p:spPr>
            <a:xfrm>
              <a:off x="1022919" y="2957063"/>
              <a:ext cx="576064" cy="1584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184643" y="2957063"/>
              <a:ext cx="576064" cy="158417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sss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598983" y="2236984"/>
              <a:ext cx="576064" cy="3024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2771801" y="2236982"/>
              <a:ext cx="576063" cy="30243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184643" y="2236982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2195736" y="4757263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37794" y="2236982"/>
              <a:ext cx="525625" cy="727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1042085" y="4541239"/>
              <a:ext cx="525625" cy="72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2209581" y="2779678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2213145" y="4570204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669933" y="4437112"/>
            <a:ext cx="160576" cy="864096"/>
            <a:chOff x="1022919" y="2236982"/>
            <a:chExt cx="2324945" cy="3024338"/>
          </a:xfrm>
        </p:grpSpPr>
        <p:sp>
          <p:nvSpPr>
            <p:cNvPr id="149" name="矩形 148"/>
            <p:cNvSpPr/>
            <p:nvPr/>
          </p:nvSpPr>
          <p:spPr>
            <a:xfrm>
              <a:off x="1022919" y="2957063"/>
              <a:ext cx="576064" cy="1584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2184643" y="2957063"/>
              <a:ext cx="576064" cy="158417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sss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598983" y="2236984"/>
              <a:ext cx="576064" cy="3024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2771801" y="2236982"/>
              <a:ext cx="576063" cy="30243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pbch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2184643" y="2236982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2195736" y="4757263"/>
              <a:ext cx="576064" cy="504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1037794" y="2236982"/>
              <a:ext cx="525625" cy="7271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1042085" y="4541239"/>
              <a:ext cx="525625" cy="72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2209581" y="2779678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2213145" y="4570204"/>
              <a:ext cx="525625" cy="141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9" name="直接箭头连接符 158"/>
          <p:cNvCxnSpPr/>
          <p:nvPr/>
        </p:nvCxnSpPr>
        <p:spPr>
          <a:xfrm>
            <a:off x="1691680" y="5517232"/>
            <a:ext cx="7056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5151601" y="511535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r>
              <a:rPr lang="en-US" altLang="zh-CN" smtClean="0"/>
              <a:t>ms</a:t>
            </a:r>
            <a:endParaRPr lang="zh-CN" altLang="en-US"/>
          </a:p>
        </p:txBody>
      </p:sp>
      <p:sp>
        <p:nvSpPr>
          <p:cNvPr id="163" name="文本框 162"/>
          <p:cNvSpPr txBox="1"/>
          <p:nvPr/>
        </p:nvSpPr>
        <p:spPr>
          <a:xfrm>
            <a:off x="8173481" y="51442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10ms</a:t>
            </a:r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1027722" y="5630883"/>
            <a:ext cx="6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1743912" y="5677050"/>
            <a:ext cx="301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2</a:t>
            </a:r>
            <a:endParaRPr lang="zh-CN" altLang="en-US" sz="1200"/>
          </a:p>
        </p:txBody>
      </p:sp>
      <p:sp>
        <p:nvSpPr>
          <p:cNvPr id="166" name="文本框 165"/>
          <p:cNvSpPr txBox="1"/>
          <p:nvPr/>
        </p:nvSpPr>
        <p:spPr>
          <a:xfrm>
            <a:off x="2069613" y="5677050"/>
            <a:ext cx="3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8	</a:t>
            </a:r>
            <a:endParaRPr lang="zh-CN" altLang="en-US" sz="1200"/>
          </a:p>
        </p:txBody>
      </p:sp>
      <p:sp>
        <p:nvSpPr>
          <p:cNvPr id="167" name="文本框 166"/>
          <p:cNvSpPr txBox="1"/>
          <p:nvPr/>
        </p:nvSpPr>
        <p:spPr>
          <a:xfrm>
            <a:off x="2501684" y="5677050"/>
            <a:ext cx="41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16</a:t>
            </a:r>
            <a:endParaRPr lang="zh-CN" altLang="en-US" sz="1200"/>
          </a:p>
        </p:txBody>
      </p:sp>
      <p:sp>
        <p:nvSpPr>
          <p:cNvPr id="168" name="文本框 167"/>
          <p:cNvSpPr txBox="1"/>
          <p:nvPr/>
        </p:nvSpPr>
        <p:spPr>
          <a:xfrm>
            <a:off x="2895297" y="5677050"/>
            <a:ext cx="38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22</a:t>
            </a:r>
            <a:endParaRPr lang="zh-CN" altLang="en-US" sz="1200"/>
          </a:p>
        </p:txBody>
      </p:sp>
      <p:sp>
        <p:nvSpPr>
          <p:cNvPr id="169" name="文本框 168"/>
          <p:cNvSpPr txBox="1"/>
          <p:nvPr/>
        </p:nvSpPr>
        <p:spPr>
          <a:xfrm>
            <a:off x="3473852" y="5677050"/>
            <a:ext cx="355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30</a:t>
            </a:r>
            <a:endParaRPr lang="zh-CN" altLang="en-US" sz="1200"/>
          </a:p>
        </p:txBody>
      </p:sp>
      <p:sp>
        <p:nvSpPr>
          <p:cNvPr id="170" name="文本框 169"/>
          <p:cNvSpPr txBox="1"/>
          <p:nvPr/>
        </p:nvSpPr>
        <p:spPr>
          <a:xfrm>
            <a:off x="3863706" y="5677050"/>
            <a:ext cx="362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36</a:t>
            </a:r>
            <a:endParaRPr lang="zh-CN" altLang="en-US" sz="1200"/>
          </a:p>
        </p:txBody>
      </p:sp>
      <p:sp>
        <p:nvSpPr>
          <p:cNvPr id="171" name="文本框 170"/>
          <p:cNvSpPr txBox="1"/>
          <p:nvPr/>
        </p:nvSpPr>
        <p:spPr>
          <a:xfrm>
            <a:off x="4273482" y="5677050"/>
            <a:ext cx="35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44</a:t>
            </a:r>
            <a:endParaRPr lang="zh-CN" altLang="en-US" sz="1200"/>
          </a:p>
        </p:txBody>
      </p:sp>
      <p:sp>
        <p:nvSpPr>
          <p:cNvPr id="172" name="文本框 171"/>
          <p:cNvSpPr txBox="1"/>
          <p:nvPr/>
        </p:nvSpPr>
        <p:spPr>
          <a:xfrm>
            <a:off x="4689111" y="5677050"/>
            <a:ext cx="397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50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0001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SS/PBCH-block</a:t>
            </a:r>
            <a:r>
              <a:rPr lang="zh-CN" altLang="en-US" smtClean="0"/>
              <a:t>时</a:t>
            </a:r>
            <a:r>
              <a:rPr lang="zh-CN" altLang="en-US"/>
              <a:t>频</a:t>
            </a:r>
            <a:r>
              <a:rPr lang="zh-CN" altLang="en-US" smtClean="0"/>
              <a:t>结构</a:t>
            </a:r>
            <a:endParaRPr lang="zh-CN" dirty="0"/>
          </a:p>
        </p:txBody>
      </p:sp>
      <p:sp>
        <p:nvSpPr>
          <p:cNvPr id="1332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689F4D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6B7F15-F14D-4BE7-87EE-A087A94A7EC1}" type="slidenum">
              <a:rPr lang="en-US" altLang="en-US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2919" y="2957063"/>
            <a:ext cx="576064" cy="1584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pss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84643" y="2957063"/>
            <a:ext cx="576064" cy="15841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98983" y="2236984"/>
            <a:ext cx="576064" cy="302433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pbch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71800" y="2236982"/>
            <a:ext cx="576064" cy="30243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pbch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84643" y="2236982"/>
            <a:ext cx="576064" cy="50405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95736" y="4757263"/>
            <a:ext cx="576064" cy="50405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3399746" y="2236982"/>
            <a:ext cx="288032" cy="3060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2231" y="3475226"/>
            <a:ext cx="77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240</a:t>
            </a:r>
            <a:r>
              <a:rPr lang="zh-CN" altLang="en-US" sz="1400" smtClean="0"/>
              <a:t>个子载波</a:t>
            </a:r>
            <a:endParaRPr lang="zh-CN" altLang="en-US" sz="14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06200" y="2957063"/>
            <a:ext cx="0" cy="15841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0825" y="4293096"/>
            <a:ext cx="43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56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30137" y="2921928"/>
            <a:ext cx="49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182</a:t>
            </a:r>
            <a:endParaRPr lang="zh-CN" altLang="en-US" sz="14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23728" y="2236982"/>
            <a:ext cx="0" cy="471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02666" y="1975082"/>
            <a:ext cx="49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239</a:t>
            </a:r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1698711" y="2446102"/>
            <a:ext cx="49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192</a:t>
            </a:r>
            <a:endParaRPr lang="zh-CN" altLang="en-US" sz="140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123728" y="4773322"/>
            <a:ext cx="0" cy="471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690692" y="5181020"/>
            <a:ext cx="49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679224" y="4641160"/>
            <a:ext cx="49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47</a:t>
            </a:r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26" y="152400"/>
            <a:ext cx="1260197" cy="6685029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4571069" y="1245019"/>
            <a:ext cx="525625" cy="2494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71069" y="1607432"/>
            <a:ext cx="525625" cy="24949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69085" y="2013568"/>
            <a:ext cx="525625" cy="24949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569084" y="2419704"/>
            <a:ext cx="525625" cy="24949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69084" y="2825840"/>
            <a:ext cx="525625" cy="249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17826" y="1185100"/>
            <a:ext cx="98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DM-RS</a:t>
            </a:r>
            <a:endParaRPr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5217826" y="1593049"/>
            <a:ext cx="98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PSS</a:t>
            </a:r>
            <a:endParaRPr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5217826" y="1989707"/>
            <a:ext cx="98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SSS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5212627" y="2419704"/>
            <a:ext cx="98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PBCH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5228102" y="2826179"/>
            <a:ext cx="98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补零</a:t>
            </a:r>
          </a:p>
        </p:txBody>
      </p:sp>
      <p:sp>
        <p:nvSpPr>
          <p:cNvPr id="44" name="矩形 43"/>
          <p:cNvSpPr/>
          <p:nvPr/>
        </p:nvSpPr>
        <p:spPr>
          <a:xfrm>
            <a:off x="1037794" y="2236982"/>
            <a:ext cx="525625" cy="727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42085" y="4541239"/>
            <a:ext cx="525625" cy="7200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209581" y="2779678"/>
            <a:ext cx="525625" cy="1419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13145" y="4570204"/>
            <a:ext cx="525625" cy="1419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653549"/>
              </p:ext>
            </p:extLst>
          </p:nvPr>
        </p:nvGraphicFramePr>
        <p:xfrm>
          <a:off x="3640354" y="5686659"/>
          <a:ext cx="2271664" cy="27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name="Equation" r:id="rId4" imgW="1333500" imgH="165100" progId="Equation.DSMT4">
                  <p:embed/>
                </p:oleObj>
              </mc:Choice>
              <mc:Fallback>
                <p:oleObj name="Equation" r:id="rId4" imgW="1333500" imgH="165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354" y="5686659"/>
                        <a:ext cx="2271664" cy="275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箭头连接符 48"/>
          <p:cNvCxnSpPr/>
          <p:nvPr/>
        </p:nvCxnSpPr>
        <p:spPr>
          <a:xfrm>
            <a:off x="5912018" y="6104678"/>
            <a:ext cx="1019951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588548" y="5976863"/>
                <a:ext cx="2285366" cy="604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smtClean="0"/>
                  <a:t>其中</a:t>
                </a:r>
                <a:r>
                  <a:rPr lang="en-US" altLang="zh-CN" sz="160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en-US" altLang="zh-CN" sz="1600" smtClean="0"/>
                  <a:t>mod4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0,1,2,…,1007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48" y="5976863"/>
                <a:ext cx="2285366" cy="604524"/>
              </a:xfrm>
              <a:prstGeom prst="rect">
                <a:avLst/>
              </a:prstGeom>
              <a:blipFill>
                <a:blip r:embed="rId6"/>
                <a:stretch>
                  <a:fillRect l="-1600" t="-3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31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</a:t>
            </a:r>
            <a:r>
              <a:rPr lang="en-US" altLang="zh-CN"/>
              <a:t>SS/PBCH-block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C13E-C4ED-4ED5-B0E1-8921C670624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590993"/>
              </p:ext>
            </p:extLst>
          </p:nvPr>
        </p:nvGraphicFramePr>
        <p:xfrm>
          <a:off x="2008586" y="1429766"/>
          <a:ext cx="2440767" cy="89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8" name="Equation" r:id="rId3" imgW="1586811" imgH="583947" progId="Equation.DSMT4">
                  <p:embed/>
                </p:oleObj>
              </mc:Choice>
              <mc:Fallback>
                <p:oleObj name="Equation" r:id="rId3" imgW="1586811" imgH="58394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586" y="1429766"/>
                        <a:ext cx="2440767" cy="891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300596"/>
              </p:ext>
            </p:extLst>
          </p:nvPr>
        </p:nvGraphicFramePr>
        <p:xfrm>
          <a:off x="2021370" y="2529530"/>
          <a:ext cx="2627523" cy="24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9" name="Equation" r:id="rId5" imgW="1574800" imgH="190500" progId="Equation.DSMT4">
                  <p:embed/>
                </p:oleObj>
              </mc:Choice>
              <mc:Fallback>
                <p:oleObj name="Equation" r:id="rId5" imgW="1574800" imgH="190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370" y="2529530"/>
                        <a:ext cx="2627523" cy="244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879127"/>
              </p:ext>
            </p:extLst>
          </p:nvPr>
        </p:nvGraphicFramePr>
        <p:xfrm>
          <a:off x="2021370" y="2890609"/>
          <a:ext cx="4181850" cy="2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0" name="Equation" r:id="rId7" imgW="3429000" imgH="190500" progId="Equation.DSMT4">
                  <p:embed/>
                </p:oleObj>
              </mc:Choice>
              <mc:Fallback>
                <p:oleObj name="Equation" r:id="rId7" imgW="3429000" imgH="190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370" y="2890609"/>
                        <a:ext cx="4181850" cy="232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17033" y="1401313"/>
            <a:ext cx="151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主同步信号：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7033" y="4036603"/>
            <a:ext cx="151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辅</a:t>
            </a:r>
            <a:r>
              <a:rPr lang="zh-CN" altLang="en-US" smtClean="0"/>
              <a:t>同步信号：</a:t>
            </a:r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876147"/>
              </p:ext>
            </p:extLst>
          </p:nvPr>
        </p:nvGraphicFramePr>
        <p:xfrm>
          <a:off x="2013806" y="4036603"/>
          <a:ext cx="4029460" cy="131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1" name="Equation" r:id="rId9" imgW="3162300" imgH="1028700" progId="Equation.DSMT4">
                  <p:embed/>
                </p:oleObj>
              </mc:Choice>
              <mc:Fallback>
                <p:oleObj name="Equation" r:id="rId9" imgW="3162300" imgH="1028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806" y="4036603"/>
                        <a:ext cx="4029460" cy="1310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2950"/>
              </p:ext>
            </p:extLst>
          </p:nvPr>
        </p:nvGraphicFramePr>
        <p:xfrm>
          <a:off x="2059225" y="5487202"/>
          <a:ext cx="2339491" cy="52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2" name="Equation" r:id="rId11" imgW="1739900" imgH="393700" progId="Equation.DSMT4">
                  <p:embed/>
                </p:oleObj>
              </mc:Choice>
              <mc:Fallback>
                <p:oleObj name="Equation" r:id="rId11" imgW="1739900" imgH="393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225" y="5487202"/>
                        <a:ext cx="2339491" cy="524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332398"/>
              </p:ext>
            </p:extLst>
          </p:nvPr>
        </p:nvGraphicFramePr>
        <p:xfrm>
          <a:off x="2021370" y="6236631"/>
          <a:ext cx="4952958" cy="491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3" name="Equation" r:id="rId13" imgW="3937000" imgH="393700" progId="Equation.DSMT4">
                  <p:embed/>
                </p:oleObj>
              </mc:Choice>
              <mc:Fallback>
                <p:oleObj name="Equation" r:id="rId13" imgW="39370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370" y="6236631"/>
                        <a:ext cx="4952958" cy="491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5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SS/PBCH-block</a:t>
            </a:r>
            <a:r>
              <a:rPr lang="zh-CN" altLang="en-US" smtClean="0"/>
              <a:t>生成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C13E-C4ED-4ED5-B0E1-8921C670624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377066" y="134269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PBCH</a:t>
            </a:r>
            <a:r>
              <a:rPr lang="zh-CN" altLang="en-US" smtClean="0"/>
              <a:t>生成：主要分为</a:t>
            </a:r>
            <a:r>
              <a:rPr lang="en-US" altLang="zh-CN" smtClean="0"/>
              <a:t>3</a:t>
            </a:r>
            <a:r>
              <a:rPr lang="zh-CN" altLang="en-US"/>
              <a:t>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95536" y="1916832"/>
                <a:ext cx="669674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mtClean="0"/>
                  <a:t>加扰，加扰使用的序列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在</a:t>
                </a:r>
                <a:r>
                  <a:rPr lang="en-US" altLang="zh-CN" smtClean="0"/>
                  <a:t>38.211</a:t>
                </a:r>
                <a:r>
                  <a:rPr lang="zh-CN" altLang="en-US" smtClean="0"/>
                  <a:t>第</a:t>
                </a:r>
                <a:r>
                  <a:rPr lang="en-US" altLang="zh-CN" smtClean="0"/>
                  <a:t>5.2</a:t>
                </a:r>
                <a:r>
                  <a:rPr lang="zh-CN" altLang="en-US" smtClean="0"/>
                  <a:t>节给出定义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mtClean="0"/>
                  <a:t>对加扰之后的序列进行</a:t>
                </a:r>
                <a:r>
                  <a:rPr lang="en-US" altLang="zh-CN" smtClean="0"/>
                  <a:t>QPSK</a:t>
                </a:r>
                <a:r>
                  <a:rPr lang="zh-CN" altLang="en-US" smtClean="0"/>
                  <a:t>调制，调制公式</a:t>
                </a:r>
                <a:r>
                  <a:rPr lang="en-US" altLang="zh-CN" smtClean="0"/>
                  <a:t>38.211</a:t>
                </a:r>
                <a:r>
                  <a:rPr lang="zh-CN" altLang="en-US" smtClean="0"/>
                  <a:t>中给</a:t>
                </a:r>
                <a:r>
                  <a:rPr lang="zh-CN" altLang="en-US" smtClean="0"/>
                  <a:t>出</a:t>
                </a:r>
                <a:endParaRPr lang="en-US" altLang="zh-CN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mtClean="0"/>
                  <a:t>资源映射：按照前几页</a:t>
                </a:r>
                <a:r>
                  <a:rPr lang="en-US" altLang="zh-CN" smtClean="0"/>
                  <a:t>PPT</a:t>
                </a:r>
                <a:r>
                  <a:rPr lang="zh-CN" altLang="en-US" smtClean="0"/>
                  <a:t>的图表进行资源映射</a:t>
                </a:r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16832"/>
                <a:ext cx="6696744" cy="2585323"/>
              </a:xfrm>
              <a:prstGeom prst="rect">
                <a:avLst/>
              </a:prstGeom>
              <a:blipFill>
                <a:blip r:embed="rId3"/>
                <a:stretch>
                  <a:fillRect l="-638" t="-1647" b="-2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39121"/>
              </p:ext>
            </p:extLst>
          </p:nvPr>
        </p:nvGraphicFramePr>
        <p:xfrm>
          <a:off x="2082677" y="2355468"/>
          <a:ext cx="3088908" cy="403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4" imgW="1675673" imgH="215806" progId="Equation.DSMT4">
                  <p:embed/>
                </p:oleObj>
              </mc:Choice>
              <mc:Fallback>
                <p:oleObj name="Equation" r:id="rId4" imgW="1675673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677" y="2355468"/>
                        <a:ext cx="3088908" cy="403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15282"/>
              </p:ext>
            </p:extLst>
          </p:nvPr>
        </p:nvGraphicFramePr>
        <p:xfrm>
          <a:off x="2082677" y="3429000"/>
          <a:ext cx="3672408" cy="62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6" imgW="2171700" imgH="368300" progId="Equation.DSMT4">
                  <p:embed/>
                </p:oleObj>
              </mc:Choice>
              <mc:Fallback>
                <p:oleObj name="Equation" r:id="rId6" imgW="2171700" imgH="36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677" y="3429000"/>
                        <a:ext cx="3672408" cy="62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33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38703</TotalTime>
  <Words>669</Words>
  <Application>Microsoft Office PowerPoint</Application>
  <PresentationFormat>全屏显示(4:3)</PresentationFormat>
  <Paragraphs>269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Batang</vt:lpstr>
      <vt:lpstr>等线</vt:lpstr>
      <vt:lpstr>华文中宋</vt:lpstr>
      <vt:lpstr>宋体</vt:lpstr>
      <vt:lpstr>微软雅黑</vt:lpstr>
      <vt:lpstr>Arial</vt:lpstr>
      <vt:lpstr>Book Antiqua</vt:lpstr>
      <vt:lpstr>Calibri</vt:lpstr>
      <vt:lpstr>Cambria</vt:lpstr>
      <vt:lpstr>Cambria Math</vt:lpstr>
      <vt:lpstr>Times New Roman</vt:lpstr>
      <vt:lpstr>Wingdings</vt:lpstr>
      <vt:lpstr>Wingdings 3</vt:lpstr>
      <vt:lpstr>质朴</vt:lpstr>
      <vt:lpstr>Equation</vt:lpstr>
      <vt:lpstr>MathType 6.0 Equation</vt:lpstr>
      <vt:lpstr>帧结构</vt:lpstr>
      <vt:lpstr>帧结构</vt:lpstr>
      <vt:lpstr>帧结构</vt:lpstr>
      <vt:lpstr>SS/PBCH-block时频位置</vt:lpstr>
      <vt:lpstr>SS/PBCH-block时域位置</vt:lpstr>
      <vt:lpstr>SS/PBCH-block时域位置</vt:lpstr>
      <vt:lpstr>SS/PBCH-block时频结构</vt:lpstr>
      <vt:lpstr>生成SS/PBCH-block</vt:lpstr>
      <vt:lpstr>SS/PBCH-block生成</vt:lpstr>
      <vt:lpstr>小区搜索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</dc:creator>
  <cp:lastModifiedBy>zyl</cp:lastModifiedBy>
  <cp:revision>2457</cp:revision>
  <cp:lastPrinted>2014-03-27T03:02:57Z</cp:lastPrinted>
  <dcterms:created xsi:type="dcterms:W3CDTF">2010-03-10T02:47:36Z</dcterms:created>
  <dcterms:modified xsi:type="dcterms:W3CDTF">2018-04-12T11:43:26Z</dcterms:modified>
</cp:coreProperties>
</file>