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73" r:id="rId5"/>
    <p:sldId id="259" r:id="rId6"/>
    <p:sldId id="269" r:id="rId7"/>
    <p:sldId id="260" r:id="rId8"/>
    <p:sldId id="277" r:id="rId9"/>
    <p:sldId id="278" r:id="rId10"/>
    <p:sldId id="267" r:id="rId11"/>
    <p:sldId id="261" r:id="rId12"/>
    <p:sldId id="262" r:id="rId13"/>
    <p:sldId id="263" r:id="rId14"/>
    <p:sldId id="270" r:id="rId15"/>
    <p:sldId id="271" r:id="rId16"/>
    <p:sldId id="264" r:id="rId17"/>
    <p:sldId id="265" r:id="rId18"/>
    <p:sldId id="266" r:id="rId19"/>
    <p:sldId id="272"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94660"/>
  </p:normalViewPr>
  <p:slideViewPr>
    <p:cSldViewPr snapToGrid="0">
      <p:cViewPr varScale="1">
        <p:scale>
          <a:sx n="83" d="100"/>
          <a:sy n="83"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0688" y="1190625"/>
            <a:ext cx="8915399" cy="2262781"/>
          </a:xfrm>
        </p:spPr>
        <p:txBody>
          <a:bodyPr/>
          <a:lstStyle/>
          <a:p>
            <a:r>
              <a:rPr lang="en-US" altLang="zh-CN" dirty="0" smtClean="0"/>
              <a:t>Massive MIMO</a:t>
            </a:r>
            <a:endParaRPr lang="zh-CN" altLang="en-US" dirty="0"/>
          </a:p>
        </p:txBody>
      </p:sp>
      <p:sp>
        <p:nvSpPr>
          <p:cNvPr id="3" name="副标题 2"/>
          <p:cNvSpPr>
            <a:spLocks noGrp="1"/>
          </p:cNvSpPr>
          <p:nvPr>
            <p:ph type="subTitle" idx="1"/>
          </p:nvPr>
        </p:nvSpPr>
        <p:spPr>
          <a:xfrm>
            <a:off x="3351214" y="3929654"/>
            <a:ext cx="6659562" cy="1126283"/>
          </a:xfrm>
        </p:spPr>
        <p:txBody>
          <a:bodyPr>
            <a:normAutofit/>
          </a:bodyPr>
          <a:lstStyle/>
          <a:p>
            <a:pPr algn="r">
              <a:spcBef>
                <a:spcPct val="0"/>
              </a:spcBef>
            </a:pPr>
            <a:r>
              <a:rPr lang="en-US" altLang="zh-CN" sz="2000" b="1" dirty="0">
                <a:solidFill>
                  <a:schemeClr val="tx1">
                    <a:lumMod val="85000"/>
                    <a:lumOff val="15000"/>
                  </a:schemeClr>
                </a:solidFill>
                <a:latin typeface="宋体" panose="02010600030101010101" pitchFamily="2" charset="-122"/>
                <a:ea typeface="宋体" panose="02010600030101010101" pitchFamily="2" charset="-122"/>
                <a:cs typeface="+mj-cs"/>
              </a:rPr>
              <a:t>-5G</a:t>
            </a:r>
            <a:r>
              <a:rPr lang="zh-CN" altLang="en-US" sz="2000" b="1" dirty="0">
                <a:solidFill>
                  <a:schemeClr val="tx1">
                    <a:lumMod val="85000"/>
                    <a:lumOff val="15000"/>
                  </a:schemeClr>
                </a:solidFill>
                <a:latin typeface="宋体" panose="02010600030101010101" pitchFamily="2" charset="-122"/>
                <a:ea typeface="宋体" panose="02010600030101010101" pitchFamily="2" charset="-122"/>
                <a:cs typeface="+mj-cs"/>
              </a:rPr>
              <a:t>中的关键技术之一</a:t>
            </a:r>
          </a:p>
        </p:txBody>
      </p:sp>
    </p:spTree>
    <p:extLst>
      <p:ext uri="{BB962C8B-B14F-4D97-AF65-F5344CB8AC3E}">
        <p14:creationId xmlns:p14="http://schemas.microsoft.com/office/powerpoint/2010/main" val="3253701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预编码方法</a:t>
            </a:r>
            <a:endParaRPr lang="zh-CN" altLang="en-US" dirty="0"/>
          </a:p>
        </p:txBody>
      </p:sp>
      <p:sp>
        <p:nvSpPr>
          <p:cNvPr id="3" name="内容占位符 2"/>
          <p:cNvSpPr>
            <a:spLocks noGrp="1"/>
          </p:cNvSpPr>
          <p:nvPr>
            <p:ph idx="1"/>
          </p:nvPr>
        </p:nvSpPr>
        <p:spPr>
          <a:xfrm>
            <a:off x="2589212" y="1458410"/>
            <a:ext cx="8915400" cy="4452812"/>
          </a:xfrm>
        </p:spPr>
        <p:txBody>
          <a:bodyPr>
            <a:no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预</a:t>
            </a:r>
            <a:r>
              <a:rPr lang="zh-CN" altLang="en-US" dirty="0">
                <a:latin typeface="微软雅黑" panose="020B0503020204020204" pitchFamily="34" charset="-122"/>
                <a:ea typeface="微软雅黑" panose="020B0503020204020204" pitchFamily="34" charset="-122"/>
              </a:rPr>
              <a:t>编码技术主要是在发射端对于传输信号进行处理的过</a:t>
            </a:r>
            <a:r>
              <a:rPr lang="zh-CN" altLang="en-US" dirty="0" smtClean="0">
                <a:latin typeface="微软雅黑" panose="020B0503020204020204" pitchFamily="34" charset="-122"/>
                <a:ea typeface="微软雅黑" panose="020B0503020204020204" pitchFamily="34" charset="-122"/>
              </a:rPr>
              <a:t>程，其</a:t>
            </a:r>
            <a:r>
              <a:rPr lang="zh-CN" altLang="en-US" dirty="0">
                <a:latin typeface="微软雅黑" panose="020B0503020204020204" pitchFamily="34" charset="-122"/>
                <a:ea typeface="微软雅黑" panose="020B0503020204020204" pitchFamily="34" charset="-122"/>
              </a:rPr>
              <a:t>主要目的是</a:t>
            </a:r>
            <a:r>
              <a:rPr lang="zh-CN" altLang="en-US" dirty="0" smtClean="0">
                <a:latin typeface="微软雅黑" panose="020B0503020204020204" pitchFamily="34" charset="-122"/>
                <a:ea typeface="微软雅黑" panose="020B0503020204020204" pitchFamily="34" charset="-122"/>
              </a:rPr>
              <a:t>优化</a:t>
            </a:r>
            <a:r>
              <a:rPr lang="zh-CN" altLang="en-US" dirty="0">
                <a:latin typeface="微软雅黑" panose="020B0503020204020204" pitchFamily="34" charset="-122"/>
                <a:ea typeface="微软雅黑" panose="020B0503020204020204" pitchFamily="34" charset="-122"/>
              </a:rPr>
              <a:t>传输信</a:t>
            </a:r>
            <a:r>
              <a:rPr lang="zh-CN" altLang="en-US" dirty="0" smtClean="0">
                <a:latin typeface="微软雅黑" panose="020B0503020204020204" pitchFamily="34" charset="-122"/>
                <a:ea typeface="微软雅黑" panose="020B0503020204020204" pitchFamily="34" charset="-122"/>
              </a:rPr>
              <a:t>号，简</a:t>
            </a:r>
            <a:r>
              <a:rPr lang="zh-CN" altLang="en-US" dirty="0">
                <a:latin typeface="微软雅黑" panose="020B0503020204020204" pitchFamily="34" charset="-122"/>
                <a:ea typeface="微软雅黑" panose="020B0503020204020204" pitchFamily="34" charset="-122"/>
              </a:rPr>
              <a:t>化接收端复杂程</a:t>
            </a:r>
            <a:r>
              <a:rPr lang="zh-CN" altLang="en-US" dirty="0" smtClean="0">
                <a:latin typeface="微软雅黑" panose="020B0503020204020204" pitchFamily="34" charset="-122"/>
                <a:ea typeface="微软雅黑" panose="020B0503020204020204" pitchFamily="34" charset="-122"/>
              </a:rPr>
              <a:t>度，提</a:t>
            </a:r>
            <a:r>
              <a:rPr lang="zh-CN" altLang="en-US" dirty="0">
                <a:latin typeface="微软雅黑" panose="020B0503020204020204" pitchFamily="34" charset="-122"/>
                <a:ea typeface="微软雅黑" panose="020B0503020204020204" pitchFamily="34" charset="-122"/>
              </a:rPr>
              <a:t>升系统容量及抗干扰能力</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 线性预</a:t>
            </a:r>
            <a:r>
              <a:rPr lang="zh-CN" altLang="en-US" dirty="0">
                <a:latin typeface="微软雅黑" panose="020B0503020204020204" pitchFamily="34" charset="-122"/>
                <a:ea typeface="微软雅黑" panose="020B0503020204020204" pitchFamily="34" charset="-122"/>
              </a:rPr>
              <a:t>编</a:t>
            </a:r>
            <a:r>
              <a:rPr lang="zh-CN" altLang="en-US" dirty="0" smtClean="0">
                <a:latin typeface="微软雅黑" panose="020B0503020204020204" pitchFamily="34" charset="-122"/>
                <a:ea typeface="微软雅黑" panose="020B0503020204020204" pitchFamily="34" charset="-122"/>
              </a:rPr>
              <a:t>码：匹</a:t>
            </a:r>
            <a:r>
              <a:rPr lang="zh-CN" altLang="en-US" dirty="0">
                <a:latin typeface="微软雅黑" panose="020B0503020204020204" pitchFamily="34" charset="-122"/>
                <a:ea typeface="微软雅黑" panose="020B0503020204020204" pitchFamily="34" charset="-122"/>
              </a:rPr>
              <a:t>配滤波器</a:t>
            </a:r>
            <a:r>
              <a:rPr lang="en-US" altLang="zh-CN" dirty="0">
                <a:latin typeface="微软雅黑" panose="020B0503020204020204" pitchFamily="34" charset="-122"/>
                <a:ea typeface="微软雅黑" panose="020B0503020204020204" pitchFamily="34" charset="-122"/>
              </a:rPr>
              <a:t>(MF</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、迫</a:t>
            </a:r>
            <a:r>
              <a:rPr lang="zh-CN" altLang="en-US" dirty="0">
                <a:latin typeface="微软雅黑" panose="020B0503020204020204" pitchFamily="34" charset="-122"/>
                <a:ea typeface="微软雅黑" panose="020B0503020204020204" pitchFamily="34" charset="-122"/>
              </a:rPr>
              <a:t>零预编码</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ZF</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非线性预编码：脏纸编码</a:t>
            </a:r>
            <a:r>
              <a:rPr lang="en-US" altLang="zh-CN" dirty="0">
                <a:latin typeface="微软雅黑" panose="020B0503020204020204" pitchFamily="34" charset="-122"/>
                <a:ea typeface="微软雅黑" panose="020B0503020204020204" pitchFamily="34" charset="-122"/>
              </a:rPr>
              <a:t>(DPC)</a:t>
            </a:r>
            <a:r>
              <a:rPr lang="zh-CN" altLang="en-US" dirty="0">
                <a:latin typeface="微软雅黑" panose="020B0503020204020204" pitchFamily="34" charset="-122"/>
                <a:ea typeface="微软雅黑" panose="020B0503020204020204" pitchFamily="34" charset="-122"/>
              </a:rPr>
              <a:t>、矢量预编码</a:t>
            </a:r>
            <a:r>
              <a:rPr lang="en-US" altLang="zh-CN" dirty="0">
                <a:latin typeface="微软雅黑" panose="020B0503020204020204" pitchFamily="34" charset="-122"/>
                <a:ea typeface="微软雅黑" panose="020B0503020204020204" pitchFamily="34" charset="-122"/>
              </a:rPr>
              <a:t>(VP</a:t>
            </a:r>
            <a:r>
              <a:rPr lang="en-US" altLang="zh-CN" dirty="0" smtClean="0">
                <a:latin typeface="微软雅黑" panose="020B0503020204020204" pitchFamily="34" charset="-122"/>
                <a:ea typeface="微软雅黑" panose="020B0503020204020204" pitchFamily="34" charset="-122"/>
              </a:rPr>
              <a:t>)</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线</a:t>
            </a:r>
            <a:r>
              <a:rPr lang="zh-CN" altLang="en-US" dirty="0">
                <a:latin typeface="微软雅黑" panose="020B0503020204020204" pitchFamily="34" charset="-122"/>
                <a:ea typeface="微软雅黑" panose="020B0503020204020204" pitchFamily="34" charset="-122"/>
              </a:rPr>
              <a:t>性预编</a:t>
            </a:r>
            <a:r>
              <a:rPr lang="zh-CN" altLang="en-US" dirty="0" smtClean="0">
                <a:latin typeface="微软雅黑" panose="020B0503020204020204" pitchFamily="34" charset="-122"/>
                <a:ea typeface="微软雅黑" panose="020B0503020204020204" pitchFamily="34" charset="-122"/>
              </a:rPr>
              <a:t>码</a:t>
            </a:r>
            <a:r>
              <a:rPr lang="zh-CN" altLang="en-US" dirty="0">
                <a:latin typeface="微软雅黑" panose="020B0503020204020204" pitchFamily="34" charset="-122"/>
                <a:ea typeface="微软雅黑" panose="020B0503020204020204" pitchFamily="34" charset="-122"/>
              </a:rPr>
              <a:t>复杂度</a:t>
            </a:r>
            <a:r>
              <a:rPr lang="zh-CN" altLang="en-US" dirty="0" smtClean="0">
                <a:latin typeface="微软雅黑" panose="020B0503020204020204" pitchFamily="34" charset="-122"/>
                <a:ea typeface="微软雅黑" panose="020B0503020204020204" pitchFamily="34" charset="-122"/>
              </a:rPr>
              <a:t>低，实现较简单。非</a:t>
            </a:r>
            <a:r>
              <a:rPr lang="zh-CN" altLang="en-US" dirty="0">
                <a:latin typeface="微软雅黑" panose="020B0503020204020204" pitchFamily="34" charset="-122"/>
                <a:ea typeface="微软雅黑" panose="020B0503020204020204" pitchFamily="34" charset="-122"/>
              </a:rPr>
              <a:t>线性预编码如脏纸编码计算复杂</a:t>
            </a:r>
            <a:r>
              <a:rPr lang="zh-CN" altLang="en-US" dirty="0" smtClean="0">
                <a:latin typeface="微软雅黑" panose="020B0503020204020204" pitchFamily="34" charset="-122"/>
                <a:ea typeface="微软雅黑" panose="020B0503020204020204" pitchFamily="34" charset="-122"/>
              </a:rPr>
              <a:t>度较高，但往</a:t>
            </a:r>
            <a:r>
              <a:rPr lang="zh-CN" altLang="en-US" dirty="0">
                <a:latin typeface="微软雅黑" panose="020B0503020204020204" pitchFamily="34" charset="-122"/>
                <a:ea typeface="微软雅黑" panose="020B0503020204020204" pitchFamily="34" charset="-122"/>
              </a:rPr>
              <a:t>往会获得更佳的效</a:t>
            </a:r>
            <a:r>
              <a:rPr lang="zh-CN" altLang="en-US" dirty="0" smtClean="0">
                <a:latin typeface="微软雅黑" panose="020B0503020204020204" pitchFamily="34" charset="-122"/>
                <a:ea typeface="微软雅黑" panose="020B0503020204020204" pitchFamily="34" charset="-122"/>
              </a:rPr>
              <a:t>果。</a:t>
            </a:r>
            <a:r>
              <a:rPr lang="zh-CN" altLang="en-US" dirty="0">
                <a:latin typeface="微软雅黑" panose="020B0503020204020204" pitchFamily="34" charset="-122"/>
                <a:ea typeface="微软雅黑" panose="020B0503020204020204" pitchFamily="34" charset="-122"/>
              </a:rPr>
              <a:t>然</a:t>
            </a:r>
            <a:r>
              <a:rPr lang="zh-CN" altLang="en-US" dirty="0" smtClean="0">
                <a:latin typeface="微软雅黑" panose="020B0503020204020204" pitchFamily="34" charset="-122"/>
                <a:ea typeface="微软雅黑" panose="020B0503020204020204" pitchFamily="34" charset="-122"/>
              </a:rPr>
              <a:t>而，在</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中，随</a:t>
            </a:r>
            <a:r>
              <a:rPr lang="zh-CN" altLang="en-US" dirty="0">
                <a:latin typeface="微软雅黑" panose="020B0503020204020204" pitchFamily="34" charset="-122"/>
                <a:ea typeface="微软雅黑" panose="020B0503020204020204" pitchFamily="34" charset="-122"/>
              </a:rPr>
              <a:t>着基站侧天线数目的增</a:t>
            </a:r>
            <a:r>
              <a:rPr lang="zh-CN" altLang="en-US" dirty="0" smtClean="0">
                <a:latin typeface="微软雅黑" panose="020B0503020204020204" pitchFamily="34" charset="-122"/>
                <a:ea typeface="微软雅黑" panose="020B0503020204020204" pitchFamily="34" charset="-122"/>
              </a:rPr>
              <a:t>长，</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些</a:t>
            </a:r>
            <a:r>
              <a:rPr lang="zh-CN" altLang="en-US" dirty="0">
                <a:latin typeface="微软雅黑" panose="020B0503020204020204" pitchFamily="34" charset="-122"/>
                <a:ea typeface="微软雅黑" panose="020B0503020204020204" pitchFamily="34" charset="-122"/>
              </a:rPr>
              <a:t>线性预编码算</a:t>
            </a:r>
            <a:r>
              <a:rPr lang="zh-CN" altLang="en-US" dirty="0" smtClean="0">
                <a:latin typeface="微软雅黑" panose="020B0503020204020204" pitchFamily="34" charset="-122"/>
                <a:ea typeface="微软雅黑" panose="020B0503020204020204" pitchFamily="34" charset="-122"/>
              </a:rPr>
              <a:t>法，比</a:t>
            </a:r>
            <a:r>
              <a:rPr lang="zh-CN" altLang="en-US" dirty="0">
                <a:latin typeface="微软雅黑" panose="020B0503020204020204" pitchFamily="34" charset="-122"/>
                <a:ea typeface="微软雅黑" panose="020B0503020204020204" pitchFamily="34" charset="-122"/>
              </a:rPr>
              <a:t>如匹配滤波器</a:t>
            </a:r>
            <a:r>
              <a:rPr lang="en-US" altLang="zh-CN" dirty="0">
                <a:latin typeface="微软雅黑" panose="020B0503020204020204" pitchFamily="34" charset="-122"/>
                <a:ea typeface="微软雅黑" panose="020B0503020204020204" pitchFamily="34" charset="-122"/>
              </a:rPr>
              <a:t>(MF)</a:t>
            </a:r>
            <a:r>
              <a:rPr lang="zh-CN" altLang="en-US" dirty="0">
                <a:latin typeface="微软雅黑" panose="020B0503020204020204" pitchFamily="34" charset="-122"/>
                <a:ea typeface="微软雅黑" panose="020B0503020204020204" pitchFamily="34" charset="-122"/>
              </a:rPr>
              <a:t>、迫零预编码</a:t>
            </a:r>
            <a:r>
              <a:rPr lang="en-US" altLang="zh-CN" dirty="0" smtClean="0">
                <a:latin typeface="微软雅黑" panose="020B0503020204020204" pitchFamily="34" charset="-122"/>
                <a:ea typeface="微软雅黑" panose="020B0503020204020204" pitchFamily="34" charset="-122"/>
              </a:rPr>
              <a:t>(ZF</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r>
              <a:rPr lang="zh-CN" altLang="en-US" dirty="0" smtClean="0">
                <a:latin typeface="微软雅黑" panose="020B0503020204020204" pitchFamily="34" charset="-122"/>
                <a:ea typeface="微软雅黑" panose="020B0503020204020204" pitchFamily="34" charset="-122"/>
              </a:rPr>
              <a:t>将会</a:t>
            </a:r>
            <a:r>
              <a:rPr lang="zh-CN" altLang="en-US" dirty="0">
                <a:latin typeface="微软雅黑" panose="020B0503020204020204" pitchFamily="34" charset="-122"/>
                <a:ea typeface="微软雅黑" panose="020B0503020204020204" pitchFamily="34" charset="-122"/>
              </a:rPr>
              <a:t>获得渐进最优的</a:t>
            </a:r>
            <a:r>
              <a:rPr lang="zh-CN" altLang="en-US" dirty="0" smtClean="0">
                <a:latin typeface="微软雅黑" panose="020B0503020204020204" pitchFamily="34" charset="-122"/>
                <a:ea typeface="微软雅黑" panose="020B0503020204020204" pitchFamily="34" charset="-122"/>
              </a:rPr>
              <a:t>性能。</a:t>
            </a:r>
            <a:r>
              <a:rPr lang="zh-CN" altLang="en-US" dirty="0">
                <a:latin typeface="微软雅黑" panose="020B0503020204020204" pitchFamily="34" charset="-122"/>
                <a:ea typeface="微软雅黑" panose="020B0503020204020204" pitchFamily="34" charset="-122"/>
              </a:rPr>
              <a:t>因</a:t>
            </a:r>
            <a:r>
              <a:rPr lang="zh-CN" altLang="en-US" dirty="0" smtClean="0">
                <a:latin typeface="微软雅黑" panose="020B0503020204020204" pitchFamily="34" charset="-122"/>
                <a:ea typeface="微软雅黑" panose="020B0503020204020204" pitchFamily="34" charset="-122"/>
              </a:rPr>
              <a:t>此，在</a:t>
            </a:r>
            <a:r>
              <a:rPr lang="zh-CN" altLang="en-US" dirty="0">
                <a:latin typeface="微软雅黑" panose="020B0503020204020204" pitchFamily="34" charset="-122"/>
                <a:ea typeface="微软雅黑" panose="020B0503020204020204" pitchFamily="34" charset="-122"/>
              </a:rPr>
              <a:t>实际应用</a:t>
            </a:r>
            <a:r>
              <a:rPr lang="zh-CN" altLang="en-US" dirty="0" smtClean="0">
                <a:latin typeface="微软雅黑" panose="020B0503020204020204" pitchFamily="34" charset="-122"/>
                <a:ea typeface="微软雅黑" panose="020B0503020204020204" pitchFamily="34" charset="-122"/>
              </a:rPr>
              <a:t>中，采</a:t>
            </a:r>
            <a:r>
              <a:rPr lang="zh-CN" altLang="en-US" dirty="0">
                <a:latin typeface="微软雅黑" panose="020B0503020204020204" pitchFamily="34" charset="-122"/>
                <a:ea typeface="微软雅黑" panose="020B0503020204020204" pitchFamily="34" charset="-122"/>
              </a:rPr>
              <a:t>用低复杂度的线性预编</a:t>
            </a:r>
            <a:r>
              <a:rPr lang="zh-CN" altLang="en-US" dirty="0" smtClean="0">
                <a:latin typeface="微软雅黑" panose="020B0503020204020204" pitchFamily="34" charset="-122"/>
                <a:ea typeface="微软雅黑" panose="020B0503020204020204" pitchFamily="34" charset="-122"/>
              </a:rPr>
              <a:t>码算</a:t>
            </a:r>
            <a:r>
              <a:rPr lang="zh-CN" altLang="en-US" dirty="0">
                <a:latin typeface="微软雅黑" panose="020B0503020204020204" pitchFamily="34" charset="-122"/>
                <a:ea typeface="微软雅黑" panose="020B0503020204020204" pitchFamily="34" charset="-122"/>
              </a:rPr>
              <a:t>法更为现实</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4423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信号检测</a:t>
            </a:r>
            <a:endParaRPr lang="zh-CN" altLang="en-US" dirty="0"/>
          </a:p>
        </p:txBody>
      </p:sp>
      <p:sp>
        <p:nvSpPr>
          <p:cNvPr id="3" name="内容占位符 2"/>
          <p:cNvSpPr>
            <a:spLocks noGrp="1"/>
          </p:cNvSpPr>
          <p:nvPr>
            <p:ph idx="1"/>
          </p:nvPr>
        </p:nvSpPr>
        <p:spPr>
          <a:xfrm>
            <a:off x="2589212" y="1782501"/>
            <a:ext cx="8915400" cy="4128721"/>
          </a:xfrm>
        </p:spPr>
        <p:txBody>
          <a:bodyPr>
            <a:norm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接</a:t>
            </a:r>
            <a:r>
              <a:rPr lang="zh-CN" altLang="en-US" dirty="0">
                <a:latin typeface="微软雅黑" panose="020B0503020204020204" pitchFamily="34" charset="-122"/>
                <a:ea typeface="微软雅黑" panose="020B0503020204020204" pitchFamily="34" charset="-122"/>
              </a:rPr>
              <a:t>收端信号检测器主要用于</a:t>
            </a:r>
            <a:r>
              <a:rPr lang="en-US" altLang="zh-CN" dirty="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上行链路中恢复多传输天线发送的期</a:t>
            </a:r>
            <a:r>
              <a:rPr lang="zh-CN" altLang="en-US" dirty="0" smtClean="0">
                <a:latin typeface="微软雅黑" panose="020B0503020204020204" pitchFamily="34" charset="-122"/>
                <a:ea typeface="微软雅黑" panose="020B0503020204020204" pitchFamily="34" charset="-122"/>
              </a:rPr>
              <a:t>望接</a:t>
            </a:r>
            <a:r>
              <a:rPr lang="zh-CN" altLang="en-US" dirty="0">
                <a:latin typeface="微软雅黑" panose="020B0503020204020204" pitchFamily="34" charset="-122"/>
                <a:ea typeface="微软雅黑" panose="020B0503020204020204" pitchFamily="34" charset="-122"/>
              </a:rPr>
              <a:t>收信</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低功耗且低计算复杂度的接收端较为复杂但具有巨大的实际</a:t>
            </a:r>
            <a:r>
              <a:rPr lang="zh-CN" altLang="en-US" dirty="0" smtClean="0">
                <a:latin typeface="微软雅黑" panose="020B0503020204020204" pitchFamily="34" charset="-122"/>
                <a:ea typeface="微软雅黑" panose="020B0503020204020204" pitchFamily="34" charset="-122"/>
              </a:rPr>
              <a:t>意义，因</a:t>
            </a:r>
            <a:r>
              <a:rPr lang="zh-CN" altLang="en-US" dirty="0">
                <a:latin typeface="微软雅黑" panose="020B0503020204020204" pitchFamily="34" charset="-122"/>
                <a:ea typeface="微软雅黑" panose="020B0503020204020204" pitchFamily="34" charset="-122"/>
              </a:rPr>
              <a:t>而在最近的关于</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系统的研宄</a:t>
            </a:r>
            <a:r>
              <a:rPr lang="zh-CN" altLang="en-US" dirty="0" smtClean="0">
                <a:latin typeface="微软雅黑" panose="020B0503020204020204" pitchFamily="34" charset="-122"/>
                <a:ea typeface="微软雅黑" panose="020B0503020204020204" pitchFamily="34" charset="-122"/>
              </a:rPr>
              <a:t>中，信</a:t>
            </a:r>
            <a:r>
              <a:rPr lang="zh-CN" altLang="en-US" dirty="0">
                <a:latin typeface="微软雅黑" panose="020B0503020204020204" pitchFamily="34" charset="-122"/>
                <a:ea typeface="微软雅黑" panose="020B0503020204020204" pitchFamily="34" charset="-122"/>
              </a:rPr>
              <a:t>号检测算法的性能</a:t>
            </a:r>
            <a:r>
              <a:rPr lang="zh-CN" altLang="en-US" dirty="0" smtClean="0">
                <a:latin typeface="微软雅黑" panose="020B0503020204020204" pitchFamily="34" charset="-122"/>
                <a:ea typeface="微软雅黑" panose="020B0503020204020204" pitchFamily="34" charset="-122"/>
              </a:rPr>
              <a:t>受到</a:t>
            </a:r>
            <a:r>
              <a:rPr lang="zh-CN" altLang="en-US" dirty="0">
                <a:latin typeface="微软雅黑" panose="020B0503020204020204" pitchFamily="34" charset="-122"/>
                <a:ea typeface="微软雅黑" panose="020B0503020204020204" pitchFamily="34" charset="-122"/>
              </a:rPr>
              <a:t>了广泛的</a:t>
            </a:r>
            <a:r>
              <a:rPr lang="zh-CN" altLang="en-US" dirty="0" smtClean="0">
                <a:latin typeface="微软雅黑" panose="020B0503020204020204" pitchFamily="34" charset="-122"/>
                <a:ea typeface="微软雅黑" panose="020B0503020204020204" pitchFamily="34" charset="-122"/>
              </a:rPr>
              <a:t>关注。</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常</a:t>
            </a:r>
            <a:r>
              <a:rPr lang="zh-CN" altLang="en-US" dirty="0">
                <a:latin typeface="微软雅黑" panose="020B0503020204020204" pitchFamily="34" charset="-122"/>
                <a:ea typeface="微软雅黑" panose="020B0503020204020204" pitchFamily="34" charset="-122"/>
              </a:rPr>
              <a:t>用的信号检测算法包括最大似然检测</a:t>
            </a:r>
            <a:r>
              <a:rPr lang="en-US" altLang="zh-CN" dirty="0" smtClean="0">
                <a:latin typeface="微软雅黑" panose="020B0503020204020204" pitchFamily="34" charset="-122"/>
                <a:ea typeface="微软雅黑" panose="020B0503020204020204" pitchFamily="34" charset="-122"/>
              </a:rPr>
              <a:t>(MLD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、迫零捡测</a:t>
            </a:r>
            <a:r>
              <a:rPr lang="en-US" altLang="zh-CN" dirty="0" smtClean="0">
                <a:latin typeface="微软雅黑" panose="020B0503020204020204" pitchFamily="34" charset="-122"/>
                <a:ea typeface="微软雅黑" panose="020B0503020204020204" pitchFamily="34" charset="-122"/>
              </a:rPr>
              <a:t>(ZFD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、最小均</a:t>
            </a:r>
            <a:r>
              <a:rPr lang="zh-CN" altLang="en-US" dirty="0" smtClean="0">
                <a:latin typeface="微软雅黑" panose="020B0503020204020204" pitchFamily="34" charset="-122"/>
                <a:ea typeface="微软雅黑" panose="020B0503020204020204" pitchFamily="34" charset="-122"/>
              </a:rPr>
              <a:t>方误</a:t>
            </a:r>
            <a:r>
              <a:rPr lang="zh-CN" altLang="en-US" dirty="0">
                <a:latin typeface="微软雅黑" panose="020B0503020204020204" pitchFamily="34" charset="-122"/>
                <a:ea typeface="微软雅黑" panose="020B0503020204020204" pitchFamily="34" charset="-122"/>
              </a:rPr>
              <a:t>差检</a:t>
            </a:r>
            <a:r>
              <a:rPr lang="zh-CN" altLang="en-US" dirty="0" smtClean="0">
                <a:latin typeface="微软雅黑" panose="020B0503020204020204" pitchFamily="34" charset="-122"/>
                <a:ea typeface="微软雅黑" panose="020B0503020204020204" pitchFamily="34" charset="-122"/>
              </a:rPr>
              <a:t>测</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MMSED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、连续干扰消</a:t>
            </a:r>
            <a:r>
              <a:rPr lang="zh-CN" altLang="en-US" dirty="0" smtClean="0">
                <a:latin typeface="微软雅黑" panose="020B0503020204020204" pitchFamily="34" charset="-122"/>
                <a:ea typeface="微软雅黑" panose="020B0503020204020204" pitchFamily="34" charset="-122"/>
              </a:rPr>
              <a:t>除</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SIC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728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天线阵列分布</a:t>
            </a:r>
            <a:endParaRPr lang="zh-CN" altLang="en-US" dirty="0"/>
          </a:p>
        </p:txBody>
      </p:sp>
      <p:sp>
        <p:nvSpPr>
          <p:cNvPr id="3" name="内容占位符 2"/>
          <p:cNvSpPr>
            <a:spLocks noGrp="1"/>
          </p:cNvSpPr>
          <p:nvPr>
            <p:ph idx="1"/>
          </p:nvPr>
        </p:nvSpPr>
        <p:spPr>
          <a:xfrm>
            <a:off x="2592925" y="1705337"/>
            <a:ext cx="8915400" cy="3777622"/>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中，基</a:t>
            </a:r>
            <a:r>
              <a:rPr lang="zh-CN" altLang="en-US" dirty="0">
                <a:latin typeface="微软雅黑" panose="020B0503020204020204" pitchFamily="34" charset="-122"/>
                <a:ea typeface="微软雅黑" panose="020B0503020204020204" pitchFamily="34" charset="-122"/>
              </a:rPr>
              <a:t>站端装备大规模天线阵</a:t>
            </a:r>
            <a:r>
              <a:rPr lang="zh-CN" altLang="en-US" dirty="0" smtClean="0">
                <a:latin typeface="微软雅黑" panose="020B0503020204020204" pitchFamily="34" charset="-122"/>
                <a:ea typeface="微软雅黑" panose="020B0503020204020204" pitchFamily="34" charset="-122"/>
              </a:rPr>
              <a:t>列，利</a:t>
            </a:r>
            <a:r>
              <a:rPr lang="zh-CN" altLang="en-US" dirty="0">
                <a:latin typeface="微软雅黑" panose="020B0503020204020204" pitchFamily="34" charset="-122"/>
                <a:ea typeface="微软雅黑" panose="020B0503020204020204" pitchFamily="34" charset="-122"/>
              </a:rPr>
              <a:t>用多根天线</a:t>
            </a:r>
            <a:r>
              <a:rPr lang="zh-CN" altLang="en-US" dirty="0" smtClean="0">
                <a:latin typeface="微软雅黑" panose="020B0503020204020204" pitchFamily="34" charset="-122"/>
                <a:ea typeface="微软雅黑" panose="020B0503020204020204" pitchFamily="34" charset="-122"/>
              </a:rPr>
              <a:t>形成</a:t>
            </a:r>
            <a:r>
              <a:rPr lang="zh-CN" altLang="en-US" dirty="0">
                <a:latin typeface="微软雅黑" panose="020B0503020204020204" pitchFamily="34" charset="-122"/>
                <a:ea typeface="微软雅黑" panose="020B0503020204020204" pitchFamily="34" charset="-122"/>
              </a:rPr>
              <a:t>的空间自由度及有效的多径分</a:t>
            </a:r>
            <a:r>
              <a:rPr lang="zh-CN" altLang="en-US" dirty="0" smtClean="0">
                <a:latin typeface="微软雅黑" panose="020B0503020204020204" pitchFamily="34" charset="-122"/>
                <a:ea typeface="微软雅黑" panose="020B0503020204020204" pitchFamily="34" charset="-122"/>
              </a:rPr>
              <a:t>量，提</a:t>
            </a:r>
            <a:r>
              <a:rPr lang="zh-CN" altLang="en-US" dirty="0">
                <a:latin typeface="微软雅黑" panose="020B0503020204020204" pitchFamily="34" charset="-122"/>
                <a:ea typeface="微软雅黑" panose="020B0503020204020204" pitchFamily="34" charset="-122"/>
              </a:rPr>
              <a:t>高系统的频谱利用效率。在文献中研究</a:t>
            </a:r>
            <a:r>
              <a:rPr lang="zh-CN" altLang="en-US" dirty="0" smtClean="0">
                <a:latin typeface="微软雅黑" panose="020B0503020204020204" pitchFamily="34" charset="-122"/>
                <a:ea typeface="微软雅黑" panose="020B0503020204020204" pitchFamily="34" charset="-122"/>
              </a:rPr>
              <a:t>表明</a:t>
            </a:r>
            <a:r>
              <a:rPr lang="en-US" altLang="zh-CN" dirty="0" smtClean="0">
                <a:latin typeface="微软雅黑" panose="020B0503020204020204" pitchFamily="34" charset="-122"/>
                <a:ea typeface="微软雅黑" panose="020B0503020204020204" pitchFamily="34" charset="-122"/>
              </a:rPr>
              <a:t>MIMO</a:t>
            </a:r>
            <a:r>
              <a:rPr lang="zh-CN" altLang="en-US" dirty="0" smtClean="0">
                <a:latin typeface="微软雅黑" panose="020B0503020204020204" pitchFamily="34" charset="-122"/>
                <a:ea typeface="微软雅黑" panose="020B0503020204020204" pitchFamily="34" charset="-122"/>
              </a:rPr>
              <a:t>系统的容量取决于信道矩阵</a:t>
            </a:r>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的秩，而信道矩阵</a:t>
            </a:r>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的秩取决于</a:t>
            </a:r>
            <a:r>
              <a:rPr lang="zh-CN" altLang="en-US" dirty="0">
                <a:latin typeface="微软雅黑" panose="020B0503020204020204" pitchFamily="34" charset="-122"/>
                <a:ea typeface="微软雅黑" panose="020B0503020204020204" pitchFamily="34" charset="-122"/>
              </a:rPr>
              <a:t>信号传输模型中相关性的大小。而大规模天线阵列的分布形式严重影响到相</a:t>
            </a:r>
            <a:r>
              <a:rPr lang="zh-CN" altLang="en-US" dirty="0" smtClean="0">
                <a:latin typeface="微软雅黑" panose="020B0503020204020204" pitchFamily="34" charset="-122"/>
                <a:ea typeface="微软雅黑" panose="020B0503020204020204" pitchFamily="34" charset="-122"/>
              </a:rPr>
              <a:t>关性</a:t>
            </a:r>
            <a:r>
              <a:rPr lang="zh-CN" altLang="en-US" dirty="0">
                <a:latin typeface="微软雅黑" panose="020B0503020204020204" pitchFamily="34" charset="-122"/>
                <a:ea typeface="微软雅黑" panose="020B0503020204020204" pitchFamily="34" charset="-122"/>
              </a:rPr>
              <a:t>的分</a:t>
            </a:r>
            <a:r>
              <a:rPr lang="zh-CN" altLang="en-US" dirty="0" smtClean="0">
                <a:latin typeface="微软雅黑" panose="020B0503020204020204" pitchFamily="34" charset="-122"/>
                <a:ea typeface="微软雅黑" panose="020B0503020204020204" pitchFamily="34" charset="-122"/>
              </a:rPr>
              <a:t>布，当</a:t>
            </a:r>
            <a:r>
              <a:rPr lang="zh-CN" altLang="en-US" dirty="0">
                <a:latin typeface="微软雅黑" panose="020B0503020204020204" pitchFamily="34" charset="-122"/>
                <a:ea typeface="微软雅黑" panose="020B0503020204020204" pitchFamily="34" charset="-122"/>
              </a:rPr>
              <a:t>天线数目较多</a:t>
            </a:r>
            <a:r>
              <a:rPr lang="zh-CN" altLang="en-US" dirty="0" smtClean="0">
                <a:latin typeface="微软雅黑" panose="020B0503020204020204" pitchFamily="34" charset="-122"/>
                <a:ea typeface="微软雅黑" panose="020B0503020204020204" pitchFamily="34" charset="-122"/>
              </a:rPr>
              <a:t>时，天</a:t>
            </a:r>
            <a:r>
              <a:rPr lang="zh-CN" altLang="en-US" dirty="0">
                <a:latin typeface="微软雅黑" panose="020B0503020204020204" pitchFamily="34" charset="-122"/>
                <a:ea typeface="微软雅黑" panose="020B0503020204020204" pitchFamily="34" charset="-122"/>
              </a:rPr>
              <a:t>线阵列分布可以采用多种形</a:t>
            </a:r>
            <a:r>
              <a:rPr lang="zh-CN" altLang="en-US" dirty="0" smtClean="0">
                <a:latin typeface="微软雅黑" panose="020B0503020204020204" pitchFamily="34" charset="-122"/>
                <a:ea typeface="微软雅黑" panose="020B0503020204020204" pitchFamily="34" charset="-122"/>
              </a:rPr>
              <a:t>式，包</a:t>
            </a:r>
            <a:r>
              <a:rPr lang="zh-CN" altLang="en-US" dirty="0">
                <a:latin typeface="微软雅黑" panose="020B0503020204020204" pitchFamily="34" charset="-122"/>
                <a:ea typeface="微软雅黑" panose="020B0503020204020204" pitchFamily="34" charset="-122"/>
              </a:rPr>
              <a:t>括直线型</a:t>
            </a:r>
            <a:r>
              <a:rPr lang="zh-CN" altLang="en-US" dirty="0" smtClean="0">
                <a:latin typeface="微软雅黑" panose="020B0503020204020204" pitchFamily="34" charset="-122"/>
                <a:ea typeface="微软雅黑" panose="020B0503020204020204" pitchFamily="34" charset="-122"/>
              </a:rPr>
              <a:t>阵列</a:t>
            </a:r>
            <a:r>
              <a:rPr lang="zh-CN" altLang="en-US" dirty="0">
                <a:latin typeface="微软雅黑" panose="020B0503020204020204" pitchFamily="34" charset="-122"/>
                <a:ea typeface="微软雅黑" panose="020B0503020204020204" pitchFamily="34" charset="-122"/>
              </a:rPr>
              <a:t>、圆形阵列、平面阵列</a:t>
            </a:r>
            <a:r>
              <a:rPr lang="zh-CN" altLang="en-US" dirty="0" smtClean="0">
                <a:latin typeface="微软雅黑" panose="020B0503020204020204" pitchFamily="34" charset="-122"/>
                <a:ea typeface="微软雅黑" panose="020B0503020204020204" pitchFamily="34" charset="-122"/>
              </a:rPr>
              <a:t>等。</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分析研究</a:t>
            </a:r>
            <a:r>
              <a:rPr lang="zh-CN" altLang="en-US" dirty="0" smtClean="0">
                <a:latin typeface="微软雅黑" panose="020B0503020204020204" pitchFamily="34" charset="-122"/>
                <a:ea typeface="微软雅黑" panose="020B0503020204020204" pitchFamily="34" charset="-122"/>
              </a:rPr>
              <a:t>中，较</a:t>
            </a:r>
            <a:r>
              <a:rPr lang="zh-CN" altLang="en-US" dirty="0">
                <a:latin typeface="微软雅黑" panose="020B0503020204020204" pitchFamily="34" charset="-122"/>
                <a:ea typeface="微软雅黑" panose="020B0503020204020204" pitchFamily="34" charset="-122"/>
              </a:rPr>
              <a:t>为常见的天线阵</a:t>
            </a:r>
            <a:r>
              <a:rPr lang="zh-CN" altLang="en-US" dirty="0" smtClean="0">
                <a:latin typeface="微软雅黑" panose="020B0503020204020204" pitchFamily="34" charset="-122"/>
                <a:ea typeface="微软雅黑" panose="020B0503020204020204" pitchFamily="34" charset="-122"/>
              </a:rPr>
              <a:t>列，包</a:t>
            </a:r>
            <a:r>
              <a:rPr lang="zh-CN" altLang="en-US" dirty="0">
                <a:latin typeface="微软雅黑" panose="020B0503020204020204" pitchFamily="34" charset="-122"/>
                <a:ea typeface="微软雅黑" panose="020B0503020204020204" pitchFamily="34" charset="-122"/>
              </a:rPr>
              <a:t>括均勾线性阵</a:t>
            </a:r>
            <a:r>
              <a:rPr lang="zh-CN" altLang="en-US" dirty="0" smtClean="0">
                <a:latin typeface="微软雅黑" panose="020B0503020204020204" pitchFamily="34" charset="-122"/>
                <a:ea typeface="微软雅黑" panose="020B0503020204020204" pitchFamily="34" charset="-122"/>
              </a:rPr>
              <a:t>列</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Uniform Linear </a:t>
            </a:r>
            <a:r>
              <a:rPr lang="en-US" altLang="zh-CN" dirty="0" smtClean="0">
                <a:latin typeface="微软雅黑" panose="020B0503020204020204" pitchFamily="34" charset="-122"/>
                <a:ea typeface="微软雅黑" panose="020B0503020204020204" pitchFamily="34" charset="-122"/>
              </a:rPr>
              <a:t>Array</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ULA)</a:t>
            </a:r>
            <a:r>
              <a:rPr lang="zh-CN" altLang="en-US" dirty="0">
                <a:latin typeface="微软雅黑" panose="020B0503020204020204" pitchFamily="34" charset="-122"/>
                <a:ea typeface="微软雅黑" panose="020B0503020204020204" pitchFamily="34" charset="-122"/>
              </a:rPr>
              <a:t>、均勾平面阵列</a:t>
            </a:r>
            <a:r>
              <a:rPr lang="en-US" altLang="zh-CN" dirty="0">
                <a:latin typeface="微软雅黑" panose="020B0503020204020204" pitchFamily="34" charset="-122"/>
                <a:ea typeface="微软雅黑" panose="020B0503020204020204" pitchFamily="34" charset="-122"/>
              </a:rPr>
              <a:t>(Uniform Planar Array’ UPA)</a:t>
            </a:r>
            <a:r>
              <a:rPr lang="zh-CN" altLang="en-US" dirty="0">
                <a:latin typeface="微软雅黑" panose="020B0503020204020204" pitchFamily="34" charset="-122"/>
                <a:ea typeface="微软雅黑" panose="020B0503020204020204" pitchFamily="34" charset="-122"/>
              </a:rPr>
              <a:t>、均</a:t>
            </a:r>
            <a:r>
              <a:rPr lang="zh-CN" altLang="en-US" dirty="0" smtClean="0">
                <a:latin typeface="微软雅黑" panose="020B0503020204020204" pitchFamily="34" charset="-122"/>
                <a:ea typeface="微软雅黑" panose="020B0503020204020204" pitchFamily="34" charset="-122"/>
              </a:rPr>
              <a:t>匀圆</a:t>
            </a:r>
            <a:r>
              <a:rPr lang="zh-CN" altLang="en-US" dirty="0">
                <a:latin typeface="微软雅黑" panose="020B0503020204020204" pitchFamily="34" charset="-122"/>
                <a:ea typeface="微软雅黑" panose="020B0503020204020204" pitchFamily="34" charset="-122"/>
              </a:rPr>
              <a:t>形阵列</a:t>
            </a:r>
            <a:r>
              <a:rPr lang="en-US" altLang="zh-CN" dirty="0">
                <a:latin typeface="微软雅黑" panose="020B0503020204020204" pitchFamily="34" charset="-122"/>
                <a:ea typeface="微软雅黑" panose="020B0503020204020204" pitchFamily="34" charset="-122"/>
              </a:rPr>
              <a:t>(Uniform Circular </a:t>
            </a:r>
            <a:r>
              <a:rPr lang="en-US" altLang="zh-CN" dirty="0" smtClean="0">
                <a:latin typeface="微软雅黑" panose="020B0503020204020204" pitchFamily="34" charset="-122"/>
                <a:ea typeface="微软雅黑" panose="020B0503020204020204" pitchFamily="34" charset="-122"/>
              </a:rPr>
              <a:t>Array</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UCA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p>
          <a:p>
            <a:endParaRPr lang="zh-CN" altLang="en-US" dirty="0"/>
          </a:p>
        </p:txBody>
      </p:sp>
    </p:spTree>
    <p:extLst>
      <p:ext uri="{BB962C8B-B14F-4D97-AF65-F5344CB8AC3E}">
        <p14:creationId xmlns:p14="http://schemas.microsoft.com/office/powerpoint/2010/main" val="889342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747490"/>
          </a:xfrm>
        </p:spPr>
        <p:txBody>
          <a:bodyPr/>
          <a:lstStyle/>
          <a:p>
            <a:r>
              <a:rPr lang="zh-CN" altLang="en-US" dirty="0"/>
              <a:t>信</a:t>
            </a:r>
            <a:r>
              <a:rPr lang="zh-CN" altLang="en-US" dirty="0" smtClean="0"/>
              <a:t>道矩阵的奇异值分解</a:t>
            </a:r>
            <a:endParaRPr lang="zh-CN" altLang="en-US" dirty="0"/>
          </a:p>
        </p:txBody>
      </p:sp>
      <p:sp>
        <p:nvSpPr>
          <p:cNvPr id="3" name="内容占位符 2"/>
          <p:cNvSpPr>
            <a:spLocks noGrp="1"/>
          </p:cNvSpPr>
          <p:nvPr>
            <p:ph idx="1"/>
          </p:nvPr>
        </p:nvSpPr>
        <p:spPr>
          <a:xfrm>
            <a:off x="2589212" y="1411909"/>
            <a:ext cx="8915400" cy="4438022"/>
          </a:xfrm>
        </p:spPr>
        <p:txBody>
          <a:bodyPr/>
          <a:lstStyle/>
          <a:p>
            <a:pPr marL="0" indent="0">
              <a:buNone/>
            </a:pPr>
            <a:r>
              <a:rPr lang="zh-CN" altLang="en-US" dirty="0" smtClean="0">
                <a:latin typeface="微软雅黑" panose="020B0503020204020204" pitchFamily="34" charset="-122"/>
                <a:ea typeface="微软雅黑" panose="020B0503020204020204" pitchFamily="34" charset="-122"/>
              </a:rPr>
              <a:t>对信道传输矩阵</a:t>
            </a:r>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进行</a:t>
            </a:r>
            <a:r>
              <a:rPr lang="en-US" altLang="zh-CN" dirty="0" smtClean="0">
                <a:latin typeface="微软雅黑" panose="020B0503020204020204" pitchFamily="34" charset="-122"/>
                <a:ea typeface="微软雅黑" panose="020B0503020204020204" pitchFamily="34" charset="-122"/>
              </a:rPr>
              <a:t>SVD</a:t>
            </a:r>
            <a:r>
              <a:rPr lang="zh-CN" altLang="en-US" dirty="0" smtClean="0">
                <a:latin typeface="微软雅黑" panose="020B0503020204020204" pitchFamily="34" charset="-122"/>
                <a:ea typeface="微软雅黑" panose="020B0503020204020204" pitchFamily="34" charset="-122"/>
              </a:rPr>
              <a:t>分解：</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                                左酉阵</a:t>
            </a: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  对角阵</a:t>
            </a:r>
            <a:r>
              <a:rPr lang="en-US" altLang="zh-CN" dirty="0" smtClean="0">
                <a:latin typeface="微软雅黑" panose="020B0503020204020204" pitchFamily="34" charset="-122"/>
                <a:ea typeface="微软雅黑" panose="020B0503020204020204" pitchFamily="34" charset="-122"/>
              </a:rPr>
              <a:t>S   </a:t>
            </a:r>
            <a:r>
              <a:rPr lang="zh-CN" altLang="en-US" dirty="0" smtClean="0">
                <a:latin typeface="微软雅黑" panose="020B0503020204020204" pitchFamily="34" charset="-122"/>
                <a:ea typeface="微软雅黑" panose="020B0503020204020204" pitchFamily="34" charset="-122"/>
              </a:rPr>
              <a:t>右酉阵</a:t>
            </a:r>
            <a:r>
              <a:rPr lang="en-US" altLang="zh-CN" dirty="0" smtClean="0">
                <a:latin typeface="微软雅黑" panose="020B0503020204020204" pitchFamily="34" charset="-122"/>
                <a:ea typeface="微软雅黑" panose="020B0503020204020204" pitchFamily="34" charset="-122"/>
              </a:rPr>
              <a:t>V</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       对</a:t>
            </a:r>
            <a:r>
              <a:rPr lang="zh-CN" altLang="en-US" dirty="0">
                <a:latin typeface="微软雅黑" panose="020B0503020204020204" pitchFamily="34" charset="-122"/>
                <a:ea typeface="微软雅黑" panose="020B0503020204020204" pitchFamily="34" charset="-122"/>
              </a:rPr>
              <a:t>角阵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中的元素 </a:t>
            </a:r>
            <a:r>
              <a:rPr lang="en-US" altLang="zh-CN" dirty="0" smtClean="0">
                <a:latin typeface="微软雅黑" panose="020B0503020204020204" pitchFamily="34" charset="-122"/>
                <a:ea typeface="微软雅黑" panose="020B0503020204020204" pitchFamily="34" charset="-122"/>
              </a:rPr>
              <a:t>s1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s2</a:t>
            </a:r>
            <a:r>
              <a:rPr lang="zh-CN" altLang="en-US" dirty="0">
                <a:latin typeface="微软雅黑" panose="020B0503020204020204" pitchFamily="34" charset="-122"/>
                <a:ea typeface="微软雅黑" panose="020B0503020204020204" pitchFamily="34" charset="-122"/>
              </a:rPr>
              <a:t>就是 </a:t>
            </a:r>
            <a:r>
              <a:rPr lang="en-US" altLang="zh-CN" dirty="0">
                <a:latin typeface="微软雅黑" panose="020B0503020204020204" pitchFamily="34" charset="-122"/>
                <a:ea typeface="微软雅黑" panose="020B0503020204020204" pitchFamily="34" charset="-122"/>
              </a:rPr>
              <a:t>H </a:t>
            </a:r>
            <a:r>
              <a:rPr lang="zh-CN" altLang="en-US" dirty="0">
                <a:latin typeface="微软雅黑" panose="020B0503020204020204" pitchFamily="34" charset="-122"/>
                <a:ea typeface="微软雅黑" panose="020B0503020204020204" pitchFamily="34" charset="-122"/>
              </a:rPr>
              <a:t>矩阵的奇异值。奇异值的个</a:t>
            </a:r>
            <a:r>
              <a:rPr lang="zh-CN" altLang="en-US" dirty="0" smtClean="0">
                <a:latin typeface="微软雅黑" panose="020B0503020204020204" pitchFamily="34" charset="-122"/>
                <a:ea typeface="微软雅黑" panose="020B0503020204020204" pitchFamily="34" charset="-122"/>
              </a:rPr>
              <a:t>数，直</a:t>
            </a:r>
            <a:r>
              <a:rPr lang="zh-CN" altLang="en-US" dirty="0">
                <a:latin typeface="微软雅黑" panose="020B0503020204020204" pitchFamily="34" charset="-122"/>
                <a:ea typeface="微软雅黑" panose="020B0503020204020204" pitchFamily="34" charset="-122"/>
              </a:rPr>
              <a:t>接反应了信道所支持的“自</a:t>
            </a:r>
            <a:r>
              <a:rPr lang="zh-CN" altLang="en-US" dirty="0" smtClean="0">
                <a:latin typeface="微软雅黑" panose="020B0503020204020204" pitchFamily="34" charset="-122"/>
                <a:ea typeface="微软雅黑" panose="020B0503020204020204" pitchFamily="34" charset="-122"/>
              </a:rPr>
              <a:t>由度</a:t>
            </a:r>
            <a:r>
              <a:rPr lang="zh-CN" altLang="en-US" dirty="0">
                <a:latin typeface="微软雅黑" panose="020B0503020204020204" pitchFamily="34" charset="-122"/>
                <a:ea typeface="微软雅黑" panose="020B0503020204020204" pitchFamily="34" charset="-122"/>
              </a:rPr>
              <a:t>”数目。奇异值的个</a:t>
            </a:r>
            <a:r>
              <a:rPr lang="zh-CN" altLang="en-US" dirty="0" smtClean="0">
                <a:latin typeface="微软雅黑" panose="020B0503020204020204" pitchFamily="34" charset="-122"/>
                <a:ea typeface="微软雅黑" panose="020B0503020204020204" pitchFamily="34" charset="-122"/>
              </a:rPr>
              <a:t>数，就</a:t>
            </a:r>
            <a:r>
              <a:rPr lang="zh-CN" altLang="en-US" dirty="0">
                <a:latin typeface="微软雅黑" panose="020B0503020204020204" pitchFamily="34" charset="-122"/>
                <a:ea typeface="微软雅黑" panose="020B0503020204020204" pitchFamily="34" charset="-122"/>
              </a:rPr>
              <a:t>是</a:t>
            </a:r>
            <a:r>
              <a:rPr lang="zh-CN" altLang="en-US" dirty="0" smtClean="0">
                <a:latin typeface="微软雅黑" panose="020B0503020204020204" pitchFamily="34" charset="-122"/>
                <a:ea typeface="微软雅黑" panose="020B0503020204020204" pitchFamily="34" charset="-122"/>
              </a:rPr>
              <a:t>该信</a:t>
            </a:r>
            <a:r>
              <a:rPr lang="zh-CN" altLang="en-US" dirty="0">
                <a:latin typeface="微软雅黑" panose="020B0503020204020204" pitchFamily="34" charset="-122"/>
                <a:ea typeface="微软雅黑" panose="020B0503020204020204" pitchFamily="34" charset="-122"/>
              </a:rPr>
              <a:t>道矩阵的秩（</a:t>
            </a:r>
            <a:r>
              <a:rPr lang="en-US" altLang="zh-CN" dirty="0">
                <a:latin typeface="微软雅黑" panose="020B0503020204020204" pitchFamily="34" charset="-122"/>
                <a:ea typeface="微软雅黑" panose="020B0503020204020204" pitchFamily="34" charset="-122"/>
              </a:rPr>
              <a:t>Rank</a:t>
            </a:r>
            <a:r>
              <a:rPr lang="zh-CN" altLang="en-US"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       条</a:t>
            </a:r>
            <a:r>
              <a:rPr lang="zh-CN" altLang="en-US" dirty="0">
                <a:latin typeface="微软雅黑" panose="020B0503020204020204" pitchFamily="34" charset="-122"/>
                <a:ea typeface="微软雅黑" panose="020B0503020204020204" pitchFamily="34" charset="-122"/>
              </a:rPr>
              <a:t>件</a:t>
            </a:r>
            <a:r>
              <a:rPr lang="zh-CN" altLang="en-US" dirty="0" smtClean="0">
                <a:latin typeface="微软雅黑" panose="020B0503020204020204" pitchFamily="34" charset="-122"/>
                <a:ea typeface="微软雅黑" panose="020B0503020204020204" pitchFamily="34" charset="-122"/>
              </a:rPr>
              <a:t>数越</a:t>
            </a:r>
            <a:r>
              <a:rPr lang="zh-CN" altLang="en-US" dirty="0">
                <a:latin typeface="微软雅黑" panose="020B0503020204020204" pitchFamily="34" charset="-122"/>
                <a:ea typeface="微软雅黑" panose="020B0503020204020204" pitchFamily="34" charset="-122"/>
              </a:rPr>
              <a:t>接近</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，说</a:t>
            </a:r>
            <a:r>
              <a:rPr lang="zh-CN" altLang="en-US" dirty="0">
                <a:latin typeface="微软雅黑" panose="020B0503020204020204" pitchFamily="34" charset="-122"/>
                <a:ea typeface="微软雅黑" panose="020B0503020204020204" pitchFamily="34" charset="-122"/>
              </a:rPr>
              <a:t>明信道中各个平行</a:t>
            </a:r>
            <a:r>
              <a:rPr lang="zh-CN" altLang="en-US" dirty="0" smtClean="0">
                <a:latin typeface="微软雅黑" panose="020B0503020204020204" pitchFamily="34" charset="-122"/>
                <a:ea typeface="微软雅黑" panose="020B0503020204020204" pitchFamily="34" charset="-122"/>
              </a:rPr>
              <a:t>子信</a:t>
            </a:r>
            <a:r>
              <a:rPr lang="zh-CN" altLang="en-US" dirty="0">
                <a:latin typeface="微软雅黑" panose="020B0503020204020204" pitchFamily="34" charset="-122"/>
                <a:ea typeface="微软雅黑" panose="020B0503020204020204" pitchFamily="34" charset="-122"/>
              </a:rPr>
              <a:t>道（自由度）的传输条件都很</a:t>
            </a:r>
            <a:r>
              <a:rPr lang="zh-CN" altLang="en-US" dirty="0" smtClean="0">
                <a:latin typeface="微软雅黑" panose="020B0503020204020204" pitchFamily="34" charset="-122"/>
                <a:ea typeface="微软雅黑" panose="020B0503020204020204" pitchFamily="34" charset="-122"/>
              </a:rPr>
              <a:t>好，很</a:t>
            </a:r>
            <a:r>
              <a:rPr lang="zh-CN" altLang="en-US" dirty="0">
                <a:latin typeface="微软雅黑" panose="020B0503020204020204" pitchFamily="34" charset="-122"/>
                <a:ea typeface="微软雅黑" panose="020B0503020204020204" pitchFamily="34" charset="-122"/>
              </a:rPr>
              <a:t>平均；比值越</a:t>
            </a:r>
            <a:r>
              <a:rPr lang="zh-CN" altLang="en-US" dirty="0" smtClean="0">
                <a:latin typeface="微软雅黑" panose="020B0503020204020204" pitchFamily="34" charset="-122"/>
                <a:ea typeface="微软雅黑" panose="020B0503020204020204" pitchFamily="34" charset="-122"/>
              </a:rPr>
              <a:t>大，说</a:t>
            </a:r>
            <a:r>
              <a:rPr lang="zh-CN" altLang="en-US" dirty="0">
                <a:latin typeface="微软雅黑" panose="020B0503020204020204" pitchFamily="34" charset="-122"/>
                <a:ea typeface="微软雅黑" panose="020B0503020204020204" pitchFamily="34" charset="-122"/>
              </a:rPr>
              <a:t>明各个子信道的传</a:t>
            </a:r>
            <a:r>
              <a:rPr lang="zh-CN" altLang="en-US" dirty="0" smtClean="0">
                <a:latin typeface="微软雅黑" panose="020B0503020204020204" pitchFamily="34" charset="-122"/>
                <a:ea typeface="微软雅黑" panose="020B0503020204020204" pitchFamily="34" charset="-122"/>
              </a:rPr>
              <a:t>输条</a:t>
            </a:r>
            <a:r>
              <a:rPr lang="zh-CN" altLang="en-US" dirty="0">
                <a:latin typeface="微软雅黑" panose="020B0503020204020204" pitchFamily="34" charset="-122"/>
                <a:ea typeface="微软雅黑" panose="020B0503020204020204" pitchFamily="34" charset="-122"/>
              </a:rPr>
              <a:t>件好的</a:t>
            </a:r>
            <a:r>
              <a:rPr lang="zh-CN" altLang="en-US" dirty="0" smtClean="0">
                <a:latin typeface="微软雅黑" panose="020B0503020204020204" pitchFamily="34" charset="-122"/>
                <a:ea typeface="微软雅黑" panose="020B0503020204020204" pitchFamily="34" charset="-122"/>
              </a:rPr>
              <a:t>好，差</a:t>
            </a:r>
            <a:r>
              <a:rPr lang="zh-CN" altLang="en-US" dirty="0">
                <a:latin typeface="微软雅黑" panose="020B0503020204020204" pitchFamily="34" charset="-122"/>
                <a:ea typeface="微软雅黑" panose="020B0503020204020204" pitchFamily="34" charset="-122"/>
              </a:rPr>
              <a:t>的差。</a:t>
            </a:r>
          </a:p>
        </p:txBody>
      </p:sp>
      <mc:AlternateContent xmlns:mc="http://schemas.openxmlformats.org/markup-compatibility/2006" xmlns:a14="http://schemas.microsoft.com/office/drawing/2010/main">
        <mc:Choice Requires="a14">
          <p:sp>
            <p:nvSpPr>
              <p:cNvPr id="4" name="矩形 3"/>
              <p:cNvSpPr/>
              <p:nvPr/>
            </p:nvSpPr>
            <p:spPr>
              <a:xfrm>
                <a:off x="4287011" y="2237409"/>
                <a:ext cx="3617977" cy="554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𝐻</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𝑈</m:t>
                                </m:r>
                                <m:r>
                                  <a:rPr lang="zh-CN" altLang="en-US" i="0">
                                    <a:latin typeface="Cambria Math" panose="02040503050406030204" pitchFamily="18" charset="0"/>
                                  </a:rPr>
                                  <m:t>1</m:t>
                                </m:r>
                              </m:e>
                              <m:e>
                                <m:r>
                                  <a:rPr lang="zh-CN" altLang="en-US" i="1">
                                    <a:latin typeface="Cambria Math" panose="02040503050406030204" pitchFamily="18" charset="0"/>
                                  </a:rPr>
                                  <m:t>𝑈</m:t>
                                </m:r>
                                <m:r>
                                  <a:rPr lang="zh-CN" altLang="en-US" i="0">
                                    <a:latin typeface="Cambria Math" panose="02040503050406030204" pitchFamily="18" charset="0"/>
                                  </a:rPr>
                                  <m:t>2</m:t>
                                </m:r>
                              </m:e>
                            </m:mr>
                            <m:mr>
                              <m:e>
                                <m:r>
                                  <a:rPr lang="zh-CN" altLang="en-US" i="1">
                                    <a:latin typeface="Cambria Math" panose="02040503050406030204" pitchFamily="18" charset="0"/>
                                  </a:rPr>
                                  <m:t>𝑈</m:t>
                                </m:r>
                                <m:r>
                                  <a:rPr lang="zh-CN" altLang="en-US" i="0">
                                    <a:latin typeface="Cambria Math" panose="02040503050406030204" pitchFamily="18" charset="0"/>
                                  </a:rPr>
                                  <m:t>3</m:t>
                                </m:r>
                              </m:e>
                              <m:e>
                                <m:r>
                                  <a:rPr lang="zh-CN" altLang="en-US" i="1">
                                    <a:latin typeface="Cambria Math" panose="02040503050406030204" pitchFamily="18" charset="0"/>
                                  </a:rPr>
                                  <m:t>𝑈</m:t>
                                </m:r>
                                <m:r>
                                  <a:rPr lang="zh-CN" altLang="en-US" i="0">
                                    <a:latin typeface="Cambria Math" panose="02040503050406030204" pitchFamily="18" charset="0"/>
                                  </a:rPr>
                                  <m:t>4</m:t>
                                </m:r>
                              </m:e>
                            </m:mr>
                          </m:m>
                        </m:e>
                      </m:d>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𝑆</m:t>
                                </m:r>
                                <m:r>
                                  <a:rPr lang="zh-CN" altLang="en-US" i="0">
                                    <a:latin typeface="Cambria Math" panose="02040503050406030204" pitchFamily="18" charset="0"/>
                                  </a:rPr>
                                  <m:t>1</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1">
                                    <a:latin typeface="Cambria Math" panose="02040503050406030204" pitchFamily="18" charset="0"/>
                                  </a:rPr>
                                  <m:t>𝑆</m:t>
                                </m:r>
                                <m:r>
                                  <a:rPr lang="zh-CN" altLang="en-US" i="0">
                                    <a:latin typeface="Cambria Math" panose="02040503050406030204" pitchFamily="18" charset="0"/>
                                  </a:rPr>
                                  <m:t>2</m:t>
                                </m:r>
                              </m:e>
                            </m:mr>
                          </m:m>
                        </m:e>
                      </m:d>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𝑉</m:t>
                                </m:r>
                                <m:r>
                                  <a:rPr lang="zh-CN" altLang="en-US" i="0">
                                    <a:latin typeface="Cambria Math" panose="02040503050406030204" pitchFamily="18" charset="0"/>
                                  </a:rPr>
                                  <m:t>1</m:t>
                                </m:r>
                              </m:e>
                              <m:e>
                                <m:r>
                                  <a:rPr lang="zh-CN" altLang="en-US" i="1">
                                    <a:latin typeface="Cambria Math" panose="02040503050406030204" pitchFamily="18" charset="0"/>
                                  </a:rPr>
                                  <m:t>𝑉</m:t>
                                </m:r>
                                <m:r>
                                  <a:rPr lang="zh-CN" altLang="en-US" i="0">
                                    <a:latin typeface="Cambria Math" panose="02040503050406030204" pitchFamily="18" charset="0"/>
                                  </a:rPr>
                                  <m:t>2</m:t>
                                </m:r>
                              </m:e>
                            </m:mr>
                            <m:mr>
                              <m:e>
                                <m:r>
                                  <a:rPr lang="zh-CN" altLang="en-US" i="1">
                                    <a:latin typeface="Cambria Math" panose="02040503050406030204" pitchFamily="18" charset="0"/>
                                  </a:rPr>
                                  <m:t>𝑉</m:t>
                                </m:r>
                                <m:r>
                                  <a:rPr lang="zh-CN" altLang="en-US" i="0">
                                    <a:latin typeface="Cambria Math" panose="02040503050406030204" pitchFamily="18" charset="0"/>
                                  </a:rPr>
                                  <m:t>3</m:t>
                                </m:r>
                              </m:e>
                              <m:e>
                                <m:r>
                                  <a:rPr lang="zh-CN" altLang="en-US" i="1">
                                    <a:latin typeface="Cambria Math" panose="02040503050406030204" pitchFamily="18" charset="0"/>
                                  </a:rPr>
                                  <m:t>𝑉</m:t>
                                </m:r>
                                <m:r>
                                  <a:rPr lang="zh-CN" altLang="en-US" i="0">
                                    <a:latin typeface="Cambria Math" panose="02040503050406030204" pitchFamily="18" charset="0"/>
                                  </a:rPr>
                                  <m:t>4</m:t>
                                </m:r>
                              </m:e>
                            </m:mr>
                          </m:m>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4287011" y="2237409"/>
                <a:ext cx="3617977" cy="55438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898395" y="3749724"/>
                <a:ext cx="2395207" cy="6793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条</m:t>
                      </m:r>
                      <m:r>
                        <a:rPr lang="zh-CN" altLang="en-US" i="0">
                          <a:latin typeface="Cambria Math" panose="02040503050406030204" pitchFamily="18" charset="0"/>
                        </a:rPr>
                        <m:t>件数</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最大奇异值</m:t>
                          </m:r>
                        </m:num>
                        <m:den>
                          <m:r>
                            <a:rPr lang="zh-CN" altLang="en-US" i="0">
                              <a:latin typeface="Cambria Math" panose="02040503050406030204" pitchFamily="18" charset="0"/>
                            </a:rPr>
                            <m:t>最小奇异值</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898395" y="3749724"/>
                <a:ext cx="2395207" cy="67935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3888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注水算法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3355282" y="1524000"/>
            <a:ext cx="6076056" cy="3403600"/>
          </a:xfrm>
          <a:prstGeom prst="rect">
            <a:avLst/>
          </a:prstGeom>
        </p:spPr>
      </p:pic>
      <p:sp>
        <p:nvSpPr>
          <p:cNvPr id="3" name="文本框 2"/>
          <p:cNvSpPr txBox="1"/>
          <p:nvPr/>
        </p:nvSpPr>
        <p:spPr>
          <a:xfrm>
            <a:off x="2592925" y="5162309"/>
            <a:ext cx="758122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利用注水算法对各个子信道分配功率，以提高</a:t>
            </a:r>
            <a:r>
              <a:rPr lang="zh-CN" altLang="en-US" dirty="0">
                <a:latin typeface="微软雅黑" panose="020B0503020204020204" pitchFamily="34" charset="-122"/>
                <a:ea typeface="微软雅黑" panose="020B0503020204020204" pitchFamily="34" charset="-122"/>
              </a:rPr>
              <a:t>系</a:t>
            </a:r>
            <a:r>
              <a:rPr lang="zh-CN" altLang="en-US" dirty="0" smtClean="0">
                <a:latin typeface="微软雅黑" panose="020B0503020204020204" pitchFamily="34" charset="-122"/>
                <a:ea typeface="微软雅黑" panose="020B0503020204020204" pitchFamily="34" charset="-122"/>
              </a:rPr>
              <a:t>统容量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6141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624110"/>
            <a:ext cx="8911687" cy="785590"/>
          </a:xfrm>
        </p:spPr>
        <p:txBody>
          <a:bodyPr>
            <a:normAutofit fontScale="90000"/>
          </a:bodyPr>
          <a:lstStyle/>
          <a:p>
            <a:r>
              <a:rPr lang="zh-CN" altLang="en-US" dirty="0"/>
              <a:t>发送端获得信道</a:t>
            </a:r>
            <a:r>
              <a:rPr lang="zh-CN" altLang="en-US" dirty="0" smtClean="0"/>
              <a:t>信息后，能</a:t>
            </a:r>
            <a:r>
              <a:rPr lang="zh-CN" altLang="en-US" dirty="0"/>
              <a:t>够带来的好处： </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2436125" y="2021360"/>
            <a:ext cx="8915400" cy="3777622"/>
          </a:xfrm>
        </p:spPr>
        <p:txBody>
          <a:bodyPr>
            <a:normAutofit/>
          </a:bodyPr>
          <a:lstStyle/>
          <a:p>
            <a:pPr>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使</a:t>
            </a:r>
            <a:r>
              <a:rPr lang="zh-CN" altLang="en-US" dirty="0">
                <a:latin typeface="微软雅黑" panose="020B0503020204020204" pitchFamily="34" charset="-122"/>
                <a:ea typeface="微软雅黑" panose="020B0503020204020204" pitchFamily="34" charset="-122"/>
              </a:rPr>
              <a:t>用右酉阵 </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以对发送信号进行“预处理</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传输过程转化成具有</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平</a:t>
            </a:r>
            <a:r>
              <a:rPr lang="zh-CN" altLang="en-US" dirty="0" smtClean="0">
                <a:latin typeface="微软雅黑" panose="020B0503020204020204" pitchFamily="34" charset="-122"/>
                <a:ea typeface="微软雅黑" panose="020B0503020204020204" pitchFamily="34" charset="-122"/>
              </a:rPr>
              <a:t>行子信道”的对角阵形式； </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有了信道矩阵秩的信息（奇异值的个数</a:t>
            </a:r>
            <a:r>
              <a:rPr lang="zh-CN" altLang="en-US" dirty="0" smtClean="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以灵活的调整空间流数（自由度</a:t>
            </a:r>
            <a:r>
              <a:rPr lang="zh-CN" altLang="en-US" dirty="0" smtClean="0">
                <a:latin typeface="微软雅黑" panose="020B0503020204020204" pitchFamily="34" charset="-122"/>
                <a:ea typeface="微软雅黑" panose="020B0503020204020204" pitchFamily="34" charset="-122"/>
              </a:rPr>
              <a:t>），从</a:t>
            </a:r>
            <a:r>
              <a:rPr lang="zh-CN" altLang="en-US" dirty="0">
                <a:latin typeface="微软雅黑" panose="020B0503020204020204" pitchFamily="34" charset="-122"/>
                <a:ea typeface="微软雅黑" panose="020B0503020204020204" pitchFamily="34" charset="-122"/>
              </a:rPr>
              <a:t>而提高通信系统效率； </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知道了奇异值的个数和大小</a:t>
            </a:r>
            <a:r>
              <a:rPr lang="zh-CN" altLang="en-US" dirty="0" smtClean="0">
                <a:latin typeface="微软雅黑" panose="020B0503020204020204" pitchFamily="34" charset="-122"/>
                <a:ea typeface="微软雅黑" panose="020B0503020204020204" pitchFamily="34" charset="-122"/>
              </a:rPr>
              <a:t>后，可</a:t>
            </a:r>
            <a:r>
              <a:rPr lang="zh-CN" altLang="en-US" dirty="0">
                <a:latin typeface="微软雅黑" panose="020B0503020204020204" pitchFamily="34" charset="-122"/>
                <a:ea typeface="微软雅黑" panose="020B0503020204020204" pitchFamily="34" charset="-122"/>
              </a:rPr>
              <a:t>以使用“注水算法”分配发送功</a:t>
            </a:r>
            <a:r>
              <a:rPr lang="zh-CN" altLang="en-US" dirty="0" smtClean="0">
                <a:latin typeface="微软雅黑" panose="020B0503020204020204" pitchFamily="34" charset="-122"/>
                <a:ea typeface="微软雅黑" panose="020B0503020204020204" pitchFamily="34" charset="-122"/>
              </a:rPr>
              <a:t>率，提</a:t>
            </a:r>
            <a:r>
              <a:rPr lang="zh-CN" altLang="en-US" dirty="0">
                <a:latin typeface="微软雅黑" panose="020B0503020204020204" pitchFamily="34" charset="-122"/>
                <a:ea typeface="微软雅黑" panose="020B0503020204020204" pitchFamily="34" charset="-122"/>
              </a:rPr>
              <a:t>升系统容量。 </a:t>
            </a:r>
          </a:p>
          <a:p>
            <a:pPr marL="0" indent="0">
              <a:buNone/>
            </a:pPr>
            <a:endParaRPr lang="zh-CN" altLang="en-US"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3917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空间分集</a:t>
            </a:r>
            <a:endParaRPr lang="zh-CN" altLang="en-US" dirty="0"/>
          </a:p>
        </p:txBody>
      </p:sp>
      <p:sp>
        <p:nvSpPr>
          <p:cNvPr id="3" name="内容占位符 2"/>
          <p:cNvSpPr>
            <a:spLocks noGrp="1"/>
          </p:cNvSpPr>
          <p:nvPr>
            <p:ph idx="1"/>
          </p:nvPr>
        </p:nvSpPr>
        <p:spPr>
          <a:xfrm>
            <a:off x="2589212" y="1647463"/>
            <a:ext cx="8915400" cy="3777622"/>
          </a:xfrm>
        </p:spPr>
        <p:txBody>
          <a:bodyPr>
            <a:normAutofit/>
          </a:bodyPr>
          <a:lstStyle/>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空</a:t>
            </a:r>
            <a:r>
              <a:rPr lang="zh-CN" altLang="en-US" dirty="0">
                <a:latin typeface="微软雅黑" panose="020B0503020204020204" pitchFamily="34" charset="-122"/>
                <a:ea typeface="微软雅黑" panose="020B0503020204020204" pitchFamily="34" charset="-122"/>
              </a:rPr>
              <a:t>间分集是在发射端或接收端使用多根天</a:t>
            </a:r>
            <a:r>
              <a:rPr lang="zh-CN" altLang="en-US" dirty="0" smtClean="0">
                <a:latin typeface="微软雅黑" panose="020B0503020204020204" pitchFamily="34" charset="-122"/>
                <a:ea typeface="微软雅黑" panose="020B0503020204020204" pitchFamily="34" charset="-122"/>
              </a:rPr>
              <a:t>线，一</a:t>
            </a:r>
            <a:r>
              <a:rPr lang="zh-CN" altLang="en-US" dirty="0">
                <a:latin typeface="微软雅黑" panose="020B0503020204020204" pitchFamily="34" charset="-122"/>
                <a:ea typeface="微软雅黑" panose="020B0503020204020204" pitchFamily="34" charset="-122"/>
              </a:rPr>
              <a:t>般</a:t>
            </a:r>
            <a:r>
              <a:rPr lang="zh-CN" altLang="en-US" dirty="0" smtClean="0">
                <a:latin typeface="微软雅黑" panose="020B0503020204020204" pitchFamily="34" charset="-122"/>
                <a:ea typeface="微软雅黑" panose="020B0503020204020204" pitchFamily="34" charset="-122"/>
              </a:rPr>
              <a:t>地，空</a:t>
            </a:r>
            <a:r>
              <a:rPr lang="zh-CN" altLang="en-US" dirty="0">
                <a:latin typeface="微软雅黑" panose="020B0503020204020204" pitchFamily="34" charset="-122"/>
                <a:ea typeface="微软雅黑" panose="020B0503020204020204" pitchFamily="34" charset="-122"/>
              </a:rPr>
              <a:t>间分集经常应用</a:t>
            </a:r>
            <a:r>
              <a:rPr lang="zh-CN" altLang="en-US" dirty="0" smtClean="0">
                <a:latin typeface="微软雅黑" panose="020B0503020204020204" pitchFamily="34" charset="-122"/>
                <a:ea typeface="微软雅黑" panose="020B0503020204020204" pitchFamily="34" charset="-122"/>
              </a:rPr>
              <a:t>在下</a:t>
            </a:r>
            <a:r>
              <a:rPr lang="zh-CN" altLang="en-US" dirty="0">
                <a:latin typeface="微软雅黑" panose="020B0503020204020204" pitchFamily="34" charset="-122"/>
                <a:ea typeface="微软雅黑" panose="020B0503020204020204" pitchFamily="34" charset="-122"/>
              </a:rPr>
              <a:t>行链路</a:t>
            </a:r>
            <a:r>
              <a:rPr lang="zh-CN" altLang="en-US" dirty="0" smtClean="0">
                <a:latin typeface="微软雅黑" panose="020B0503020204020204" pitchFamily="34" charset="-122"/>
                <a:ea typeface="微软雅黑" panose="020B0503020204020204" pitchFamily="34" charset="-122"/>
              </a:rPr>
              <a:t>中，因</a:t>
            </a:r>
            <a:r>
              <a:rPr lang="zh-CN" altLang="en-US" dirty="0">
                <a:latin typeface="微软雅黑" panose="020B0503020204020204" pitchFamily="34" charset="-122"/>
                <a:ea typeface="微软雅黑" panose="020B0503020204020204" pitchFamily="34" charset="-122"/>
              </a:rPr>
              <a:t>为在基站安装多根天线会比在每个移动终端上安装多根天线要</a:t>
            </a:r>
            <a:r>
              <a:rPr lang="zh-CN" altLang="en-US" dirty="0" smtClean="0">
                <a:latin typeface="微软雅黑" panose="020B0503020204020204" pitchFamily="34" charset="-122"/>
                <a:ea typeface="微软雅黑" panose="020B0503020204020204" pitchFamily="34" charset="-122"/>
              </a:rPr>
              <a:t>节约</a:t>
            </a:r>
            <a:r>
              <a:rPr lang="zh-CN" altLang="en-US" dirty="0">
                <a:latin typeface="微软雅黑" panose="020B0503020204020204" pitchFamily="34" charset="-122"/>
                <a:ea typeface="微软雅黑" panose="020B0503020204020204" pitchFamily="34" charset="-122"/>
              </a:rPr>
              <a:t>成本</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采</a:t>
            </a:r>
            <a:r>
              <a:rPr lang="zh-CN" altLang="en-US" dirty="0">
                <a:latin typeface="微软雅黑" panose="020B0503020204020204" pitchFamily="34" charset="-122"/>
                <a:ea typeface="微软雅黑" panose="020B0503020204020204" pitchFamily="34" charset="-122"/>
              </a:rPr>
              <a:t>用空间分集技</a:t>
            </a:r>
            <a:r>
              <a:rPr lang="zh-CN" altLang="en-US" dirty="0" smtClean="0">
                <a:latin typeface="微软雅黑" panose="020B0503020204020204" pitchFamily="34" charset="-122"/>
                <a:ea typeface="微软雅黑" panose="020B0503020204020204" pitchFamily="34" charset="-122"/>
              </a:rPr>
              <a:t>术，可</a:t>
            </a:r>
            <a:r>
              <a:rPr lang="zh-CN" altLang="en-US" dirty="0">
                <a:latin typeface="微软雅黑" panose="020B0503020204020204" pitchFamily="34" charset="-122"/>
                <a:ea typeface="微软雅黑" panose="020B0503020204020204" pitchFamily="34" charset="-122"/>
              </a:rPr>
              <a:t>以为解调提供多个发送信号的副</a:t>
            </a:r>
            <a:r>
              <a:rPr lang="zh-CN" altLang="en-US" dirty="0" smtClean="0">
                <a:latin typeface="微软雅黑" panose="020B0503020204020204" pitchFamily="34" charset="-122"/>
                <a:ea typeface="微软雅黑" panose="020B0503020204020204" pitchFamily="34" charset="-122"/>
              </a:rPr>
              <a:t>本，这</a:t>
            </a:r>
            <a:r>
              <a:rPr lang="zh-CN" altLang="en-US" dirty="0">
                <a:latin typeface="微软雅黑" panose="020B0503020204020204" pitchFamily="34" charset="-122"/>
                <a:ea typeface="微软雅黑" panose="020B0503020204020204" pitchFamily="34" charset="-122"/>
              </a:rPr>
              <a:t>样可以</a:t>
            </a:r>
            <a:r>
              <a:rPr lang="zh-CN" altLang="en-US" dirty="0" smtClean="0">
                <a:latin typeface="微软雅黑" panose="020B0503020204020204" pitchFamily="34" charset="-122"/>
                <a:ea typeface="微软雅黑" panose="020B0503020204020204" pitchFamily="34" charset="-122"/>
              </a:rPr>
              <a:t>提高</a:t>
            </a:r>
            <a:r>
              <a:rPr lang="zh-CN" altLang="en-US" dirty="0">
                <a:latin typeface="微软雅黑" panose="020B0503020204020204" pitchFamily="34" charset="-122"/>
                <a:ea typeface="微软雅黑" panose="020B0503020204020204" pitchFamily="34" charset="-122"/>
              </a:rPr>
              <a:t>检测的成功</a:t>
            </a:r>
            <a:r>
              <a:rPr lang="zh-CN" altLang="en-US" dirty="0" smtClean="0">
                <a:latin typeface="微软雅黑" panose="020B0503020204020204" pitchFamily="34" charset="-122"/>
                <a:ea typeface="微软雅黑" panose="020B0503020204020204" pitchFamily="34" charset="-122"/>
              </a:rPr>
              <a:t>率，所</a:t>
            </a:r>
            <a:r>
              <a:rPr lang="zh-CN" altLang="en-US" dirty="0">
                <a:latin typeface="微软雅黑" panose="020B0503020204020204" pitchFamily="34" charset="-122"/>
                <a:ea typeface="微软雅黑" panose="020B0503020204020204" pitchFamily="34" charset="-122"/>
              </a:rPr>
              <a:t>以空间分集技术的主要目的是提高传输信号质量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空</a:t>
            </a:r>
            <a:r>
              <a:rPr lang="zh-CN" altLang="en-US" dirty="0">
                <a:latin typeface="微软雅黑" panose="020B0503020204020204" pitchFamily="34" charset="-122"/>
                <a:ea typeface="微软雅黑" panose="020B0503020204020204" pitchFamily="34" charset="-122"/>
              </a:rPr>
              <a:t>间分</a:t>
            </a:r>
            <a:r>
              <a:rPr lang="zh-CN" altLang="en-US" dirty="0" smtClean="0">
                <a:latin typeface="微软雅黑" panose="020B0503020204020204" pitchFamily="34" charset="-122"/>
                <a:ea typeface="微软雅黑" panose="020B0503020204020204" pitchFamily="34" charset="-122"/>
              </a:rPr>
              <a:t>集的</a:t>
            </a:r>
            <a:r>
              <a:rPr lang="zh-CN" altLang="en-US" dirty="0">
                <a:latin typeface="微软雅黑" panose="020B0503020204020204" pitchFamily="34" charset="-122"/>
                <a:ea typeface="微软雅黑" panose="020B0503020204020204" pitchFamily="34" charset="-122"/>
              </a:rPr>
              <a:t>主要应用场景有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信道条件较差、信道相关性较低的情</a:t>
            </a:r>
            <a:r>
              <a:rPr lang="zh-CN" altLang="en-US" dirty="0" smtClean="0">
                <a:latin typeface="微软雅黑" panose="020B0503020204020204" pitchFamily="34" charset="-122"/>
                <a:ea typeface="微软雅黑" panose="020B0503020204020204" pitchFamily="34" charset="-122"/>
              </a:rPr>
              <a:t>况，如</a:t>
            </a:r>
            <a:r>
              <a:rPr lang="zh-CN" altLang="en-US" dirty="0">
                <a:latin typeface="微软雅黑" panose="020B0503020204020204" pitchFamily="34" charset="-122"/>
                <a:ea typeface="微软雅黑" panose="020B0503020204020204" pitchFamily="34" charset="-122"/>
              </a:rPr>
              <a:t>切换区</a:t>
            </a:r>
            <a:r>
              <a:rPr lang="zh-CN" altLang="en-US" dirty="0" smtClean="0">
                <a:latin typeface="微软雅黑" panose="020B0503020204020204" pitchFamily="34" charset="-122"/>
                <a:ea typeface="微软雅黑" panose="020B0503020204020204" pitchFamily="34" charset="-122"/>
              </a:rPr>
              <a:t>域，小区边缘，阴</a:t>
            </a:r>
            <a:r>
              <a:rPr lang="zh-CN" altLang="en-US" dirty="0">
                <a:latin typeface="微软雅黑" panose="020B0503020204020204" pitchFamily="34" charset="-122"/>
                <a:ea typeface="微软雅黑" panose="020B0503020204020204" pitchFamily="34" charset="-122"/>
              </a:rPr>
              <a:t>影衰落较大的地方</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180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空间复用</a:t>
            </a:r>
            <a:endParaRPr lang="zh-CN" altLang="en-US" dirty="0"/>
          </a:p>
        </p:txBody>
      </p:sp>
      <p:sp>
        <p:nvSpPr>
          <p:cNvPr id="3" name="内容占位符 2"/>
          <p:cNvSpPr>
            <a:spLocks noGrp="1"/>
          </p:cNvSpPr>
          <p:nvPr>
            <p:ph idx="1"/>
          </p:nvPr>
        </p:nvSpPr>
        <p:spPr>
          <a:xfrm>
            <a:off x="2592925" y="1905000"/>
            <a:ext cx="8915400" cy="3470315"/>
          </a:xfrm>
        </p:spPr>
        <p:txBody>
          <a:bodyPr>
            <a:norm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空</a:t>
            </a:r>
            <a:r>
              <a:rPr lang="zh-CN" altLang="en-US" dirty="0">
                <a:latin typeface="微软雅黑" panose="020B0503020204020204" pitchFamily="34" charset="-122"/>
                <a:ea typeface="微软雅黑" panose="020B0503020204020204" pitchFamily="34" charset="-122"/>
              </a:rPr>
              <a:t>间复用是在发射端、接收端同时使用多根矢</a:t>
            </a:r>
            <a:r>
              <a:rPr lang="zh-CN" altLang="en-US" dirty="0" smtClean="0">
                <a:latin typeface="微软雅黑" panose="020B0503020204020204" pitchFamily="34" charset="-122"/>
                <a:ea typeface="微软雅黑" panose="020B0503020204020204" pitchFamily="34" charset="-122"/>
              </a:rPr>
              <a:t>线，可</a:t>
            </a:r>
            <a:r>
              <a:rPr lang="zh-CN" altLang="en-US" dirty="0">
                <a:latin typeface="微软雅黑" panose="020B0503020204020204" pitchFamily="34" charset="-122"/>
                <a:ea typeface="微软雅黑" panose="020B0503020204020204" pitchFamily="34" charset="-122"/>
              </a:rPr>
              <a:t>以成倍的提高系统传</a:t>
            </a:r>
            <a:r>
              <a:rPr lang="zh-CN" altLang="en-US" dirty="0" smtClean="0">
                <a:latin typeface="微软雅黑" panose="020B0503020204020204" pitchFamily="34" charset="-122"/>
                <a:ea typeface="微软雅黑" panose="020B0503020204020204" pitchFamily="34" charset="-122"/>
              </a:rPr>
              <a:t>输的</a:t>
            </a:r>
            <a:r>
              <a:rPr lang="zh-CN" altLang="en-US" dirty="0">
                <a:latin typeface="微软雅黑" panose="020B0503020204020204" pitchFamily="34" charset="-122"/>
                <a:ea typeface="微软雅黑" panose="020B0503020204020204" pitchFamily="34" charset="-122"/>
              </a:rPr>
              <a:t>速率</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经</a:t>
            </a:r>
            <a:r>
              <a:rPr lang="zh-CN" altLang="en-US" dirty="0">
                <a:latin typeface="微软雅黑" panose="020B0503020204020204" pitchFamily="34" charset="-122"/>
                <a:ea typeface="微软雅黑" panose="020B0503020204020204" pitchFamily="34" charset="-122"/>
              </a:rPr>
              <a:t>典的空间复用结构是</a:t>
            </a:r>
            <a:r>
              <a:rPr lang="en-US" altLang="zh-CN" dirty="0" smtClean="0">
                <a:latin typeface="微软雅黑" panose="020B0503020204020204" pitchFamily="34" charset="-122"/>
                <a:ea typeface="微软雅黑" panose="020B0503020204020204" pitchFamily="34" charset="-122"/>
              </a:rPr>
              <a:t>V-BLAST (</a:t>
            </a:r>
            <a:r>
              <a:rPr lang="en-US" altLang="zh-CN" dirty="0">
                <a:latin typeface="微软雅黑" panose="020B0503020204020204" pitchFamily="34" charset="-122"/>
                <a:ea typeface="微软雅黑" panose="020B0503020204020204" pitchFamily="34" charset="-122"/>
              </a:rPr>
              <a:t>Vertical Bell Labs Space-Time </a:t>
            </a:r>
            <a:r>
              <a:rPr lang="en-US" altLang="zh-CN" dirty="0" smtClean="0">
                <a:latin typeface="微软雅黑" panose="020B0503020204020204" pitchFamily="34" charset="-122"/>
                <a:ea typeface="微软雅黑" panose="020B0503020204020204" pitchFamily="34" charset="-122"/>
              </a:rPr>
              <a:t>Architecture</a:t>
            </a:r>
            <a:r>
              <a:rPr lang="zh-CN" altLang="en-US" dirty="0" smtClean="0">
                <a:latin typeface="微软雅黑" panose="020B0503020204020204" pitchFamily="34" charset="-122"/>
                <a:ea typeface="微软雅黑" panose="020B0503020204020204" pitchFamily="34" charset="-122"/>
              </a:rPr>
              <a:t>，垂</a:t>
            </a:r>
            <a:r>
              <a:rPr lang="zh-CN" altLang="en-US" dirty="0">
                <a:latin typeface="微软雅黑" panose="020B0503020204020204" pitchFamily="34" charset="-122"/>
                <a:ea typeface="微软雅黑" panose="020B0503020204020204" pitchFamily="34" charset="-122"/>
              </a:rPr>
              <a:t>直贝尔实验室空时结</a:t>
            </a:r>
            <a:r>
              <a:rPr lang="zh-CN" altLang="en-US" dirty="0" smtClean="0">
                <a:latin typeface="微软雅黑" panose="020B0503020204020204" pitchFamily="34" charset="-122"/>
                <a:ea typeface="微软雅黑" panose="020B0503020204020204" pitchFamily="34" charset="-122"/>
              </a:rPr>
              <a:t>构）。</a:t>
            </a:r>
            <a:r>
              <a:rPr lang="zh-CN" altLang="en-US" dirty="0">
                <a:latin typeface="微软雅黑" panose="020B0503020204020204" pitchFamily="34" charset="-122"/>
                <a:ea typeface="微软雅黑" panose="020B0503020204020204" pitchFamily="34" charset="-122"/>
              </a:rPr>
              <a:t>该结构在发射端将要传输的信息</a:t>
            </a:r>
            <a:r>
              <a:rPr lang="zh-CN" altLang="en-US" dirty="0" smtClean="0">
                <a:latin typeface="微软雅黑" panose="020B0503020204020204" pitchFamily="34" charset="-122"/>
                <a:ea typeface="微软雅黑" panose="020B0503020204020204" pitchFamily="34" charset="-122"/>
              </a:rPr>
              <a:t>经过</a:t>
            </a:r>
            <a:r>
              <a:rPr lang="zh-CN" altLang="en-US" dirty="0">
                <a:latin typeface="微软雅黑" panose="020B0503020204020204" pitchFamily="34" charset="-122"/>
                <a:ea typeface="微软雅黑" panose="020B0503020204020204" pitchFamily="34" charset="-122"/>
              </a:rPr>
              <a:t>串并变换后映射到不同的天线</a:t>
            </a:r>
            <a:r>
              <a:rPr lang="zh-CN" altLang="en-US" dirty="0" smtClean="0">
                <a:latin typeface="微软雅黑" panose="020B0503020204020204" pitchFamily="34" charset="-122"/>
                <a:ea typeface="微软雅黑" panose="020B0503020204020204" pitchFamily="34" charset="-122"/>
              </a:rPr>
              <a:t>上，可</a:t>
            </a:r>
            <a:r>
              <a:rPr lang="zh-CN" altLang="en-US" dirty="0">
                <a:latin typeface="微软雅黑" panose="020B0503020204020204" pitchFamily="34" charset="-122"/>
                <a:ea typeface="微软雅黑" panose="020B0503020204020204" pitchFamily="34" charset="-122"/>
              </a:rPr>
              <a:t>以使总的数据速率随发射天线和接收天</a:t>
            </a:r>
            <a:r>
              <a:rPr lang="zh-CN" altLang="en-US" dirty="0" smtClean="0">
                <a:latin typeface="微软雅黑" panose="020B0503020204020204" pitchFamily="34" charset="-122"/>
                <a:ea typeface="微软雅黑" panose="020B0503020204020204" pitchFamily="34" charset="-122"/>
              </a:rPr>
              <a:t>线的</a:t>
            </a:r>
            <a:r>
              <a:rPr lang="zh-CN" altLang="en-US" dirty="0">
                <a:latin typeface="微软雅黑" panose="020B0503020204020204" pitchFamily="34" charset="-122"/>
                <a:ea typeface="微软雅黑" panose="020B0503020204020204" pitchFamily="34" charset="-122"/>
              </a:rPr>
              <a:t>最小值呈线性的增加</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405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波</a:t>
            </a:r>
            <a:r>
              <a:rPr lang="zh-CN" altLang="en-US" dirty="0" smtClean="0"/>
              <a:t>束赋形</a:t>
            </a:r>
            <a:endParaRPr lang="zh-CN" altLang="en-US" dirty="0"/>
          </a:p>
        </p:txBody>
      </p:sp>
      <p:sp>
        <p:nvSpPr>
          <p:cNvPr id="3" name="内容占位符 2"/>
          <p:cNvSpPr>
            <a:spLocks noGrp="1"/>
          </p:cNvSpPr>
          <p:nvPr>
            <p:ph idx="1"/>
          </p:nvPr>
        </p:nvSpPr>
        <p:spPr>
          <a:xfrm>
            <a:off x="2508189" y="1786360"/>
            <a:ext cx="8915400" cy="3777622"/>
          </a:xfrm>
        </p:spPr>
        <p:txBody>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波</a:t>
            </a:r>
            <a:r>
              <a:rPr lang="zh-CN" altLang="en-US" dirty="0">
                <a:latin typeface="微软雅黑" panose="020B0503020204020204" pitchFamily="34" charset="-122"/>
                <a:ea typeface="微软雅黑" panose="020B0503020204020204" pitchFamily="34" charset="-122"/>
              </a:rPr>
              <a:t>束赋形的主要原理是利用空间信道的强相关性以及波的干涉技</a:t>
            </a:r>
            <a:r>
              <a:rPr lang="zh-CN" altLang="en-US" dirty="0" smtClean="0">
                <a:latin typeface="微软雅黑" panose="020B0503020204020204" pitchFamily="34" charset="-122"/>
                <a:ea typeface="微软雅黑" panose="020B0503020204020204" pitchFamily="34" charset="-122"/>
              </a:rPr>
              <a:t>术，通</a:t>
            </a:r>
            <a:r>
              <a:rPr lang="zh-CN" altLang="en-US" dirty="0">
                <a:latin typeface="微软雅黑" panose="020B0503020204020204" pitchFamily="34" charset="-122"/>
                <a:ea typeface="微软雅黑" panose="020B0503020204020204" pitchFamily="34" charset="-122"/>
              </a:rPr>
              <a:t>过</a:t>
            </a:r>
            <a:r>
              <a:rPr lang="zh-CN" altLang="en-US" dirty="0" smtClean="0">
                <a:latin typeface="微软雅黑" panose="020B0503020204020204" pitchFamily="34" charset="-122"/>
                <a:ea typeface="微软雅黑" panose="020B0503020204020204" pitchFamily="34" charset="-122"/>
              </a:rPr>
              <a:t>调整</a:t>
            </a:r>
            <a:r>
              <a:rPr lang="zh-CN" altLang="en-US" dirty="0">
                <a:latin typeface="微软雅黑" panose="020B0503020204020204" pitchFamily="34" charset="-122"/>
                <a:ea typeface="微软雅黑" panose="020B0503020204020204" pitchFamily="34" charset="-122"/>
              </a:rPr>
              <a:t>天线阵元的输</a:t>
            </a:r>
            <a:r>
              <a:rPr lang="zh-CN" altLang="en-US" dirty="0" smtClean="0">
                <a:latin typeface="微软雅黑" panose="020B0503020204020204" pitchFamily="34" charset="-122"/>
                <a:ea typeface="微软雅黑" panose="020B0503020204020204" pitchFamily="34" charset="-122"/>
              </a:rPr>
              <a:t>出，从</a:t>
            </a:r>
            <a:r>
              <a:rPr lang="zh-CN" altLang="en-US" dirty="0">
                <a:latin typeface="微软雅黑" panose="020B0503020204020204" pitchFamily="34" charset="-122"/>
                <a:ea typeface="微软雅黑" panose="020B0503020204020204" pitchFamily="34" charset="-122"/>
              </a:rPr>
              <a:t>而产生强方向性的辐射方向</a:t>
            </a:r>
            <a:r>
              <a:rPr lang="zh-CN" altLang="en-US" dirty="0" smtClean="0">
                <a:latin typeface="微软雅黑" panose="020B0503020204020204" pitchFamily="34" charset="-122"/>
                <a:ea typeface="微软雅黑" panose="020B0503020204020204" pitchFamily="34" charset="-122"/>
              </a:rPr>
              <a:t>图，使</a:t>
            </a:r>
            <a:r>
              <a:rPr lang="zh-CN" altLang="en-US" dirty="0">
                <a:latin typeface="微软雅黑" panose="020B0503020204020204" pitchFamily="34" charset="-122"/>
                <a:ea typeface="微软雅黑" panose="020B0503020204020204" pitchFamily="34" charset="-122"/>
              </a:rPr>
              <a:t>辐射方向图的主瓣指</a:t>
            </a:r>
            <a:r>
              <a:rPr lang="zh-CN" altLang="en-US" dirty="0" smtClean="0">
                <a:latin typeface="微软雅黑" panose="020B0503020204020204" pitchFamily="34" charset="-122"/>
                <a:ea typeface="微软雅黑" panose="020B0503020204020204" pitchFamily="34" charset="-122"/>
              </a:rPr>
              <a:t>向移</a:t>
            </a:r>
            <a:r>
              <a:rPr lang="zh-CN" altLang="en-US" dirty="0">
                <a:latin typeface="微软雅黑" panose="020B0503020204020204" pitchFamily="34" charset="-122"/>
                <a:ea typeface="微软雅黑" panose="020B0503020204020204" pitchFamily="34" charset="-122"/>
              </a:rPr>
              <a:t>动终端所在的地</a:t>
            </a:r>
            <a:r>
              <a:rPr lang="zh-CN" altLang="en-US" dirty="0" smtClean="0">
                <a:latin typeface="微软雅黑" panose="020B0503020204020204" pitchFamily="34" charset="-122"/>
                <a:ea typeface="微软雅黑" panose="020B0503020204020204" pitchFamily="34" charset="-122"/>
              </a:rPr>
              <a:t>方，从</a:t>
            </a:r>
            <a:r>
              <a:rPr lang="zh-CN" altLang="en-US" dirty="0">
                <a:latin typeface="微软雅黑" panose="020B0503020204020204" pitchFamily="34" charset="-122"/>
                <a:ea typeface="微软雅黑" panose="020B0503020204020204" pitchFamily="34" charset="-122"/>
              </a:rPr>
              <a:t>而提高接收信噪</a:t>
            </a:r>
            <a:r>
              <a:rPr lang="zh-CN" altLang="en-US" dirty="0" smtClean="0">
                <a:latin typeface="微软雅黑" panose="020B0503020204020204" pitchFamily="34" charset="-122"/>
                <a:ea typeface="微软雅黑" panose="020B0503020204020204" pitchFamily="34" charset="-122"/>
              </a:rPr>
              <a:t>比，减</a:t>
            </a:r>
            <a:r>
              <a:rPr lang="zh-CN" altLang="en-US" dirty="0">
                <a:latin typeface="微软雅黑" panose="020B0503020204020204" pitchFamily="34" charset="-122"/>
                <a:ea typeface="微软雅黑" panose="020B0503020204020204" pitchFamily="34" charset="-122"/>
              </a:rPr>
              <a:t>小用户之间的干</a:t>
            </a:r>
            <a:r>
              <a:rPr lang="zh-CN" altLang="en-US" dirty="0" smtClean="0">
                <a:latin typeface="微软雅黑" panose="020B0503020204020204" pitchFamily="34" charset="-122"/>
                <a:ea typeface="微软雅黑" panose="020B0503020204020204" pitchFamily="34" charset="-122"/>
              </a:rPr>
              <a:t>扰，增</a:t>
            </a:r>
            <a:r>
              <a:rPr lang="zh-CN" altLang="en-US" dirty="0">
                <a:latin typeface="微软雅黑" panose="020B0503020204020204" pitchFamily="34" charset="-122"/>
                <a:ea typeface="微软雅黑" panose="020B0503020204020204" pitchFamily="34" charset="-122"/>
              </a:rPr>
              <a:t>加系统</a:t>
            </a:r>
            <a:r>
              <a:rPr lang="zh-CN" altLang="en-US" dirty="0" smtClean="0">
                <a:latin typeface="微软雅黑" panose="020B0503020204020204" pitchFamily="34" charset="-122"/>
                <a:ea typeface="微软雅黑" panose="020B0503020204020204" pitchFamily="34" charset="-122"/>
              </a:rPr>
              <a:t>的吞</a:t>
            </a:r>
            <a:r>
              <a:rPr lang="zh-CN" altLang="en-US" dirty="0">
                <a:latin typeface="微软雅黑" panose="020B0503020204020204" pitchFamily="34" charset="-122"/>
                <a:ea typeface="微软雅黑" panose="020B0503020204020204" pitchFamily="34" charset="-122"/>
              </a:rPr>
              <a:t>吐量和提高整个系统的覆盖范围主要的应用场景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信道状况较差的地方如</a:t>
            </a:r>
            <a:r>
              <a:rPr lang="zh-CN" altLang="en-US" dirty="0" smtClean="0">
                <a:latin typeface="微软雅黑" panose="020B0503020204020204" pitchFamily="34" charset="-122"/>
                <a:ea typeface="微软雅黑" panose="020B0503020204020204" pitchFamily="34" charset="-122"/>
              </a:rPr>
              <a:t>小区</a:t>
            </a:r>
            <a:r>
              <a:rPr lang="zh-CN" altLang="en-US" dirty="0">
                <a:latin typeface="微软雅黑" panose="020B0503020204020204" pitchFamily="34" charset="-122"/>
                <a:ea typeface="微软雅黑" panose="020B0503020204020204" pitchFamily="34" charset="-122"/>
              </a:rPr>
              <a:t>的边缘。</a:t>
            </a: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1291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互耦效应分析</a:t>
            </a:r>
            <a:r>
              <a:rPr lang="zh-CN" altLang="en-US" dirty="0"/>
              <a:t/>
            </a:r>
            <a:br>
              <a:rPr lang="zh-CN" altLang="en-US" dirty="0"/>
            </a:br>
            <a:r>
              <a:rPr lang="zh-CN" altLang="en-US" dirty="0"/>
              <a:t/>
            </a:r>
            <a:br>
              <a:rPr lang="zh-CN" altLang="en-US" dirty="0"/>
            </a:br>
            <a:endParaRPr lang="zh-CN" altLang="en-US" dirty="0"/>
          </a:p>
        </p:txBody>
      </p:sp>
      <p:sp>
        <p:nvSpPr>
          <p:cNvPr id="3" name="内容占位符 2"/>
          <p:cNvSpPr>
            <a:spLocks noGrp="1"/>
          </p:cNvSpPr>
          <p:nvPr>
            <p:ph idx="1"/>
          </p:nvPr>
        </p:nvSpPr>
        <p:spPr>
          <a:xfrm>
            <a:off x="2415591" y="1485418"/>
            <a:ext cx="8915400" cy="3777622"/>
          </a:xfrm>
        </p:spPr>
        <p:txBody>
          <a:bodyPr>
            <a:no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移</a:t>
            </a:r>
            <a:r>
              <a:rPr lang="zh-CN" altLang="en-US" dirty="0">
                <a:latin typeface="微软雅黑" panose="020B0503020204020204" pitchFamily="34" charset="-122"/>
                <a:ea typeface="微软雅黑" panose="020B0503020204020204" pitchFamily="34" charset="-122"/>
              </a:rPr>
              <a:t>动通信系统</a:t>
            </a:r>
            <a:r>
              <a:rPr lang="zh-CN" altLang="en-US" dirty="0" smtClean="0">
                <a:latin typeface="微软雅黑" panose="020B0503020204020204" pitchFamily="34" charset="-122"/>
                <a:ea typeface="微软雅黑" panose="020B0503020204020204" pitchFamily="34" charset="-122"/>
              </a:rPr>
              <a:t>中，天</a:t>
            </a:r>
            <a:r>
              <a:rPr lang="zh-CN" altLang="en-US" dirty="0">
                <a:latin typeface="微软雅黑" panose="020B0503020204020204" pitchFamily="34" charset="-122"/>
                <a:ea typeface="微软雅黑" panose="020B0503020204020204" pitchFamily="34" charset="-122"/>
              </a:rPr>
              <a:t>线的作用主要是实现空间的电磁信号与电路传输中的</a:t>
            </a:r>
            <a:r>
              <a:rPr lang="zh-CN" altLang="en-US" dirty="0" smtClean="0">
                <a:latin typeface="微软雅黑" panose="020B0503020204020204" pitchFamily="34" charset="-122"/>
                <a:ea typeface="微软雅黑" panose="020B0503020204020204" pitchFamily="34" charset="-122"/>
              </a:rPr>
              <a:t>电压</a:t>
            </a:r>
            <a:r>
              <a:rPr lang="zh-CN" altLang="en-US" dirty="0">
                <a:latin typeface="微软雅黑" panose="020B0503020204020204" pitchFamily="34" charset="-122"/>
                <a:ea typeface="微软雅黑" panose="020B0503020204020204" pitchFamily="34" charset="-122"/>
              </a:rPr>
              <a:t>或电流信号的相互转换。然</a:t>
            </a:r>
            <a:r>
              <a:rPr lang="zh-CN" altLang="en-US" dirty="0" smtClean="0">
                <a:latin typeface="微软雅黑" panose="020B0503020204020204" pitchFamily="34" charset="-122"/>
                <a:ea typeface="微软雅黑" panose="020B0503020204020204" pitchFamily="34" charset="-122"/>
              </a:rPr>
              <a:t>而，每</a:t>
            </a:r>
            <a:r>
              <a:rPr lang="zh-CN" altLang="en-US" dirty="0">
                <a:latin typeface="微软雅黑" panose="020B0503020204020204" pitchFamily="34" charset="-122"/>
                <a:ea typeface="微软雅黑" panose="020B0503020204020204" pitchFamily="34" charset="-122"/>
              </a:rPr>
              <a:t>个天线端口检测到的电压或者电流的值往</a:t>
            </a:r>
            <a:r>
              <a:rPr lang="zh-CN" altLang="en-US" dirty="0" smtClean="0">
                <a:latin typeface="微软雅黑" panose="020B0503020204020204" pitchFamily="34" charset="-122"/>
                <a:ea typeface="微软雅黑" panose="020B0503020204020204" pitchFamily="34" charset="-122"/>
              </a:rPr>
              <a:t>往受</a:t>
            </a:r>
            <a:r>
              <a:rPr lang="zh-CN" altLang="en-US" dirty="0">
                <a:latin typeface="微软雅黑" panose="020B0503020204020204" pitchFamily="34" charset="-122"/>
                <a:ea typeface="微软雅黑" panose="020B0503020204020204" pitchFamily="34" charset="-122"/>
              </a:rPr>
              <a:t>到其他相邻的天线端口的影</a:t>
            </a:r>
            <a:r>
              <a:rPr lang="zh-CN" altLang="en-US" dirty="0" smtClean="0">
                <a:latin typeface="微软雅黑" panose="020B0503020204020204" pitchFamily="34" charset="-122"/>
                <a:ea typeface="微软雅黑" panose="020B0503020204020204" pitchFamily="34" charset="-122"/>
              </a:rPr>
              <a:t>响，而</a:t>
            </a:r>
            <a:r>
              <a:rPr lang="zh-CN" altLang="en-US" dirty="0">
                <a:latin typeface="微软雅黑" panose="020B0503020204020204" pitchFamily="34" charset="-122"/>
                <a:ea typeface="微软雅黑" panose="020B0503020204020204" pitchFamily="34" charset="-122"/>
              </a:rPr>
              <a:t>不仅仅与直接入射的电磁信号相关</a:t>
            </a:r>
            <a:r>
              <a:rPr lang="zh-CN" altLang="en-US" dirty="0" smtClean="0">
                <a:latin typeface="微软雅黑" panose="020B0503020204020204" pitchFamily="34" charset="-122"/>
                <a:ea typeface="微软雅黑" panose="020B0503020204020204" pitchFamily="34" charset="-122"/>
              </a:rPr>
              <a:t>。通常，每</a:t>
            </a:r>
            <a:r>
              <a:rPr lang="zh-CN" altLang="en-US" dirty="0">
                <a:latin typeface="微软雅黑" panose="020B0503020204020204" pitchFamily="34" charset="-122"/>
                <a:ea typeface="微软雅黑" panose="020B0503020204020204" pitchFamily="34" charset="-122"/>
              </a:rPr>
              <a:t>个天线端口接收到的电磁信号既在本天线端口处感应出相应的电压</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电流信号，又</a:t>
            </a:r>
            <a:r>
              <a:rPr lang="zh-CN" altLang="en-US" dirty="0">
                <a:latin typeface="微软雅黑" panose="020B0503020204020204" pitchFamily="34" charset="-122"/>
                <a:ea typeface="微软雅黑" panose="020B0503020204020204" pitchFamily="34" charset="-122"/>
              </a:rPr>
              <a:t>同时激发出一个感应电磁场影响相邻天线端口的电压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电流</a:t>
            </a:r>
            <a:r>
              <a:rPr lang="zh-CN" altLang="en-US" dirty="0" smtClean="0">
                <a:latin typeface="微软雅黑" panose="020B0503020204020204" pitchFamily="34" charset="-122"/>
                <a:ea typeface="微软雅黑" panose="020B0503020204020204" pitchFamily="34" charset="-122"/>
              </a:rPr>
              <a:t>值，这</a:t>
            </a:r>
            <a:r>
              <a:rPr lang="zh-CN" altLang="en-US" dirty="0">
                <a:latin typeface="微软雅黑" panose="020B0503020204020204" pitchFamily="34" charset="-122"/>
                <a:ea typeface="微软雅黑" panose="020B0503020204020204" pitchFamily="34" charset="-122"/>
              </a:rPr>
              <a:t>种现</a:t>
            </a:r>
            <a:r>
              <a:rPr lang="zh-CN" altLang="en-US" dirty="0" smtClean="0">
                <a:latin typeface="微软雅黑" panose="020B0503020204020204" pitchFamily="34" charset="-122"/>
                <a:ea typeface="微软雅黑" panose="020B0503020204020204" pitchFamily="34" charset="-122"/>
              </a:rPr>
              <a:t>象即</a:t>
            </a:r>
            <a:r>
              <a:rPr lang="zh-CN" altLang="en-US" dirty="0">
                <a:latin typeface="微软雅黑" panose="020B0503020204020204" pitchFamily="34" charset="-122"/>
                <a:ea typeface="微软雅黑" panose="020B0503020204020204" pitchFamily="34" charset="-122"/>
              </a:rPr>
              <a:t>称为</a:t>
            </a:r>
            <a:r>
              <a:rPr lang="zh-CN" altLang="en-US" dirty="0" smtClean="0">
                <a:latin typeface="微软雅黑" panose="020B0503020204020204" pitchFamily="34" charset="-122"/>
                <a:ea typeface="微软雅黑" panose="020B0503020204020204" pitchFamily="34" charset="-122"/>
              </a:rPr>
              <a:t>互耦效</a:t>
            </a:r>
            <a:r>
              <a:rPr lang="zh-CN" altLang="en-US" dirty="0">
                <a:latin typeface="微软雅黑" panose="020B0503020204020204" pitchFamily="34" charset="-122"/>
                <a:ea typeface="微软雅黑" panose="020B0503020204020204" pitchFamily="34" charset="-122"/>
              </a:rPr>
              <a:t>应</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传统</a:t>
            </a:r>
            <a:r>
              <a:rPr lang="en-US" altLang="zh-CN" dirty="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中，天</a:t>
            </a:r>
            <a:r>
              <a:rPr lang="zh-CN" altLang="en-US" dirty="0">
                <a:latin typeface="微软雅黑" panose="020B0503020204020204" pitchFamily="34" charset="-122"/>
                <a:ea typeface="微软雅黑" panose="020B0503020204020204" pitchFamily="34" charset="-122"/>
              </a:rPr>
              <a:t>线的部署较为松</a:t>
            </a:r>
            <a:r>
              <a:rPr lang="zh-CN" altLang="en-US" dirty="0" smtClean="0">
                <a:latin typeface="微软雅黑" panose="020B0503020204020204" pitchFamily="34" charset="-122"/>
                <a:ea typeface="微软雅黑" panose="020B0503020204020204" pitchFamily="34" charset="-122"/>
              </a:rPr>
              <a:t>散，天</a:t>
            </a:r>
            <a:r>
              <a:rPr lang="zh-CN" altLang="en-US" dirty="0">
                <a:latin typeface="微软雅黑" panose="020B0503020204020204" pitchFamily="34" charset="-122"/>
                <a:ea typeface="微软雅黑" panose="020B0503020204020204" pitchFamily="34" charset="-122"/>
              </a:rPr>
              <a:t>线端口的间距足够大以</a:t>
            </a:r>
            <a:r>
              <a:rPr lang="zh-CN" altLang="en-US" dirty="0" smtClean="0">
                <a:latin typeface="微软雅黑" panose="020B0503020204020204" pitchFamily="34" charset="-122"/>
                <a:ea typeface="微软雅黑" panose="020B0503020204020204" pitchFamily="34" charset="-122"/>
              </a:rPr>
              <a:t>至于</a:t>
            </a:r>
            <a:r>
              <a:rPr lang="zh-CN" altLang="en-US" dirty="0">
                <a:latin typeface="微软雅黑" panose="020B0503020204020204" pitchFamily="34" charset="-122"/>
                <a:ea typeface="微软雅黑" panose="020B0503020204020204" pitchFamily="34" charset="-122"/>
              </a:rPr>
              <a:t>互耦效应并不明显。但是当应用</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时，基</a:t>
            </a:r>
            <a:r>
              <a:rPr lang="zh-CN" altLang="en-US" dirty="0">
                <a:latin typeface="微软雅黑" panose="020B0503020204020204" pitchFamily="34" charset="-122"/>
                <a:ea typeface="微软雅黑" panose="020B0503020204020204" pitchFamily="34" charset="-122"/>
              </a:rPr>
              <a:t>站侧需要在固</a:t>
            </a:r>
            <a:r>
              <a:rPr lang="zh-CN" altLang="en-US" dirty="0" smtClean="0">
                <a:latin typeface="微软雅黑" panose="020B0503020204020204" pitchFamily="34" charset="-122"/>
                <a:ea typeface="微软雅黑" panose="020B0503020204020204" pitchFamily="34" charset="-122"/>
              </a:rPr>
              <a:t>定的</a:t>
            </a:r>
            <a:r>
              <a:rPr lang="zh-CN" altLang="en-US" dirty="0">
                <a:latin typeface="微软雅黑" panose="020B0503020204020204" pitchFamily="34" charset="-122"/>
                <a:ea typeface="微软雅黑" panose="020B0503020204020204" pitchFamily="34" charset="-122"/>
              </a:rPr>
              <a:t>物理空间内装备大量的天</a:t>
            </a:r>
            <a:r>
              <a:rPr lang="zh-CN" altLang="en-US" dirty="0" smtClean="0">
                <a:latin typeface="微软雅黑" panose="020B0503020204020204" pitchFamily="34" charset="-122"/>
                <a:ea typeface="微软雅黑" panose="020B0503020204020204" pitchFamily="34" charset="-122"/>
              </a:rPr>
              <a:t>线，往</a:t>
            </a:r>
            <a:r>
              <a:rPr lang="zh-CN" altLang="en-US" dirty="0">
                <a:latin typeface="微软雅黑" panose="020B0503020204020204" pitchFamily="34" charset="-122"/>
                <a:ea typeface="微软雅黑" panose="020B0503020204020204" pitchFamily="34" charset="-122"/>
              </a:rPr>
              <a:t>往不能保证天线端口间的隔离距离。经典</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研宄理论表</a:t>
            </a:r>
            <a:r>
              <a:rPr lang="zh-CN" altLang="en-US" dirty="0" smtClean="0">
                <a:latin typeface="微软雅黑" panose="020B0503020204020204" pitchFamily="34" charset="-122"/>
                <a:ea typeface="微软雅黑" panose="020B0503020204020204" pitchFamily="34" charset="-122"/>
              </a:rPr>
              <a:t>明，当</a:t>
            </a:r>
            <a:r>
              <a:rPr lang="zh-CN" altLang="en-US" dirty="0">
                <a:latin typeface="微软雅黑" panose="020B0503020204020204" pitchFamily="34" charset="-122"/>
                <a:ea typeface="微软雅黑" panose="020B0503020204020204" pitchFamily="34" charset="-122"/>
              </a:rPr>
              <a:t>天线端口之间的间距小于或者等于二分之一传输</a:t>
            </a:r>
            <a:r>
              <a:rPr lang="zh-CN" altLang="en-US" dirty="0" smtClean="0">
                <a:latin typeface="微软雅黑" panose="020B0503020204020204" pitchFamily="34" charset="-122"/>
                <a:ea typeface="微软雅黑" panose="020B0503020204020204" pitchFamily="34" charset="-122"/>
              </a:rPr>
              <a:t>电磁</a:t>
            </a:r>
            <a:r>
              <a:rPr lang="zh-CN" altLang="en-US" dirty="0">
                <a:latin typeface="微软雅黑" panose="020B0503020204020204" pitchFamily="34" charset="-122"/>
                <a:ea typeface="微软雅黑" panose="020B0503020204020204" pitchFamily="34" charset="-122"/>
              </a:rPr>
              <a:t>波的波长</a:t>
            </a:r>
            <a:r>
              <a:rPr lang="zh-CN" altLang="en-US" dirty="0" smtClean="0">
                <a:latin typeface="微软雅黑" panose="020B0503020204020204" pitchFamily="34" charset="-122"/>
                <a:ea typeface="微软雅黑" panose="020B0503020204020204" pitchFamily="34" charset="-122"/>
              </a:rPr>
              <a:t>时，可</a:t>
            </a:r>
            <a:r>
              <a:rPr lang="zh-CN" altLang="en-US" dirty="0">
                <a:latin typeface="微软雅黑" panose="020B0503020204020204" pitchFamily="34" charset="-122"/>
                <a:ea typeface="微软雅黑" panose="020B0503020204020204" pitchFamily="34" charset="-122"/>
              </a:rPr>
              <a:t>以明显观察到信号受到天线</a:t>
            </a:r>
            <a:r>
              <a:rPr lang="zh-CN" altLang="en-US" dirty="0" smtClean="0">
                <a:latin typeface="微软雅黑" panose="020B0503020204020204" pitchFamily="34" charset="-122"/>
                <a:ea typeface="微软雅黑" panose="020B0503020204020204" pitchFamily="34" charset="-122"/>
              </a:rPr>
              <a:t>互耦效</a:t>
            </a:r>
            <a:r>
              <a:rPr lang="zh-CN" altLang="en-US" dirty="0">
                <a:latin typeface="微软雅黑" panose="020B0503020204020204" pitchFamily="34" charset="-122"/>
                <a:ea typeface="微软雅黑" panose="020B0503020204020204" pitchFamily="34" charset="-122"/>
              </a:rPr>
              <a:t>应的影响。当天线端口之</a:t>
            </a:r>
            <a:r>
              <a:rPr lang="zh-CN" altLang="en-US" dirty="0" smtClean="0">
                <a:latin typeface="微软雅黑" panose="020B0503020204020204" pitchFamily="34" charset="-122"/>
                <a:ea typeface="微软雅黑" panose="020B0503020204020204" pitchFamily="34" charset="-122"/>
              </a:rPr>
              <a:t>间的</a:t>
            </a:r>
            <a:r>
              <a:rPr lang="zh-CN" altLang="en-US" dirty="0">
                <a:latin typeface="微软雅黑" panose="020B0503020204020204" pitchFamily="34" charset="-122"/>
                <a:ea typeface="微软雅黑" panose="020B0503020204020204" pitchFamily="34" charset="-122"/>
              </a:rPr>
              <a:t>间距进一步减小</a:t>
            </a:r>
            <a:r>
              <a:rPr lang="zh-CN" altLang="en-US" dirty="0" smtClean="0">
                <a:latin typeface="微软雅黑" panose="020B0503020204020204" pitchFamily="34" charset="-122"/>
                <a:ea typeface="微软雅黑" panose="020B0503020204020204" pitchFamily="34" charset="-122"/>
              </a:rPr>
              <a:t>时，互耦效</a:t>
            </a:r>
            <a:r>
              <a:rPr lang="zh-CN" altLang="en-US" dirty="0">
                <a:latin typeface="微软雅黑" panose="020B0503020204020204" pitchFamily="34" charset="-122"/>
                <a:ea typeface="微软雅黑" panose="020B0503020204020204" pitchFamily="34" charset="-122"/>
              </a:rPr>
              <a:t>应对于信号的影响则愈加明显</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545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2589212" y="1574157"/>
            <a:ext cx="8915400" cy="4337065"/>
          </a:xfrm>
        </p:spPr>
        <p:txBody>
          <a:bodyPr>
            <a:noAutofit/>
          </a:bodyPr>
          <a:lstStyle/>
          <a:p>
            <a:pPr marL="0" indent="0">
              <a:lnSpc>
                <a:spcPct val="150000"/>
              </a:lnSpc>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大</a:t>
            </a:r>
            <a:r>
              <a:rPr lang="zh-CN" altLang="zh-CN" dirty="0">
                <a:latin typeface="微软雅黑" panose="020B0503020204020204" pitchFamily="34" charset="-122"/>
                <a:ea typeface="微软雅黑" panose="020B0503020204020204" pitchFamily="34" charset="-122"/>
              </a:rPr>
              <a:t>规模</a:t>
            </a:r>
            <a:r>
              <a:rPr lang="en-US" altLang="zh-CN" dirty="0">
                <a:latin typeface="微软雅黑" panose="020B0503020204020204" pitchFamily="34" charset="-122"/>
                <a:ea typeface="微软雅黑" panose="020B0503020204020204" pitchFamily="34" charset="-122"/>
              </a:rPr>
              <a:t>MIMO</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Massive MIMO</a:t>
            </a:r>
            <a:r>
              <a:rPr lang="zh-CN" altLang="zh-CN" dirty="0">
                <a:latin typeface="微软雅黑" panose="020B0503020204020204" pitchFamily="34" charset="-122"/>
                <a:ea typeface="微软雅黑" panose="020B0503020204020204" pitchFamily="34" charset="-122"/>
              </a:rPr>
              <a:t>）是下一代移动蜂窝网通信—５Ｇ中提高系统容量和频谱利用率的关键技术</a:t>
            </a:r>
            <a:r>
              <a:rPr lang="zh-CN" altLang="en-US" dirty="0">
                <a:latin typeface="微软雅黑" panose="020B0503020204020204" pitchFamily="34" charset="-122"/>
                <a:ea typeface="微软雅黑" panose="020B0503020204020204" pitchFamily="34" charset="-122"/>
              </a:rPr>
              <a:t>。它</a:t>
            </a:r>
            <a:r>
              <a:rPr lang="zh-CN" altLang="zh-CN" dirty="0">
                <a:latin typeface="微软雅黑" panose="020B0503020204020204" pitchFamily="34" charset="-122"/>
                <a:ea typeface="微软雅黑" panose="020B0503020204020204" pitchFamily="34" charset="-122"/>
              </a:rPr>
              <a:t>最早由美国贝尔实验</a:t>
            </a:r>
            <a:r>
              <a:rPr lang="zh-CN" altLang="zh-CN" dirty="0" smtClean="0">
                <a:latin typeface="微软雅黑" panose="020B0503020204020204" pitchFamily="34" charset="-122"/>
                <a:ea typeface="微软雅黑" panose="020B0503020204020204" pitchFamily="34" charset="-122"/>
              </a:rPr>
              <a:t>室研</a:t>
            </a:r>
            <a:r>
              <a:rPr lang="zh-CN" altLang="zh-CN" dirty="0">
                <a:latin typeface="微软雅黑" panose="020B0503020204020204" pitchFamily="34" charset="-122"/>
                <a:ea typeface="微软雅黑" panose="020B0503020204020204" pitchFamily="34" charset="-122"/>
              </a:rPr>
              <a:t>究人员提</a:t>
            </a:r>
            <a:r>
              <a:rPr lang="zh-CN" altLang="zh-CN" dirty="0" smtClean="0">
                <a:latin typeface="微软雅黑" panose="020B0503020204020204" pitchFamily="34" charset="-122"/>
                <a:ea typeface="微软雅黑" panose="020B0503020204020204" pitchFamily="34" charset="-122"/>
              </a:rPr>
              <a:t>出</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研</a:t>
            </a:r>
            <a:r>
              <a:rPr lang="zh-CN" altLang="zh-CN" dirty="0">
                <a:latin typeface="微软雅黑" panose="020B0503020204020204" pitchFamily="34" charset="-122"/>
                <a:ea typeface="微软雅黑" panose="020B0503020204020204" pitchFamily="34" charset="-122"/>
              </a:rPr>
              <a:t>究发</a:t>
            </a:r>
            <a:r>
              <a:rPr lang="zh-CN" altLang="zh-CN" dirty="0" smtClean="0">
                <a:latin typeface="微软雅黑" panose="020B0503020204020204" pitchFamily="34" charset="-122"/>
                <a:ea typeface="微软雅黑" panose="020B0503020204020204" pitchFamily="34" charset="-122"/>
              </a:rPr>
              <a:t>现</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当</a:t>
            </a:r>
            <a:r>
              <a:rPr lang="zh-CN" altLang="zh-CN" dirty="0">
                <a:latin typeface="微软雅黑" panose="020B0503020204020204" pitchFamily="34" charset="-122"/>
                <a:ea typeface="微软雅黑" panose="020B0503020204020204" pitchFamily="34" charset="-122"/>
              </a:rPr>
              <a:t>小区的基站天线数目趋于无穷</a:t>
            </a:r>
            <a:r>
              <a:rPr lang="zh-CN" altLang="zh-CN" dirty="0" smtClean="0">
                <a:latin typeface="微软雅黑" panose="020B0503020204020204" pitchFamily="34" charset="-122"/>
                <a:ea typeface="微软雅黑" panose="020B0503020204020204" pitchFamily="34" charset="-122"/>
              </a:rPr>
              <a:t>时</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加</a:t>
            </a:r>
            <a:r>
              <a:rPr lang="zh-CN" altLang="zh-CN" dirty="0">
                <a:latin typeface="微软雅黑" panose="020B0503020204020204" pitchFamily="34" charset="-122"/>
                <a:ea typeface="微软雅黑" panose="020B0503020204020204" pitchFamily="34" charset="-122"/>
              </a:rPr>
              <a:t>性高斯白噪声和瑞利衰落等负面影响全都可以忽略不</a:t>
            </a:r>
            <a:r>
              <a:rPr lang="zh-CN" altLang="zh-CN" dirty="0" smtClean="0">
                <a:latin typeface="微软雅黑" panose="020B0503020204020204" pitchFamily="34" charset="-122"/>
                <a:ea typeface="微软雅黑" panose="020B0503020204020204" pitchFamily="34" charset="-122"/>
              </a:rPr>
              <a:t>计</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数</a:t>
            </a:r>
            <a:r>
              <a:rPr lang="zh-CN" altLang="zh-CN" dirty="0">
                <a:latin typeface="微软雅黑" panose="020B0503020204020204" pitchFamily="34" charset="-122"/>
                <a:ea typeface="微软雅黑" panose="020B0503020204020204" pitchFamily="34" charset="-122"/>
              </a:rPr>
              <a:t>据传输速率能得到极大提高</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大规模</a:t>
            </a:r>
            <a:r>
              <a:rPr lang="en-US" altLang="zh-CN" dirty="0">
                <a:latin typeface="微软雅黑" panose="020B0503020204020204" pitchFamily="34" charset="-122"/>
                <a:ea typeface="微软雅黑" panose="020B0503020204020204" pitchFamily="34" charset="-122"/>
              </a:rPr>
              <a:t>MIMO</a:t>
            </a:r>
            <a:r>
              <a:rPr lang="zh-CN" altLang="zh-CN" dirty="0">
                <a:latin typeface="微软雅黑" panose="020B0503020204020204" pitchFamily="34" charset="-122"/>
                <a:ea typeface="微软雅黑" panose="020B0503020204020204" pitchFamily="34" charset="-122"/>
              </a:rPr>
              <a:t>系统</a:t>
            </a:r>
            <a:r>
              <a:rPr lang="zh-CN" altLang="zh-CN" dirty="0" smtClean="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基</a:t>
            </a:r>
            <a:r>
              <a:rPr lang="zh-CN" altLang="zh-CN" dirty="0">
                <a:latin typeface="微软雅黑" panose="020B0503020204020204" pitchFamily="34" charset="-122"/>
                <a:ea typeface="微软雅黑" panose="020B0503020204020204" pitchFamily="34" charset="-122"/>
              </a:rPr>
              <a:t>站配置大量的天线数目通常有几十、几百甚至几千</a:t>
            </a:r>
            <a:r>
              <a:rPr lang="zh-CN" altLang="zh-CN" dirty="0" smtClean="0">
                <a:latin typeface="微软雅黑" panose="020B0503020204020204" pitchFamily="34" charset="-122"/>
                <a:ea typeface="微软雅黑" panose="020B0503020204020204" pitchFamily="34" charset="-122"/>
              </a:rPr>
              <a:t>根</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现有</a:t>
            </a:r>
            <a:r>
              <a:rPr lang="en-US" altLang="zh-CN" dirty="0">
                <a:latin typeface="微软雅黑" panose="020B0503020204020204" pitchFamily="34" charset="-122"/>
                <a:ea typeface="微软雅黑" panose="020B0503020204020204" pitchFamily="34" charset="-122"/>
              </a:rPr>
              <a:t>MIMO</a:t>
            </a:r>
            <a:r>
              <a:rPr lang="zh-CN" altLang="zh-CN" dirty="0">
                <a:latin typeface="微软雅黑" panose="020B0503020204020204" pitchFamily="34" charset="-122"/>
                <a:ea typeface="微软雅黑" panose="020B0503020204020204" pitchFamily="34" charset="-122"/>
              </a:rPr>
              <a:t>系统天线数目的</a:t>
            </a:r>
            <a:r>
              <a:rPr lang="en-US" altLang="zh-CN" dirty="0">
                <a:latin typeface="微软雅黑" panose="020B0503020204020204" pitchFamily="34" charset="-122"/>
                <a:ea typeface="微软雅黑" panose="020B0503020204020204" pitchFamily="34" charset="-122"/>
              </a:rPr>
              <a:t>1~2</a:t>
            </a:r>
            <a:r>
              <a:rPr lang="zh-CN" altLang="zh-CN" dirty="0">
                <a:latin typeface="微软雅黑" panose="020B0503020204020204" pitchFamily="34" charset="-122"/>
                <a:ea typeface="微软雅黑" panose="020B0503020204020204" pitchFamily="34" charset="-122"/>
              </a:rPr>
              <a:t>个数量级以</a:t>
            </a:r>
            <a:r>
              <a:rPr lang="zh-CN" altLang="zh-CN" dirty="0" smtClean="0">
                <a:latin typeface="微软雅黑" panose="020B0503020204020204" pitchFamily="34" charset="-122"/>
                <a:ea typeface="微软雅黑" panose="020B0503020204020204" pitchFamily="34" charset="-122"/>
              </a:rPr>
              <a:t>上</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而</a:t>
            </a:r>
            <a:r>
              <a:rPr lang="zh-CN" altLang="zh-CN" dirty="0">
                <a:latin typeface="微软雅黑" panose="020B0503020204020204" pitchFamily="34" charset="-122"/>
                <a:ea typeface="微软雅黑" panose="020B0503020204020204" pitchFamily="34" charset="-122"/>
              </a:rPr>
              <a:t>基站所服务的用户设备（</a:t>
            </a:r>
            <a:r>
              <a:rPr lang="en-US" altLang="zh-CN" dirty="0">
                <a:latin typeface="微软雅黑" panose="020B0503020204020204" pitchFamily="34" charset="-122"/>
                <a:ea typeface="微软雅黑" panose="020B0503020204020204" pitchFamily="34" charset="-122"/>
              </a:rPr>
              <a:t>User</a:t>
            </a:r>
            <a:r>
              <a:rPr lang="zh-CN"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Equipment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UE</a:t>
            </a:r>
            <a:r>
              <a:rPr lang="zh-CN" altLang="zh-CN" dirty="0">
                <a:latin typeface="微软雅黑" panose="020B0503020204020204" pitchFamily="34" charset="-122"/>
                <a:ea typeface="微软雅黑" panose="020B0503020204020204" pitchFamily="34" charset="-122"/>
              </a:rPr>
              <a:t>）数目远少于基站天线数目；基站利用同一个时频资源同时服务若干个</a:t>
            </a:r>
            <a:r>
              <a:rPr lang="en-US" altLang="zh-CN" dirty="0" smtClean="0">
                <a:latin typeface="微软雅黑" panose="020B0503020204020204" pitchFamily="34" charset="-122"/>
                <a:ea typeface="微软雅黑" panose="020B0503020204020204" pitchFamily="34" charset="-122"/>
              </a:rPr>
              <a:t>UE</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充</a:t>
            </a:r>
            <a:r>
              <a:rPr lang="zh-CN" altLang="zh-CN" dirty="0">
                <a:latin typeface="微软雅黑" panose="020B0503020204020204" pitchFamily="34" charset="-122"/>
                <a:ea typeface="微软雅黑" panose="020B0503020204020204" pitchFamily="34" charset="-122"/>
              </a:rPr>
              <a:t>分发掘系统的空间自由度。从而增强了基站同时接收和发送多路不同信号的能</a:t>
            </a:r>
            <a:r>
              <a:rPr lang="zh-CN" altLang="zh-CN" dirty="0" smtClean="0">
                <a:latin typeface="微软雅黑" panose="020B0503020204020204" pitchFamily="34" charset="-122"/>
                <a:ea typeface="微软雅黑" panose="020B0503020204020204" pitchFamily="34" charset="-122"/>
              </a:rPr>
              <a:t>力</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大</a:t>
            </a:r>
            <a:r>
              <a:rPr lang="zh-CN" altLang="zh-CN" dirty="0">
                <a:latin typeface="微软雅黑" panose="020B0503020204020204" pitchFamily="34" charset="-122"/>
                <a:ea typeface="微软雅黑" panose="020B0503020204020204" pitchFamily="34" charset="-122"/>
              </a:rPr>
              <a:t>大提高了频谱利用率、数据传输的稳定性和可靠性。</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8495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天线间距与相关性</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latin typeface="微软雅黑" panose="020B0503020204020204" pitchFamily="34" charset="-122"/>
                <a:ea typeface="微软雅黑" panose="020B0503020204020204" pitchFamily="34" charset="-122"/>
              </a:rPr>
              <a:t>      大</a:t>
            </a:r>
            <a:r>
              <a:rPr lang="zh-CN" altLang="en-US" dirty="0">
                <a:latin typeface="微软雅黑" panose="020B0503020204020204" pitchFamily="34" charset="-122"/>
                <a:ea typeface="微软雅黑" panose="020B0503020204020204" pitchFamily="34" charset="-122"/>
              </a:rPr>
              <a:t>规模ＭＩＭＯ系统中基站配置有大量的天线，天线密度过高、挨得太近容易使传输信道呈现相关性，降低信道容</a:t>
            </a:r>
            <a:r>
              <a:rPr lang="zh-CN" altLang="en-US" dirty="0" smtClean="0">
                <a:latin typeface="微软雅黑" panose="020B0503020204020204" pitchFamily="34" charset="-122"/>
                <a:ea typeface="微软雅黑" panose="020B0503020204020204" pitchFamily="34" charset="-122"/>
              </a:rPr>
              <a:t>量</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       以</a:t>
            </a:r>
            <a:r>
              <a:rPr lang="zh-CN" altLang="en-US" dirty="0">
                <a:latin typeface="微软雅黑" panose="020B0503020204020204" pitchFamily="34" charset="-122"/>
                <a:ea typeface="微软雅黑" panose="020B0503020204020204" pitchFamily="34" charset="-122"/>
              </a:rPr>
              <a:t>线性天线阵列为</a:t>
            </a:r>
            <a:r>
              <a:rPr lang="zh-CN" altLang="en-US" dirty="0" smtClean="0">
                <a:latin typeface="微软雅黑" panose="020B0503020204020204" pitchFamily="34" charset="-122"/>
                <a:ea typeface="微软雅黑" panose="020B0503020204020204" pitchFamily="34" charset="-122"/>
              </a:rPr>
              <a:t>例，当</a:t>
            </a:r>
            <a:r>
              <a:rPr lang="zh-CN" altLang="en-US" dirty="0">
                <a:latin typeface="微软雅黑" panose="020B0503020204020204" pitchFamily="34" charset="-122"/>
                <a:ea typeface="微软雅黑" panose="020B0503020204020204" pitchFamily="34" charset="-122"/>
              </a:rPr>
              <a:t>天线间距小于</a:t>
            </a:r>
            <a:r>
              <a:rPr lang="zh-CN" altLang="en-US" dirty="0" smtClean="0">
                <a:latin typeface="微软雅黑" panose="020B0503020204020204" pitchFamily="34" charset="-122"/>
                <a:ea typeface="微软雅黑" panose="020B0503020204020204" pitchFamily="34" charset="-122"/>
              </a:rPr>
              <a:t>半波</a:t>
            </a:r>
            <a:r>
              <a:rPr lang="zh-CN" altLang="en-US" dirty="0">
                <a:latin typeface="微软雅黑" panose="020B0503020204020204" pitchFamily="34" charset="-122"/>
                <a:ea typeface="微软雅黑" panose="020B0503020204020204" pitchFamily="34" charset="-122"/>
              </a:rPr>
              <a:t>长</a:t>
            </a:r>
            <a:r>
              <a:rPr lang="zh-CN" altLang="en-US" dirty="0" smtClean="0">
                <a:latin typeface="微软雅黑" panose="020B0503020204020204" pitchFamily="34" charset="-122"/>
                <a:ea typeface="微软雅黑" panose="020B0503020204020204" pitchFamily="34" charset="-122"/>
              </a:rPr>
              <a:t>时，由</a:t>
            </a:r>
            <a:r>
              <a:rPr lang="zh-CN" altLang="en-US" dirty="0">
                <a:latin typeface="微软雅黑" panose="020B0503020204020204" pitchFamily="34" charset="-122"/>
                <a:ea typeface="微软雅黑" panose="020B0503020204020204" pitchFamily="34" charset="-122"/>
              </a:rPr>
              <a:t>于</a:t>
            </a:r>
            <a:r>
              <a:rPr lang="zh-CN" altLang="en-US" dirty="0" smtClean="0">
                <a:latin typeface="微软雅黑" panose="020B0503020204020204" pitchFamily="34" charset="-122"/>
                <a:ea typeface="微软雅黑" panose="020B0503020204020204" pitchFamily="34" charset="-122"/>
              </a:rPr>
              <a:t>天线间</a:t>
            </a:r>
            <a:r>
              <a:rPr lang="zh-CN" altLang="en-US" dirty="0">
                <a:latin typeface="微软雅黑" panose="020B0503020204020204" pitchFamily="34" charset="-122"/>
                <a:ea typeface="微软雅黑" panose="020B0503020204020204" pitchFamily="34" charset="-122"/>
              </a:rPr>
              <a:t>相关性比较</a:t>
            </a:r>
            <a:r>
              <a:rPr lang="zh-CN" altLang="en-US" dirty="0" smtClean="0">
                <a:latin typeface="微软雅黑" panose="020B0503020204020204" pitchFamily="34" charset="-122"/>
                <a:ea typeface="微软雅黑" panose="020B0503020204020204" pitchFamily="34" charset="-122"/>
              </a:rPr>
              <a:t>强，导</a:t>
            </a:r>
            <a:r>
              <a:rPr lang="zh-CN" altLang="en-US" dirty="0">
                <a:latin typeface="微软雅黑" panose="020B0503020204020204" pitchFamily="34" charset="-122"/>
                <a:ea typeface="微软雅黑" panose="020B0503020204020204" pitchFamily="34" charset="-122"/>
              </a:rPr>
              <a:t>致大规模天线阵</a:t>
            </a:r>
            <a:r>
              <a:rPr lang="zh-CN" altLang="en-US" dirty="0" smtClean="0">
                <a:latin typeface="微软雅黑" panose="020B0503020204020204" pitchFamily="34" charset="-122"/>
                <a:ea typeface="微软雅黑" panose="020B0503020204020204" pitchFamily="34" charset="-122"/>
              </a:rPr>
              <a:t>列系</a:t>
            </a:r>
            <a:r>
              <a:rPr lang="zh-CN" altLang="en-US" dirty="0">
                <a:latin typeface="微软雅黑" panose="020B0503020204020204" pitchFamily="34" charset="-122"/>
                <a:ea typeface="微软雅黑" panose="020B0503020204020204" pitchFamily="34" charset="-122"/>
              </a:rPr>
              <a:t>统提升频谱效率的能力急剧下降</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为保证信道不相关，天线之间的距离至少需要保持在四分之一波长以上，频段越高，波长越小，相同的空间可布局的天线数目更多；</a:t>
            </a:r>
          </a:p>
        </p:txBody>
      </p:sp>
    </p:spTree>
    <p:extLst>
      <p:ext uri="{BB962C8B-B14F-4D97-AF65-F5344CB8AC3E}">
        <p14:creationId xmlns:p14="http://schemas.microsoft.com/office/powerpoint/2010/main" val="3006555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未来研究需要关注以下几个方面</a:t>
            </a:r>
          </a:p>
        </p:txBody>
      </p:sp>
      <p:sp>
        <p:nvSpPr>
          <p:cNvPr id="3" name="内容占位符 2"/>
          <p:cNvSpPr>
            <a:spLocks noGrp="1"/>
          </p:cNvSpPr>
          <p:nvPr>
            <p:ph idx="1"/>
          </p:nvPr>
        </p:nvSpPr>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实现高速率数据传</a:t>
            </a:r>
            <a:r>
              <a:rPr lang="zh-CN" altLang="en-US" dirty="0" smtClean="0">
                <a:latin typeface="微软雅黑" panose="020B0503020204020204" pitchFamily="34" charset="-122"/>
                <a:ea typeface="微软雅黑" panose="020B0503020204020204" pitchFamily="34" charset="-122"/>
              </a:rPr>
              <a:t>输，</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大规模 </a:t>
            </a:r>
            <a:r>
              <a:rPr lang="en-US" altLang="zh-CN" dirty="0">
                <a:latin typeface="微软雅黑" panose="020B0503020204020204" pitchFamily="34" charset="-122"/>
                <a:ea typeface="微软雅黑" panose="020B0503020204020204" pitchFamily="34" charset="-122"/>
              </a:rPr>
              <a:t>MIMO </a:t>
            </a:r>
            <a:r>
              <a:rPr lang="zh-CN" altLang="en-US" dirty="0">
                <a:latin typeface="微软雅黑" panose="020B0503020204020204" pitchFamily="34" charset="-122"/>
                <a:ea typeface="微软雅黑" panose="020B0503020204020204" pitchFamily="34" charset="-122"/>
              </a:rPr>
              <a:t>技术对硬件复杂度的要求更</a:t>
            </a:r>
            <a:r>
              <a:rPr lang="zh-CN" altLang="en-US" dirty="0" smtClean="0">
                <a:latin typeface="微软雅黑" panose="020B0503020204020204" pitchFamily="34" charset="-122"/>
                <a:ea typeface="微软雅黑" panose="020B0503020204020204" pitchFamily="34" charset="-122"/>
              </a:rPr>
              <a:t>高，</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对功率的消耗更</a:t>
            </a:r>
            <a:r>
              <a:rPr lang="zh-CN" altLang="en-US" dirty="0" smtClean="0">
                <a:latin typeface="微软雅黑" panose="020B0503020204020204" pitchFamily="34" charset="-122"/>
                <a:ea typeface="微软雅黑" panose="020B0503020204020204" pitchFamily="34" charset="-122"/>
              </a:rPr>
              <a:t>大。</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因此，</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降低大规模 </a:t>
            </a:r>
            <a:r>
              <a:rPr lang="en-US" altLang="zh-CN" dirty="0">
                <a:latin typeface="微软雅黑" panose="020B0503020204020204" pitchFamily="34" charset="-122"/>
                <a:ea typeface="微软雅黑" panose="020B0503020204020204" pitchFamily="34" charset="-122"/>
              </a:rPr>
              <a:t>MIMO </a:t>
            </a:r>
            <a:r>
              <a:rPr lang="zh-CN" altLang="en-US" dirty="0">
                <a:latin typeface="微软雅黑" panose="020B0503020204020204" pitchFamily="34" charset="-122"/>
                <a:ea typeface="微软雅黑" panose="020B0503020204020204" pitchFamily="34" charset="-122"/>
              </a:rPr>
              <a:t>发射功率将十分必</a:t>
            </a:r>
            <a:r>
              <a:rPr lang="zh-CN" altLang="en-US" dirty="0" smtClean="0">
                <a:latin typeface="微软雅黑" panose="020B0503020204020204" pitchFamily="34" charset="-122"/>
                <a:ea typeface="微软雅黑" panose="020B0503020204020204" pitchFamily="34" charset="-122"/>
              </a:rPr>
              <a:t>要。</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了增加每个大规模 </a:t>
            </a:r>
            <a:r>
              <a:rPr lang="en-US" altLang="zh-CN" dirty="0">
                <a:latin typeface="微软雅黑" panose="020B0503020204020204" pitchFamily="34" charset="-122"/>
                <a:ea typeface="微软雅黑" panose="020B0503020204020204" pitchFamily="34" charset="-122"/>
              </a:rPr>
              <a:t>MIMO </a:t>
            </a:r>
            <a:r>
              <a:rPr lang="zh-CN" altLang="en-US" dirty="0">
                <a:latin typeface="微软雅黑" panose="020B0503020204020204" pitchFamily="34" charset="-122"/>
                <a:ea typeface="微软雅黑" panose="020B0503020204020204" pitchFamily="34" charset="-122"/>
              </a:rPr>
              <a:t>基站服务用户的数</a:t>
            </a:r>
            <a:r>
              <a:rPr lang="zh-CN" altLang="en-US" dirty="0" smtClean="0">
                <a:latin typeface="微软雅黑" panose="020B0503020204020204" pitchFamily="34" charset="-122"/>
                <a:ea typeface="微软雅黑" panose="020B0503020204020204" pitchFamily="34" charset="-122"/>
              </a:rPr>
              <a:t>量，</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必须研究导</a:t>
            </a:r>
            <a:r>
              <a:rPr lang="zh-CN" altLang="en-US" dirty="0" smtClean="0">
                <a:latin typeface="微软雅黑" panose="020B0503020204020204" pitchFamily="34" charset="-122"/>
                <a:ea typeface="微软雅黑" panose="020B0503020204020204" pitchFamily="34" charset="-122"/>
              </a:rPr>
              <a:t>频污染</a:t>
            </a:r>
            <a:r>
              <a:rPr lang="zh-CN" altLang="en-US" dirty="0">
                <a:latin typeface="微软雅黑" panose="020B0503020204020204" pitchFamily="34" charset="-122"/>
                <a:ea typeface="微软雅黑" panose="020B0503020204020204" pitchFamily="34" charset="-122"/>
              </a:rPr>
              <a:t>消除等先进技</a:t>
            </a:r>
            <a:r>
              <a:rPr lang="zh-CN" altLang="en-US" dirty="0" smtClean="0">
                <a:latin typeface="微软雅黑" panose="020B0503020204020204" pitchFamily="34" charset="-122"/>
                <a:ea typeface="微软雅黑" panose="020B0503020204020204" pitchFamily="34" charset="-122"/>
              </a:rPr>
              <a:t>术。</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迫</a:t>
            </a:r>
            <a:r>
              <a:rPr lang="zh-CN" altLang="en-US" dirty="0">
                <a:latin typeface="微软雅黑" panose="020B0503020204020204" pitchFamily="34" charset="-122"/>
                <a:ea typeface="微软雅黑" panose="020B0503020204020204" pitchFamily="34" charset="-122"/>
              </a:rPr>
              <a:t>切需要利用更加先进且性价比更高的非线性预编码</a:t>
            </a:r>
            <a:r>
              <a:rPr lang="zh-CN" altLang="en-US" dirty="0" smtClean="0">
                <a:latin typeface="微软雅黑" panose="020B0503020204020204" pitchFamily="34" charset="-122"/>
                <a:ea typeface="微软雅黑" panose="020B0503020204020204" pitchFamily="34" charset="-122"/>
              </a:rPr>
              <a:t>器，</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尤其是</a:t>
            </a:r>
            <a:r>
              <a:rPr lang="zh-CN" altLang="en-US" dirty="0" smtClean="0">
                <a:latin typeface="微软雅黑" panose="020B0503020204020204" pitchFamily="34" charset="-122"/>
                <a:ea typeface="微软雅黑" panose="020B0503020204020204" pitchFamily="34" charset="-122"/>
              </a:rPr>
              <a:t>在天线数量很</a:t>
            </a:r>
            <a:r>
              <a:rPr lang="zh-CN" altLang="en-US" dirty="0">
                <a:latin typeface="微软雅黑" panose="020B0503020204020204" pitchFamily="34" charset="-122"/>
                <a:ea typeface="微软雅黑" panose="020B0503020204020204" pitchFamily="34" charset="-122"/>
              </a:rPr>
              <a:t>大的情况</a:t>
            </a:r>
            <a:r>
              <a:rPr lang="zh-CN" altLang="en-US" dirty="0" smtClean="0">
                <a:latin typeface="微软雅黑" panose="020B0503020204020204" pitchFamily="34" charset="-122"/>
                <a:ea typeface="微软雅黑" panose="020B0503020204020204" pitchFamily="34" charset="-122"/>
              </a:rPr>
              <a:t>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631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idx="1"/>
          </p:nvPr>
        </p:nvSpPr>
        <p:spPr>
          <a:xfrm>
            <a:off x="2589212" y="1574156"/>
            <a:ext cx="8915400" cy="4603283"/>
          </a:xfrm>
        </p:spPr>
        <p:txBody>
          <a:bodyPr>
            <a:noAutofit/>
          </a:bodyPr>
          <a:lstStyle/>
          <a:p>
            <a:pPr>
              <a:lnSpc>
                <a:spcPct val="150000"/>
              </a:lnSpc>
            </a:pPr>
            <a:r>
              <a:rPr lang="zh-CN" altLang="zh-CN" dirty="0">
                <a:latin typeface="微软雅黑" panose="020B0503020204020204" pitchFamily="34" charset="-122"/>
                <a:ea typeface="微软雅黑" panose="020B0503020204020204" pitchFamily="34" charset="-122"/>
              </a:rPr>
              <a:t>大规</a:t>
            </a:r>
            <a:r>
              <a:rPr lang="zh-CN" altLang="zh-CN" dirty="0" smtClean="0">
                <a:latin typeface="微软雅黑" panose="020B0503020204020204" pitchFamily="34" charset="-122"/>
                <a:ea typeface="微软雅黑" panose="020B0503020204020204" pitchFamily="34" charset="-122"/>
              </a:rPr>
              <a:t>模</a:t>
            </a:r>
            <a:r>
              <a:rPr lang="en-US" altLang="zh-CN" dirty="0">
                <a:latin typeface="微软雅黑" panose="020B0503020204020204" pitchFamily="34" charset="-122"/>
                <a:ea typeface="微软雅黑" panose="020B0503020204020204" pitchFamily="34" charset="-122"/>
              </a:rPr>
              <a:t>MIMO</a:t>
            </a:r>
            <a:r>
              <a:rPr lang="zh-CN" altLang="zh-CN" dirty="0" smtClean="0">
                <a:latin typeface="微软雅黑" panose="020B0503020204020204" pitchFamily="34" charset="-122"/>
                <a:ea typeface="微软雅黑" panose="020B0503020204020204" pitchFamily="34" charset="-122"/>
              </a:rPr>
              <a:t>系</a:t>
            </a:r>
            <a:r>
              <a:rPr lang="zh-CN" altLang="zh-CN" dirty="0">
                <a:latin typeface="微软雅黑" panose="020B0503020204020204" pitchFamily="34" charset="-122"/>
                <a:ea typeface="微软雅黑" panose="020B0503020204020204" pitchFamily="34" charset="-122"/>
              </a:rPr>
              <a:t>统的空间分辨率与现</a:t>
            </a:r>
            <a:r>
              <a:rPr lang="zh-CN" altLang="zh-CN" dirty="0" smtClean="0">
                <a:latin typeface="微软雅黑" panose="020B0503020204020204" pitchFamily="34" charset="-122"/>
                <a:ea typeface="微软雅黑" panose="020B0503020204020204" pitchFamily="34" charset="-122"/>
              </a:rPr>
              <a:t>有</a:t>
            </a:r>
            <a:r>
              <a:rPr lang="en-US" altLang="zh-CN" dirty="0" smtClean="0">
                <a:latin typeface="微软雅黑" panose="020B0503020204020204" pitchFamily="34" charset="-122"/>
                <a:ea typeface="微软雅黑" panose="020B0503020204020204" pitchFamily="34" charset="-122"/>
              </a:rPr>
              <a:t>MIMO</a:t>
            </a:r>
            <a:r>
              <a:rPr lang="zh-CN" altLang="zh-CN" dirty="0" smtClean="0">
                <a:latin typeface="微软雅黑" panose="020B0503020204020204" pitchFamily="34" charset="-122"/>
                <a:ea typeface="微软雅黑" panose="020B0503020204020204" pitchFamily="34" charset="-122"/>
              </a:rPr>
              <a:t>系</a:t>
            </a:r>
            <a:r>
              <a:rPr lang="zh-CN" altLang="zh-CN" dirty="0">
                <a:latin typeface="微软雅黑" panose="020B0503020204020204" pitchFamily="34" charset="-122"/>
                <a:ea typeface="微软雅黑" panose="020B0503020204020204" pitchFamily="34" charset="-122"/>
              </a:rPr>
              <a:t>统相比显著提</a:t>
            </a:r>
            <a:r>
              <a:rPr lang="zh-CN" altLang="zh-CN" dirty="0" smtClean="0">
                <a:latin typeface="微软雅黑" panose="020B0503020204020204" pitchFamily="34" charset="-122"/>
                <a:ea typeface="微软雅黑" panose="020B0503020204020204" pitchFamily="34" charset="-122"/>
              </a:rPr>
              <a:t>高</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它</a:t>
            </a:r>
            <a:r>
              <a:rPr lang="zh-CN" altLang="zh-CN" dirty="0">
                <a:latin typeface="微软雅黑" panose="020B0503020204020204" pitchFamily="34" charset="-122"/>
                <a:ea typeface="微软雅黑" panose="020B0503020204020204" pitchFamily="34" charset="-122"/>
              </a:rPr>
              <a:t>能深度挖掘空间维度资</a:t>
            </a:r>
            <a:r>
              <a:rPr lang="zh-CN" altLang="zh-CN" dirty="0" smtClean="0">
                <a:latin typeface="微软雅黑" panose="020B0503020204020204" pitchFamily="34" charset="-122"/>
                <a:ea typeface="微软雅黑" panose="020B0503020204020204" pitchFamily="34" charset="-122"/>
              </a:rPr>
              <a:t>源</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使</a:t>
            </a:r>
            <a:r>
              <a:rPr lang="zh-CN" altLang="zh-CN" dirty="0">
                <a:latin typeface="微软雅黑" panose="020B0503020204020204" pitchFamily="34" charset="-122"/>
                <a:ea typeface="微软雅黑" panose="020B0503020204020204" pitchFamily="34" charset="-122"/>
              </a:rPr>
              <a:t>得基站覆盖范围内的多个用户在同一时频资源上利用大规</a:t>
            </a:r>
            <a:r>
              <a:rPr lang="zh-CN" altLang="zh-CN" dirty="0" smtClean="0">
                <a:latin typeface="微软雅黑" panose="020B0503020204020204" pitchFamily="34" charset="-122"/>
                <a:ea typeface="微软雅黑" panose="020B0503020204020204" pitchFamily="34" charset="-122"/>
              </a:rPr>
              <a:t>模</a:t>
            </a:r>
            <a:r>
              <a:rPr lang="en-US" altLang="zh-CN" dirty="0">
                <a:latin typeface="微软雅黑" panose="020B0503020204020204" pitchFamily="34" charset="-122"/>
                <a:ea typeface="微软雅黑" panose="020B0503020204020204" pitchFamily="34" charset="-122"/>
              </a:rPr>
              <a:t>MIMO</a:t>
            </a:r>
            <a:r>
              <a:rPr lang="zh-CN" altLang="zh-CN" dirty="0" smtClean="0">
                <a:latin typeface="微软雅黑" panose="020B0503020204020204" pitchFamily="34" charset="-122"/>
                <a:ea typeface="微软雅黑" panose="020B0503020204020204" pitchFamily="34" charset="-122"/>
              </a:rPr>
              <a:t>提</a:t>
            </a:r>
            <a:r>
              <a:rPr lang="zh-CN" altLang="zh-CN" dirty="0">
                <a:latin typeface="微软雅黑" panose="020B0503020204020204" pitchFamily="34" charset="-122"/>
                <a:ea typeface="微软雅黑" panose="020B0503020204020204" pitchFamily="34" charset="-122"/>
              </a:rPr>
              <a:t>供的空间自由度与基站同时进行通</a:t>
            </a:r>
            <a:r>
              <a:rPr lang="zh-CN" altLang="zh-CN" dirty="0" smtClean="0">
                <a:latin typeface="微软雅黑" panose="020B0503020204020204" pitchFamily="34" charset="-122"/>
                <a:ea typeface="微软雅黑" panose="020B0503020204020204" pitchFamily="34" charset="-122"/>
              </a:rPr>
              <a:t>信</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提</a:t>
            </a:r>
            <a:r>
              <a:rPr lang="zh-CN" altLang="zh-CN" dirty="0">
                <a:latin typeface="微软雅黑" panose="020B0503020204020204" pitchFamily="34" charset="-122"/>
                <a:ea typeface="微软雅黑" panose="020B0503020204020204" pitchFamily="34" charset="-122"/>
              </a:rPr>
              <a:t>升频谱资源在多个用户之间的复用能</a:t>
            </a:r>
            <a:r>
              <a:rPr lang="zh-CN" altLang="zh-CN" dirty="0" smtClean="0">
                <a:latin typeface="微软雅黑" panose="020B0503020204020204" pitchFamily="34" charset="-122"/>
                <a:ea typeface="微软雅黑" panose="020B0503020204020204" pitchFamily="34" charset="-122"/>
              </a:rPr>
              <a:t>力</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从</a:t>
            </a:r>
            <a:r>
              <a:rPr lang="zh-CN" altLang="zh-CN" dirty="0">
                <a:latin typeface="微软雅黑" panose="020B0503020204020204" pitchFamily="34" charset="-122"/>
                <a:ea typeface="微软雅黑" panose="020B0503020204020204" pitchFamily="34" charset="-122"/>
              </a:rPr>
              <a:t>而在不需要增加基站密度和带宽的条件下大幅度提高频谱效</a:t>
            </a:r>
            <a:r>
              <a:rPr lang="zh-CN" altLang="zh-CN" dirty="0" smtClean="0">
                <a:latin typeface="微软雅黑" panose="020B0503020204020204" pitchFamily="34" charset="-122"/>
                <a:ea typeface="微软雅黑" panose="020B0503020204020204" pitchFamily="34" charset="-122"/>
              </a:rPr>
              <a:t>率</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大</a:t>
            </a:r>
            <a:r>
              <a:rPr lang="zh-CN" altLang="zh-CN" dirty="0">
                <a:latin typeface="微软雅黑" panose="020B0503020204020204" pitchFamily="34" charset="-122"/>
                <a:ea typeface="微软雅黑" panose="020B0503020204020204" pitchFamily="34" charset="-122"/>
              </a:rPr>
              <a:t>规</a:t>
            </a:r>
            <a:r>
              <a:rPr lang="zh-CN" altLang="zh-CN" dirty="0" smtClean="0">
                <a:latin typeface="微软雅黑" panose="020B0503020204020204" pitchFamily="34" charset="-122"/>
                <a:ea typeface="微软雅黑" panose="020B0503020204020204" pitchFamily="34" charset="-122"/>
              </a:rPr>
              <a:t>模</a:t>
            </a:r>
            <a:r>
              <a:rPr lang="en-US" altLang="zh-CN" dirty="0">
                <a:latin typeface="微软雅黑" panose="020B0503020204020204" pitchFamily="34" charset="-122"/>
                <a:ea typeface="微软雅黑" panose="020B0503020204020204" pitchFamily="34" charset="-122"/>
              </a:rPr>
              <a:t>MIMO</a:t>
            </a:r>
            <a:r>
              <a:rPr lang="zh-CN" altLang="zh-CN" dirty="0" smtClean="0">
                <a:latin typeface="微软雅黑" panose="020B0503020204020204" pitchFamily="34" charset="-122"/>
                <a:ea typeface="微软雅黑" panose="020B0503020204020204" pitchFamily="34" charset="-122"/>
              </a:rPr>
              <a:t>系</a:t>
            </a:r>
            <a:r>
              <a:rPr lang="zh-CN" altLang="zh-CN" dirty="0">
                <a:latin typeface="微软雅黑" panose="020B0503020204020204" pitchFamily="34" charset="-122"/>
                <a:ea typeface="微软雅黑" panose="020B0503020204020204" pitchFamily="34" charset="-122"/>
              </a:rPr>
              <a:t>统可形成更窄的波</a:t>
            </a:r>
            <a:r>
              <a:rPr lang="zh-CN" altLang="zh-CN" dirty="0" smtClean="0">
                <a:latin typeface="微软雅黑" panose="020B0503020204020204" pitchFamily="34" charset="-122"/>
                <a:ea typeface="微软雅黑" panose="020B0503020204020204" pitchFamily="34" charset="-122"/>
              </a:rPr>
              <a:t>束</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集</a:t>
            </a:r>
            <a:r>
              <a:rPr lang="zh-CN" altLang="zh-CN" dirty="0">
                <a:latin typeface="微软雅黑" panose="020B0503020204020204" pitchFamily="34" charset="-122"/>
                <a:ea typeface="微软雅黑" panose="020B0503020204020204" pitchFamily="34" charset="-122"/>
              </a:rPr>
              <a:t>中辐射于更小的空间区域</a:t>
            </a:r>
            <a:r>
              <a:rPr lang="zh-CN" altLang="zh-CN" dirty="0" smtClean="0">
                <a:latin typeface="微软雅黑" panose="020B0503020204020204" pitchFamily="34" charset="-122"/>
                <a:ea typeface="微软雅黑" panose="020B0503020204020204" pitchFamily="34" charset="-122"/>
              </a:rPr>
              <a:t>内</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从</a:t>
            </a:r>
            <a:r>
              <a:rPr lang="zh-CN" altLang="zh-CN" dirty="0">
                <a:latin typeface="微软雅黑" panose="020B0503020204020204" pitchFamily="34" charset="-122"/>
                <a:ea typeface="微软雅黑" panose="020B0503020204020204" pitchFamily="34" charset="-122"/>
              </a:rPr>
              <a:t>而使基站</a:t>
            </a:r>
            <a:r>
              <a:rPr lang="zh-CN" altLang="zh-CN"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UE</a:t>
            </a:r>
            <a:r>
              <a:rPr lang="zh-CN" altLang="zh-CN" dirty="0" smtClean="0">
                <a:latin typeface="微软雅黑" panose="020B0503020204020204" pitchFamily="34" charset="-122"/>
                <a:ea typeface="微软雅黑" panose="020B0503020204020204" pitchFamily="34" charset="-122"/>
              </a:rPr>
              <a:t>之间的</a:t>
            </a:r>
            <a:r>
              <a:rPr lang="zh-CN" altLang="zh-CN" dirty="0">
                <a:latin typeface="微软雅黑" panose="020B0503020204020204" pitchFamily="34" charset="-122"/>
                <a:ea typeface="微软雅黑" panose="020B0503020204020204" pitchFamily="34" charset="-122"/>
              </a:rPr>
              <a:t>射频传输链路上的能量效率更</a:t>
            </a:r>
            <a:r>
              <a:rPr lang="zh-CN" altLang="zh-CN" dirty="0" smtClean="0">
                <a:latin typeface="微软雅黑" panose="020B0503020204020204" pitchFamily="34" charset="-122"/>
                <a:ea typeface="微软雅黑" panose="020B0503020204020204" pitchFamily="34" charset="-122"/>
              </a:rPr>
              <a:t>高</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减</a:t>
            </a:r>
            <a:r>
              <a:rPr lang="zh-CN" altLang="zh-CN" dirty="0">
                <a:latin typeface="微软雅黑" panose="020B0503020204020204" pitchFamily="34" charset="-122"/>
                <a:ea typeface="微软雅黑" panose="020B0503020204020204" pitchFamily="34" charset="-122"/>
              </a:rPr>
              <a:t>少基站发射功率损</a:t>
            </a:r>
            <a:r>
              <a:rPr lang="zh-CN" altLang="zh-CN" dirty="0" smtClean="0">
                <a:latin typeface="微软雅黑" panose="020B0503020204020204" pitchFamily="34" charset="-122"/>
                <a:ea typeface="微软雅黑" panose="020B0503020204020204" pitchFamily="34" charset="-122"/>
              </a:rPr>
              <a:t>耗</a:t>
            </a:r>
            <a:r>
              <a:rPr lang="zh-CN" altLang="en-US" dirty="0" smtClean="0">
                <a:latin typeface="微软雅黑" panose="020B0503020204020204" pitchFamily="34" charset="-122"/>
                <a:ea typeface="微软雅黑" panose="020B0503020204020204" pitchFamily="34" charset="-122"/>
              </a:rPr>
              <a:t>，是构建未来高能效绿色宽带无线通信系统的重要技术。</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大规模</a:t>
            </a:r>
            <a:r>
              <a:rPr lang="en-US" altLang="zh-CN" dirty="0">
                <a:latin typeface="微软雅黑" panose="020B0503020204020204" pitchFamily="34" charset="-122"/>
                <a:ea typeface="微软雅黑" panose="020B0503020204020204" pitchFamily="34" charset="-122"/>
              </a:rPr>
              <a:t>MIMO</a:t>
            </a:r>
            <a:r>
              <a:rPr lang="zh-CN" altLang="zh-CN" dirty="0" smtClean="0">
                <a:latin typeface="微软雅黑" panose="020B0503020204020204" pitchFamily="34" charset="-122"/>
                <a:ea typeface="微软雅黑" panose="020B0503020204020204" pitchFamily="34" charset="-122"/>
              </a:rPr>
              <a:t>系统具有更好的鲁棒性能。由于天线数目远大于</a:t>
            </a:r>
            <a:r>
              <a:rPr lang="en-US" altLang="zh-CN" dirty="0" smtClean="0">
                <a:latin typeface="微软雅黑" panose="020B0503020204020204" pitchFamily="34" charset="-122"/>
                <a:ea typeface="微软雅黑" panose="020B0503020204020204" pitchFamily="34" charset="-122"/>
              </a:rPr>
              <a:t>UE</a:t>
            </a:r>
            <a:r>
              <a:rPr lang="zh-CN" altLang="zh-CN" dirty="0" smtClean="0">
                <a:latin typeface="微软雅黑" panose="020B0503020204020204" pitchFamily="34" charset="-122"/>
                <a:ea typeface="微软雅黑" panose="020B0503020204020204" pitchFamily="34" charset="-122"/>
              </a:rPr>
              <a:t>数目</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系统具有很高的空间自由度</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系统具有很强的抗干扰能力。当基站天线数目趋于无穷时</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加性高斯白噪声和瑞利衰落等负面影响全都可以忽略不计。</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618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Massive MIMO</a:t>
            </a:r>
            <a:r>
              <a:rPr lang="zh-CN" altLang="en-US" dirty="0" smtClean="0"/>
              <a:t>信道模型</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无线</a:t>
            </a:r>
            <a:r>
              <a:rPr lang="zh-CN" altLang="en-US" dirty="0">
                <a:latin typeface="微软雅黑" panose="020B0503020204020204" pitchFamily="34" charset="-122"/>
                <a:ea typeface="微软雅黑" panose="020B0503020204020204" pitchFamily="34" charset="-122"/>
              </a:rPr>
              <a:t>信道根据其自身特点和研究需</a:t>
            </a:r>
            <a:r>
              <a:rPr lang="zh-CN" altLang="en-US" dirty="0" smtClean="0">
                <a:latin typeface="微软雅黑" panose="020B0503020204020204" pitchFamily="34" charset="-122"/>
                <a:ea typeface="微软雅黑" panose="020B0503020204020204" pitchFamily="34" charset="-122"/>
              </a:rPr>
              <a:t>要，可</a:t>
            </a:r>
            <a:r>
              <a:rPr lang="zh-CN" altLang="en-US" dirty="0">
                <a:latin typeface="微软雅黑" panose="020B0503020204020204" pitchFamily="34" charset="-122"/>
                <a:ea typeface="微软雅黑" panose="020B0503020204020204" pitchFamily="34" charset="-122"/>
              </a:rPr>
              <a:t>以建模成多种模型。其中最</a:t>
            </a:r>
            <a:r>
              <a:rPr lang="zh-CN" altLang="en-US" dirty="0" smtClean="0">
                <a:latin typeface="微软雅黑" panose="020B0503020204020204" pitchFamily="34" charset="-122"/>
                <a:ea typeface="微软雅黑" panose="020B0503020204020204" pitchFamily="34" charset="-122"/>
              </a:rPr>
              <a:t>经典</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独</a:t>
            </a:r>
            <a:r>
              <a:rPr lang="zh-CN" altLang="en-US" dirty="0">
                <a:latin typeface="微软雅黑" panose="020B0503020204020204" pitchFamily="34" charset="-122"/>
                <a:ea typeface="微软雅黑" panose="020B0503020204020204" pitchFamily="34" charset="-122"/>
              </a:rPr>
              <a:t>立同分</a:t>
            </a:r>
            <a:r>
              <a:rPr lang="zh-CN" altLang="en-US" dirty="0" smtClean="0">
                <a:latin typeface="微软雅黑" panose="020B0503020204020204" pitchFamily="34" charset="-122"/>
                <a:ea typeface="微软雅黑" panose="020B0503020204020204" pitchFamily="34" charset="-122"/>
              </a:rPr>
              <a:t>布（</a:t>
            </a:r>
            <a:r>
              <a:rPr lang="en-US" altLang="zh-CN" dirty="0" smtClean="0">
                <a:latin typeface="微软雅黑" panose="020B0503020204020204" pitchFamily="34" charset="-122"/>
                <a:ea typeface="微软雅黑" panose="020B0503020204020204" pitchFamily="34" charset="-122"/>
              </a:rPr>
              <a:t>Independent and identically distributed</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IID</a:t>
            </a:r>
            <a:r>
              <a:rPr lang="zh-CN" altLang="en-US" dirty="0" smtClean="0">
                <a:latin typeface="微软雅黑" panose="020B0503020204020204" pitchFamily="34" charset="-122"/>
                <a:ea typeface="微软雅黑" panose="020B0503020204020204" pitchFamily="34" charset="-122"/>
              </a:rPr>
              <a:t>）信道</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a:t>
            </a:r>
            <a:r>
              <a:rPr lang="zh-CN" altLang="en-US" dirty="0">
                <a:latin typeface="微软雅黑" panose="020B0503020204020204" pitchFamily="34" charset="-122"/>
                <a:ea typeface="微软雅黑" panose="020B0503020204020204" pitchFamily="34" charset="-122"/>
              </a:rPr>
              <a:t>中“独立</a:t>
            </a:r>
            <a:r>
              <a:rPr lang="zh-CN" altLang="en-US" dirty="0" smtClean="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“同分布”俩个名词都源自概率</a:t>
            </a:r>
            <a:r>
              <a:rPr lang="zh-CN" altLang="en-US" dirty="0" smtClean="0">
                <a:latin typeface="微软雅黑" panose="020B0503020204020204" pitchFamily="34" charset="-122"/>
                <a:ea typeface="微软雅黑" panose="020B0503020204020204" pitchFamily="34" charset="-122"/>
              </a:rPr>
              <a:t>论。“</a:t>
            </a:r>
            <a:r>
              <a:rPr lang="zh-CN" altLang="en-US" dirty="0">
                <a:latin typeface="微软雅黑" panose="020B0503020204020204" pitchFamily="34" charset="-122"/>
                <a:ea typeface="微软雅黑" panose="020B0503020204020204" pitchFamily="34" charset="-122"/>
              </a:rPr>
              <a:t>独立”是说每条路径的传输成功与</a:t>
            </a:r>
            <a:r>
              <a:rPr lang="zh-CN" altLang="en-US" dirty="0" smtClean="0">
                <a:latin typeface="微软雅黑" panose="020B0503020204020204" pitchFamily="34" charset="-122"/>
                <a:ea typeface="微软雅黑" panose="020B0503020204020204" pitchFamily="34" charset="-122"/>
              </a:rPr>
              <a:t>否，相互之</a:t>
            </a:r>
            <a:r>
              <a:rPr lang="zh-CN" altLang="en-US" dirty="0">
                <a:latin typeface="微软雅黑" panose="020B0503020204020204" pitchFamily="34" charset="-122"/>
                <a:ea typeface="微软雅黑" panose="020B0503020204020204" pitchFamily="34" charset="-122"/>
              </a:rPr>
              <a:t>间并不影响；而“同分布”表示概率分布相</a:t>
            </a:r>
            <a:r>
              <a:rPr lang="zh-CN" altLang="en-US" dirty="0" smtClean="0">
                <a:latin typeface="微软雅黑" panose="020B0503020204020204" pitchFamily="34" charset="-122"/>
                <a:ea typeface="微软雅黑" panose="020B0503020204020204" pitchFamily="34" charset="-122"/>
              </a:rPr>
              <a:t>同，即</a:t>
            </a:r>
            <a:r>
              <a:rPr lang="zh-CN" altLang="en-US" dirty="0">
                <a:latin typeface="微软雅黑" panose="020B0503020204020204" pitchFamily="34" charset="-122"/>
                <a:ea typeface="微软雅黑" panose="020B0503020204020204" pitchFamily="34" charset="-122"/>
              </a:rPr>
              <a:t>成功率都是</a:t>
            </a:r>
            <a:r>
              <a:rPr lang="en-US" altLang="zh-CN" dirty="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436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endParaRPr lang="zh-CN" altLang="en-US" dirty="0"/>
          </a:p>
        </p:txBody>
      </p:sp>
      <p:sp>
        <p:nvSpPr>
          <p:cNvPr id="3" name="内容占位符 2"/>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导频污染</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信</a:t>
            </a:r>
            <a:r>
              <a:rPr lang="zh-CN" altLang="en-US" sz="2000" dirty="0">
                <a:latin typeface="微软雅黑" panose="020B0503020204020204" pitchFamily="34" charset="-122"/>
                <a:ea typeface="微软雅黑" panose="020B0503020204020204" pitchFamily="34" charset="-122"/>
              </a:rPr>
              <a:t>道估</a:t>
            </a:r>
            <a:r>
              <a:rPr lang="zh-CN" altLang="en-US" sz="2000" dirty="0" smtClean="0">
                <a:latin typeface="微软雅黑" panose="020B0503020204020204" pitchFamily="34" charset="-122"/>
                <a:ea typeface="微软雅黑" panose="020B0503020204020204" pitchFamily="34" charset="-122"/>
              </a:rPr>
              <a:t>计</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预编码技</a:t>
            </a:r>
            <a:r>
              <a:rPr lang="zh-CN" altLang="en-US" sz="2000" dirty="0" smtClean="0">
                <a:latin typeface="微软雅黑" panose="020B0503020204020204" pitchFamily="34" charset="-122"/>
                <a:ea typeface="微软雅黑" panose="020B0503020204020204" pitchFamily="34" charset="-122"/>
              </a:rPr>
              <a:t>术</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信</a:t>
            </a:r>
            <a:r>
              <a:rPr lang="zh-CN" altLang="en-US" sz="2000" dirty="0">
                <a:latin typeface="微软雅黑" panose="020B0503020204020204" pitchFamily="34" charset="-122"/>
                <a:ea typeface="微软雅黑" panose="020B0503020204020204" pitchFamily="34" charset="-122"/>
              </a:rPr>
              <a:t>号</a:t>
            </a:r>
            <a:r>
              <a:rPr lang="zh-CN" altLang="en-US" sz="2000" dirty="0" smtClean="0">
                <a:latin typeface="微软雅黑" panose="020B0503020204020204" pitchFamily="34" charset="-122"/>
                <a:ea typeface="微软雅黑" panose="020B0503020204020204" pitchFamily="34" charset="-122"/>
              </a:rPr>
              <a:t>检测</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8448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导频污染</a:t>
            </a:r>
            <a:endParaRPr lang="zh-CN" altLang="en-US" dirty="0"/>
          </a:p>
        </p:txBody>
      </p:sp>
      <p:sp>
        <p:nvSpPr>
          <p:cNvPr id="3" name="内容占位符 2"/>
          <p:cNvSpPr>
            <a:spLocks noGrp="1"/>
          </p:cNvSpPr>
          <p:nvPr>
            <p:ph idx="1"/>
          </p:nvPr>
        </p:nvSpPr>
        <p:spPr>
          <a:xfrm>
            <a:off x="2589212" y="1215342"/>
            <a:ext cx="8915400" cy="4695880"/>
          </a:xfrm>
        </p:spPr>
        <p:txBody>
          <a:bodyPr>
            <a:noAutofit/>
          </a:bodyPr>
          <a:lstStyle/>
          <a:p>
            <a:pPr marL="0" indent="0">
              <a:lnSpc>
                <a:spcPct val="150000"/>
              </a:lnSpc>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理</a:t>
            </a:r>
            <a:r>
              <a:rPr lang="zh-CN" altLang="en-US" dirty="0">
                <a:latin typeface="微软雅黑" panose="020B0503020204020204" pitchFamily="34" charset="-122"/>
                <a:ea typeface="微软雅黑" panose="020B0503020204020204" pitchFamily="34" charset="-122"/>
              </a:rPr>
              <a:t>想情况</a:t>
            </a:r>
            <a:r>
              <a:rPr lang="zh-CN" altLang="en-US" dirty="0" smtClean="0">
                <a:latin typeface="微软雅黑" panose="020B0503020204020204" pitchFamily="34" charset="-122"/>
                <a:ea typeface="微软雅黑" panose="020B0503020204020204" pitchFamily="34" charset="-122"/>
              </a:rPr>
              <a:t>下，</a:t>
            </a:r>
            <a:r>
              <a:rPr lang="en-US" altLang="zh-CN" dirty="0" smtClean="0">
                <a:latin typeface="微软雅黑" panose="020B0503020204020204" pitchFamily="34" charset="-122"/>
                <a:ea typeface="微软雅黑" panose="020B0503020204020204" pitchFamily="34" charset="-122"/>
              </a:rPr>
              <a:t>TDD</a:t>
            </a:r>
            <a:r>
              <a:rPr lang="zh-CN" altLang="en-US" dirty="0" smtClean="0">
                <a:latin typeface="微软雅黑" panose="020B0503020204020204" pitchFamily="34" charset="-122"/>
                <a:ea typeface="微软雅黑" panose="020B0503020204020204" pitchFamily="34" charset="-122"/>
              </a:rPr>
              <a:t>系统中上下行各个导频符号之间都是相互正交的，这样对于接收端接收到的相邻小区的干扰信号都可以利用正交性在解码时消除，然而在实际</a:t>
            </a:r>
            <a:r>
              <a:rPr lang="en-US" altLang="zh-CN" dirty="0" smtClean="0">
                <a:latin typeface="微软雅黑" panose="020B0503020204020204" pitchFamily="34" charset="-122"/>
                <a:ea typeface="微软雅黑" panose="020B0503020204020204" pitchFamily="34" charset="-122"/>
              </a:rPr>
              <a:t>Massive MIMO</a:t>
            </a:r>
            <a:r>
              <a:rPr lang="zh-CN" altLang="en-US" dirty="0" smtClean="0">
                <a:latin typeface="微软雅黑" panose="020B0503020204020204" pitchFamily="34" charset="-122"/>
                <a:ea typeface="微软雅黑" panose="020B0503020204020204" pitchFamily="34" charset="-122"/>
              </a:rPr>
              <a:t>系统中，相互正交的导频序列数目取决于信道延迟扩展及信道相干时间，并</a:t>
            </a:r>
            <a:r>
              <a:rPr lang="zh-CN" altLang="en-US" dirty="0">
                <a:latin typeface="微软雅黑" panose="020B0503020204020204" pitchFamily="34" charset="-122"/>
                <a:ea typeface="微软雅黑" panose="020B0503020204020204" pitchFamily="34" charset="-122"/>
              </a:rPr>
              <a:t>不能完全满</a:t>
            </a:r>
            <a:r>
              <a:rPr lang="zh-CN" altLang="en-US" dirty="0" smtClean="0">
                <a:latin typeface="微软雅黑" panose="020B0503020204020204" pitchFamily="34" charset="-122"/>
                <a:ea typeface="微软雅黑" panose="020B0503020204020204" pitchFamily="34" charset="-122"/>
              </a:rPr>
              <a:t>足天线及用户数量增加带来的导频序列数目需求</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用</a:t>
            </a:r>
            <a:r>
              <a:rPr lang="zh-CN" altLang="en-US" dirty="0">
                <a:latin typeface="微软雅黑" panose="020B0503020204020204" pitchFamily="34" charset="-122"/>
                <a:ea typeface="微软雅黑" panose="020B0503020204020204" pitchFamily="34" charset="-122"/>
              </a:rPr>
              <a:t>户数量的增加使相邻小</a:t>
            </a:r>
            <a:r>
              <a:rPr lang="zh-CN" altLang="en-US" dirty="0" smtClean="0">
                <a:latin typeface="微软雅黑" panose="020B0503020204020204" pitchFamily="34" charset="-122"/>
                <a:ea typeface="微软雅黑" panose="020B0503020204020204" pitchFamily="34" charset="-122"/>
              </a:rPr>
              <a:t>区间不</a:t>
            </a:r>
            <a:r>
              <a:rPr lang="zh-CN" altLang="en-US" dirty="0">
                <a:latin typeface="微软雅黑" panose="020B0503020204020204" pitchFamily="34" charset="-122"/>
                <a:ea typeface="微软雅黑" panose="020B0503020204020204" pitchFamily="34" charset="-122"/>
              </a:rPr>
              <a:t>同用户采</a:t>
            </a:r>
            <a:r>
              <a:rPr lang="zh-CN" altLang="en-US" dirty="0" smtClean="0">
                <a:latin typeface="微软雅黑" panose="020B0503020204020204" pitchFamily="34" charset="-122"/>
                <a:ea typeface="微软雅黑" panose="020B0503020204020204" pitchFamily="34" charset="-122"/>
              </a:rPr>
              <a:t>用</a:t>
            </a:r>
            <a:r>
              <a:rPr lang="zh-CN" altLang="zh-CN" dirty="0">
                <a:latin typeface="微软雅黑" panose="020B0503020204020204" pitchFamily="34" charset="-122"/>
                <a:ea typeface="微软雅黑" panose="020B0503020204020204" pitchFamily="34" charset="-122"/>
              </a:rPr>
              <a:t>非正交</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（相同的）导频</a:t>
            </a:r>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序列，从</a:t>
            </a:r>
            <a:r>
              <a:rPr lang="zh-CN" altLang="en-US" dirty="0">
                <a:latin typeface="微软雅黑" panose="020B0503020204020204" pitchFamily="34" charset="-122"/>
                <a:ea typeface="微软雅黑" panose="020B0503020204020204" pitchFamily="34" charset="-122"/>
              </a:rPr>
              <a:t>而导致基站</a:t>
            </a:r>
            <a:r>
              <a:rPr lang="zh-CN" altLang="en-US" dirty="0" smtClean="0">
                <a:latin typeface="微软雅黑" panose="020B0503020204020204" pitchFamily="34" charset="-122"/>
                <a:ea typeface="微软雅黑" panose="020B0503020204020204" pitchFamily="34" charset="-122"/>
              </a:rPr>
              <a:t>端对信</a:t>
            </a:r>
            <a:r>
              <a:rPr lang="zh-CN" altLang="en-US" dirty="0">
                <a:latin typeface="微软雅黑" panose="020B0503020204020204" pitchFamily="34" charset="-122"/>
                <a:ea typeface="微软雅黑" panose="020B0503020204020204" pitchFamily="34" charset="-122"/>
              </a:rPr>
              <a:t>道估计的结果并非本地用户和基站间的信</a:t>
            </a:r>
            <a:r>
              <a:rPr lang="zh-CN" altLang="en-US" dirty="0" smtClean="0">
                <a:latin typeface="微软雅黑" panose="020B0503020204020204" pitchFamily="34" charset="-122"/>
                <a:ea typeface="微软雅黑" panose="020B0503020204020204" pitchFamily="34" charset="-122"/>
              </a:rPr>
              <a:t>道，</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而是被其他小区用户发送的训练序列所污染的估</a:t>
            </a:r>
            <a:r>
              <a:rPr lang="zh-CN" altLang="en-US" dirty="0" smtClean="0">
                <a:latin typeface="微软雅黑" panose="020B0503020204020204" pitchFamily="34" charset="-122"/>
                <a:ea typeface="微软雅黑" panose="020B0503020204020204" pitchFamily="34" charset="-122"/>
              </a:rPr>
              <a:t>计，进</a:t>
            </a:r>
            <a:r>
              <a:rPr lang="zh-CN" altLang="en-US" dirty="0">
                <a:latin typeface="微软雅黑" panose="020B0503020204020204" pitchFamily="34" charset="-122"/>
                <a:ea typeface="微软雅黑" panose="020B0503020204020204" pitchFamily="34" charset="-122"/>
              </a:rPr>
              <a:t>而使得基站接收到的上行导频信息被严重污染</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当</a:t>
            </a:r>
            <a:r>
              <a:rPr lang="zh-CN" altLang="zh-CN" dirty="0">
                <a:latin typeface="微软雅黑" panose="020B0503020204020204" pitchFamily="34" charset="-122"/>
                <a:ea typeface="微软雅黑" panose="020B0503020204020204" pitchFamily="34" charset="-122"/>
              </a:rPr>
              <a:t>存在导频污染</a:t>
            </a:r>
            <a:r>
              <a:rPr lang="zh-CN" altLang="zh-CN" dirty="0" smtClean="0">
                <a:latin typeface="微软雅黑" panose="020B0503020204020204" pitchFamily="34" charset="-122"/>
                <a:ea typeface="微软雅黑" panose="020B0503020204020204" pitchFamily="34" charset="-122"/>
              </a:rPr>
              <a:t>时</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用</a:t>
            </a:r>
            <a:r>
              <a:rPr lang="zh-CN" altLang="zh-CN" dirty="0">
                <a:latin typeface="微软雅黑" panose="020B0503020204020204" pitchFamily="34" charset="-122"/>
                <a:ea typeface="微软雅黑" panose="020B0503020204020204" pitchFamily="34" charset="-122"/>
              </a:rPr>
              <a:t>户与各个小区基站之间的导频信号非正</a:t>
            </a:r>
            <a:r>
              <a:rPr lang="zh-CN" altLang="zh-CN" dirty="0" smtClean="0">
                <a:latin typeface="微软雅黑" panose="020B0503020204020204" pitchFamily="34" charset="-122"/>
                <a:ea typeface="微软雅黑" panose="020B0503020204020204" pitchFamily="34" charset="-122"/>
              </a:rPr>
              <a:t>交</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多</a:t>
            </a:r>
            <a:r>
              <a:rPr lang="zh-CN" altLang="zh-CN" dirty="0">
                <a:latin typeface="微软雅黑" panose="020B0503020204020204" pitchFamily="34" charset="-122"/>
                <a:ea typeface="微软雅黑" panose="020B0503020204020204" pitchFamily="34" charset="-122"/>
              </a:rPr>
              <a:t>个导频信号相互叠</a:t>
            </a:r>
            <a:r>
              <a:rPr lang="zh-CN" altLang="zh-CN" dirty="0" smtClean="0">
                <a:latin typeface="微软雅黑" panose="020B0503020204020204" pitchFamily="34" charset="-122"/>
                <a:ea typeface="微软雅黑" panose="020B0503020204020204" pitchFamily="34" charset="-122"/>
              </a:rPr>
              <a:t>加</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使</a:t>
            </a:r>
            <a:r>
              <a:rPr lang="zh-CN" altLang="zh-CN" dirty="0">
                <a:latin typeface="微软雅黑" panose="020B0503020204020204" pitchFamily="34" charset="-122"/>
                <a:ea typeface="微软雅黑" panose="020B0503020204020204" pitchFamily="34" charset="-122"/>
              </a:rPr>
              <a:t>得基站的信道估计将会产生误差。而信道估计的误差将会导致基站侧对传输信号的信号处理过程出现偏</a:t>
            </a:r>
            <a:r>
              <a:rPr lang="zh-CN" altLang="zh-CN" dirty="0" smtClean="0">
                <a:latin typeface="微软雅黑" panose="020B0503020204020204" pitchFamily="34" charset="-122"/>
                <a:ea typeface="微软雅黑" panose="020B0503020204020204" pitchFamily="34" charset="-122"/>
              </a:rPr>
              <a:t>差</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进</a:t>
            </a:r>
            <a:r>
              <a:rPr lang="zh-CN" altLang="zh-CN" dirty="0">
                <a:latin typeface="微软雅黑" panose="020B0503020204020204" pitchFamily="34" charset="-122"/>
                <a:ea typeface="微软雅黑" panose="020B0503020204020204" pitchFamily="34" charset="-122"/>
              </a:rPr>
              <a:t>而引入了小区间干扰并导致速率饱和效</a:t>
            </a:r>
            <a:r>
              <a:rPr lang="zh-CN" altLang="zh-CN" dirty="0" smtClean="0">
                <a:latin typeface="微软雅黑" panose="020B0503020204020204" pitchFamily="34" charset="-122"/>
                <a:ea typeface="微软雅黑" panose="020B0503020204020204" pitchFamily="34" charset="-122"/>
              </a:rPr>
              <a:t>应</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导频污染成为限制</a:t>
            </a:r>
            <a:r>
              <a:rPr lang="en-US" altLang="zh-CN" dirty="0" smtClean="0">
                <a:latin typeface="微软雅黑" panose="020B0503020204020204" pitchFamily="34" charset="-122"/>
                <a:ea typeface="微软雅黑" panose="020B0503020204020204" pitchFamily="34" charset="-122"/>
              </a:rPr>
              <a:t>Massive MIMO</a:t>
            </a:r>
            <a:r>
              <a:rPr lang="zh-CN" altLang="en-US" dirty="0" smtClean="0">
                <a:latin typeface="微软雅黑" panose="020B0503020204020204" pitchFamily="34" charset="-122"/>
                <a:ea typeface="微软雅黑" panose="020B0503020204020204" pitchFamily="34" charset="-122"/>
              </a:rPr>
              <a:t>的关键问题。</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4012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信道估计</a:t>
            </a:r>
            <a:endParaRPr lang="zh-CN" altLang="en-US" dirty="0"/>
          </a:p>
        </p:txBody>
      </p:sp>
      <p:sp>
        <p:nvSpPr>
          <p:cNvPr id="3" name="内容占位符 2"/>
          <p:cNvSpPr>
            <a:spLocks noGrp="1"/>
          </p:cNvSpPr>
          <p:nvPr>
            <p:ph idx="1"/>
          </p:nvPr>
        </p:nvSpPr>
        <p:spPr>
          <a:xfrm>
            <a:off x="2508189" y="1659038"/>
            <a:ext cx="8915400" cy="3777622"/>
          </a:xfrm>
        </p:spPr>
        <p:txBody>
          <a:bodyPr>
            <a:noAutofit/>
          </a:bodyPr>
          <a:lstStyle/>
          <a:p>
            <a:pPr marL="0" indent="0">
              <a:lnSpc>
                <a:spcPct val="150000"/>
              </a:lnSpc>
              <a:buNone/>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移动通信系统</a:t>
            </a:r>
            <a:r>
              <a:rPr lang="zh-CN" altLang="en-US" dirty="0" smtClean="0">
                <a:latin typeface="微软雅黑" panose="020B0503020204020204" pitchFamily="34" charset="-122"/>
                <a:ea typeface="微软雅黑" panose="020B0503020204020204" pitchFamily="34" charset="-122"/>
              </a:rPr>
              <a:t>中，信</a:t>
            </a:r>
            <a:r>
              <a:rPr lang="zh-CN" altLang="en-US" dirty="0">
                <a:latin typeface="微软雅黑" panose="020B0503020204020204" pitchFamily="34" charset="-122"/>
                <a:ea typeface="微软雅黑" panose="020B0503020204020204" pitchFamily="34" charset="-122"/>
              </a:rPr>
              <a:t>号传输的有效性依赖于信道状态信息</a:t>
            </a:r>
            <a:r>
              <a:rPr lang="en-US" altLang="zh-CN" dirty="0">
                <a:latin typeface="微软雅黑" panose="020B0503020204020204" pitchFamily="34" charset="-122"/>
                <a:ea typeface="微软雅黑" panose="020B0503020204020204" pitchFamily="34" charset="-122"/>
              </a:rPr>
              <a:t>(CSI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准确性。然</a:t>
            </a:r>
            <a:r>
              <a:rPr lang="zh-CN" altLang="en-US" dirty="0" smtClean="0">
                <a:latin typeface="微软雅黑" panose="020B0503020204020204" pitchFamily="34" charset="-122"/>
                <a:ea typeface="微软雅黑" panose="020B0503020204020204" pitchFamily="34" charset="-122"/>
              </a:rPr>
              <a:t>而，在</a:t>
            </a:r>
            <a:r>
              <a:rPr lang="en-US" altLang="zh-CN" dirty="0" smtClean="0">
                <a:latin typeface="微软雅黑" panose="020B0503020204020204" pitchFamily="34" charset="-122"/>
                <a:ea typeface="微软雅黑" panose="020B0503020204020204" pitchFamily="34" charset="-122"/>
              </a:rPr>
              <a:t>Massive </a:t>
            </a:r>
            <a:r>
              <a:rPr lang="en-US" altLang="zh-CN" dirty="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中，基</a:t>
            </a:r>
            <a:r>
              <a:rPr lang="zh-CN" altLang="en-US" dirty="0">
                <a:latin typeface="微软雅黑" panose="020B0503020204020204" pitchFamily="34" charset="-122"/>
                <a:ea typeface="微软雅黑" panose="020B0503020204020204" pitchFamily="34" charset="-122"/>
              </a:rPr>
              <a:t>站侧天线数以及小区内用户数</a:t>
            </a:r>
            <a:r>
              <a:rPr lang="zh-CN" altLang="en-US" dirty="0" smtClean="0">
                <a:latin typeface="微软雅黑" panose="020B0503020204020204" pitchFamily="34" charset="-122"/>
                <a:ea typeface="微软雅黑" panose="020B0503020204020204" pitchFamily="34" charset="-122"/>
              </a:rPr>
              <a:t>目的</a:t>
            </a:r>
            <a:r>
              <a:rPr lang="zh-CN" altLang="en-US" dirty="0">
                <a:latin typeface="微软雅黑" panose="020B0503020204020204" pitchFamily="34" charset="-122"/>
                <a:ea typeface="微软雅黑" panose="020B0503020204020204" pitchFamily="34" charset="-122"/>
              </a:rPr>
              <a:t>增</a:t>
            </a:r>
            <a:r>
              <a:rPr lang="zh-CN" altLang="en-US" dirty="0" smtClean="0">
                <a:latin typeface="微软雅黑" panose="020B0503020204020204" pitchFamily="34" charset="-122"/>
                <a:ea typeface="微软雅黑" panose="020B0503020204020204" pitchFamily="34" charset="-122"/>
              </a:rPr>
              <a:t>加，导</a:t>
            </a:r>
            <a:r>
              <a:rPr lang="zh-CN" altLang="en-US" dirty="0">
                <a:latin typeface="微软雅黑" panose="020B0503020204020204" pitchFamily="34" charset="-122"/>
                <a:ea typeface="微软雅黑" panose="020B0503020204020204" pitchFamily="34" charset="-122"/>
              </a:rPr>
              <a:t>致信道状态信息的获取及准确性成为关键性问题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现有的移动通信系统</a:t>
            </a:r>
            <a:r>
              <a:rPr lang="zh-CN" altLang="en-US" dirty="0" smtClean="0">
                <a:latin typeface="微软雅黑" panose="020B0503020204020204" pitchFamily="34" charset="-122"/>
                <a:ea typeface="微软雅黑" panose="020B0503020204020204" pitchFamily="34" charset="-122"/>
              </a:rPr>
              <a:t>中，主</a:t>
            </a:r>
            <a:r>
              <a:rPr lang="zh-CN" altLang="en-US" dirty="0">
                <a:latin typeface="微软雅黑" panose="020B0503020204020204" pitchFamily="34" charset="-122"/>
                <a:ea typeface="微软雅黑" panose="020B0503020204020204" pitchFamily="34" charset="-122"/>
              </a:rPr>
              <a:t>要存在时分双工</a:t>
            </a:r>
            <a:r>
              <a:rPr lang="en-US" altLang="zh-CN" dirty="0">
                <a:latin typeface="微软雅黑" panose="020B0503020204020204" pitchFamily="34" charset="-122"/>
                <a:ea typeface="微软雅黑" panose="020B0503020204020204" pitchFamily="34" charset="-122"/>
              </a:rPr>
              <a:t>(TDD)</a:t>
            </a:r>
            <a:r>
              <a:rPr lang="zh-CN" altLang="en-US" dirty="0">
                <a:latin typeface="微软雅黑" panose="020B0503020204020204" pitchFamily="34" charset="-122"/>
                <a:ea typeface="微软雅黑" panose="020B0503020204020204" pitchFamily="34" charset="-122"/>
              </a:rPr>
              <a:t>和频分双工</a:t>
            </a:r>
            <a:r>
              <a:rPr lang="en-US" altLang="zh-CN" dirty="0">
                <a:latin typeface="微软雅黑" panose="020B0503020204020204" pitchFamily="34" charset="-122"/>
                <a:ea typeface="微软雅黑" panose="020B0503020204020204" pitchFamily="34" charset="-122"/>
              </a:rPr>
              <a:t>(FDD)</a:t>
            </a:r>
            <a:r>
              <a:rPr lang="zh-CN" altLang="en-US" dirty="0">
                <a:latin typeface="微软雅黑" panose="020B0503020204020204" pitchFamily="34" charset="-122"/>
                <a:ea typeface="微软雅黑" panose="020B0503020204020204" pitchFamily="34" charset="-122"/>
              </a:rPr>
              <a:t>两</a:t>
            </a:r>
            <a:r>
              <a:rPr lang="zh-CN" altLang="en-US" dirty="0" smtClean="0">
                <a:latin typeface="微软雅黑" panose="020B0503020204020204" pitchFamily="34" charset="-122"/>
                <a:ea typeface="微软雅黑" panose="020B0503020204020204" pitchFamily="34" charset="-122"/>
              </a:rPr>
              <a:t>种双</a:t>
            </a:r>
            <a:r>
              <a:rPr lang="zh-CN" altLang="en-US" dirty="0">
                <a:latin typeface="微软雅黑" panose="020B0503020204020204" pitchFamily="34" charset="-122"/>
                <a:ea typeface="微软雅黑" panose="020B0503020204020204" pitchFamily="34" charset="-122"/>
              </a:rPr>
              <a:t>工模</a:t>
            </a:r>
            <a:r>
              <a:rPr lang="zh-CN" altLang="en-US" dirty="0" smtClean="0">
                <a:latin typeface="微软雅黑" panose="020B0503020204020204" pitchFamily="34" charset="-122"/>
                <a:ea typeface="微软雅黑" panose="020B0503020204020204" pitchFamily="34" charset="-122"/>
              </a:rPr>
              <a:t>式。</a:t>
            </a:r>
            <a:endParaRPr lang="zh-CN" altLang="en-US" dirty="0"/>
          </a:p>
        </p:txBody>
      </p:sp>
    </p:spTree>
    <p:extLst>
      <p:ext uri="{BB962C8B-B14F-4D97-AF65-F5344CB8AC3E}">
        <p14:creationId xmlns:p14="http://schemas.microsoft.com/office/powerpoint/2010/main" val="3782840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FDD</a:t>
            </a:r>
            <a:r>
              <a:rPr lang="zh-CN" altLang="en-US" dirty="0" smtClean="0"/>
              <a:t>中</a:t>
            </a:r>
            <a:r>
              <a:rPr lang="en-US" altLang="zh-CN" dirty="0" smtClean="0"/>
              <a:t>CSI</a:t>
            </a:r>
            <a:r>
              <a:rPr lang="zh-CN" altLang="en-US" dirty="0" smtClean="0"/>
              <a:t>的获取</a:t>
            </a:r>
            <a:endParaRPr lang="zh-CN" altLang="en-US" dirty="0"/>
          </a:p>
        </p:txBody>
      </p:sp>
      <p:sp>
        <p:nvSpPr>
          <p:cNvPr id="3" name="内容占位符 2"/>
          <p:cNvSpPr>
            <a:spLocks noGrp="1"/>
          </p:cNvSpPr>
          <p:nvPr>
            <p:ph idx="1"/>
          </p:nvPr>
        </p:nvSpPr>
        <p:spPr>
          <a:xfrm>
            <a:off x="2589212" y="1320800"/>
            <a:ext cx="8915400" cy="4590422"/>
          </a:xfrm>
        </p:spPr>
        <p:txBody>
          <a:bodyPr>
            <a:normAutofit/>
          </a:body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       当系统采用</a:t>
            </a:r>
            <a:r>
              <a:rPr lang="en-US" altLang="zh-CN" dirty="0">
                <a:latin typeface="微软雅黑" panose="020B0503020204020204" pitchFamily="34" charset="-122"/>
                <a:ea typeface="微软雅黑" panose="020B0503020204020204" pitchFamily="34" charset="-122"/>
              </a:rPr>
              <a:t>FDD</a:t>
            </a:r>
            <a:r>
              <a:rPr lang="zh-CN" altLang="en-US" dirty="0">
                <a:latin typeface="微软雅黑" panose="020B0503020204020204" pitchFamily="34" charset="-122"/>
                <a:ea typeface="微软雅黑" panose="020B0503020204020204" pitchFamily="34" charset="-122"/>
              </a:rPr>
              <a:t>模式时，上下行所需要的</a:t>
            </a:r>
            <a:r>
              <a:rPr lang="en-US" altLang="zh-CN" dirty="0">
                <a:latin typeface="微软雅黑" panose="020B0503020204020204" pitchFamily="34" charset="-122"/>
                <a:ea typeface="微软雅黑" panose="020B0503020204020204" pitchFamily="34" charset="-122"/>
              </a:rPr>
              <a:t>CSI</a:t>
            </a:r>
            <a:r>
              <a:rPr lang="zh-CN" altLang="en-US" dirty="0">
                <a:latin typeface="微软雅黑" panose="020B0503020204020204" pitchFamily="34" charset="-122"/>
                <a:ea typeface="微软雅黑" panose="020B0503020204020204" pitchFamily="34" charset="-122"/>
              </a:rPr>
              <a:t>是不同的。基站侧进行的上行信道估计需要所有用户发送不同的导频序列，此时上行导频传输需要的资源与天线的数目无关。然而，下行信道获取</a:t>
            </a:r>
            <a:r>
              <a:rPr lang="en-US" altLang="zh-CN" dirty="0">
                <a:latin typeface="微软雅黑" panose="020B0503020204020204" pitchFamily="34" charset="-122"/>
                <a:ea typeface="微软雅黑" panose="020B0503020204020204" pitchFamily="34" charset="-122"/>
              </a:rPr>
              <a:t>CSI</a:t>
            </a:r>
            <a:r>
              <a:rPr lang="zh-CN" altLang="en-US" dirty="0">
                <a:latin typeface="微软雅黑" panose="020B0503020204020204" pitchFamily="34" charset="-122"/>
                <a:ea typeface="微软雅黑" panose="020B0503020204020204" pitchFamily="34" charset="-122"/>
              </a:rPr>
              <a:t>时，需要采用两阶段的传输过程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第一阶段，基站先向所有用户传输导频符号，第二阶段，用户向基站反馈估计到的全部或者部分的</a:t>
            </a:r>
            <a:r>
              <a:rPr lang="en-US" altLang="zh-CN" dirty="0">
                <a:latin typeface="微软雅黑" panose="020B0503020204020204" pitchFamily="34" charset="-122"/>
                <a:ea typeface="微软雅黑" panose="020B0503020204020204" pitchFamily="34" charset="-122"/>
              </a:rPr>
              <a:t>CSI</a:t>
            </a:r>
            <a:r>
              <a:rPr lang="zh-CN" altLang="en-US" dirty="0">
                <a:latin typeface="微软雅黑" panose="020B0503020204020204" pitchFamily="34" charset="-122"/>
                <a:ea typeface="微软雅黑" panose="020B0503020204020204" pitchFamily="34" charset="-122"/>
              </a:rPr>
              <a:t>，此时传输下行导频符号所需要的资源与基站侧天线数目成正比。当采用</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系统，基站侧天线数目增加大大增加了 </a:t>
            </a:r>
            <a:r>
              <a:rPr lang="en-US" altLang="zh-CN" dirty="0">
                <a:latin typeface="微软雅黑" panose="020B0503020204020204" pitchFamily="34" charset="-122"/>
                <a:ea typeface="微软雅黑" panose="020B0503020204020204" pitchFamily="34" charset="-122"/>
              </a:rPr>
              <a:t>CSI</a:t>
            </a:r>
            <a:r>
              <a:rPr lang="zh-CN" altLang="en-US" dirty="0">
                <a:latin typeface="微软雅黑" panose="020B0503020204020204" pitchFamily="34" charset="-122"/>
                <a:ea typeface="微软雅黑" panose="020B0503020204020204" pitchFamily="34" charset="-122"/>
              </a:rPr>
              <a:t>获取时占用的资源量。</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系统中，系统所需的反馈信息量随着天线数目的增加成正比例增长，由此引发的系统反馈幵销增加以及反馈信息的准确性及时性降低已经成为</a:t>
            </a:r>
            <a:r>
              <a:rPr lang="en-US" altLang="zh-CN" dirty="0">
                <a:latin typeface="微软雅黑" panose="020B0503020204020204" pitchFamily="34" charset="-122"/>
                <a:ea typeface="微软雅黑" panose="020B0503020204020204" pitchFamily="34" charset="-122"/>
              </a:rPr>
              <a:t>FDD</a:t>
            </a:r>
            <a:r>
              <a:rPr lang="zh-CN" altLang="en-US" dirty="0">
                <a:latin typeface="微软雅黑" panose="020B0503020204020204" pitchFamily="34" charset="-122"/>
                <a:ea typeface="微软雅黑" panose="020B0503020204020204" pitchFamily="34" charset="-122"/>
              </a:rPr>
              <a:t>双工模式发展的瓶颈。因此，针对</a:t>
            </a:r>
            <a:r>
              <a:rPr lang="en-US" altLang="zh-CN" dirty="0">
                <a:latin typeface="微软雅黑" panose="020B0503020204020204" pitchFamily="34" charset="-122"/>
                <a:ea typeface="微软雅黑" panose="020B0503020204020204" pitchFamily="34" charset="-122"/>
              </a:rPr>
              <a:t>Massive M1MO</a:t>
            </a:r>
            <a:r>
              <a:rPr lang="zh-CN" altLang="en-US" dirty="0">
                <a:latin typeface="微软雅黑" panose="020B0503020204020204" pitchFamily="34" charset="-122"/>
                <a:ea typeface="微软雅黑" panose="020B0503020204020204" pitchFamily="34" charset="-122"/>
              </a:rPr>
              <a:t>系统</a:t>
            </a:r>
            <a:r>
              <a:rPr lang="en-US" altLang="zh-CN" dirty="0">
                <a:latin typeface="微软雅黑" panose="020B0503020204020204" pitchFamily="34" charset="-122"/>
                <a:ea typeface="微软雅黑" panose="020B0503020204020204" pitchFamily="34" charset="-122"/>
              </a:rPr>
              <a:t>FDD</a:t>
            </a:r>
            <a:r>
              <a:rPr lang="zh-CN" altLang="en-US" dirty="0">
                <a:latin typeface="微软雅黑" panose="020B0503020204020204" pitchFamily="34" charset="-122"/>
                <a:ea typeface="微软雅黑" panose="020B0503020204020204" pitchFamily="34" charset="-122"/>
              </a:rPr>
              <a:t>模式，最关键的问题，在于降低数据传输中反馈占用的资源量。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92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prstClr val="black">
                    <a:lumMod val="85000"/>
                    <a:lumOff val="15000"/>
                  </a:prstClr>
                </a:solidFill>
              </a:rPr>
              <a:t>TDD</a:t>
            </a:r>
            <a:r>
              <a:rPr lang="zh-CN" altLang="en-US" dirty="0">
                <a:solidFill>
                  <a:prstClr val="black">
                    <a:lumMod val="85000"/>
                    <a:lumOff val="15000"/>
                  </a:prstClr>
                </a:solidFill>
              </a:rPr>
              <a:t>中</a:t>
            </a:r>
            <a:r>
              <a:rPr lang="en-US" altLang="zh-CN" dirty="0">
                <a:solidFill>
                  <a:prstClr val="black">
                    <a:lumMod val="85000"/>
                    <a:lumOff val="15000"/>
                  </a:prstClr>
                </a:solidFill>
              </a:rPr>
              <a:t>CSI</a:t>
            </a:r>
            <a:r>
              <a:rPr lang="zh-CN" altLang="en-US" dirty="0">
                <a:solidFill>
                  <a:prstClr val="black">
                    <a:lumMod val="85000"/>
                    <a:lumOff val="15000"/>
                  </a:prstClr>
                </a:solidFill>
              </a:rPr>
              <a:t>的获取</a:t>
            </a:r>
            <a:endParaRPr lang="zh-CN" altLang="en-US" dirty="0"/>
          </a:p>
        </p:txBody>
      </p:sp>
      <p:sp>
        <p:nvSpPr>
          <p:cNvPr id="3" name="内容占位符 2"/>
          <p:cNvSpPr>
            <a:spLocks noGrp="1"/>
          </p:cNvSpPr>
          <p:nvPr>
            <p:ph idx="1"/>
          </p:nvPr>
        </p:nvSpPr>
        <p:spPr>
          <a:xfrm>
            <a:off x="2589212" y="1473200"/>
            <a:ext cx="8915400" cy="4438022"/>
          </a:xfrm>
        </p:spPr>
        <p:txBody>
          <a:bodyPr>
            <a:normAutofit/>
          </a:bodyPr>
          <a:lstStyle/>
          <a:p>
            <a:pPr marL="0" lvl="0" indent="0" defTabSz="914400">
              <a:lnSpc>
                <a:spcPct val="150000"/>
              </a:lnSpc>
              <a:buClrTx/>
              <a:buNone/>
            </a:pPr>
            <a:r>
              <a:rPr lang="en-US" altLang="zh-CN" dirty="0">
                <a:latin typeface="微软雅黑" panose="020B0503020204020204" pitchFamily="34" charset="-122"/>
                <a:ea typeface="微软雅黑" panose="020B0503020204020204" pitchFamily="34" charset="-122"/>
              </a:rPr>
              <a:t>       TDD</a:t>
            </a:r>
            <a:r>
              <a:rPr lang="zh-CN" altLang="en-US" dirty="0">
                <a:latin typeface="微软雅黑" panose="020B0503020204020204" pitchFamily="34" charset="-122"/>
                <a:ea typeface="微软雅黑" panose="020B0503020204020204" pitchFamily="34" charset="-122"/>
              </a:rPr>
              <a:t>可以利用信道互易性直接利用上行导频估计出信道矩阵，避免了大量的反馈信息需求。对于</a:t>
            </a:r>
            <a:r>
              <a:rPr lang="en-US" altLang="zh-CN" dirty="0">
                <a:latin typeface="微软雅黑" panose="020B0503020204020204" pitchFamily="34" charset="-122"/>
                <a:ea typeface="微软雅黑" panose="020B0503020204020204" pitchFamily="34" charset="-122"/>
              </a:rPr>
              <a:t>TDD</a:t>
            </a:r>
            <a:r>
              <a:rPr lang="zh-CN" altLang="en-US" dirty="0">
                <a:latin typeface="微软雅黑" panose="020B0503020204020204" pitchFamily="34" charset="-122"/>
                <a:ea typeface="微软雅黑" panose="020B0503020204020204" pitchFamily="34" charset="-122"/>
              </a:rPr>
              <a:t>系统这种消耗则与用户数量成正比。</a:t>
            </a:r>
            <a:r>
              <a:rPr lang="en-US" altLang="zh-CN" dirty="0">
                <a:latin typeface="微软雅黑" panose="020B0503020204020204" pitchFamily="34" charset="-122"/>
                <a:ea typeface="微软雅黑" panose="020B0503020204020204" pitchFamily="34" charset="-122"/>
              </a:rPr>
              <a:t>CSI</a:t>
            </a:r>
            <a:r>
              <a:rPr lang="zh-CN" altLang="en-US" dirty="0">
                <a:latin typeface="微软雅黑" panose="020B0503020204020204" pitchFamily="34" charset="-122"/>
                <a:ea typeface="微软雅黑" panose="020B0503020204020204" pitchFamily="34" charset="-122"/>
              </a:rPr>
              <a:t>获取的具体过程如下：</a:t>
            </a:r>
            <a:endParaRPr lang="en-US" altLang="zh-CN" dirty="0">
              <a:latin typeface="微软雅黑" panose="020B0503020204020204" pitchFamily="34" charset="-122"/>
              <a:ea typeface="微软雅黑" panose="020B0503020204020204" pitchFamily="34" charset="-122"/>
            </a:endParaRPr>
          </a:p>
          <a:p>
            <a:pPr marL="0" lvl="0" indent="0" defTabSz="914400">
              <a:lnSpc>
                <a:spcPct val="150000"/>
              </a:lnSpc>
              <a:buClrTx/>
              <a:buNone/>
            </a:pPr>
            <a:r>
              <a:rPr lang="zh-CN" altLang="en-US" dirty="0">
                <a:latin typeface="微软雅黑" panose="020B0503020204020204" pitchFamily="34" charset="-122"/>
                <a:ea typeface="微软雅黑" panose="020B0503020204020204" pitchFamily="34" charset="-122"/>
              </a:rPr>
              <a:t>       首先，系统中所有的信道状态信息；接着基站使用估测到的信道状态信息检测上行数据并生成下行传的用户同时发送上行数据信号；随后用户发送导频序列，基站利用这些导频序列估计小区中用户输的波束赋形矢量。然而，由于多用户</a:t>
            </a:r>
            <a:r>
              <a:rPr lang="en-US" altLang="zh-CN" dirty="0">
                <a:latin typeface="微软雅黑" panose="020B0503020204020204" pitchFamily="34" charset="-122"/>
                <a:ea typeface="微软雅黑" panose="020B0503020204020204" pitchFamily="34" charset="-122"/>
              </a:rPr>
              <a:t>Massive MIMO</a:t>
            </a:r>
            <a:r>
              <a:rPr lang="zh-CN" altLang="en-US" dirty="0">
                <a:latin typeface="微软雅黑" panose="020B0503020204020204" pitchFamily="34" charset="-122"/>
                <a:ea typeface="微软雅黑" panose="020B0503020204020204" pitchFamily="34" charset="-122"/>
              </a:rPr>
              <a:t>系统中，基站侧天线数目及系统中用户数目都很多，使得相邻小区的不同用户对应的导频序列可能不完全正交，从而引入了用户间干扰，及导频污染问题。对于</a:t>
            </a:r>
            <a:r>
              <a:rPr lang="en-US" altLang="zh-CN" dirty="0">
                <a:latin typeface="微软雅黑" panose="020B0503020204020204" pitchFamily="34" charset="-122"/>
                <a:ea typeface="微软雅黑" panose="020B0503020204020204" pitchFamily="34" charset="-122"/>
              </a:rPr>
              <a:t>TDD</a:t>
            </a:r>
            <a:r>
              <a:rPr lang="zh-CN" altLang="en-US" dirty="0">
                <a:latin typeface="微软雅黑" panose="020B0503020204020204" pitchFamily="34" charset="-122"/>
                <a:ea typeface="微软雅黑" panose="020B0503020204020204" pitchFamily="34" charset="-122"/>
              </a:rPr>
              <a:t>传输模式，导频污染是限制其性能的重要因素之一，因而受到了国内外专家学者的广泛重视。</a:t>
            </a:r>
            <a:endParaRPr lang="en-US" altLang="zh-CN" dirty="0">
              <a:latin typeface="微软雅黑" panose="020B0503020204020204" pitchFamily="34" charset="-122"/>
              <a:ea typeface="微软雅黑" panose="020B0503020204020204" pitchFamily="34" charset="-122"/>
            </a:endParaRPr>
          </a:p>
          <a:p>
            <a:pPr marL="0" lvl="0" indent="0" defTabSz="914400">
              <a:lnSpc>
                <a:spcPct val="90000"/>
              </a:lnSpc>
              <a:buClrTx/>
              <a:buNone/>
            </a:pPr>
            <a:endParaRPr lang="zh-CN" altLang="en-US" dirty="0">
              <a:solidFill>
                <a:prstClr val="black"/>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75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assive MIMO.potx" id="{3758B5DF-187E-477D-A5E0-F2CC537B7FAC}" vid="{9C356D6D-31FB-46FB-8FA1-E5DB7BA28E85}"/>
    </a:ext>
  </a:extLst>
</a:theme>
</file>

<file path=docProps/app.xml><?xml version="1.0" encoding="utf-8"?>
<Properties xmlns="http://schemas.openxmlformats.org/officeDocument/2006/extended-properties" xmlns:vt="http://schemas.openxmlformats.org/officeDocument/2006/docPropsVTypes">
  <Template>Massive MIMO</Template>
  <TotalTime>694</TotalTime>
  <Words>3975</Words>
  <Application>Microsoft Office PowerPoint</Application>
  <PresentationFormat>宽屏</PresentationFormat>
  <Paragraphs>75</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Century Gothic</vt:lpstr>
      <vt:lpstr>宋体</vt:lpstr>
      <vt:lpstr>微软雅黑</vt:lpstr>
      <vt:lpstr>幼圆</vt:lpstr>
      <vt:lpstr>Arial</vt:lpstr>
      <vt:lpstr>Cambria Math</vt:lpstr>
      <vt:lpstr>Wingdings</vt:lpstr>
      <vt:lpstr>Wingdings 3</vt:lpstr>
      <vt:lpstr>丝状</vt:lpstr>
      <vt:lpstr>Massive MIMO</vt:lpstr>
      <vt:lpstr>简介</vt:lpstr>
      <vt:lpstr>优点</vt:lpstr>
      <vt:lpstr>Massive MIMO信道模型</vt:lpstr>
      <vt:lpstr>关键技术</vt:lpstr>
      <vt:lpstr>导频污染</vt:lpstr>
      <vt:lpstr>信道估计</vt:lpstr>
      <vt:lpstr>FDD中CSI的获取</vt:lpstr>
      <vt:lpstr>TDD中CSI的获取</vt:lpstr>
      <vt:lpstr>预编码方法</vt:lpstr>
      <vt:lpstr>信号检测</vt:lpstr>
      <vt:lpstr>天线阵列分布</vt:lpstr>
      <vt:lpstr>信道矩阵的奇异值分解</vt:lpstr>
      <vt:lpstr>注水算法</vt:lpstr>
      <vt:lpstr>发送端获得信道信息后，能够带来的好处：  </vt:lpstr>
      <vt:lpstr>空间分集</vt:lpstr>
      <vt:lpstr>空间复用</vt:lpstr>
      <vt:lpstr>波束赋形</vt:lpstr>
      <vt:lpstr>互耦效应分析  </vt:lpstr>
      <vt:lpstr>天线间距与相关性</vt:lpstr>
      <vt:lpstr>未来研究需要关注以下几个方面</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Massive MIMO</dc:title>
  <dc:creator>admin</dc:creator>
  <cp:lastModifiedBy>admin</cp:lastModifiedBy>
  <cp:revision>58</cp:revision>
  <dcterms:created xsi:type="dcterms:W3CDTF">2016-03-08T08:33:34Z</dcterms:created>
  <dcterms:modified xsi:type="dcterms:W3CDTF">2016-03-10T11:07:26Z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(2)JmgIT658DB1eX+kzvPeXph4Y3fwGQasj+Cqr6Ow8I/qMezwXqhohjqG71fINo2yaGcoL/kxx
3scT2ZmoVspwk2YsOnH2saxVGeDdMqEqqSSeL3XD12w5SMe+PBnaI2vkaH8E+UUIaUuXi96K
+2x/rr9MpPPb1wB5ldigQ/aZJvFIRBTJ7zPFiQGrQbURddjcHQcrN+gbBWnFmKVQb4rWhDFR
1gFc6GMJz4JD33kAMp</vt:lpwstr>
  </property>
  <property fmtid="{D5CDD505-2E9C-101B-9397-08002B2CF9AE}" pid="3" name="_2015_ms_pID_7253431">
    <vt:lpwstr>a1jwhc+WgXePrDVPF3aodUMSk9zIB6+ngLz49NMS0tWaGwCtLw1QXt
8UtwZNzlXz9g2NP+EQZnck8GJYMGdKXtDy+oGs+6iR7eMKRO7tNTRXpb4/lam2fqkyQMnvVB
0uunHM29RglYUqjAdxVhMAn9tOdjiOHbo0cgRkbWzpejjeOu1S/+2H/q8wtGkw3JpqE=</vt:lpwstr>
  </property>
</Properties>
</file>