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4"/>
  </p:notesMasterIdLst>
  <p:handoutMasterIdLst>
    <p:handoutMasterId r:id="rId15"/>
  </p:handoutMasterIdLst>
  <p:sldIdLst>
    <p:sldId id="360" r:id="rId2"/>
    <p:sldId id="578" r:id="rId3"/>
    <p:sldId id="600" r:id="rId4"/>
    <p:sldId id="601" r:id="rId5"/>
    <p:sldId id="602" r:id="rId6"/>
    <p:sldId id="603" r:id="rId7"/>
    <p:sldId id="604" r:id="rId8"/>
    <p:sldId id="605" r:id="rId9"/>
    <p:sldId id="606" r:id="rId10"/>
    <p:sldId id="607" r:id="rId11"/>
    <p:sldId id="608" r:id="rId12"/>
    <p:sldId id="577" r:id="rId13"/>
  </p:sldIdLst>
  <p:sldSz cx="9906000" cy="6858000" type="A4"/>
  <p:notesSz cx="6724650" cy="9774238"/>
  <p:defaultTextStyle>
    <a:defPPr>
      <a:defRPr lang="en-US"/>
    </a:defPPr>
    <a:lvl1pPr algn="l" rtl="0" eaLnBrk="0" fontAlgn="base" hangingPunct="0">
      <a:spcBef>
        <a:spcPct val="0"/>
      </a:spcBef>
      <a:spcAft>
        <a:spcPct val="0"/>
      </a:spcAft>
      <a:defRPr sz="32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eaLnBrk="0" fontAlgn="base" hangingPunct="0">
      <a:spcBef>
        <a:spcPct val="0"/>
      </a:spcBef>
      <a:spcAft>
        <a:spcPct val="0"/>
      </a:spcAft>
      <a:defRPr sz="32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eaLnBrk="0" fontAlgn="base" hangingPunct="0">
      <a:spcBef>
        <a:spcPct val="0"/>
      </a:spcBef>
      <a:spcAft>
        <a:spcPct val="0"/>
      </a:spcAft>
      <a:defRPr sz="32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eaLnBrk="0" fontAlgn="base" hangingPunct="0">
      <a:spcBef>
        <a:spcPct val="0"/>
      </a:spcBef>
      <a:spcAft>
        <a:spcPct val="0"/>
      </a:spcAft>
      <a:defRPr sz="32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eaLnBrk="0" fontAlgn="base" hangingPunct="0">
      <a:spcBef>
        <a:spcPct val="0"/>
      </a:spcBef>
      <a:spcAft>
        <a:spcPct val="0"/>
      </a:spcAft>
      <a:defRPr sz="32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sz="32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sz="32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sz="32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sz="32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FFFF66"/>
    <a:srgbClr val="FFFF99"/>
    <a:srgbClr val="00CC00"/>
    <a:srgbClr val="FF0000"/>
    <a:srgbClr val="FF6600"/>
    <a:srgbClr val="E5E000"/>
    <a:srgbClr val="F0F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74" autoAdjust="0"/>
    <p:restoredTop sz="97124" autoAdjust="0"/>
  </p:normalViewPr>
  <p:slideViewPr>
    <p:cSldViewPr>
      <p:cViewPr varScale="1">
        <p:scale>
          <a:sx n="70" d="100"/>
          <a:sy n="70" d="100"/>
        </p:scale>
        <p:origin x="1134" y="4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5" Type="http://schemas.openxmlformats.org/officeDocument/2006/relationships/image" Target="../media/image18.wmf"/><Relationship Id="rId4"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908300" cy="525463"/>
          </a:xfrm>
          <a:prstGeom prst="rect">
            <a:avLst/>
          </a:prstGeom>
          <a:noFill/>
          <a:ln w="9525">
            <a:noFill/>
            <a:miter lim="800000"/>
            <a:headEnd/>
            <a:tailEnd/>
          </a:ln>
          <a:effectLst/>
        </p:spPr>
        <p:txBody>
          <a:bodyPr vert="horz" wrap="square" lIns="90053" tIns="45026" rIns="90053" bIns="45026" numCol="1" anchor="t" anchorCtr="0" compatLnSpc="1">
            <a:prstTxWarp prst="textNoShape">
              <a:avLst/>
            </a:prstTxWarp>
          </a:bodyPr>
          <a:lstStyle>
            <a:lvl1pPr defTabSz="900113">
              <a:defRPr sz="1100" smtClean="0">
                <a:effectLst/>
                <a:latin typeface="Times New Roman" pitchFamily="18" charset="0"/>
              </a:defRPr>
            </a:lvl1pPr>
          </a:lstStyle>
          <a:p>
            <a:pPr>
              <a:defRPr/>
            </a:pPr>
            <a:endParaRPr lang="de-DE" altLang="zh-CN"/>
          </a:p>
        </p:txBody>
      </p:sp>
      <p:sp>
        <p:nvSpPr>
          <p:cNvPr id="54275" name="Rectangle 3"/>
          <p:cNvSpPr>
            <a:spLocks noGrp="1" noChangeArrowheads="1"/>
          </p:cNvSpPr>
          <p:nvPr>
            <p:ph type="dt" sz="quarter" idx="1"/>
          </p:nvPr>
        </p:nvSpPr>
        <p:spPr bwMode="auto">
          <a:xfrm>
            <a:off x="3803650" y="0"/>
            <a:ext cx="2908300" cy="525463"/>
          </a:xfrm>
          <a:prstGeom prst="rect">
            <a:avLst/>
          </a:prstGeom>
          <a:noFill/>
          <a:ln w="9525">
            <a:noFill/>
            <a:miter lim="800000"/>
            <a:headEnd/>
            <a:tailEnd/>
          </a:ln>
          <a:effectLst/>
        </p:spPr>
        <p:txBody>
          <a:bodyPr vert="horz" wrap="square" lIns="90053" tIns="45026" rIns="90053" bIns="45026" numCol="1" anchor="t" anchorCtr="0" compatLnSpc="1">
            <a:prstTxWarp prst="textNoShape">
              <a:avLst/>
            </a:prstTxWarp>
          </a:bodyPr>
          <a:lstStyle>
            <a:lvl1pPr algn="r" defTabSz="900113">
              <a:defRPr sz="1100" smtClean="0">
                <a:effectLst/>
                <a:latin typeface="Times New Roman" pitchFamily="18" charset="0"/>
              </a:defRPr>
            </a:lvl1pPr>
          </a:lstStyle>
          <a:p>
            <a:pPr>
              <a:defRPr/>
            </a:pPr>
            <a:endParaRPr lang="de-DE" altLang="zh-CN"/>
          </a:p>
        </p:txBody>
      </p:sp>
      <p:sp>
        <p:nvSpPr>
          <p:cNvPr id="54276" name="Rectangle 4"/>
          <p:cNvSpPr>
            <a:spLocks noGrp="1" noChangeArrowheads="1"/>
          </p:cNvSpPr>
          <p:nvPr>
            <p:ph type="ftr" sz="quarter" idx="2"/>
          </p:nvPr>
        </p:nvSpPr>
        <p:spPr bwMode="auto">
          <a:xfrm>
            <a:off x="0" y="9248775"/>
            <a:ext cx="2908300" cy="525463"/>
          </a:xfrm>
          <a:prstGeom prst="rect">
            <a:avLst/>
          </a:prstGeom>
          <a:noFill/>
          <a:ln w="9525">
            <a:noFill/>
            <a:miter lim="800000"/>
            <a:headEnd/>
            <a:tailEnd/>
          </a:ln>
          <a:effectLst/>
        </p:spPr>
        <p:txBody>
          <a:bodyPr vert="horz" wrap="square" lIns="90053" tIns="45026" rIns="90053" bIns="45026" numCol="1" anchor="b" anchorCtr="0" compatLnSpc="1">
            <a:prstTxWarp prst="textNoShape">
              <a:avLst/>
            </a:prstTxWarp>
          </a:bodyPr>
          <a:lstStyle>
            <a:lvl1pPr defTabSz="900113">
              <a:defRPr sz="1100" smtClean="0">
                <a:effectLst/>
                <a:latin typeface="Times New Roman" pitchFamily="18" charset="0"/>
              </a:defRPr>
            </a:lvl1pPr>
          </a:lstStyle>
          <a:p>
            <a:pPr>
              <a:defRPr/>
            </a:pPr>
            <a:endParaRPr lang="de-DE" altLang="zh-CN"/>
          </a:p>
        </p:txBody>
      </p:sp>
      <p:sp>
        <p:nvSpPr>
          <p:cNvPr id="54277" name="Rectangle 5"/>
          <p:cNvSpPr>
            <a:spLocks noGrp="1" noChangeArrowheads="1"/>
          </p:cNvSpPr>
          <p:nvPr>
            <p:ph type="sldNum" sz="quarter" idx="3"/>
          </p:nvPr>
        </p:nvSpPr>
        <p:spPr bwMode="auto">
          <a:xfrm>
            <a:off x="3803650" y="9248775"/>
            <a:ext cx="2908300" cy="525463"/>
          </a:xfrm>
          <a:prstGeom prst="rect">
            <a:avLst/>
          </a:prstGeom>
          <a:noFill/>
          <a:ln w="9525">
            <a:noFill/>
            <a:miter lim="800000"/>
            <a:headEnd/>
            <a:tailEnd/>
          </a:ln>
          <a:effectLst/>
        </p:spPr>
        <p:txBody>
          <a:bodyPr vert="horz" wrap="square" lIns="90053" tIns="45026" rIns="90053" bIns="45026" numCol="1" anchor="b" anchorCtr="0" compatLnSpc="1">
            <a:prstTxWarp prst="textNoShape">
              <a:avLst/>
            </a:prstTxWarp>
          </a:bodyPr>
          <a:lstStyle>
            <a:lvl1pPr algn="r" defTabSz="900113">
              <a:defRPr sz="1100">
                <a:effectLst/>
                <a:latin typeface="Times New Roman" panose="02020603050405020304" pitchFamily="18" charset="0"/>
              </a:defRPr>
            </a:lvl1pPr>
          </a:lstStyle>
          <a:p>
            <a:fld id="{DACCAF79-1BAC-4848-B444-2F5E2C732AC9}" type="slidenum">
              <a:rPr lang="de-DE" altLang="zh-CN"/>
              <a:pPr/>
              <a:t>‹#›</a:t>
            </a:fld>
            <a:endParaRPr lang="de-DE" altLang="zh-CN"/>
          </a:p>
        </p:txBody>
      </p:sp>
    </p:spTree>
    <p:extLst>
      <p:ext uri="{BB962C8B-B14F-4D97-AF65-F5344CB8AC3E}">
        <p14:creationId xmlns:p14="http://schemas.microsoft.com/office/powerpoint/2010/main" val="40366103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08300" cy="525463"/>
          </a:xfrm>
          <a:prstGeom prst="rect">
            <a:avLst/>
          </a:prstGeom>
          <a:noFill/>
          <a:ln w="9525">
            <a:noFill/>
            <a:miter lim="800000"/>
            <a:headEnd/>
            <a:tailEnd/>
          </a:ln>
          <a:effectLst/>
        </p:spPr>
        <p:txBody>
          <a:bodyPr vert="horz" wrap="square" lIns="90053" tIns="45026" rIns="90053" bIns="45026" numCol="1" anchor="t" anchorCtr="0" compatLnSpc="1">
            <a:prstTxWarp prst="textNoShape">
              <a:avLst/>
            </a:prstTxWarp>
          </a:bodyPr>
          <a:lstStyle>
            <a:lvl1pPr defTabSz="900113">
              <a:defRPr sz="1100" smtClean="0">
                <a:effectLst/>
                <a:latin typeface="Times New Roman" pitchFamily="18" charset="0"/>
              </a:defRPr>
            </a:lvl1pPr>
          </a:lstStyle>
          <a:p>
            <a:pPr>
              <a:defRPr/>
            </a:pPr>
            <a:endParaRPr lang="de-DE" altLang="zh-CN"/>
          </a:p>
        </p:txBody>
      </p:sp>
      <p:sp>
        <p:nvSpPr>
          <p:cNvPr id="30723" name="Rectangle 3"/>
          <p:cNvSpPr>
            <a:spLocks noGrp="1" noChangeArrowheads="1"/>
          </p:cNvSpPr>
          <p:nvPr>
            <p:ph type="dt" idx="1"/>
          </p:nvPr>
        </p:nvSpPr>
        <p:spPr bwMode="auto">
          <a:xfrm>
            <a:off x="3803650" y="0"/>
            <a:ext cx="2908300" cy="525463"/>
          </a:xfrm>
          <a:prstGeom prst="rect">
            <a:avLst/>
          </a:prstGeom>
          <a:noFill/>
          <a:ln w="9525">
            <a:noFill/>
            <a:miter lim="800000"/>
            <a:headEnd/>
            <a:tailEnd/>
          </a:ln>
          <a:effectLst/>
        </p:spPr>
        <p:txBody>
          <a:bodyPr vert="horz" wrap="square" lIns="90053" tIns="45026" rIns="90053" bIns="45026" numCol="1" anchor="t" anchorCtr="0" compatLnSpc="1">
            <a:prstTxWarp prst="textNoShape">
              <a:avLst/>
            </a:prstTxWarp>
          </a:bodyPr>
          <a:lstStyle>
            <a:lvl1pPr algn="r" defTabSz="900113">
              <a:defRPr sz="1100" smtClean="0">
                <a:effectLst/>
                <a:latin typeface="Times New Roman" pitchFamily="18" charset="0"/>
              </a:defRPr>
            </a:lvl1pPr>
          </a:lstStyle>
          <a:p>
            <a:pPr>
              <a:defRPr/>
            </a:pPr>
            <a:endParaRPr lang="de-DE" altLang="zh-CN"/>
          </a:p>
        </p:txBody>
      </p:sp>
      <p:sp>
        <p:nvSpPr>
          <p:cNvPr id="26628" name="Rectangle 4"/>
          <p:cNvSpPr>
            <a:spLocks noGrp="1" noRot="1" noChangeAspect="1" noChangeArrowheads="1" noTextEdit="1"/>
          </p:cNvSpPr>
          <p:nvPr>
            <p:ph type="sldImg" idx="2"/>
          </p:nvPr>
        </p:nvSpPr>
        <p:spPr bwMode="auto">
          <a:xfrm>
            <a:off x="696913" y="750888"/>
            <a:ext cx="5319712" cy="3683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p:cNvSpPr>
            <a:spLocks noGrp="1" noChangeArrowheads="1"/>
          </p:cNvSpPr>
          <p:nvPr>
            <p:ph type="body" sz="quarter" idx="3"/>
          </p:nvPr>
        </p:nvSpPr>
        <p:spPr bwMode="auto">
          <a:xfrm>
            <a:off x="896938" y="4660900"/>
            <a:ext cx="4921250" cy="4362450"/>
          </a:xfrm>
          <a:prstGeom prst="rect">
            <a:avLst/>
          </a:prstGeom>
          <a:noFill/>
          <a:ln w="9525">
            <a:noFill/>
            <a:miter lim="800000"/>
            <a:headEnd/>
            <a:tailEnd/>
          </a:ln>
          <a:effectLst/>
        </p:spPr>
        <p:txBody>
          <a:bodyPr vert="horz" wrap="square" lIns="90053" tIns="45026" rIns="90053" bIns="45026" numCol="1" anchor="t" anchorCtr="0" compatLnSpc="1">
            <a:prstTxWarp prst="textNoShape">
              <a:avLst/>
            </a:prstTxWarp>
          </a:bodyPr>
          <a:lstStyle/>
          <a:p>
            <a:pPr lvl="0"/>
            <a:r>
              <a:rPr lang="de-DE" noProof="0" smtClean="0"/>
              <a:t>Klicken Sie, um die Formate des Vorlagentextes zu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30726" name="Rectangle 6"/>
          <p:cNvSpPr>
            <a:spLocks noGrp="1" noChangeArrowheads="1"/>
          </p:cNvSpPr>
          <p:nvPr>
            <p:ph type="ftr" sz="quarter" idx="4"/>
          </p:nvPr>
        </p:nvSpPr>
        <p:spPr bwMode="auto">
          <a:xfrm>
            <a:off x="0" y="9248775"/>
            <a:ext cx="2908300" cy="525463"/>
          </a:xfrm>
          <a:prstGeom prst="rect">
            <a:avLst/>
          </a:prstGeom>
          <a:noFill/>
          <a:ln w="9525">
            <a:noFill/>
            <a:miter lim="800000"/>
            <a:headEnd/>
            <a:tailEnd/>
          </a:ln>
          <a:effectLst/>
        </p:spPr>
        <p:txBody>
          <a:bodyPr vert="horz" wrap="square" lIns="90053" tIns="45026" rIns="90053" bIns="45026" numCol="1" anchor="b" anchorCtr="0" compatLnSpc="1">
            <a:prstTxWarp prst="textNoShape">
              <a:avLst/>
            </a:prstTxWarp>
          </a:bodyPr>
          <a:lstStyle>
            <a:lvl1pPr defTabSz="900113">
              <a:defRPr sz="1100" smtClean="0">
                <a:effectLst/>
                <a:latin typeface="Times New Roman" pitchFamily="18" charset="0"/>
              </a:defRPr>
            </a:lvl1pPr>
          </a:lstStyle>
          <a:p>
            <a:pPr>
              <a:defRPr/>
            </a:pPr>
            <a:endParaRPr lang="de-DE" altLang="zh-CN"/>
          </a:p>
        </p:txBody>
      </p:sp>
      <p:sp>
        <p:nvSpPr>
          <p:cNvPr id="30727" name="Rectangle 7"/>
          <p:cNvSpPr>
            <a:spLocks noGrp="1" noChangeArrowheads="1"/>
          </p:cNvSpPr>
          <p:nvPr>
            <p:ph type="sldNum" sz="quarter" idx="5"/>
          </p:nvPr>
        </p:nvSpPr>
        <p:spPr bwMode="auto">
          <a:xfrm>
            <a:off x="3803650" y="9248775"/>
            <a:ext cx="2908300" cy="525463"/>
          </a:xfrm>
          <a:prstGeom prst="rect">
            <a:avLst/>
          </a:prstGeom>
          <a:noFill/>
          <a:ln w="9525">
            <a:noFill/>
            <a:miter lim="800000"/>
            <a:headEnd/>
            <a:tailEnd/>
          </a:ln>
          <a:effectLst/>
        </p:spPr>
        <p:txBody>
          <a:bodyPr vert="horz" wrap="square" lIns="90053" tIns="45026" rIns="90053" bIns="45026" numCol="1" anchor="b" anchorCtr="0" compatLnSpc="1">
            <a:prstTxWarp prst="textNoShape">
              <a:avLst/>
            </a:prstTxWarp>
          </a:bodyPr>
          <a:lstStyle>
            <a:lvl1pPr algn="r" defTabSz="900113">
              <a:defRPr sz="1100">
                <a:effectLst/>
                <a:latin typeface="Times New Roman" panose="02020603050405020304" pitchFamily="18" charset="0"/>
              </a:defRPr>
            </a:lvl1pPr>
          </a:lstStyle>
          <a:p>
            <a:fld id="{04C44422-7AD5-40F3-8213-4B72CB9E5566}" type="slidenum">
              <a:rPr lang="de-DE" altLang="zh-CN"/>
              <a:pPr/>
              <a:t>‹#›</a:t>
            </a:fld>
            <a:endParaRPr lang="de-DE" altLang="zh-CN"/>
          </a:p>
        </p:txBody>
      </p:sp>
    </p:spTree>
    <p:extLst>
      <p:ext uri="{BB962C8B-B14F-4D97-AF65-F5344CB8AC3E}">
        <p14:creationId xmlns:p14="http://schemas.microsoft.com/office/powerpoint/2010/main" val="11004872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3200">
                <a:solidFill>
                  <a:schemeClr val="tx1"/>
                </a:solidFill>
                <a:latin typeface="Arial" panose="020B0604020202020204" pitchFamily="34" charset="0"/>
              </a:defRPr>
            </a:lvl1pPr>
            <a:lvl2pPr marL="742950" indent="-285750" defTabSz="900113">
              <a:defRPr sz="3200">
                <a:solidFill>
                  <a:schemeClr val="tx1"/>
                </a:solidFill>
                <a:latin typeface="Arial" panose="020B0604020202020204" pitchFamily="34" charset="0"/>
              </a:defRPr>
            </a:lvl2pPr>
            <a:lvl3pPr marL="1143000" indent="-228600" defTabSz="900113">
              <a:defRPr sz="3200">
                <a:solidFill>
                  <a:schemeClr val="tx1"/>
                </a:solidFill>
                <a:latin typeface="Arial" panose="020B0604020202020204" pitchFamily="34" charset="0"/>
              </a:defRPr>
            </a:lvl3pPr>
            <a:lvl4pPr marL="1600200" indent="-228600" defTabSz="900113">
              <a:defRPr sz="3200">
                <a:solidFill>
                  <a:schemeClr val="tx1"/>
                </a:solidFill>
                <a:latin typeface="Arial" panose="020B0604020202020204" pitchFamily="34" charset="0"/>
              </a:defRPr>
            </a:lvl4pPr>
            <a:lvl5pPr marL="2057400" indent="-228600" defTabSz="900113">
              <a:defRPr sz="3200">
                <a:solidFill>
                  <a:schemeClr val="tx1"/>
                </a:solidFill>
                <a:latin typeface="Arial" panose="020B0604020202020204" pitchFamily="34" charset="0"/>
              </a:defRPr>
            </a:lvl5pPr>
            <a:lvl6pPr marL="2514600" indent="-228600" defTabSz="900113"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00113"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00113"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00113" eaLnBrk="0" fontAlgn="base" hangingPunct="0">
              <a:spcBef>
                <a:spcPct val="0"/>
              </a:spcBef>
              <a:spcAft>
                <a:spcPct val="0"/>
              </a:spcAft>
              <a:defRPr sz="3200">
                <a:solidFill>
                  <a:schemeClr val="tx1"/>
                </a:solidFill>
                <a:latin typeface="Arial" panose="020B0604020202020204" pitchFamily="34" charset="0"/>
              </a:defRPr>
            </a:lvl9pPr>
          </a:lstStyle>
          <a:p>
            <a:fld id="{006BDDF7-D84C-4B20-9B7B-EA9F19DA5A8F}" type="slidenum">
              <a:rPr lang="de-DE" altLang="zh-CN" sz="1100">
                <a:latin typeface="Times New Roman" panose="02020603050405020304" pitchFamily="18" charset="0"/>
              </a:rPr>
              <a:pPr/>
              <a:t>1</a:t>
            </a:fld>
            <a:endParaRPr lang="de-DE" altLang="zh-CN" sz="1100">
              <a:latin typeface="Times New Roman" panose="02020603050405020304"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6304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3200">
                <a:solidFill>
                  <a:schemeClr val="tx1"/>
                </a:solidFill>
                <a:latin typeface="Arial" panose="020B0604020202020204" pitchFamily="34" charset="0"/>
              </a:defRPr>
            </a:lvl1pPr>
            <a:lvl2pPr marL="742950" indent="-285750" defTabSz="900113">
              <a:defRPr sz="3200">
                <a:solidFill>
                  <a:schemeClr val="tx1"/>
                </a:solidFill>
                <a:latin typeface="Arial" panose="020B0604020202020204" pitchFamily="34" charset="0"/>
              </a:defRPr>
            </a:lvl2pPr>
            <a:lvl3pPr marL="1143000" indent="-228600" defTabSz="900113">
              <a:defRPr sz="3200">
                <a:solidFill>
                  <a:schemeClr val="tx1"/>
                </a:solidFill>
                <a:latin typeface="Arial" panose="020B0604020202020204" pitchFamily="34" charset="0"/>
              </a:defRPr>
            </a:lvl3pPr>
            <a:lvl4pPr marL="1600200" indent="-228600" defTabSz="900113">
              <a:defRPr sz="3200">
                <a:solidFill>
                  <a:schemeClr val="tx1"/>
                </a:solidFill>
                <a:latin typeface="Arial" panose="020B0604020202020204" pitchFamily="34" charset="0"/>
              </a:defRPr>
            </a:lvl4pPr>
            <a:lvl5pPr marL="2057400" indent="-228600" defTabSz="900113">
              <a:defRPr sz="3200">
                <a:solidFill>
                  <a:schemeClr val="tx1"/>
                </a:solidFill>
                <a:latin typeface="Arial" panose="020B0604020202020204" pitchFamily="34" charset="0"/>
              </a:defRPr>
            </a:lvl5pPr>
            <a:lvl6pPr marL="2514600" indent="-228600" defTabSz="900113"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00113"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00113"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00113" eaLnBrk="0" fontAlgn="base" hangingPunct="0">
              <a:spcBef>
                <a:spcPct val="0"/>
              </a:spcBef>
              <a:spcAft>
                <a:spcPct val="0"/>
              </a:spcAft>
              <a:defRPr sz="3200">
                <a:solidFill>
                  <a:schemeClr val="tx1"/>
                </a:solidFill>
                <a:latin typeface="Arial" panose="020B0604020202020204" pitchFamily="34" charset="0"/>
              </a:defRPr>
            </a:lvl9pPr>
          </a:lstStyle>
          <a:p>
            <a:fld id="{94C24A73-853D-4684-9E30-72B6859EB102}" type="slidenum">
              <a:rPr lang="de-DE" altLang="zh-CN" sz="1100">
                <a:latin typeface="Times New Roman" panose="02020603050405020304" pitchFamily="18" charset="0"/>
              </a:rPr>
              <a:pPr/>
              <a:t>2</a:t>
            </a:fld>
            <a:endParaRPr lang="de-DE" altLang="zh-CN" sz="110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888147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3200">
                <a:solidFill>
                  <a:schemeClr val="tx1"/>
                </a:solidFill>
                <a:latin typeface="Arial" panose="020B0604020202020204" pitchFamily="34" charset="0"/>
              </a:defRPr>
            </a:lvl1pPr>
            <a:lvl2pPr marL="742950" indent="-285750" defTabSz="900113">
              <a:defRPr sz="3200">
                <a:solidFill>
                  <a:schemeClr val="tx1"/>
                </a:solidFill>
                <a:latin typeface="Arial" panose="020B0604020202020204" pitchFamily="34" charset="0"/>
              </a:defRPr>
            </a:lvl2pPr>
            <a:lvl3pPr marL="1143000" indent="-228600" defTabSz="900113">
              <a:defRPr sz="3200">
                <a:solidFill>
                  <a:schemeClr val="tx1"/>
                </a:solidFill>
                <a:latin typeface="Arial" panose="020B0604020202020204" pitchFamily="34" charset="0"/>
              </a:defRPr>
            </a:lvl3pPr>
            <a:lvl4pPr marL="1600200" indent="-228600" defTabSz="900113">
              <a:defRPr sz="3200">
                <a:solidFill>
                  <a:schemeClr val="tx1"/>
                </a:solidFill>
                <a:latin typeface="Arial" panose="020B0604020202020204" pitchFamily="34" charset="0"/>
              </a:defRPr>
            </a:lvl4pPr>
            <a:lvl5pPr marL="2057400" indent="-228600" defTabSz="900113">
              <a:defRPr sz="3200">
                <a:solidFill>
                  <a:schemeClr val="tx1"/>
                </a:solidFill>
                <a:latin typeface="Arial" panose="020B0604020202020204" pitchFamily="34" charset="0"/>
              </a:defRPr>
            </a:lvl5pPr>
            <a:lvl6pPr marL="2514600" indent="-228600" defTabSz="900113"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00113"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00113"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00113" eaLnBrk="0" fontAlgn="base" hangingPunct="0">
              <a:spcBef>
                <a:spcPct val="0"/>
              </a:spcBef>
              <a:spcAft>
                <a:spcPct val="0"/>
              </a:spcAft>
              <a:defRPr sz="3200">
                <a:solidFill>
                  <a:schemeClr val="tx1"/>
                </a:solidFill>
                <a:latin typeface="Arial" panose="020B0604020202020204" pitchFamily="34" charset="0"/>
              </a:defRPr>
            </a:lvl9pPr>
          </a:lstStyle>
          <a:p>
            <a:fld id="{D2429C0C-8EB1-4345-AAC7-0AC01EE0E6B9}" type="slidenum">
              <a:rPr lang="de-DE" altLang="zh-CN" sz="1100">
                <a:latin typeface="Times New Roman" panose="02020603050405020304" pitchFamily="18" charset="0"/>
              </a:rPr>
              <a:pPr/>
              <a:t>12</a:t>
            </a:fld>
            <a:endParaRPr lang="de-DE" altLang="zh-CN" sz="1100">
              <a:latin typeface="Times New Roman" panose="02020603050405020304"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755084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060746780"/>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25089660"/>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40588" y="228600"/>
            <a:ext cx="2284412"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2588" y="228600"/>
            <a:ext cx="67056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92409430"/>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65733910"/>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558192799"/>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2588" y="1295400"/>
            <a:ext cx="4456112"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91100" y="1295400"/>
            <a:ext cx="4457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15640409"/>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83016857"/>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947713022"/>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67014913"/>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642551250"/>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706461530"/>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9" name="Rectangle 25"/>
          <p:cNvSpPr>
            <a:spLocks noChangeArrowheads="1"/>
          </p:cNvSpPr>
          <p:nvPr/>
        </p:nvSpPr>
        <p:spPr bwMode="auto">
          <a:xfrm>
            <a:off x="7866063" y="6477000"/>
            <a:ext cx="1214437" cy="454025"/>
          </a:xfrm>
          <a:prstGeom prst="rect">
            <a:avLst/>
          </a:prstGeom>
          <a:noFill/>
          <a:ln w="9525">
            <a:noFill/>
            <a:miter lim="800000"/>
            <a:headEnd/>
            <a:tailEnd/>
          </a:ln>
          <a:effectLst/>
        </p:spPr>
        <p:txBody>
          <a:bodyPr/>
          <a:lstStyle>
            <a:lvl1pPr marL="342900" indent="-342900">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spcBef>
                <a:spcPct val="20000"/>
              </a:spcBef>
            </a:pPr>
            <a:r>
              <a:rPr lang="en-GB" altLang="zh-CN" sz="1400">
                <a:effectLst/>
                <a:ea typeface="宋体" panose="02010600030101010101" pitchFamily="2" charset="-122"/>
              </a:rPr>
              <a:t>Page </a:t>
            </a:r>
            <a:fld id="{3382801D-C7DA-44B2-A776-E489F9CC4D12}" type="slidenum">
              <a:rPr lang="en-GB" altLang="zh-CN" sz="1400">
                <a:effectLst/>
                <a:ea typeface="宋体" panose="02010600030101010101" pitchFamily="2" charset="-122"/>
              </a:rPr>
              <a:pPr>
                <a:spcBef>
                  <a:spcPct val="20000"/>
                </a:spcBef>
              </a:pPr>
              <a:t>‹#›</a:t>
            </a:fld>
            <a:endParaRPr lang="en-GB" altLang="zh-CN" sz="1400">
              <a:effectLst/>
              <a:ea typeface="宋体" panose="02010600030101010101" pitchFamily="2" charset="-122"/>
            </a:endParaRPr>
          </a:p>
        </p:txBody>
      </p:sp>
      <p:sp>
        <p:nvSpPr>
          <p:cNvPr id="1050" name="Text Box 26"/>
          <p:cNvSpPr txBox="1">
            <a:spLocks noChangeArrowheads="1"/>
          </p:cNvSpPr>
          <p:nvPr/>
        </p:nvSpPr>
        <p:spPr bwMode="auto">
          <a:xfrm>
            <a:off x="963613" y="6477000"/>
            <a:ext cx="6503987" cy="381000"/>
          </a:xfrm>
          <a:prstGeom prst="rect">
            <a:avLst/>
          </a:prstGeom>
          <a:noFill/>
          <a:ln w="9525">
            <a:noFill/>
            <a:miter lim="800000"/>
            <a:headEnd/>
            <a:tailEnd/>
          </a:ln>
          <a:effectLst/>
        </p:spPr>
        <p:txBody>
          <a:bodyPr/>
          <a:lstStyle/>
          <a:p>
            <a:pPr marL="342900" indent="-342900">
              <a:spcBef>
                <a:spcPct val="20000"/>
              </a:spcBef>
              <a:defRPr/>
            </a:pPr>
            <a:r>
              <a:rPr lang="en-GB" altLang="zh-CN" sz="1200">
                <a:solidFill>
                  <a:srgbClr val="000000"/>
                </a:solidFill>
                <a:effectLst/>
                <a:latin typeface="Arial" charset="0"/>
                <a:ea typeface="宋体" pitchFamily="2" charset="-122"/>
              </a:rPr>
              <a:t>Wireless Signal Processing &amp; Network Lab (WSPN)</a:t>
            </a:r>
            <a:r>
              <a:rPr lang="de-DE" altLang="zh-CN" sz="1200">
                <a:solidFill>
                  <a:srgbClr val="000000"/>
                </a:solidFill>
                <a:effectLst/>
                <a:latin typeface="Arial" charset="0"/>
                <a:ea typeface="宋体" pitchFamily="2" charset="-122"/>
              </a:rPr>
              <a:t>, Beijing University of Posts&amp;Telecomms</a:t>
            </a:r>
            <a:endParaRPr lang="en-GB" altLang="zh-CN" sz="1200">
              <a:solidFill>
                <a:srgbClr val="000000"/>
              </a:solidFill>
              <a:effectLst/>
              <a:latin typeface="Arial" charset="0"/>
              <a:ea typeface="宋体" pitchFamily="2" charset="-122"/>
            </a:endParaRPr>
          </a:p>
        </p:txBody>
      </p:sp>
      <p:sp>
        <p:nvSpPr>
          <p:cNvPr id="1053" name="Rectangle 29"/>
          <p:cNvSpPr>
            <a:spLocks noGrp="1" noChangeArrowheads="1"/>
          </p:cNvSpPr>
          <p:nvPr>
            <p:ph type="title"/>
          </p:nvPr>
        </p:nvSpPr>
        <p:spPr bwMode="auto">
          <a:xfrm>
            <a:off x="1524000" y="228600"/>
            <a:ext cx="8001000" cy="838200"/>
          </a:xfrm>
          <a:prstGeom prst="rect">
            <a:avLst/>
          </a:prstGeom>
          <a:noFill/>
          <a:ln w="9525">
            <a:noFill/>
            <a:miter lim="800000"/>
            <a:headEnd/>
            <a:tailEnd/>
          </a:ln>
          <a:effectLst>
            <a:outerShdw dist="1796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en-US" altLang="zh-CN" smtClean="0"/>
              <a:t>Title</a:t>
            </a:r>
          </a:p>
        </p:txBody>
      </p:sp>
      <p:sp>
        <p:nvSpPr>
          <p:cNvPr id="1031" name="Rectangle 30"/>
          <p:cNvSpPr>
            <a:spLocks noGrp="1" noChangeArrowheads="1"/>
          </p:cNvSpPr>
          <p:nvPr>
            <p:ph type="body" idx="1"/>
          </p:nvPr>
        </p:nvSpPr>
        <p:spPr bwMode="auto">
          <a:xfrm>
            <a:off x="382588" y="1295400"/>
            <a:ext cx="9066212"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1st</a:t>
            </a:r>
          </a:p>
          <a:p>
            <a:pPr lvl="1"/>
            <a:r>
              <a:rPr lang="en-US" altLang="zh-CN" smtClean="0"/>
              <a:t>2nd</a:t>
            </a:r>
          </a:p>
          <a:p>
            <a:pPr lvl="2"/>
            <a:r>
              <a:rPr lang="en-US" altLang="zh-CN" smtClean="0"/>
              <a:t>3rd</a:t>
            </a:r>
          </a:p>
          <a:p>
            <a:pPr lvl="3"/>
            <a:r>
              <a:rPr lang="en-US" altLang="zh-CN" smtClean="0"/>
              <a:t>4th</a:t>
            </a:r>
          </a:p>
          <a:p>
            <a:pPr lvl="4"/>
            <a:r>
              <a:rPr lang="en-US" altLang="zh-CN" smtClean="0"/>
              <a:t>5th</a:t>
            </a:r>
          </a:p>
        </p:txBody>
      </p:sp>
      <p:sp>
        <p:nvSpPr>
          <p:cNvPr id="1134" name="Line 110"/>
          <p:cNvSpPr>
            <a:spLocks noChangeShapeType="1"/>
          </p:cNvSpPr>
          <p:nvPr/>
        </p:nvSpPr>
        <p:spPr bwMode="auto">
          <a:xfrm>
            <a:off x="0" y="1219200"/>
            <a:ext cx="9906000" cy="0"/>
          </a:xfrm>
          <a:prstGeom prst="line">
            <a:avLst/>
          </a:prstGeom>
          <a:noFill/>
          <a:ln w="28575">
            <a:solidFill>
              <a:schemeClr val="accent2"/>
            </a:solidFill>
            <a:round/>
            <a:headEnd/>
            <a:tailEnd/>
          </a:ln>
          <a:effectLst/>
        </p:spPr>
        <p:txBody>
          <a:bodyPr wrap="none" anchor="ctr"/>
          <a:lstStyle/>
          <a:p>
            <a:pPr>
              <a:defRPr/>
            </a:pPr>
            <a:endParaRPr lang="zh-CN" altLang="en-US">
              <a:latin typeface="Arial" charset="0"/>
            </a:endParaRPr>
          </a:p>
        </p:txBody>
      </p:sp>
      <p:sp>
        <p:nvSpPr>
          <p:cNvPr id="1135" name="Line 111"/>
          <p:cNvSpPr>
            <a:spLocks noChangeShapeType="1"/>
          </p:cNvSpPr>
          <p:nvPr/>
        </p:nvSpPr>
        <p:spPr bwMode="auto">
          <a:xfrm>
            <a:off x="0" y="6400800"/>
            <a:ext cx="9906000" cy="0"/>
          </a:xfrm>
          <a:prstGeom prst="line">
            <a:avLst/>
          </a:prstGeom>
          <a:noFill/>
          <a:ln w="28575">
            <a:solidFill>
              <a:schemeClr val="accent2"/>
            </a:solidFill>
            <a:round/>
            <a:headEnd/>
            <a:tailEnd/>
          </a:ln>
          <a:effectLst/>
        </p:spPr>
        <p:txBody>
          <a:bodyPr wrap="none" anchor="ctr"/>
          <a:lstStyle/>
          <a:p>
            <a:pPr>
              <a:defRPr/>
            </a:pPr>
            <a:endParaRPr lang="zh-CN" altLang="en-US">
              <a:latin typeface="Arial" charset="0"/>
            </a:endParaRPr>
          </a:p>
        </p:txBody>
      </p:sp>
      <p:sp>
        <p:nvSpPr>
          <p:cNvPr id="1140" name="Rectangle 116"/>
          <p:cNvSpPr>
            <a:spLocks noChangeArrowheads="1"/>
          </p:cNvSpPr>
          <p:nvPr/>
        </p:nvSpPr>
        <p:spPr bwMode="auto">
          <a:xfrm>
            <a:off x="4567238" y="3062288"/>
            <a:ext cx="9906000" cy="0"/>
          </a:xfrm>
          <a:prstGeom prst="rect">
            <a:avLst/>
          </a:prstGeom>
          <a:noFill/>
          <a:ln w="9525">
            <a:noFill/>
            <a:miter lim="800000"/>
            <a:headEnd/>
            <a:tailEnd/>
          </a:ln>
          <a:effectLst/>
        </p:spPr>
        <p:txBody>
          <a:bodyPr>
            <a:spAutoFit/>
          </a:bodyPr>
          <a:lstStyle/>
          <a:p>
            <a:pPr>
              <a:defRPr/>
            </a:pPr>
            <a:endParaRPr lang="zh-CN" altLang="en-US">
              <a:effectLst>
                <a:outerShdw blurRad="38100" dist="38100" dir="2700000" algn="tl">
                  <a:srgbClr val="C0C0C0"/>
                </a:outerShdw>
              </a:effectLst>
              <a:latin typeface="Arial" charset="0"/>
              <a:ea typeface="宋体" pitchFamily="2" charset="-122"/>
            </a:endParaRPr>
          </a:p>
        </p:txBody>
      </p:sp>
      <p:graphicFrame>
        <p:nvGraphicFramePr>
          <p:cNvPr id="1026" name="Object 115"/>
          <p:cNvGraphicFramePr>
            <a:graphicFrameLocks noChangeAspect="1"/>
          </p:cNvGraphicFramePr>
          <p:nvPr/>
        </p:nvGraphicFramePr>
        <p:xfrm>
          <a:off x="304800" y="152400"/>
          <a:ext cx="990600" cy="941388"/>
        </p:xfrm>
        <a:graphic>
          <a:graphicData uri="http://schemas.openxmlformats.org/presentationml/2006/ole">
            <mc:AlternateContent xmlns:mc="http://schemas.openxmlformats.org/markup-compatibility/2006">
              <mc:Choice xmlns:v="urn:schemas-microsoft-com:vml" Requires="v">
                <p:oleObj spid="_x0000_s1048" r:id="rId14" imgW="771429" imgH="733333" progId="Paint.Picture">
                  <p:embed/>
                </p:oleObj>
              </mc:Choice>
              <mc:Fallback>
                <p:oleObj r:id="rId14" imgW="771429" imgH="733333" progId="Paint.Picture">
                  <p:embed/>
                  <p:pic>
                    <p:nvPicPr>
                      <p:cNvPr id="0" name="Object 1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4800" y="152400"/>
                        <a:ext cx="990600" cy="941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txStyles>
    <p:titleStyle>
      <a:lvl1pPr algn="ctr" rtl="0" eaLnBrk="0" fontAlgn="base" hangingPunct="0">
        <a:spcBef>
          <a:spcPct val="0"/>
        </a:spcBef>
        <a:spcAft>
          <a:spcPct val="0"/>
        </a:spcAft>
        <a:defRPr sz="4000" b="1">
          <a:solidFill>
            <a:schemeClr val="accent2"/>
          </a:solidFill>
          <a:latin typeface="+mj-lt"/>
          <a:ea typeface="+mj-ea"/>
          <a:cs typeface="+mj-cs"/>
        </a:defRPr>
      </a:lvl1pPr>
      <a:lvl2pPr algn="ctr" rtl="0" eaLnBrk="0" fontAlgn="base" hangingPunct="0">
        <a:spcBef>
          <a:spcPct val="0"/>
        </a:spcBef>
        <a:spcAft>
          <a:spcPct val="0"/>
        </a:spcAft>
        <a:defRPr sz="4000" b="1">
          <a:solidFill>
            <a:schemeClr val="accent2"/>
          </a:solidFill>
          <a:latin typeface="Arial Rounded MT Bold" pitchFamily="34" charset="0"/>
        </a:defRPr>
      </a:lvl2pPr>
      <a:lvl3pPr algn="ctr" rtl="0" eaLnBrk="0" fontAlgn="base" hangingPunct="0">
        <a:spcBef>
          <a:spcPct val="0"/>
        </a:spcBef>
        <a:spcAft>
          <a:spcPct val="0"/>
        </a:spcAft>
        <a:defRPr sz="4000" b="1">
          <a:solidFill>
            <a:schemeClr val="accent2"/>
          </a:solidFill>
          <a:latin typeface="Arial Rounded MT Bold" pitchFamily="34" charset="0"/>
        </a:defRPr>
      </a:lvl3pPr>
      <a:lvl4pPr algn="ctr" rtl="0" eaLnBrk="0" fontAlgn="base" hangingPunct="0">
        <a:spcBef>
          <a:spcPct val="0"/>
        </a:spcBef>
        <a:spcAft>
          <a:spcPct val="0"/>
        </a:spcAft>
        <a:defRPr sz="4000" b="1">
          <a:solidFill>
            <a:schemeClr val="accent2"/>
          </a:solidFill>
          <a:latin typeface="Arial Rounded MT Bold" pitchFamily="34" charset="0"/>
        </a:defRPr>
      </a:lvl4pPr>
      <a:lvl5pPr algn="ctr" rtl="0" eaLnBrk="0" fontAlgn="base" hangingPunct="0">
        <a:spcBef>
          <a:spcPct val="0"/>
        </a:spcBef>
        <a:spcAft>
          <a:spcPct val="0"/>
        </a:spcAft>
        <a:defRPr sz="4000" b="1">
          <a:solidFill>
            <a:schemeClr val="accent2"/>
          </a:solidFill>
          <a:latin typeface="Arial Rounded MT Bold" pitchFamily="34" charset="0"/>
        </a:defRPr>
      </a:lvl5pPr>
      <a:lvl6pPr marL="457200" algn="ctr" rtl="0" eaLnBrk="0" fontAlgn="base" hangingPunct="0">
        <a:spcBef>
          <a:spcPct val="0"/>
        </a:spcBef>
        <a:spcAft>
          <a:spcPct val="0"/>
        </a:spcAft>
        <a:defRPr sz="4000" b="1">
          <a:solidFill>
            <a:schemeClr val="accent2"/>
          </a:solidFill>
          <a:latin typeface="Arial Rounded MT Bold" pitchFamily="34" charset="0"/>
        </a:defRPr>
      </a:lvl6pPr>
      <a:lvl7pPr marL="914400" algn="ctr" rtl="0" eaLnBrk="0" fontAlgn="base" hangingPunct="0">
        <a:spcBef>
          <a:spcPct val="0"/>
        </a:spcBef>
        <a:spcAft>
          <a:spcPct val="0"/>
        </a:spcAft>
        <a:defRPr sz="4000" b="1">
          <a:solidFill>
            <a:schemeClr val="accent2"/>
          </a:solidFill>
          <a:latin typeface="Arial Rounded MT Bold" pitchFamily="34" charset="0"/>
        </a:defRPr>
      </a:lvl7pPr>
      <a:lvl8pPr marL="1371600" algn="ctr" rtl="0" eaLnBrk="0" fontAlgn="base" hangingPunct="0">
        <a:spcBef>
          <a:spcPct val="0"/>
        </a:spcBef>
        <a:spcAft>
          <a:spcPct val="0"/>
        </a:spcAft>
        <a:defRPr sz="4000" b="1">
          <a:solidFill>
            <a:schemeClr val="accent2"/>
          </a:solidFill>
          <a:latin typeface="Arial Rounded MT Bold" pitchFamily="34" charset="0"/>
        </a:defRPr>
      </a:lvl8pPr>
      <a:lvl9pPr marL="1828800" algn="ctr" rtl="0" eaLnBrk="0" fontAlgn="base" hangingPunct="0">
        <a:spcBef>
          <a:spcPct val="0"/>
        </a:spcBef>
        <a:spcAft>
          <a:spcPct val="0"/>
        </a:spcAft>
        <a:defRPr sz="4000" b="1">
          <a:solidFill>
            <a:schemeClr val="accent2"/>
          </a:solidFill>
          <a:latin typeface="Arial Rounded MT Bold" pitchFamily="34" charset="0"/>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r"/>
        <a:defRPr sz="2200">
          <a:solidFill>
            <a:schemeClr val="tx1"/>
          </a:solidFill>
          <a:latin typeface="+mn-lt"/>
          <a:ea typeface="+mn-ea"/>
          <a:cs typeface="+mn-cs"/>
        </a:defRPr>
      </a:lvl1pPr>
      <a:lvl2pPr marL="841375" indent="-384175" algn="l" rtl="0" eaLnBrk="0" fontAlgn="base" hangingPunct="0">
        <a:spcBef>
          <a:spcPct val="20000"/>
        </a:spcBef>
        <a:spcAft>
          <a:spcPct val="0"/>
        </a:spcAft>
        <a:buClr>
          <a:schemeClr val="accent2"/>
        </a:buClr>
        <a:buFont typeface="Symbol" panose="05050102010706020507" pitchFamily="18" charset="2"/>
        <a:buChar char="Þ"/>
        <a:defRPr sz="2200">
          <a:solidFill>
            <a:schemeClr val="tx1"/>
          </a:solidFill>
          <a:latin typeface="+mn-lt"/>
        </a:defRPr>
      </a:lvl2pPr>
      <a:lvl3pPr marL="1184275" indent="-228600" algn="l" rtl="0" eaLnBrk="0" fontAlgn="base" hangingPunct="0">
        <a:spcBef>
          <a:spcPct val="20000"/>
        </a:spcBef>
        <a:spcAft>
          <a:spcPct val="0"/>
        </a:spcAft>
        <a:buClr>
          <a:schemeClr val="accent2"/>
        </a:buClr>
        <a:buChar char="•"/>
        <a:defRPr sz="2000">
          <a:solidFill>
            <a:schemeClr val="tx1"/>
          </a:solidFill>
          <a:latin typeface="+mn-lt"/>
        </a:defRPr>
      </a:lvl3pPr>
      <a:lvl4pPr marL="1603375" indent="-228600" algn="l" rtl="0" eaLnBrk="0" fontAlgn="base" hangingPunct="0">
        <a:spcBef>
          <a:spcPct val="20000"/>
        </a:spcBef>
        <a:spcAft>
          <a:spcPct val="0"/>
        </a:spcAft>
        <a:buClr>
          <a:schemeClr val="accent2"/>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sz="2000">
          <a:solidFill>
            <a:schemeClr val="tx1"/>
          </a:solidFill>
          <a:latin typeface="+mn-lt"/>
        </a:defRPr>
      </a:lvl5pPr>
      <a:lvl6pPr marL="2514600" indent="-228600" algn="l" rtl="0" eaLnBrk="0" fontAlgn="base" hangingPunct="0">
        <a:spcBef>
          <a:spcPct val="20000"/>
        </a:spcBef>
        <a:spcAft>
          <a:spcPct val="0"/>
        </a:spcAft>
        <a:buClr>
          <a:schemeClr val="accent2"/>
        </a:buClr>
        <a:buChar char="»"/>
        <a:defRPr>
          <a:solidFill>
            <a:schemeClr val="tx1"/>
          </a:solidFill>
          <a:latin typeface="+mn-lt"/>
        </a:defRPr>
      </a:lvl6pPr>
      <a:lvl7pPr marL="2971800" indent="-228600" algn="l" rtl="0" eaLnBrk="0" fontAlgn="base" hangingPunct="0">
        <a:spcBef>
          <a:spcPct val="20000"/>
        </a:spcBef>
        <a:spcAft>
          <a:spcPct val="0"/>
        </a:spcAft>
        <a:buClr>
          <a:schemeClr val="accent2"/>
        </a:buClr>
        <a:buChar char="»"/>
        <a:defRPr>
          <a:solidFill>
            <a:schemeClr val="tx1"/>
          </a:solidFill>
          <a:latin typeface="+mn-lt"/>
        </a:defRPr>
      </a:lvl7pPr>
      <a:lvl8pPr marL="3429000" indent="-228600" algn="l" rtl="0" eaLnBrk="0" fontAlgn="base" hangingPunct="0">
        <a:spcBef>
          <a:spcPct val="20000"/>
        </a:spcBef>
        <a:spcAft>
          <a:spcPct val="0"/>
        </a:spcAft>
        <a:buClr>
          <a:schemeClr val="accent2"/>
        </a:buClr>
        <a:buChar char="»"/>
        <a:defRPr>
          <a:solidFill>
            <a:schemeClr val="tx1"/>
          </a:solidFill>
          <a:latin typeface="+mn-lt"/>
        </a:defRPr>
      </a:lvl8pPr>
      <a:lvl9pPr marL="3886200" indent="-228600" algn="l" rtl="0" eaLnBrk="0" fontAlgn="base" hangingPunct="0">
        <a:spcBef>
          <a:spcPct val="20000"/>
        </a:spcBef>
        <a:spcAft>
          <a:spcPct val="0"/>
        </a:spcAft>
        <a:buClr>
          <a:schemeClr val="accent2"/>
        </a:buClr>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22.bin"/><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1.w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20.bin"/><Relationship Id="rId14" Type="http://schemas.openxmlformats.org/officeDocument/2006/relationships/image" Target="../media/image25.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6.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3.emf"/><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5.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4.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450" y="0"/>
            <a:ext cx="5035550"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67" name="Rectangle 27"/>
          <p:cNvSpPr>
            <a:spLocks noGrp="1" noChangeArrowheads="1"/>
          </p:cNvSpPr>
          <p:nvPr>
            <p:ph type="title"/>
          </p:nvPr>
        </p:nvSpPr>
        <p:spPr>
          <a:xfrm>
            <a:off x="533400" y="1981200"/>
            <a:ext cx="8686800" cy="1519238"/>
          </a:xfrm>
        </p:spPr>
        <p:txBody>
          <a:bodyPr anchor="t"/>
          <a:lstStyle/>
          <a:p>
            <a:pPr>
              <a:defRPr/>
            </a:pPr>
            <a:r>
              <a:rPr lang="en-US" altLang="zh-CN" sz="5500" dirty="0" smtClean="0">
                <a:ea typeface="宋体" pitchFamily="2" charset="-122"/>
              </a:rPr>
              <a:t>MIMO</a:t>
            </a:r>
            <a:r>
              <a:rPr lang="zh-CN" altLang="en-US" sz="5500" dirty="0" smtClean="0">
                <a:ea typeface="宋体" pitchFamily="2" charset="-122"/>
              </a:rPr>
              <a:t>检测技术</a:t>
            </a:r>
            <a:r>
              <a:rPr lang="zh-CN" altLang="fi-FI" dirty="0" smtClean="0">
                <a:ea typeface="宋体" pitchFamily="2" charset="-122"/>
              </a:rPr>
              <a:t/>
            </a:r>
            <a:br>
              <a:rPr lang="zh-CN" altLang="fi-FI" dirty="0" smtClean="0">
                <a:ea typeface="宋体" pitchFamily="2" charset="-122"/>
              </a:rPr>
            </a:br>
            <a:endParaRPr lang="zh-CN" altLang="en-GB" dirty="0" smtClean="0">
              <a:ea typeface="宋体" pitchFamily="2" charset="-122"/>
            </a:endParaRPr>
          </a:p>
        </p:txBody>
      </p:sp>
      <p:sp>
        <p:nvSpPr>
          <p:cNvPr id="20484" name="Text Box 34"/>
          <p:cNvSpPr txBox="1">
            <a:spLocks noChangeArrowheads="1"/>
          </p:cNvSpPr>
          <p:nvPr/>
        </p:nvSpPr>
        <p:spPr bwMode="auto">
          <a:xfrm>
            <a:off x="3584575" y="4191000"/>
            <a:ext cx="571341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r">
              <a:spcBef>
                <a:spcPct val="50000"/>
              </a:spcBef>
            </a:pPr>
            <a:r>
              <a:rPr lang="zh-CN" altLang="en-US" sz="2400" b="1" dirty="0" smtClean="0">
                <a:solidFill>
                  <a:schemeClr val="accent2"/>
                </a:solidFill>
                <a:effectLst/>
                <a:latin typeface="Arial Rounded MT Bold" panose="020F0704030504030204" pitchFamily="34" charset="0"/>
                <a:ea typeface="宋体" panose="02010600030101010101" pitchFamily="2" charset="-122"/>
              </a:rPr>
              <a:t>沙桐</a:t>
            </a:r>
            <a:endParaRPr lang="en-US" altLang="zh-CN" sz="2400" b="1" dirty="0" smtClean="0">
              <a:solidFill>
                <a:schemeClr val="accent2"/>
              </a:solidFill>
              <a:effectLst/>
              <a:latin typeface="Arial Rounded MT Bold" panose="020F0704030504030204" pitchFamily="34" charset="0"/>
              <a:ea typeface="宋体" panose="02010600030101010101" pitchFamily="2" charset="-122"/>
            </a:endParaRPr>
          </a:p>
          <a:p>
            <a:pPr algn="r">
              <a:spcBef>
                <a:spcPct val="50000"/>
              </a:spcBef>
            </a:pPr>
            <a:r>
              <a:rPr lang="en-US" altLang="zh-CN" sz="2400" b="1" dirty="0" err="1" smtClean="0">
                <a:solidFill>
                  <a:schemeClr val="accent2"/>
                </a:solidFill>
                <a:effectLst/>
                <a:latin typeface="Arial Rounded MT Bold" panose="020F0704030504030204" pitchFamily="34" charset="0"/>
                <a:ea typeface="宋体" panose="02010600030101010101" pitchFamily="2" charset="-122"/>
              </a:rPr>
              <a:t>shatong</a:t>
            </a:r>
            <a:r>
              <a:rPr lang="zh-CN" altLang="fi-FI" sz="2400" b="1" dirty="0" smtClean="0">
                <a:solidFill>
                  <a:schemeClr val="accent2"/>
                </a:solidFill>
                <a:effectLst/>
                <a:latin typeface="Arial Rounded MT Bold" panose="020F0704030504030204" pitchFamily="34" charset="0"/>
                <a:ea typeface="宋体" panose="02010600030101010101" pitchFamily="2" charset="-122"/>
              </a:rPr>
              <a:t>@</a:t>
            </a:r>
            <a:r>
              <a:rPr lang="fi-FI" altLang="zh-CN" sz="2400" b="1" dirty="0" smtClean="0">
                <a:solidFill>
                  <a:schemeClr val="accent2"/>
                </a:solidFill>
                <a:effectLst/>
                <a:latin typeface="Arial Rounded MT Bold" panose="020F0704030504030204" pitchFamily="34" charset="0"/>
                <a:ea typeface="宋体" panose="02010600030101010101" pitchFamily="2" charset="-122"/>
              </a:rPr>
              <a:t>bupt.edu.com</a:t>
            </a:r>
            <a:endParaRPr lang="en-US" altLang="zh-CN" sz="2400" b="1" dirty="0">
              <a:solidFill>
                <a:schemeClr val="accent2"/>
              </a:solidFill>
              <a:effectLst/>
              <a:latin typeface="Arial Rounded MT Bold" panose="020F0704030504030204" pitchFamily="3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最小均方误差（</a:t>
            </a:r>
            <a:r>
              <a:rPr lang="en-US" altLang="zh-CN" dirty="0" smtClean="0"/>
              <a:t>MMSE</a:t>
            </a:r>
            <a:r>
              <a:rPr lang="zh-CN" altLang="en-US" dirty="0" smtClean="0"/>
              <a:t>）检测</a:t>
            </a:r>
            <a:endParaRPr lang="zh-CN" altLang="en-US" dirty="0"/>
          </a:p>
        </p:txBody>
      </p:sp>
      <p:sp>
        <p:nvSpPr>
          <p:cNvPr id="3" name="内容占位符 2"/>
          <p:cNvSpPr>
            <a:spLocks noGrp="1"/>
          </p:cNvSpPr>
          <p:nvPr>
            <p:ph idx="1"/>
          </p:nvPr>
        </p:nvSpPr>
        <p:spPr>
          <a:xfrm>
            <a:off x="382588" y="1486237"/>
            <a:ext cx="9066212" cy="4838363"/>
          </a:xfrm>
        </p:spPr>
        <p:txBody>
          <a:bodyPr/>
          <a:lstStyle/>
          <a:p>
            <a:r>
              <a:rPr lang="zh-CN" altLang="en-US" dirty="0" smtClean="0"/>
              <a:t>令</a:t>
            </a:r>
            <a:endParaRPr lang="en-US" altLang="zh-CN" dirty="0" smtClean="0"/>
          </a:p>
          <a:p>
            <a:endParaRPr lang="en-US" altLang="zh-CN" dirty="0"/>
          </a:p>
          <a:p>
            <a:pPr marL="0" indent="0">
              <a:buNone/>
            </a:pPr>
            <a:endParaRPr lang="en-US" altLang="zh-CN" dirty="0"/>
          </a:p>
          <a:p>
            <a:endParaRPr lang="en-US" altLang="zh-CN" dirty="0" smtClean="0"/>
          </a:p>
          <a:p>
            <a:r>
              <a:rPr lang="zh-CN" altLang="en-US" dirty="0" smtClean="0"/>
              <a:t>计算梯度为零时</a:t>
            </a:r>
            <a:r>
              <a:rPr lang="en-US" altLang="zh-CN" dirty="0" smtClean="0"/>
              <a:t>G</a:t>
            </a:r>
            <a:r>
              <a:rPr lang="zh-CN" altLang="en-US" dirty="0" smtClean="0"/>
              <a:t>的值：</a:t>
            </a:r>
            <a:endParaRPr lang="en-US" altLang="zh-CN" dirty="0" smtClean="0"/>
          </a:p>
          <a:p>
            <a:endParaRPr lang="en-US" altLang="zh-CN" dirty="0"/>
          </a:p>
          <a:p>
            <a:endParaRPr lang="en-US" altLang="zh-CN" dirty="0" smtClean="0"/>
          </a:p>
          <a:p>
            <a:pPr marL="0" indent="0">
              <a:buNone/>
            </a:pPr>
            <a:endParaRPr lang="en-US" altLang="zh-CN" dirty="0" smtClean="0"/>
          </a:p>
          <a:p>
            <a:endParaRPr lang="en-US" altLang="zh-CN" dirty="0" smtClean="0"/>
          </a:p>
          <a:p>
            <a:r>
              <a:rPr lang="zh-CN" altLang="en-US" dirty="0" smtClean="0"/>
              <a:t>对输出向量进行归一化处理</a:t>
            </a:r>
            <a:endParaRPr lang="en-US" altLang="zh-CN" dirty="0" smtClean="0"/>
          </a:p>
          <a:p>
            <a:endParaRPr lang="en-US" altLang="zh-CN" dirty="0"/>
          </a:p>
          <a:p>
            <a:endParaRPr lang="zh-CN" altLang="en-US" dirty="0"/>
          </a:p>
        </p:txBody>
      </p:sp>
      <p:sp>
        <p:nvSpPr>
          <p:cNvPr id="4" name="Rectangle 2"/>
          <p:cNvSpPr>
            <a:spLocks noChangeArrowheads="1"/>
          </p:cNvSpPr>
          <p:nvPr/>
        </p:nvSpPr>
        <p:spPr bwMode="auto">
          <a:xfrm>
            <a:off x="1208583" y="1293495"/>
            <a:ext cx="20924678" cy="4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027680210"/>
              </p:ext>
            </p:extLst>
          </p:nvPr>
        </p:nvGraphicFramePr>
        <p:xfrm>
          <a:off x="1220465" y="1302335"/>
          <a:ext cx="1191120" cy="840790"/>
        </p:xfrm>
        <a:graphic>
          <a:graphicData uri="http://schemas.openxmlformats.org/presentationml/2006/ole">
            <mc:AlternateContent xmlns:mc="http://schemas.openxmlformats.org/markup-compatibility/2006">
              <mc:Choice xmlns:v="urn:schemas-microsoft-com:vml" Requires="v">
                <p:oleObj spid="_x0000_s71773" name="Equation" r:id="rId3" imgW="647700" imgH="457200" progId="Equation.DSMT4">
                  <p:embed/>
                </p:oleObj>
              </mc:Choice>
              <mc:Fallback>
                <p:oleObj name="Equation" r:id="rId3" imgW="647700" imgH="457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0465" y="1302335"/>
                        <a:ext cx="1191120" cy="840790"/>
                      </a:xfrm>
                      <a:prstGeom prst="rect">
                        <a:avLst/>
                      </a:prstGeom>
                      <a:noFill/>
                    </p:spPr>
                  </p:pic>
                </p:oleObj>
              </mc:Fallback>
            </mc:AlternateContent>
          </a:graphicData>
        </a:graphic>
      </p:graphicFrame>
      <p:sp>
        <p:nvSpPr>
          <p:cNvPr id="6" name="Rectangle 4"/>
          <p:cNvSpPr>
            <a:spLocks noChangeArrowheads="1"/>
          </p:cNvSpPr>
          <p:nvPr/>
        </p:nvSpPr>
        <p:spPr bwMode="auto">
          <a:xfrm>
            <a:off x="776534" y="2237110"/>
            <a:ext cx="1227576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704172322"/>
              </p:ext>
            </p:extLst>
          </p:nvPr>
        </p:nvGraphicFramePr>
        <p:xfrm>
          <a:off x="1603037" y="2311214"/>
          <a:ext cx="5853957" cy="535536"/>
        </p:xfrm>
        <a:graphic>
          <a:graphicData uri="http://schemas.openxmlformats.org/presentationml/2006/ole">
            <mc:AlternateContent xmlns:mc="http://schemas.openxmlformats.org/markup-compatibility/2006">
              <mc:Choice xmlns:v="urn:schemas-microsoft-com:vml" Requires="v">
                <p:oleObj spid="_x0000_s71774" name="Equation" r:id="rId5" imgW="3022600" imgH="279400" progId="Equation.DSMT4">
                  <p:embed/>
                </p:oleObj>
              </mc:Choice>
              <mc:Fallback>
                <p:oleObj name="Equation" r:id="rId5" imgW="3022600" imgH="2794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3037" y="2311214"/>
                        <a:ext cx="5853957" cy="535536"/>
                      </a:xfrm>
                      <a:prstGeom prst="rect">
                        <a:avLst/>
                      </a:prstGeom>
                      <a:noFill/>
                    </p:spPr>
                  </p:pic>
                </p:oleObj>
              </mc:Fallback>
            </mc:AlternateContent>
          </a:graphicData>
        </a:graphic>
      </p:graphicFrame>
      <p:sp>
        <p:nvSpPr>
          <p:cNvPr id="8" name="Rectangle 8"/>
          <p:cNvSpPr>
            <a:spLocks noChangeArrowheads="1"/>
          </p:cNvSpPr>
          <p:nvPr/>
        </p:nvSpPr>
        <p:spPr bwMode="auto">
          <a:xfrm>
            <a:off x="1712640" y="3583904"/>
            <a:ext cx="1624663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75884206"/>
              </p:ext>
            </p:extLst>
          </p:nvPr>
        </p:nvGraphicFramePr>
        <p:xfrm>
          <a:off x="2336733" y="3761106"/>
          <a:ext cx="4547017" cy="686692"/>
        </p:xfrm>
        <a:graphic>
          <a:graphicData uri="http://schemas.openxmlformats.org/presentationml/2006/ole">
            <mc:AlternateContent xmlns:mc="http://schemas.openxmlformats.org/markup-compatibility/2006">
              <mc:Choice xmlns:v="urn:schemas-microsoft-com:vml" Requires="v">
                <p:oleObj spid="_x0000_s71775" name="Equation" r:id="rId7" imgW="2336800" imgH="355600" progId="Equation.DSMT4">
                  <p:embed/>
                </p:oleObj>
              </mc:Choice>
              <mc:Fallback>
                <p:oleObj name="Equation" r:id="rId7" imgW="2336800" imgH="3556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6733" y="3761106"/>
                        <a:ext cx="4547017" cy="686692"/>
                      </a:xfrm>
                      <a:prstGeom prst="rect">
                        <a:avLst/>
                      </a:prstGeom>
                      <a:noFill/>
                    </p:spPr>
                  </p:pic>
                </p:oleObj>
              </mc:Fallback>
            </mc:AlternateContent>
          </a:graphicData>
        </a:graphic>
      </p:graphicFrame>
      <p:sp>
        <p:nvSpPr>
          <p:cNvPr id="10" name="Rectangle 10"/>
          <p:cNvSpPr>
            <a:spLocks noChangeArrowheads="1"/>
          </p:cNvSpPr>
          <p:nvPr/>
        </p:nvSpPr>
        <p:spPr bwMode="auto">
          <a:xfrm>
            <a:off x="3080791" y="4277540"/>
            <a:ext cx="13389483" cy="63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12"/>
          <p:cNvSpPr>
            <a:spLocks noChangeArrowheads="1"/>
          </p:cNvSpPr>
          <p:nvPr/>
        </p:nvSpPr>
        <p:spPr bwMode="auto">
          <a:xfrm>
            <a:off x="947936" y="5685748"/>
            <a:ext cx="1997023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865387168"/>
              </p:ext>
            </p:extLst>
          </p:nvPr>
        </p:nvGraphicFramePr>
        <p:xfrm>
          <a:off x="2430199" y="5554265"/>
          <a:ext cx="1169090" cy="467637"/>
        </p:xfrm>
        <a:graphic>
          <a:graphicData uri="http://schemas.openxmlformats.org/presentationml/2006/ole">
            <mc:AlternateContent xmlns:mc="http://schemas.openxmlformats.org/markup-compatibility/2006">
              <mc:Choice xmlns:v="urn:schemas-microsoft-com:vml" Requires="v">
                <p:oleObj spid="_x0000_s71776" name="Equation" r:id="rId9" imgW="571252" imgH="228501" progId="Equation.DSMT4">
                  <p:embed/>
                </p:oleObj>
              </mc:Choice>
              <mc:Fallback>
                <p:oleObj name="Equation" r:id="rId9" imgW="571252" imgH="228501"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30199" y="5554265"/>
                        <a:ext cx="1169090" cy="467637"/>
                      </a:xfrm>
                      <a:prstGeom prst="rect">
                        <a:avLst/>
                      </a:prstGeom>
                      <a:noFill/>
                    </p:spPr>
                  </p:pic>
                </p:oleObj>
              </mc:Fallback>
            </mc:AlternateContent>
          </a:graphicData>
        </a:graphic>
      </p:graphicFrame>
      <p:sp>
        <p:nvSpPr>
          <p:cNvPr id="14" name="Rectangle 14"/>
          <p:cNvSpPr>
            <a:spLocks noChangeArrowheads="1"/>
          </p:cNvSpPr>
          <p:nvPr/>
        </p:nvSpPr>
        <p:spPr bwMode="auto">
          <a:xfrm>
            <a:off x="2665410" y="5468528"/>
            <a:ext cx="19585705" cy="48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1466302014"/>
              </p:ext>
            </p:extLst>
          </p:nvPr>
        </p:nvGraphicFramePr>
        <p:xfrm>
          <a:off x="4610242" y="5435944"/>
          <a:ext cx="2073315" cy="867023"/>
        </p:xfrm>
        <a:graphic>
          <a:graphicData uri="http://schemas.openxmlformats.org/presentationml/2006/ole">
            <mc:AlternateContent xmlns:mc="http://schemas.openxmlformats.org/markup-compatibility/2006">
              <mc:Choice xmlns:v="urn:schemas-microsoft-com:vml" Requires="v">
                <p:oleObj spid="_x0000_s71777" name="Equation" r:id="rId11" imgW="1054100" imgH="444500" progId="Equation.DSMT4">
                  <p:embed/>
                </p:oleObj>
              </mc:Choice>
              <mc:Fallback>
                <p:oleObj name="Equation" r:id="rId11" imgW="1054100" imgH="44450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10242" y="5435944"/>
                        <a:ext cx="2073315" cy="867023"/>
                      </a:xfrm>
                      <a:prstGeom prst="rect">
                        <a:avLst/>
                      </a:prstGeom>
                      <a:noFill/>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658078672"/>
              </p:ext>
            </p:extLst>
          </p:nvPr>
        </p:nvGraphicFramePr>
        <p:xfrm>
          <a:off x="2910595" y="4385408"/>
          <a:ext cx="2736304" cy="608067"/>
        </p:xfrm>
        <a:graphic>
          <a:graphicData uri="http://schemas.openxmlformats.org/presentationml/2006/ole">
            <mc:AlternateContent xmlns:mc="http://schemas.openxmlformats.org/markup-compatibility/2006">
              <mc:Choice xmlns:v="urn:schemas-microsoft-com:vml" Requires="v">
                <p:oleObj spid="_x0000_s71778" name="Equation" r:id="rId13" imgW="1459866" imgH="330057" progId="Equation.DSMT4">
                  <p:embed/>
                </p:oleObj>
              </mc:Choice>
              <mc:Fallback>
                <p:oleObj name="Equation" r:id="rId13" imgW="1459866" imgH="330057"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10595" y="4385408"/>
                        <a:ext cx="2736304" cy="608067"/>
                      </a:xfrm>
                      <a:prstGeom prst="rect">
                        <a:avLst/>
                      </a:prstGeom>
                      <a:noFill/>
                    </p:spPr>
                  </p:pic>
                </p:oleObj>
              </mc:Fallback>
            </mc:AlternateContent>
          </a:graphicData>
        </a:graphic>
      </p:graphicFrame>
    </p:spTree>
    <p:extLst>
      <p:ext uri="{BB962C8B-B14F-4D97-AF65-F5344CB8AC3E}">
        <p14:creationId xmlns:p14="http://schemas.microsoft.com/office/powerpoint/2010/main" val="2801258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算法比较</a:t>
            </a:r>
            <a:endParaRPr lang="zh-CN" altLang="en-US" dirty="0"/>
          </a:p>
        </p:txBody>
      </p:sp>
      <p:sp>
        <p:nvSpPr>
          <p:cNvPr id="3" name="内容占位符 2"/>
          <p:cNvSpPr>
            <a:spLocks noGrp="1"/>
          </p:cNvSpPr>
          <p:nvPr>
            <p:ph idx="1"/>
          </p:nvPr>
        </p:nvSpPr>
        <p:spPr/>
        <p:txBody>
          <a:bodyPr/>
          <a:lstStyle/>
          <a:p>
            <a:r>
              <a:rPr lang="zh-CN" altLang="en-US" dirty="0" smtClean="0"/>
              <a:t>检测算法比较</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zh-CN" dirty="0"/>
              <a:t>可以看出，</a:t>
            </a:r>
            <a:r>
              <a:rPr lang="en-US" altLang="zh-CN" dirty="0"/>
              <a:t>MMSE</a:t>
            </a:r>
            <a:r>
              <a:rPr lang="zh-CN" altLang="zh-CN" dirty="0"/>
              <a:t>检测相比</a:t>
            </a:r>
            <a:r>
              <a:rPr lang="en-US" altLang="zh-CN" dirty="0"/>
              <a:t>ZF</a:t>
            </a:r>
            <a:r>
              <a:rPr lang="zh-CN" altLang="zh-CN" dirty="0"/>
              <a:t>检测，考虑到了噪声的影响。在低信噪比的情况下，</a:t>
            </a:r>
            <a:r>
              <a:rPr lang="en-US" altLang="zh-CN" dirty="0"/>
              <a:t>MMSE</a:t>
            </a:r>
            <a:r>
              <a:rPr lang="zh-CN" altLang="zh-CN" dirty="0"/>
              <a:t>考虑到了对噪声的抑制问题，检测性能比</a:t>
            </a:r>
            <a:r>
              <a:rPr lang="en-US" altLang="zh-CN" dirty="0"/>
              <a:t>ZF</a:t>
            </a:r>
            <a:r>
              <a:rPr lang="zh-CN" altLang="zh-CN" dirty="0"/>
              <a:t>检测有提升；在高信噪比下，</a:t>
            </a:r>
            <a:r>
              <a:rPr lang="en-US" altLang="zh-CN" dirty="0"/>
              <a:t>MMSE</a:t>
            </a:r>
            <a:r>
              <a:rPr lang="zh-CN" altLang="zh-CN" dirty="0"/>
              <a:t>与</a:t>
            </a:r>
            <a:r>
              <a:rPr lang="en-US" altLang="zh-CN" dirty="0"/>
              <a:t>ZF</a:t>
            </a:r>
            <a:r>
              <a:rPr lang="zh-CN" altLang="zh-CN" dirty="0"/>
              <a:t>检测性能趋于一致。因为当噪声方差趋于</a:t>
            </a:r>
            <a:r>
              <a:rPr lang="en-US" altLang="zh-CN" dirty="0"/>
              <a:t>0</a:t>
            </a:r>
            <a:r>
              <a:rPr lang="zh-CN" altLang="zh-CN" dirty="0"/>
              <a:t>时，两者的</a:t>
            </a:r>
            <a:r>
              <a:rPr lang="en-US" altLang="zh-CN" dirty="0"/>
              <a:t>G</a:t>
            </a:r>
            <a:r>
              <a:rPr lang="zh-CN" altLang="zh-CN" dirty="0"/>
              <a:t>矩阵趋于相同</a:t>
            </a:r>
            <a:r>
              <a:rPr lang="zh-CN" altLang="zh-CN" dirty="0" smtClean="0"/>
              <a:t>。</a:t>
            </a:r>
            <a:endParaRPr lang="en-US" altLang="zh-CN" dirty="0" smtClean="0"/>
          </a:p>
          <a:p>
            <a:r>
              <a:rPr lang="zh-CN" altLang="en-US" dirty="0" smtClean="0"/>
              <a:t>从线性空间角度看，</a:t>
            </a:r>
            <a:r>
              <a:rPr lang="en-US" altLang="zh-CN" dirty="0" smtClean="0"/>
              <a:t>MMSE</a:t>
            </a:r>
            <a:r>
              <a:rPr lang="zh-CN" altLang="en-US" dirty="0" smtClean="0"/>
              <a:t>检测就是找到一个方向，虽然信号投影有所减少，但干扰在哪个方向上减少得更快，即可以最大化信干噪比。</a:t>
            </a:r>
            <a:endParaRPr lang="zh-CN" altLang="zh-CN" dirty="0"/>
          </a:p>
          <a:p>
            <a:endParaRPr lang="zh-CN" altLang="en-US" dirty="0"/>
          </a:p>
        </p:txBody>
      </p:sp>
      <p:sp>
        <p:nvSpPr>
          <p:cNvPr id="6" name="Rectangle 2"/>
          <p:cNvSpPr>
            <a:spLocks noChangeArrowheads="1"/>
          </p:cNvSpPr>
          <p:nvPr/>
        </p:nvSpPr>
        <p:spPr bwMode="auto">
          <a:xfrm>
            <a:off x="2288704" y="1844824"/>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018426112"/>
              </p:ext>
            </p:extLst>
          </p:nvPr>
        </p:nvGraphicFramePr>
        <p:xfrm>
          <a:off x="2144688" y="1844824"/>
          <a:ext cx="5253583" cy="1224136"/>
        </p:xfrm>
        <a:graphic>
          <a:graphicData uri="http://schemas.openxmlformats.org/presentationml/2006/ole">
            <mc:AlternateContent xmlns:mc="http://schemas.openxmlformats.org/markup-compatibility/2006">
              <mc:Choice xmlns:v="urn:schemas-microsoft-com:vml" Requires="v">
                <p:oleObj spid="_x0000_s72720" name="Equation" r:id="rId3" imgW="2946400" imgH="685800" progId="Equation.DSMT4">
                  <p:embed/>
                </p:oleObj>
              </mc:Choice>
              <mc:Fallback>
                <p:oleObj name="Equation" r:id="rId3" imgW="2946400" imgH="6858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4688" y="1844824"/>
                        <a:ext cx="5253583" cy="1224136"/>
                      </a:xfrm>
                      <a:prstGeom prst="rect">
                        <a:avLst/>
                      </a:prstGeom>
                      <a:noFill/>
                    </p:spPr>
                  </p:pic>
                </p:oleObj>
              </mc:Fallback>
            </mc:AlternateContent>
          </a:graphicData>
        </a:graphic>
      </p:graphicFrame>
    </p:spTree>
    <p:extLst>
      <p:ext uri="{BB962C8B-B14F-4D97-AF65-F5344CB8AC3E}">
        <p14:creationId xmlns:p14="http://schemas.microsoft.com/office/powerpoint/2010/main" val="114965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4" name="Rectangle 2"/>
          <p:cNvSpPr>
            <a:spLocks noGrp="1" noChangeArrowheads="1"/>
          </p:cNvSpPr>
          <p:nvPr>
            <p:ph type="title"/>
          </p:nvPr>
        </p:nvSpPr>
        <p:spPr/>
        <p:txBody>
          <a:bodyPr/>
          <a:lstStyle/>
          <a:p>
            <a:pPr>
              <a:defRPr/>
            </a:pPr>
            <a:endParaRPr lang="zh-CN" altLang="en-US" smtClean="0">
              <a:ea typeface="宋体" pitchFamily="2" charset="-122"/>
            </a:endParaRPr>
          </a:p>
        </p:txBody>
      </p:sp>
      <p:sp>
        <p:nvSpPr>
          <p:cNvPr id="25603" name="Rectangle 3"/>
          <p:cNvSpPr>
            <a:spLocks noGrp="1" noChangeArrowheads="1"/>
          </p:cNvSpPr>
          <p:nvPr>
            <p:ph type="body" idx="1"/>
          </p:nvPr>
        </p:nvSpPr>
        <p:spPr>
          <a:xfrm>
            <a:off x="3200400" y="2781300"/>
            <a:ext cx="3336925" cy="962025"/>
          </a:xfrm>
        </p:spPr>
        <p:txBody>
          <a:bodyPr/>
          <a:lstStyle/>
          <a:p>
            <a:pPr>
              <a:buFont typeface="Wingdings" panose="05000000000000000000" pitchFamily="2" charset="2"/>
              <a:buNone/>
            </a:pPr>
            <a:r>
              <a:rPr lang="en-US" altLang="zh-CN" sz="4800" smtClean="0">
                <a:latin typeface="华文彩云" panose="02010800040101010101" pitchFamily="2" charset="-122"/>
                <a:ea typeface="华文彩云" panose="02010800040101010101" pitchFamily="2" charset="-122"/>
              </a:rPr>
              <a:t>Thank you!</a:t>
            </a:r>
          </a:p>
        </p:txBody>
      </p:sp>
      <p:sp>
        <p:nvSpPr>
          <p:cNvPr id="25604" name="Rectangle 9"/>
          <p:cNvSpPr>
            <a:spLocks noChangeArrowheads="1"/>
          </p:cNvSpPr>
          <p:nvPr/>
        </p:nvSpPr>
        <p:spPr bwMode="auto">
          <a:xfrm>
            <a:off x="1208088" y="4464050"/>
            <a:ext cx="69850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marL="0" indent="0">
              <a:spcBef>
                <a:spcPct val="20000"/>
              </a:spcBef>
              <a:buClr>
                <a:schemeClr val="accent2"/>
              </a:buClr>
              <a:buSzPct val="80000"/>
            </a:pPr>
            <a:endParaRPr lang="zh-CN" altLang="en-US" sz="2200" dirty="0">
              <a:effectLst/>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18" name="Rectangle 2"/>
          <p:cNvSpPr>
            <a:spLocks noGrp="1" noChangeArrowheads="1"/>
          </p:cNvSpPr>
          <p:nvPr>
            <p:ph type="title"/>
          </p:nvPr>
        </p:nvSpPr>
        <p:spPr/>
        <p:txBody>
          <a:bodyPr/>
          <a:lstStyle/>
          <a:p>
            <a:pPr>
              <a:defRPr/>
            </a:pPr>
            <a:r>
              <a:rPr lang="en-US" altLang="zh-CN" dirty="0" smtClean="0">
                <a:ea typeface="宋体" pitchFamily="2" charset="-122"/>
              </a:rPr>
              <a:t>Outline</a:t>
            </a:r>
          </a:p>
        </p:txBody>
      </p:sp>
      <p:sp>
        <p:nvSpPr>
          <p:cNvPr id="21507" name="Rectangle 3"/>
          <p:cNvSpPr>
            <a:spLocks noGrp="1" noChangeArrowheads="1"/>
          </p:cNvSpPr>
          <p:nvPr>
            <p:ph type="body" idx="1"/>
          </p:nvPr>
        </p:nvSpPr>
        <p:spPr>
          <a:xfrm>
            <a:off x="382588" y="1295400"/>
            <a:ext cx="9066212" cy="3352800"/>
          </a:xfrm>
        </p:spPr>
        <p:txBody>
          <a:bodyPr/>
          <a:lstStyle/>
          <a:p>
            <a:r>
              <a:rPr lang="zh-CN" altLang="en-US" sz="3600" dirty="0" smtClean="0">
                <a:latin typeface="宋体" panose="02010600030101010101" pitchFamily="2" charset="-122"/>
                <a:ea typeface="宋体" panose="02010600030101010101" pitchFamily="2" charset="-122"/>
              </a:rPr>
              <a:t>零化技术</a:t>
            </a:r>
            <a:endParaRPr lang="zh-CN" altLang="en-US" sz="3600" dirty="0" smtClean="0">
              <a:ea typeface="宋体" panose="02010600030101010101" pitchFamily="2" charset="-122"/>
            </a:endParaRPr>
          </a:p>
          <a:p>
            <a:r>
              <a:rPr lang="zh-CN" altLang="en-US" sz="3600" dirty="0" smtClean="0">
                <a:latin typeface="宋体" panose="02010600030101010101" pitchFamily="2" charset="-122"/>
                <a:ea typeface="宋体" panose="02010600030101010101" pitchFamily="2" charset="-122"/>
              </a:rPr>
              <a:t>线性检测算法（</a:t>
            </a:r>
            <a:r>
              <a:rPr lang="en-US" altLang="zh-CN" sz="3600" dirty="0" smtClean="0">
                <a:latin typeface="宋体" panose="02010600030101010101" pitchFamily="2" charset="-122"/>
                <a:ea typeface="宋体" panose="02010600030101010101" pitchFamily="2" charset="-122"/>
              </a:rPr>
              <a:t>MF</a:t>
            </a:r>
            <a:r>
              <a:rPr lang="zh-CN" altLang="en-US" sz="3600" dirty="0" smtClean="0">
                <a:latin typeface="宋体" panose="02010600030101010101" pitchFamily="2" charset="-122"/>
                <a:ea typeface="宋体" panose="02010600030101010101" pitchFamily="2" charset="-122"/>
              </a:rPr>
              <a:t>、</a:t>
            </a:r>
            <a:r>
              <a:rPr lang="en-US" altLang="zh-CN" sz="3600" dirty="0" smtClean="0">
                <a:latin typeface="宋体" panose="02010600030101010101" pitchFamily="2" charset="-122"/>
                <a:ea typeface="宋体" panose="02010600030101010101" pitchFamily="2" charset="-122"/>
              </a:rPr>
              <a:t>ZF</a:t>
            </a:r>
            <a:r>
              <a:rPr lang="zh-CN" altLang="en-US" sz="3600" dirty="0" smtClean="0">
                <a:latin typeface="宋体" panose="02010600030101010101" pitchFamily="2" charset="-122"/>
                <a:ea typeface="宋体" panose="02010600030101010101" pitchFamily="2" charset="-122"/>
              </a:rPr>
              <a:t>、</a:t>
            </a:r>
            <a:r>
              <a:rPr lang="en-US" altLang="zh-CN" sz="3600" dirty="0" smtClean="0">
                <a:latin typeface="宋体" panose="02010600030101010101" pitchFamily="2" charset="-122"/>
                <a:ea typeface="宋体" panose="02010600030101010101" pitchFamily="2" charset="-122"/>
              </a:rPr>
              <a:t>MMSE</a:t>
            </a:r>
            <a:r>
              <a:rPr lang="zh-CN" altLang="en-US" sz="3600" dirty="0" smtClean="0">
                <a:latin typeface="宋体" panose="02010600030101010101" pitchFamily="2" charset="-122"/>
                <a:ea typeface="宋体" panose="02010600030101010101" pitchFamily="2" charset="-122"/>
              </a:rPr>
              <a:t>）</a:t>
            </a:r>
            <a:endParaRPr lang="zh-CN" altLang="en-US" sz="3600" dirty="0" smtClean="0">
              <a:ea typeface="宋体" panose="02010600030101010101" pitchFamily="2" charset="-122"/>
            </a:endParaRPr>
          </a:p>
          <a:p>
            <a:r>
              <a:rPr lang="zh-CN" altLang="en-US" sz="3600" dirty="0" smtClean="0">
                <a:ea typeface="宋体" panose="02010600030101010101" pitchFamily="2" charset="-122"/>
              </a:rPr>
              <a:t>算法比较</a:t>
            </a:r>
            <a:r>
              <a:rPr lang="en-US" altLang="zh-CN" sz="3600" dirty="0" smtClean="0">
                <a:ea typeface="宋体" panose="0201060003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线性检测</a:t>
            </a:r>
            <a:endParaRPr lang="zh-CN" altLang="en-US" dirty="0"/>
          </a:p>
        </p:txBody>
      </p:sp>
      <p:sp>
        <p:nvSpPr>
          <p:cNvPr id="3" name="内容占位符 2"/>
          <p:cNvSpPr>
            <a:spLocks noGrp="1"/>
          </p:cNvSpPr>
          <p:nvPr>
            <p:ph idx="1"/>
          </p:nvPr>
        </p:nvSpPr>
        <p:spPr>
          <a:xfrm>
            <a:off x="151012" y="1400175"/>
            <a:ext cx="9523412" cy="2100282"/>
          </a:xfrm>
        </p:spPr>
        <p:txBody>
          <a:bodyPr/>
          <a:lstStyle/>
          <a:p>
            <a:r>
              <a:rPr lang="zh-CN" altLang="en-US" dirty="0"/>
              <a:t>零</a:t>
            </a:r>
            <a:r>
              <a:rPr lang="zh-CN" altLang="en-US" dirty="0" smtClean="0"/>
              <a:t>化技术：</a:t>
            </a:r>
            <a:r>
              <a:rPr lang="zh-CN" altLang="zh-CN" dirty="0"/>
              <a:t>从含有多个数据流和噪声的接收信号矢量中提取出所要检测的发送信号分量，这样就便于检测和解码。为了方便进行零化</a:t>
            </a:r>
            <a:r>
              <a:rPr lang="zh-CN" altLang="zh-CN" dirty="0" smtClean="0"/>
              <a:t>处理可</a:t>
            </a:r>
            <a:r>
              <a:rPr lang="zh-CN" altLang="zh-CN" dirty="0"/>
              <a:t>将接收信号矢量写成表达式，</a:t>
            </a:r>
            <a:r>
              <a:rPr lang="zh-CN" altLang="zh-CN" dirty="0" smtClean="0"/>
              <a:t>如</a:t>
            </a:r>
            <a:endParaRPr lang="en-US" altLang="zh-CN" dirty="0" smtClean="0"/>
          </a:p>
          <a:p>
            <a:endParaRPr lang="en-US" altLang="zh-CN" dirty="0"/>
          </a:p>
          <a:p>
            <a:pPr marL="0" indent="0">
              <a:buNone/>
            </a:pPr>
            <a:endParaRPr lang="en-US" altLang="zh-CN" dirty="0" smtClean="0"/>
          </a:p>
          <a:p>
            <a:pPr marL="0" indent="0">
              <a:buNone/>
            </a:pPr>
            <a:endParaRPr lang="en-US" altLang="zh-CN" dirty="0"/>
          </a:p>
          <a:p>
            <a:pPr marL="0" indent="0">
              <a:buNone/>
            </a:pPr>
            <a:r>
              <a:rPr lang="en-US" altLang="zh-CN" dirty="0" smtClean="0"/>
              <a:t>     </a:t>
            </a:r>
            <a:r>
              <a:rPr lang="zh-CN" altLang="zh-CN" dirty="0" smtClean="0"/>
              <a:t>式子中</a:t>
            </a:r>
            <a:r>
              <a:rPr lang="zh-CN" altLang="en-US" dirty="0" smtClean="0"/>
              <a:t>，</a:t>
            </a:r>
            <a:endParaRPr lang="en-US" altLang="zh-CN" dirty="0" smtClean="0"/>
          </a:p>
          <a:p>
            <a:pPr marL="0" indent="0">
              <a:buNone/>
            </a:pPr>
            <a:endParaRPr lang="zh-CN" altLang="zh-CN" dirty="0"/>
          </a:p>
          <a:p>
            <a:pPr marL="0" indent="0">
              <a:buNone/>
            </a:pPr>
            <a:endParaRPr lang="zh-CN" altLang="en-US" dirty="0"/>
          </a:p>
        </p:txBody>
      </p:sp>
      <p:sp>
        <p:nvSpPr>
          <p:cNvPr id="4" name="Rectangle 2"/>
          <p:cNvSpPr>
            <a:spLocks noChangeArrowheads="1"/>
          </p:cNvSpPr>
          <p:nvPr/>
        </p:nvSpPr>
        <p:spPr bwMode="auto">
          <a:xfrm>
            <a:off x="-231576" y="104775"/>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p:cNvPicPr>
            <a:picLocks noChangeAspect="1"/>
          </p:cNvPicPr>
          <p:nvPr/>
        </p:nvPicPr>
        <p:blipFill>
          <a:blip r:embed="rId3"/>
          <a:stretch>
            <a:fillRect/>
          </a:stretch>
        </p:blipFill>
        <p:spPr>
          <a:xfrm>
            <a:off x="2288704" y="2708920"/>
            <a:ext cx="4938430" cy="627495"/>
          </a:xfrm>
          <a:prstGeom prst="rect">
            <a:avLst/>
          </a:prstGeom>
        </p:spPr>
      </p:pic>
      <p:sp>
        <p:nvSpPr>
          <p:cNvPr id="22" name="Rectangle 17"/>
          <p:cNvSpPr>
            <a:spLocks noChangeArrowheads="1"/>
          </p:cNvSpPr>
          <p:nvPr/>
        </p:nvSpPr>
        <p:spPr bwMode="auto">
          <a:xfrm>
            <a:off x="0" y="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Rectangle 23"/>
          <p:cNvSpPr>
            <a:spLocks noChangeArrowheads="1"/>
          </p:cNvSpPr>
          <p:nvPr/>
        </p:nvSpPr>
        <p:spPr bwMode="auto">
          <a:xfrm>
            <a:off x="0" y="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5" name="Rectangle 25"/>
          <p:cNvSpPr>
            <a:spLocks noChangeArrowheads="1"/>
          </p:cNvSpPr>
          <p:nvPr/>
        </p:nvSpPr>
        <p:spPr bwMode="auto">
          <a:xfrm>
            <a:off x="0" y="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8" name="Rectangle 27"/>
          <p:cNvSpPr>
            <a:spLocks noChangeArrowheads="1"/>
          </p:cNvSpPr>
          <p:nvPr/>
        </p:nvSpPr>
        <p:spPr bwMode="auto">
          <a:xfrm>
            <a:off x="1524000" y="366979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 name="对象 38"/>
          <p:cNvGraphicFramePr>
            <a:graphicFrameLocks noChangeAspect="1"/>
          </p:cNvGraphicFramePr>
          <p:nvPr>
            <p:extLst>
              <p:ext uri="{D42A27DB-BD31-4B8C-83A1-F6EECF244321}">
                <p14:modId xmlns:p14="http://schemas.microsoft.com/office/powerpoint/2010/main" val="1226871613"/>
              </p:ext>
            </p:extLst>
          </p:nvPr>
        </p:nvGraphicFramePr>
        <p:xfrm>
          <a:off x="1628304" y="3574637"/>
          <a:ext cx="2055951" cy="590539"/>
        </p:xfrm>
        <a:graphic>
          <a:graphicData uri="http://schemas.openxmlformats.org/presentationml/2006/ole">
            <mc:AlternateContent xmlns:mc="http://schemas.openxmlformats.org/markup-compatibility/2006">
              <mc:Choice xmlns:v="urn:schemas-microsoft-com:vml" Requires="v">
                <p:oleObj spid="_x0000_s64581" name="Equation" r:id="rId4" imgW="888614" imgH="253890" progId="Equation.DSMT4">
                  <p:embed/>
                </p:oleObj>
              </mc:Choice>
              <mc:Fallback>
                <p:oleObj name="Equation" r:id="rId4" imgW="888614" imgH="253890" progId="Equation.DSMT4">
                  <p:embed/>
                  <p:pic>
                    <p:nvPicPr>
                      <p:cNvPr id="0"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8304" y="3574637"/>
                        <a:ext cx="2055951" cy="590539"/>
                      </a:xfrm>
                      <a:prstGeom prst="rect">
                        <a:avLst/>
                      </a:prstGeom>
                      <a:noFill/>
                    </p:spPr>
                  </p:pic>
                </p:oleObj>
              </mc:Fallback>
            </mc:AlternateContent>
          </a:graphicData>
        </a:graphic>
      </p:graphicFrame>
      <p:sp>
        <p:nvSpPr>
          <p:cNvPr id="42" name="文本框 41"/>
          <p:cNvSpPr txBox="1"/>
          <p:nvPr/>
        </p:nvSpPr>
        <p:spPr>
          <a:xfrm>
            <a:off x="3546828" y="3654464"/>
            <a:ext cx="6326049" cy="430887"/>
          </a:xfrm>
          <a:prstGeom prst="rect">
            <a:avLst/>
          </a:prstGeom>
          <a:noFill/>
        </p:spPr>
        <p:txBody>
          <a:bodyPr wrap="square" rtlCol="0">
            <a:spAutoFit/>
          </a:bodyPr>
          <a:lstStyle/>
          <a:p>
            <a:r>
              <a:rPr lang="zh-CN" altLang="en-US" sz="2200" kern="0" dirty="0" smtClean="0">
                <a:solidFill>
                  <a:srgbClr val="000000"/>
                </a:solidFill>
                <a:effectLst/>
                <a:latin typeface="Arial"/>
              </a:rPr>
              <a:t>表示第</a:t>
            </a:r>
            <a:r>
              <a:rPr lang="en-US" altLang="zh-CN" sz="2200" kern="0" dirty="0" err="1" smtClean="0">
                <a:solidFill>
                  <a:srgbClr val="000000"/>
                </a:solidFill>
                <a:effectLst/>
                <a:latin typeface="Arial"/>
              </a:rPr>
              <a:t>i</a:t>
            </a:r>
            <a:r>
              <a:rPr lang="zh-CN" altLang="en-US" sz="2200" kern="0" dirty="0" smtClean="0">
                <a:solidFill>
                  <a:srgbClr val="000000"/>
                </a:solidFill>
                <a:effectLst/>
                <a:latin typeface="Arial"/>
              </a:rPr>
              <a:t>根发送天线的信号分量；</a:t>
            </a:r>
            <a:r>
              <a:rPr lang="en-US" altLang="zh-CN" sz="2200" kern="0" dirty="0" smtClean="0">
                <a:solidFill>
                  <a:srgbClr val="000000"/>
                </a:solidFill>
                <a:effectLst/>
                <a:latin typeface="Arial"/>
              </a:rPr>
              <a:t>hi</a:t>
            </a:r>
            <a:r>
              <a:rPr lang="zh-CN" altLang="en-US" sz="2200" kern="0" dirty="0">
                <a:solidFill>
                  <a:srgbClr val="000000"/>
                </a:solidFill>
                <a:effectLst/>
                <a:latin typeface="Arial"/>
              </a:rPr>
              <a:t>表示表示</a:t>
            </a:r>
            <a:r>
              <a:rPr lang="zh-CN" altLang="en-US" sz="2200" kern="0" dirty="0" smtClean="0">
                <a:solidFill>
                  <a:srgbClr val="000000"/>
                </a:solidFill>
                <a:effectLst/>
                <a:latin typeface="Arial"/>
              </a:rPr>
              <a:t>信道</a:t>
            </a:r>
            <a:endParaRPr lang="zh-CN" altLang="en-US" dirty="0"/>
          </a:p>
        </p:txBody>
      </p:sp>
      <p:sp>
        <p:nvSpPr>
          <p:cNvPr id="46" name="文本框 45"/>
          <p:cNvSpPr txBox="1"/>
          <p:nvPr/>
        </p:nvSpPr>
        <p:spPr>
          <a:xfrm>
            <a:off x="506760" y="4043027"/>
            <a:ext cx="8892480" cy="430887"/>
          </a:xfrm>
          <a:prstGeom prst="rect">
            <a:avLst/>
          </a:prstGeom>
          <a:noFill/>
        </p:spPr>
        <p:txBody>
          <a:bodyPr wrap="square" rtlCol="0">
            <a:spAutoFit/>
          </a:bodyPr>
          <a:lstStyle/>
          <a:p>
            <a:r>
              <a:rPr lang="zh-CN" altLang="zh-CN" sz="2200" dirty="0">
                <a:effectLst/>
              </a:rPr>
              <a:t>矩阵第</a:t>
            </a:r>
            <a:r>
              <a:rPr lang="en-US" altLang="zh-CN" sz="2200" dirty="0" err="1">
                <a:effectLst/>
              </a:rPr>
              <a:t>i</a:t>
            </a:r>
            <a:r>
              <a:rPr lang="zh-CN" altLang="zh-CN" sz="2200" dirty="0">
                <a:effectLst/>
              </a:rPr>
              <a:t>列矢量</a:t>
            </a:r>
            <a:r>
              <a:rPr lang="zh-CN" altLang="zh-CN" sz="2200" dirty="0" smtClean="0">
                <a:effectLst/>
              </a:rPr>
              <a:t>。</a:t>
            </a:r>
            <a:r>
              <a:rPr lang="zh-CN" altLang="en-US" sz="2200" dirty="0" smtClean="0">
                <a:effectLst/>
              </a:rPr>
              <a:t>那么，对应的零化矢量</a:t>
            </a:r>
            <a:r>
              <a:rPr lang="en-US" altLang="zh-CN" sz="2200" dirty="0" err="1" smtClean="0">
                <a:effectLst/>
              </a:rPr>
              <a:t>Gi</a:t>
            </a:r>
            <a:r>
              <a:rPr lang="zh-CN" altLang="en-US" sz="2200" dirty="0" smtClean="0">
                <a:effectLst/>
              </a:rPr>
              <a:t>为：</a:t>
            </a:r>
            <a:endParaRPr lang="zh-CN" altLang="en-US" sz="2200" dirty="0">
              <a:latin typeface="+mn-lt"/>
            </a:endParaRPr>
          </a:p>
        </p:txBody>
      </p:sp>
      <p:sp>
        <p:nvSpPr>
          <p:cNvPr id="50" name="Rectangle 36"/>
          <p:cNvSpPr>
            <a:spLocks noChangeArrowheads="1"/>
          </p:cNvSpPr>
          <p:nvPr/>
        </p:nvSpPr>
        <p:spPr bwMode="auto">
          <a:xfrm>
            <a:off x="0" y="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3" name="Rectangle 38"/>
          <p:cNvSpPr>
            <a:spLocks noChangeArrowheads="1"/>
          </p:cNvSpPr>
          <p:nvPr/>
        </p:nvSpPr>
        <p:spPr bwMode="auto">
          <a:xfrm>
            <a:off x="0" y="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4" name="对象 53"/>
          <p:cNvGraphicFramePr>
            <a:graphicFrameLocks noChangeAspect="1"/>
          </p:cNvGraphicFramePr>
          <p:nvPr>
            <p:extLst>
              <p:ext uri="{D42A27DB-BD31-4B8C-83A1-F6EECF244321}">
                <p14:modId xmlns:p14="http://schemas.microsoft.com/office/powerpoint/2010/main" val="1743466297"/>
              </p:ext>
            </p:extLst>
          </p:nvPr>
        </p:nvGraphicFramePr>
        <p:xfrm>
          <a:off x="3546828" y="4531102"/>
          <a:ext cx="2689430" cy="1058137"/>
        </p:xfrm>
        <a:graphic>
          <a:graphicData uri="http://schemas.openxmlformats.org/presentationml/2006/ole">
            <mc:AlternateContent xmlns:mc="http://schemas.openxmlformats.org/markup-compatibility/2006">
              <mc:Choice xmlns:v="urn:schemas-microsoft-com:vml" Requires="v">
                <p:oleObj spid="_x0000_s64582" name="Equation" r:id="rId6" imgW="1155700" imgH="457200" progId="Equation.DSMT4">
                  <p:embed/>
                </p:oleObj>
              </mc:Choice>
              <mc:Fallback>
                <p:oleObj name="Equation" r:id="rId6" imgW="1155700" imgH="457200" progId="Equation.DSMT4">
                  <p:embed/>
                  <p:pic>
                    <p:nvPicPr>
                      <p:cNvPr id="0" name="Object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6828" y="4531102"/>
                        <a:ext cx="2689430" cy="1058137"/>
                      </a:xfrm>
                      <a:prstGeom prst="rect">
                        <a:avLst/>
                      </a:prstGeom>
                      <a:noFill/>
                    </p:spPr>
                  </p:pic>
                </p:oleObj>
              </mc:Fallback>
            </mc:AlternateContent>
          </a:graphicData>
        </a:graphic>
      </p:graphicFrame>
      <p:sp>
        <p:nvSpPr>
          <p:cNvPr id="5" name="文本框 4"/>
          <p:cNvSpPr txBox="1"/>
          <p:nvPr/>
        </p:nvSpPr>
        <p:spPr>
          <a:xfrm>
            <a:off x="992560" y="5013176"/>
            <a:ext cx="1440160" cy="1200329"/>
          </a:xfrm>
          <a:prstGeom prst="rect">
            <a:avLst/>
          </a:prstGeom>
          <a:noFill/>
        </p:spPr>
        <p:txBody>
          <a:bodyPr wrap="square" rtlCol="0">
            <a:spAutoFit/>
          </a:bodyPr>
          <a:lstStyle/>
          <a:p>
            <a:r>
              <a:rPr lang="zh-CN" altLang="en-US" sz="1800" dirty="0" smtClean="0"/>
              <a:t>找到</a:t>
            </a:r>
            <a:r>
              <a:rPr lang="en-US" altLang="zh-CN" sz="1800" dirty="0" smtClean="0"/>
              <a:t>G</a:t>
            </a:r>
            <a:r>
              <a:rPr lang="zh-CN" altLang="en-US" sz="1800" dirty="0" smtClean="0"/>
              <a:t>，乘以</a:t>
            </a:r>
            <a:r>
              <a:rPr lang="en-US" altLang="zh-CN" sz="1800" dirty="0" smtClean="0"/>
              <a:t>Y</a:t>
            </a:r>
            <a:r>
              <a:rPr lang="zh-CN" altLang="en-US" sz="1800" dirty="0" smtClean="0"/>
              <a:t>就可</a:t>
            </a:r>
            <a:r>
              <a:rPr lang="zh-CN" altLang="en-US" sz="1800" smtClean="0"/>
              <a:t>以分离出</a:t>
            </a:r>
            <a:r>
              <a:rPr lang="zh-CN" altLang="en-US" sz="1800" dirty="0" smtClean="0"/>
              <a:t>各分量</a:t>
            </a:r>
            <a:endParaRPr lang="zh-CN" altLang="en-US" sz="1800" dirty="0"/>
          </a:p>
        </p:txBody>
      </p:sp>
    </p:spTree>
    <p:extLst>
      <p:ext uri="{BB962C8B-B14F-4D97-AF65-F5344CB8AC3E}">
        <p14:creationId xmlns:p14="http://schemas.microsoft.com/office/powerpoint/2010/main" val="2475309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96616" y="228600"/>
            <a:ext cx="8001000" cy="838200"/>
          </a:xfrm>
        </p:spPr>
        <p:txBody>
          <a:bodyPr/>
          <a:lstStyle/>
          <a:p>
            <a:r>
              <a:rPr lang="zh-CN" altLang="en-US" dirty="0"/>
              <a:t>零</a:t>
            </a:r>
            <a:r>
              <a:rPr lang="zh-CN" altLang="en-US" dirty="0" smtClean="0"/>
              <a:t>化技术</a:t>
            </a:r>
            <a:endParaRPr lang="zh-CN" altLang="en-US" dirty="0"/>
          </a:p>
        </p:txBody>
      </p:sp>
      <p:sp>
        <p:nvSpPr>
          <p:cNvPr id="3" name="内容占位符 2"/>
          <p:cNvSpPr>
            <a:spLocks noGrp="1"/>
          </p:cNvSpPr>
          <p:nvPr>
            <p:ph idx="1"/>
          </p:nvPr>
        </p:nvSpPr>
        <p:spPr>
          <a:xfrm>
            <a:off x="416496" y="1422113"/>
            <a:ext cx="8818884" cy="2429598"/>
          </a:xfrm>
        </p:spPr>
        <p:txBody>
          <a:bodyPr/>
          <a:lstStyle/>
          <a:p>
            <a:r>
              <a:rPr lang="zh-CN" altLang="en-US" dirty="0" smtClean="0"/>
              <a:t>用零化矢量</a:t>
            </a:r>
            <a:r>
              <a:rPr lang="en-US" altLang="zh-CN" dirty="0" err="1" smtClean="0"/>
              <a:t>Gi</a:t>
            </a:r>
            <a:r>
              <a:rPr lang="zh-CN" altLang="en-US" dirty="0" smtClean="0"/>
              <a:t>线性加权接收向量</a:t>
            </a:r>
            <a:r>
              <a:rPr lang="en-US" altLang="zh-CN" dirty="0" smtClean="0"/>
              <a:t>Y</a:t>
            </a:r>
            <a:r>
              <a:rPr lang="zh-CN" altLang="en-US" dirty="0" smtClean="0"/>
              <a:t>，则有</a:t>
            </a:r>
            <a:endParaRPr lang="en-US" altLang="zh-CN" dirty="0" smtClean="0"/>
          </a:p>
          <a:p>
            <a:endParaRPr lang="en-US" altLang="zh-CN" dirty="0"/>
          </a:p>
          <a:p>
            <a:endParaRPr lang="en-US" altLang="zh-CN" dirty="0" smtClean="0"/>
          </a:p>
          <a:p>
            <a:endParaRPr lang="en-US" altLang="zh-CN" dirty="0"/>
          </a:p>
          <a:p>
            <a:r>
              <a:rPr lang="zh-CN" altLang="en-US" dirty="0">
                <a:solidFill>
                  <a:srgbClr val="000000"/>
                </a:solidFill>
              </a:rPr>
              <a:t>因此经过零化处理后，接收信号中仅剩下所对应发送信号分量</a:t>
            </a:r>
            <a:r>
              <a:rPr lang="en-US" altLang="zh-CN" dirty="0">
                <a:solidFill>
                  <a:srgbClr val="000000"/>
                </a:solidFill>
              </a:rPr>
              <a:t>xi</a:t>
            </a:r>
            <a:r>
              <a:rPr lang="zh-CN" altLang="en-US" dirty="0">
                <a:solidFill>
                  <a:srgbClr val="000000"/>
                </a:solidFill>
              </a:rPr>
              <a:t>和加权后的噪声，</a:t>
            </a:r>
            <a:r>
              <a:rPr lang="zh-CN" altLang="zh-CN" sz="2400" dirty="0" smtClean="0">
                <a:effectLst/>
              </a:rPr>
              <a:t>其他发送天线的信号分量均被零化了</a:t>
            </a:r>
            <a:r>
              <a:rPr lang="zh-CN" altLang="en-US" dirty="0">
                <a:solidFill>
                  <a:srgbClr val="000000"/>
                </a:solidFill>
              </a:rPr>
              <a:t>。</a:t>
            </a:r>
            <a:endParaRPr lang="zh-CN" altLang="en-US" dirty="0" smtClean="0"/>
          </a:p>
          <a:p>
            <a:endParaRPr lang="en-US" altLang="zh-CN" dirty="0" smtClean="0"/>
          </a:p>
          <a:p>
            <a:pPr marL="0" indent="0">
              <a:buNone/>
            </a:pPr>
            <a:endParaRPr lang="en-US" altLang="zh-CN" dirty="0"/>
          </a:p>
          <a:p>
            <a:endParaRPr lang="en-US" altLang="zh-CN" dirty="0" smtClean="0"/>
          </a:p>
          <a:p>
            <a:endParaRPr lang="en-US" altLang="zh-CN" dirty="0"/>
          </a:p>
          <a:p>
            <a:endParaRPr lang="zh-CN" altLang="en-US" dirty="0"/>
          </a:p>
        </p:txBody>
      </p:sp>
      <p:sp>
        <p:nvSpPr>
          <p:cNvPr id="9" name="Rectangle 7"/>
          <p:cNvSpPr>
            <a:spLocks noChangeArrowheads="1"/>
          </p:cNvSpPr>
          <p:nvPr/>
        </p:nvSpPr>
        <p:spPr bwMode="auto">
          <a:xfrm>
            <a:off x="0" y="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412531925"/>
              </p:ext>
            </p:extLst>
          </p:nvPr>
        </p:nvGraphicFramePr>
        <p:xfrm>
          <a:off x="3440832" y="2073424"/>
          <a:ext cx="2990821" cy="563488"/>
        </p:xfrm>
        <a:graphic>
          <a:graphicData uri="http://schemas.openxmlformats.org/presentationml/2006/ole">
            <mc:AlternateContent xmlns:mc="http://schemas.openxmlformats.org/markup-compatibility/2006">
              <mc:Choice xmlns:v="urn:schemas-microsoft-com:vml" Requires="v">
                <p:oleObj spid="_x0000_s65559" name="Equation" r:id="rId3" imgW="1308100" imgH="241300" progId="Equation.DSMT4">
                  <p:embed/>
                </p:oleObj>
              </mc:Choice>
              <mc:Fallback>
                <p:oleObj name="Equation" r:id="rId3" imgW="1308100" imgH="2413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0832" y="2073424"/>
                        <a:ext cx="2990821" cy="563488"/>
                      </a:xfrm>
                      <a:prstGeom prst="rect">
                        <a:avLst/>
                      </a:prstGeom>
                      <a:noFill/>
                    </p:spPr>
                  </p:pic>
                </p:oleObj>
              </mc:Fallback>
            </mc:AlternateContent>
          </a:graphicData>
        </a:graphic>
      </p:graphicFrame>
    </p:spTree>
    <p:extLst>
      <p:ext uri="{BB962C8B-B14F-4D97-AF65-F5344CB8AC3E}">
        <p14:creationId xmlns:p14="http://schemas.microsoft.com/office/powerpoint/2010/main" val="95343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匹配滤波（</a:t>
            </a:r>
            <a:r>
              <a:rPr lang="en-US" altLang="zh-CN" dirty="0" smtClean="0"/>
              <a:t>MF</a:t>
            </a:r>
            <a:r>
              <a:rPr lang="zh-CN" altLang="en-US" dirty="0" smtClean="0"/>
              <a:t>）检测</a:t>
            </a:r>
            <a:endParaRPr lang="zh-CN" altLang="en-US" dirty="0"/>
          </a:p>
        </p:txBody>
      </p:sp>
      <p:sp>
        <p:nvSpPr>
          <p:cNvPr id="3" name="内容占位符 2"/>
          <p:cNvSpPr>
            <a:spLocks noGrp="1"/>
          </p:cNvSpPr>
          <p:nvPr>
            <p:ph idx="1"/>
          </p:nvPr>
        </p:nvSpPr>
        <p:spPr>
          <a:xfrm>
            <a:off x="382588" y="1295400"/>
            <a:ext cx="9142412" cy="2349624"/>
          </a:xfrm>
        </p:spPr>
        <p:txBody>
          <a:bodyPr/>
          <a:lstStyle/>
          <a:p>
            <a:r>
              <a:rPr lang="zh-CN" altLang="zh-CN" dirty="0"/>
              <a:t>最简单的线性信号检测算法。假设信道服从对称性，所以只需对接收的信号乘以信道矩阵的共轭转置矩阵</a:t>
            </a:r>
            <a:r>
              <a:rPr lang="zh-CN" altLang="zh-CN" dirty="0" smtClean="0"/>
              <a:t>。</a:t>
            </a:r>
            <a:endParaRPr lang="zh-CN" altLang="zh-CN" dirty="0"/>
          </a:p>
          <a:p>
            <a:r>
              <a:rPr lang="en-US" altLang="zh-CN" dirty="0"/>
              <a:t>MF</a:t>
            </a:r>
            <a:r>
              <a:rPr lang="zh-CN" altLang="zh-CN" dirty="0"/>
              <a:t>算法的信号检测器矩阵为</a:t>
            </a:r>
            <a:r>
              <a:rPr lang="zh-CN" altLang="zh-CN" dirty="0" smtClean="0"/>
              <a:t>：</a:t>
            </a:r>
            <a:endParaRPr lang="en-US" altLang="zh-CN" dirty="0" smtClean="0"/>
          </a:p>
          <a:p>
            <a:r>
              <a:rPr lang="zh-CN" altLang="en-US" dirty="0" smtClean="0"/>
              <a:t>接收端：</a:t>
            </a:r>
            <a:endParaRPr lang="en-US" altLang="zh-CN" dirty="0" smtClean="0"/>
          </a:p>
          <a:p>
            <a:r>
              <a:rPr lang="zh-CN" altLang="en-US" dirty="0" smtClean="0"/>
              <a:t>从线性空间角度，即将接收信号向有用信号方向投影，而相互独立的高斯噪声在任何方向上投影长度都不变。</a:t>
            </a:r>
            <a:endParaRPr lang="en-US" altLang="zh-CN" dirty="0"/>
          </a:p>
          <a:p>
            <a:pPr marL="0" indent="0">
              <a:buNone/>
            </a:pPr>
            <a:endParaRPr lang="zh-CN" altLang="en-US" dirty="0"/>
          </a:p>
        </p:txBody>
      </p:sp>
      <p:sp>
        <p:nvSpPr>
          <p:cNvPr id="4" name="Rectangle 2"/>
          <p:cNvSpPr>
            <a:spLocks noChangeArrowheads="1"/>
          </p:cNvSpPr>
          <p:nvPr/>
        </p:nvSpPr>
        <p:spPr bwMode="auto">
          <a:xfrm>
            <a:off x="0" y="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205666644"/>
              </p:ext>
            </p:extLst>
          </p:nvPr>
        </p:nvGraphicFramePr>
        <p:xfrm>
          <a:off x="4664968" y="2060848"/>
          <a:ext cx="1049317" cy="393494"/>
        </p:xfrm>
        <a:graphic>
          <a:graphicData uri="http://schemas.openxmlformats.org/presentationml/2006/ole">
            <mc:AlternateContent xmlns:mc="http://schemas.openxmlformats.org/markup-compatibility/2006">
              <mc:Choice xmlns:v="urn:schemas-microsoft-com:vml" Requires="v">
                <p:oleObj spid="_x0000_s66597" name="Equation" r:id="rId3" imgW="533169" imgH="203112" progId="Equation.DSMT4">
                  <p:embed/>
                </p:oleObj>
              </mc:Choice>
              <mc:Fallback>
                <p:oleObj name="Equation" r:id="rId3" imgW="533169" imgH="203112"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4968" y="2060848"/>
                        <a:ext cx="1049317" cy="393494"/>
                      </a:xfrm>
                      <a:prstGeom prst="rect">
                        <a:avLst/>
                      </a:prstGeom>
                      <a:noFill/>
                    </p:spPr>
                  </p:pic>
                </p:oleObj>
              </mc:Fallback>
            </mc:AlternateContent>
          </a:graphicData>
        </a:graphic>
      </p:graphicFrame>
      <p:sp>
        <p:nvSpPr>
          <p:cNvPr id="8" name="Rectangle 4"/>
          <p:cNvSpPr>
            <a:spLocks noChangeArrowheads="1"/>
          </p:cNvSpPr>
          <p:nvPr/>
        </p:nvSpPr>
        <p:spPr bwMode="auto">
          <a:xfrm>
            <a:off x="0" y="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642716411"/>
              </p:ext>
            </p:extLst>
          </p:nvPr>
        </p:nvGraphicFramePr>
        <p:xfrm>
          <a:off x="2144688" y="2443456"/>
          <a:ext cx="1440160" cy="401905"/>
        </p:xfrm>
        <a:graphic>
          <a:graphicData uri="http://schemas.openxmlformats.org/presentationml/2006/ole">
            <mc:AlternateContent xmlns:mc="http://schemas.openxmlformats.org/markup-compatibility/2006">
              <mc:Choice xmlns:v="urn:schemas-microsoft-com:vml" Requires="v">
                <p:oleObj spid="_x0000_s66598" name="Equation" r:id="rId5" imgW="812447" imgH="228501" progId="Equation.DSMT4">
                  <p:embed/>
                </p:oleObj>
              </mc:Choice>
              <mc:Fallback>
                <p:oleObj name="Equation" r:id="rId5" imgW="812447" imgH="228501"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4688" y="2443456"/>
                        <a:ext cx="1440160" cy="401905"/>
                      </a:xfrm>
                      <a:prstGeom prst="rect">
                        <a:avLst/>
                      </a:prstGeom>
                      <a:noFill/>
                    </p:spPr>
                  </p:pic>
                </p:oleObj>
              </mc:Fallback>
            </mc:AlternateContent>
          </a:graphicData>
        </a:graphic>
      </p:graphicFrame>
      <p:cxnSp>
        <p:nvCxnSpPr>
          <p:cNvPr id="7" name="直接箭头连接符 6"/>
          <p:cNvCxnSpPr/>
          <p:nvPr/>
        </p:nvCxnSpPr>
        <p:spPr bwMode="auto">
          <a:xfrm flipV="1">
            <a:off x="3579648" y="4099504"/>
            <a:ext cx="1512168" cy="16561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直接箭头连接符 10"/>
          <p:cNvCxnSpPr/>
          <p:nvPr/>
        </p:nvCxnSpPr>
        <p:spPr bwMode="auto">
          <a:xfrm flipV="1">
            <a:off x="3584848" y="5733256"/>
            <a:ext cx="2129437" cy="224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直接连接符 12"/>
          <p:cNvCxnSpPr/>
          <p:nvPr/>
        </p:nvCxnSpPr>
        <p:spPr bwMode="auto">
          <a:xfrm>
            <a:off x="5097016" y="4077072"/>
            <a:ext cx="0" cy="1636147"/>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38" name="文本框 37"/>
          <p:cNvSpPr txBox="1"/>
          <p:nvPr/>
        </p:nvSpPr>
        <p:spPr>
          <a:xfrm>
            <a:off x="4646143" y="3955150"/>
            <a:ext cx="216024" cy="369332"/>
          </a:xfrm>
          <a:prstGeom prst="rect">
            <a:avLst/>
          </a:prstGeom>
          <a:noFill/>
        </p:spPr>
        <p:txBody>
          <a:bodyPr wrap="square" rtlCol="0">
            <a:spAutoFit/>
          </a:bodyPr>
          <a:lstStyle/>
          <a:p>
            <a:r>
              <a:rPr lang="en-US" altLang="zh-CN" sz="1800" dirty="0" smtClean="0"/>
              <a:t>y</a:t>
            </a:r>
            <a:endParaRPr lang="zh-CN" altLang="en-US" sz="1800" dirty="0"/>
          </a:p>
        </p:txBody>
      </p:sp>
      <p:sp>
        <p:nvSpPr>
          <p:cNvPr id="51" name="文本框 50"/>
          <p:cNvSpPr txBox="1"/>
          <p:nvPr/>
        </p:nvSpPr>
        <p:spPr>
          <a:xfrm>
            <a:off x="5557832" y="5343887"/>
            <a:ext cx="312906" cy="369332"/>
          </a:xfrm>
          <a:prstGeom prst="rect">
            <a:avLst/>
          </a:prstGeom>
          <a:noFill/>
        </p:spPr>
        <p:txBody>
          <a:bodyPr wrap="square" rtlCol="0">
            <a:spAutoFit/>
          </a:bodyPr>
          <a:lstStyle/>
          <a:p>
            <a:r>
              <a:rPr lang="en-US" altLang="zh-CN" sz="1800" dirty="0" smtClean="0"/>
              <a:t>h</a:t>
            </a:r>
            <a:endParaRPr lang="zh-CN" altLang="en-US" sz="1800" dirty="0"/>
          </a:p>
        </p:txBody>
      </p:sp>
      <p:cxnSp>
        <p:nvCxnSpPr>
          <p:cNvPr id="60" name="肘形连接符 59"/>
          <p:cNvCxnSpPr/>
          <p:nvPr/>
        </p:nvCxnSpPr>
        <p:spPr bwMode="auto">
          <a:xfrm rot="5400000">
            <a:off x="4922657" y="5558896"/>
            <a:ext cx="204703" cy="144016"/>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87296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迫零（</a:t>
            </a:r>
            <a:r>
              <a:rPr lang="en-US" altLang="zh-CN" dirty="0" smtClean="0"/>
              <a:t>ZF</a:t>
            </a:r>
            <a:r>
              <a:rPr lang="zh-CN" altLang="en-US" dirty="0" smtClean="0"/>
              <a:t>）检测</a:t>
            </a:r>
            <a:endParaRPr lang="zh-CN" altLang="en-US" dirty="0"/>
          </a:p>
        </p:txBody>
      </p:sp>
      <p:sp>
        <p:nvSpPr>
          <p:cNvPr id="3" name="内容占位符 2"/>
          <p:cNvSpPr>
            <a:spLocks noGrp="1"/>
          </p:cNvSpPr>
          <p:nvPr>
            <p:ph idx="1"/>
          </p:nvPr>
        </p:nvSpPr>
        <p:spPr>
          <a:xfrm>
            <a:off x="382588" y="1295400"/>
            <a:ext cx="8962900" cy="4653880"/>
          </a:xfrm>
        </p:spPr>
        <p:txBody>
          <a:bodyPr/>
          <a:lstStyle/>
          <a:p>
            <a:r>
              <a:rPr lang="zh-CN" altLang="zh-CN" dirty="0"/>
              <a:t>迫零算法把信道矩阵</a:t>
            </a:r>
            <a:r>
              <a:rPr lang="en-US" altLang="zh-CN" dirty="0"/>
              <a:t>H</a:t>
            </a:r>
            <a:r>
              <a:rPr lang="zh-CN" altLang="zh-CN" dirty="0"/>
              <a:t>所带来的干扰通过零化矢量化为零</a:t>
            </a:r>
            <a:r>
              <a:rPr lang="zh-CN" altLang="zh-CN" dirty="0" smtClean="0"/>
              <a:t>，</a:t>
            </a:r>
            <a:r>
              <a:rPr lang="zh-CN" altLang="zh-CN" dirty="0"/>
              <a:t>即根据最小二乘法的估计准则，让发射信号向量</a:t>
            </a:r>
            <a:r>
              <a:rPr lang="en-US" altLang="zh-CN" dirty="0"/>
              <a:t>X</a:t>
            </a:r>
            <a:r>
              <a:rPr lang="zh-CN" altLang="zh-CN" dirty="0"/>
              <a:t>的估计值</a:t>
            </a:r>
            <a:r>
              <a:rPr lang="en-US" altLang="zh-CN" dirty="0"/>
              <a:t>X</a:t>
            </a:r>
            <a:r>
              <a:rPr lang="zh-CN" altLang="zh-CN" dirty="0"/>
              <a:t>在信道矩阵</a:t>
            </a:r>
            <a:r>
              <a:rPr lang="en-US" altLang="zh-CN" dirty="0"/>
              <a:t>H</a:t>
            </a:r>
            <a:r>
              <a:rPr lang="zh-CN" altLang="zh-CN" dirty="0"/>
              <a:t>的作用下与原始接收信号的距离</a:t>
            </a:r>
            <a:r>
              <a:rPr lang="zh-CN" altLang="zh-CN" dirty="0" smtClean="0"/>
              <a:t>平方</a:t>
            </a:r>
            <a:r>
              <a:rPr lang="zh-CN" altLang="zh-CN" dirty="0"/>
              <a:t>和的</a:t>
            </a:r>
            <a:r>
              <a:rPr lang="en-US" altLang="zh-CN" dirty="0"/>
              <a:t>2-</a:t>
            </a:r>
            <a:r>
              <a:rPr lang="zh-CN" altLang="zh-CN" dirty="0"/>
              <a:t>范数</a:t>
            </a:r>
            <a:r>
              <a:rPr lang="en-US" altLang="zh-CN" dirty="0"/>
              <a:t>R(X)</a:t>
            </a:r>
            <a:r>
              <a:rPr lang="zh-CN" altLang="zh-CN" dirty="0"/>
              <a:t>最小</a:t>
            </a:r>
            <a:r>
              <a:rPr lang="zh-CN" altLang="zh-CN" dirty="0" smtClean="0"/>
              <a:t>。</a:t>
            </a:r>
            <a:endParaRPr lang="en-US" altLang="zh-CN" dirty="0" smtClean="0"/>
          </a:p>
          <a:p>
            <a:endParaRPr lang="en-US" altLang="zh-CN" dirty="0"/>
          </a:p>
          <a:p>
            <a:endParaRPr lang="en-US" altLang="zh-CN" dirty="0" smtClean="0"/>
          </a:p>
          <a:p>
            <a:r>
              <a:rPr lang="zh-CN" altLang="en-US" dirty="0" smtClean="0"/>
              <a:t>要使</a:t>
            </a:r>
            <a:r>
              <a:rPr lang="en-US" altLang="zh-CN" dirty="0" smtClean="0"/>
              <a:t>R(X)</a:t>
            </a:r>
            <a:r>
              <a:rPr lang="zh-CN" altLang="en-US" dirty="0" smtClean="0"/>
              <a:t>最小，即是使</a:t>
            </a:r>
            <a:r>
              <a:rPr lang="en-US" altLang="zh-CN" dirty="0" smtClean="0"/>
              <a:t>R(X)</a:t>
            </a:r>
            <a:r>
              <a:rPr lang="zh-CN" altLang="en-US" dirty="0" smtClean="0"/>
              <a:t>对</a:t>
            </a:r>
            <a:r>
              <a:rPr lang="zh-CN" altLang="zh-CN" dirty="0"/>
              <a:t>估计向量</a:t>
            </a:r>
            <a:r>
              <a:rPr lang="en-US" altLang="zh-CN" dirty="0"/>
              <a:t>X</a:t>
            </a:r>
            <a:r>
              <a:rPr lang="zh-CN" altLang="zh-CN" dirty="0"/>
              <a:t>的梯度为零，</a:t>
            </a:r>
            <a:r>
              <a:rPr lang="zh-CN" altLang="zh-CN" dirty="0" smtClean="0"/>
              <a:t>即</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en-US" altLang="zh-CN" dirty="0" smtClean="0"/>
              <a:t>ZF</a:t>
            </a:r>
            <a:r>
              <a:rPr lang="zh-CN" altLang="en-US" dirty="0" smtClean="0"/>
              <a:t>算法的估计值：</a:t>
            </a:r>
            <a:endParaRPr lang="en-US" altLang="zh-CN" dirty="0" smtClean="0"/>
          </a:p>
        </p:txBody>
      </p:sp>
      <p:sp>
        <p:nvSpPr>
          <p:cNvPr id="15" name="Rectangle 13"/>
          <p:cNvSpPr>
            <a:spLocks noChangeArrowheads="1"/>
          </p:cNvSpPr>
          <p:nvPr/>
        </p:nvSpPr>
        <p:spPr bwMode="auto">
          <a:xfrm>
            <a:off x="1523999" y="2263587"/>
            <a:ext cx="1196571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767597232"/>
              </p:ext>
            </p:extLst>
          </p:nvPr>
        </p:nvGraphicFramePr>
        <p:xfrm>
          <a:off x="1524000" y="2382252"/>
          <a:ext cx="6381328" cy="668081"/>
        </p:xfrm>
        <a:graphic>
          <a:graphicData uri="http://schemas.openxmlformats.org/presentationml/2006/ole">
            <mc:AlternateContent xmlns:mc="http://schemas.openxmlformats.org/markup-compatibility/2006">
              <mc:Choice xmlns:v="urn:schemas-microsoft-com:vml" Requires="v">
                <p:oleObj spid="_x0000_s67644" name="Equation" r:id="rId3" imgW="2641600" imgH="279400" progId="Equation.DSMT4">
                  <p:embed/>
                </p:oleObj>
              </mc:Choice>
              <mc:Fallback>
                <p:oleObj name="Equation" r:id="rId3" imgW="2641600" imgH="27940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382252"/>
                        <a:ext cx="6381328" cy="668081"/>
                      </a:xfrm>
                      <a:prstGeom prst="rect">
                        <a:avLst/>
                      </a:prstGeom>
                      <a:noFill/>
                    </p:spPr>
                  </p:pic>
                </p:oleObj>
              </mc:Fallback>
            </mc:AlternateContent>
          </a:graphicData>
        </a:graphic>
      </p:graphicFrame>
      <p:sp>
        <p:nvSpPr>
          <p:cNvPr id="17" name="Rectangle 15"/>
          <p:cNvSpPr>
            <a:spLocks noChangeArrowheads="1"/>
          </p:cNvSpPr>
          <p:nvPr/>
        </p:nvSpPr>
        <p:spPr bwMode="auto">
          <a:xfrm>
            <a:off x="1352600" y="3717032"/>
            <a:ext cx="17378194" cy="59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2005776910"/>
              </p:ext>
            </p:extLst>
          </p:nvPr>
        </p:nvGraphicFramePr>
        <p:xfrm>
          <a:off x="1352600" y="3717032"/>
          <a:ext cx="7510651" cy="1519008"/>
        </p:xfrm>
        <a:graphic>
          <a:graphicData uri="http://schemas.openxmlformats.org/presentationml/2006/ole">
            <mc:AlternateContent xmlns:mc="http://schemas.openxmlformats.org/markup-compatibility/2006">
              <mc:Choice xmlns:v="urn:schemas-microsoft-com:vml" Requires="v">
                <p:oleObj spid="_x0000_s67645" name="Equation" r:id="rId5" imgW="3390900" imgH="685800" progId="Equation.DSMT4">
                  <p:embed/>
                </p:oleObj>
              </mc:Choice>
              <mc:Fallback>
                <p:oleObj name="Equation" r:id="rId5" imgW="3390900" imgH="685800"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2600" y="3717032"/>
                        <a:ext cx="7510651" cy="1519008"/>
                      </a:xfrm>
                      <a:prstGeom prst="rect">
                        <a:avLst/>
                      </a:prstGeom>
                      <a:noFill/>
                    </p:spPr>
                  </p:pic>
                </p:oleObj>
              </mc:Fallback>
            </mc:AlternateContent>
          </a:graphicData>
        </a:graphic>
      </p:graphicFrame>
      <p:sp>
        <p:nvSpPr>
          <p:cNvPr id="19" name="Rectangle 17"/>
          <p:cNvSpPr>
            <a:spLocks noChangeArrowheads="1"/>
          </p:cNvSpPr>
          <p:nvPr/>
        </p:nvSpPr>
        <p:spPr bwMode="auto">
          <a:xfrm>
            <a:off x="3152800" y="5440209"/>
            <a:ext cx="19762195" cy="60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1262607756"/>
              </p:ext>
            </p:extLst>
          </p:nvPr>
        </p:nvGraphicFramePr>
        <p:xfrm>
          <a:off x="3152800" y="5440209"/>
          <a:ext cx="3224059" cy="716457"/>
        </p:xfrm>
        <a:graphic>
          <a:graphicData uri="http://schemas.openxmlformats.org/presentationml/2006/ole">
            <mc:AlternateContent xmlns:mc="http://schemas.openxmlformats.org/markup-compatibility/2006">
              <mc:Choice xmlns:v="urn:schemas-microsoft-com:vml" Requires="v">
                <p:oleObj spid="_x0000_s67646" name="Equation" r:id="rId7" imgW="1371600" imgH="304800" progId="Equation.DSMT4">
                  <p:embed/>
                </p:oleObj>
              </mc:Choice>
              <mc:Fallback>
                <p:oleObj name="Equation" r:id="rId7" imgW="1371600" imgH="304800"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52800" y="5440209"/>
                        <a:ext cx="3224059" cy="716457"/>
                      </a:xfrm>
                      <a:prstGeom prst="rect">
                        <a:avLst/>
                      </a:prstGeom>
                      <a:noFill/>
                    </p:spPr>
                  </p:pic>
                </p:oleObj>
              </mc:Fallback>
            </mc:AlternateContent>
          </a:graphicData>
        </a:graphic>
      </p:graphicFrame>
    </p:spTree>
    <p:extLst>
      <p:ext uri="{BB962C8B-B14F-4D97-AF65-F5344CB8AC3E}">
        <p14:creationId xmlns:p14="http://schemas.microsoft.com/office/powerpoint/2010/main" val="1138193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迫零（</a:t>
            </a:r>
            <a:r>
              <a:rPr lang="en-US" altLang="zh-CN" dirty="0" smtClean="0"/>
              <a:t>ZF</a:t>
            </a:r>
            <a:r>
              <a:rPr lang="zh-CN" altLang="en-US" dirty="0" smtClean="0"/>
              <a:t>）检测</a:t>
            </a:r>
            <a:endParaRPr lang="zh-CN" altLang="en-US" dirty="0"/>
          </a:p>
        </p:txBody>
      </p:sp>
      <p:sp>
        <p:nvSpPr>
          <p:cNvPr id="3" name="内容占位符 2"/>
          <p:cNvSpPr>
            <a:spLocks noGrp="1"/>
          </p:cNvSpPr>
          <p:nvPr>
            <p:ph idx="1"/>
          </p:nvPr>
        </p:nvSpPr>
        <p:spPr>
          <a:xfrm>
            <a:off x="382588" y="1295400"/>
            <a:ext cx="9066212" cy="3294704"/>
          </a:xfrm>
        </p:spPr>
        <p:txBody>
          <a:bodyPr/>
          <a:lstStyle/>
          <a:p>
            <a:r>
              <a:rPr lang="zh-CN" altLang="en-US" dirty="0" smtClean="0"/>
              <a:t>相当于</a:t>
            </a:r>
            <a:endParaRPr lang="en-US" altLang="zh-CN" dirty="0"/>
          </a:p>
          <a:p>
            <a:r>
              <a:rPr lang="zh-CN" altLang="zh-CN" dirty="0"/>
              <a:t>经过线性检测器后，在接收端</a:t>
            </a:r>
            <a:r>
              <a:rPr lang="zh-CN" altLang="zh-CN" dirty="0" smtClean="0"/>
              <a:t>：</a:t>
            </a:r>
            <a:endParaRPr lang="en-US" altLang="zh-CN" dirty="0" smtClean="0"/>
          </a:p>
          <a:p>
            <a:pPr marL="0" indent="0">
              <a:buNone/>
            </a:pPr>
            <a:endParaRPr lang="en-US" altLang="zh-CN" dirty="0"/>
          </a:p>
          <a:p>
            <a:r>
              <a:rPr lang="zh-CN" altLang="zh-CN" dirty="0"/>
              <a:t>迫零算法在接收端将信号间的干扰完全消除，但是噪声通过</a:t>
            </a:r>
            <a:r>
              <a:rPr lang="en-US" altLang="zh-CN" dirty="0"/>
              <a:t>ZF</a:t>
            </a:r>
            <a:r>
              <a:rPr lang="zh-CN" altLang="zh-CN" dirty="0"/>
              <a:t>线性信号检测器矩阵被放大了。所以</a:t>
            </a:r>
            <a:r>
              <a:rPr lang="en-US" altLang="zh-CN" dirty="0"/>
              <a:t>ZF</a:t>
            </a:r>
            <a:r>
              <a:rPr lang="zh-CN" altLang="zh-CN" dirty="0"/>
              <a:t>算法在抑制干扰的同时放大了噪声</a:t>
            </a:r>
            <a:r>
              <a:rPr lang="zh-CN" altLang="zh-CN" dirty="0" smtClean="0"/>
              <a:t>。</a:t>
            </a:r>
            <a:endParaRPr lang="en-US" altLang="zh-CN" dirty="0" smtClean="0"/>
          </a:p>
          <a:p>
            <a:r>
              <a:rPr lang="zh-CN" altLang="en-US" dirty="0" smtClean="0"/>
              <a:t>从线性空间角度看，就是把接收信号往干扰正交的方向投影，使得干扰变为</a:t>
            </a:r>
            <a:r>
              <a:rPr lang="en-US" altLang="zh-CN" dirty="0" smtClean="0"/>
              <a:t>0</a:t>
            </a:r>
            <a:r>
              <a:rPr lang="zh-CN" altLang="en-US" dirty="0" smtClean="0"/>
              <a:t>，即最大化接收信号与干扰的功率比。但是若有用信号与干扰之间的角度很小，则在零化干扰时有用信号部分的投影也变得很小。并且此时噪声还被放大了。</a:t>
            </a:r>
            <a:endParaRPr lang="zh-CN" altLang="zh-CN" dirty="0"/>
          </a:p>
          <a:p>
            <a:pPr marL="0" indent="0">
              <a:buNone/>
            </a:pPr>
            <a:endParaRPr lang="zh-CN" altLang="en-US" dirty="0"/>
          </a:p>
        </p:txBody>
      </p:sp>
      <p:sp>
        <p:nvSpPr>
          <p:cNvPr id="4" name="Rectangle 2"/>
          <p:cNvSpPr>
            <a:spLocks noChangeArrowheads="1"/>
          </p:cNvSpPr>
          <p:nvPr/>
        </p:nvSpPr>
        <p:spPr bwMode="auto">
          <a:xfrm>
            <a:off x="1712640" y="1295400"/>
            <a:ext cx="146324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896353455"/>
              </p:ext>
            </p:extLst>
          </p:nvPr>
        </p:nvGraphicFramePr>
        <p:xfrm>
          <a:off x="1712640" y="1295400"/>
          <a:ext cx="1440160" cy="473977"/>
        </p:xfrm>
        <a:graphic>
          <a:graphicData uri="http://schemas.openxmlformats.org/presentationml/2006/ole">
            <mc:AlternateContent xmlns:mc="http://schemas.openxmlformats.org/markup-compatibility/2006">
              <mc:Choice xmlns:v="urn:schemas-microsoft-com:vml" Requires="v">
                <p:oleObj spid="_x0000_s68641" name="Equation" r:id="rId3" imgW="748975" imgH="241195" progId="Equation.DSMT4">
                  <p:embed/>
                </p:oleObj>
              </mc:Choice>
              <mc:Fallback>
                <p:oleObj name="Equation" r:id="rId3" imgW="748975" imgH="241195"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2640" y="1295400"/>
                        <a:ext cx="1440160" cy="473977"/>
                      </a:xfrm>
                      <a:prstGeom prst="rect">
                        <a:avLst/>
                      </a:prstGeom>
                      <a:noFill/>
                    </p:spPr>
                  </p:pic>
                </p:oleObj>
              </mc:Fallback>
            </mc:AlternateContent>
          </a:graphicData>
        </a:graphic>
      </p:graphicFrame>
      <p:sp>
        <p:nvSpPr>
          <p:cNvPr id="6" name="Rectangle 4"/>
          <p:cNvSpPr>
            <a:spLocks noChangeArrowheads="1"/>
          </p:cNvSpPr>
          <p:nvPr/>
        </p:nvSpPr>
        <p:spPr bwMode="auto">
          <a:xfrm>
            <a:off x="2308891" y="3428999"/>
            <a:ext cx="140415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文本框 7"/>
          <p:cNvSpPr txBox="1"/>
          <p:nvPr/>
        </p:nvSpPr>
        <p:spPr>
          <a:xfrm>
            <a:off x="3382044" y="1341119"/>
            <a:ext cx="3570208" cy="430887"/>
          </a:xfrm>
          <a:prstGeom prst="rect">
            <a:avLst/>
          </a:prstGeom>
          <a:noFill/>
        </p:spPr>
        <p:txBody>
          <a:bodyPr wrap="none" rtlCol="0">
            <a:spAutoFit/>
          </a:bodyPr>
          <a:lstStyle/>
          <a:p>
            <a:pPr lvl="0">
              <a:spcBef>
                <a:spcPct val="20000"/>
              </a:spcBef>
              <a:buClr>
                <a:srgbClr val="3333CC"/>
              </a:buClr>
              <a:buSzPct val="80000"/>
            </a:pPr>
            <a:r>
              <a:rPr lang="zh-CN" altLang="en-US" sz="2200" kern="0" dirty="0" smtClean="0">
                <a:solidFill>
                  <a:srgbClr val="000000"/>
                </a:solidFill>
                <a:effectLst/>
                <a:latin typeface="Arial"/>
              </a:rPr>
              <a:t>即</a:t>
            </a:r>
            <a:r>
              <a:rPr lang="zh-CN" altLang="en-US" sz="2200" kern="0" dirty="0">
                <a:solidFill>
                  <a:srgbClr val="000000"/>
                </a:solidFill>
                <a:effectLst/>
                <a:latin typeface="Arial"/>
              </a:rPr>
              <a:t>对信道矩阵做广义逆处理</a:t>
            </a:r>
          </a:p>
        </p:txBody>
      </p:sp>
      <p:pic>
        <p:nvPicPr>
          <p:cNvPr id="10" name="图片 9"/>
          <p:cNvPicPr>
            <a:picLocks noChangeAspect="1"/>
          </p:cNvPicPr>
          <p:nvPr/>
        </p:nvPicPr>
        <p:blipFill>
          <a:blip r:embed="rId5"/>
          <a:stretch>
            <a:fillRect/>
          </a:stretch>
        </p:blipFill>
        <p:spPr>
          <a:xfrm>
            <a:off x="3131840" y="2034557"/>
            <a:ext cx="3384376" cy="484244"/>
          </a:xfrm>
          <a:prstGeom prst="rect">
            <a:avLst/>
          </a:prstGeom>
        </p:spPr>
      </p:pic>
      <p:cxnSp>
        <p:nvCxnSpPr>
          <p:cNvPr id="12" name="直接箭头连接符 11"/>
          <p:cNvCxnSpPr/>
          <p:nvPr/>
        </p:nvCxnSpPr>
        <p:spPr bwMode="auto">
          <a:xfrm flipV="1">
            <a:off x="3832026" y="4824599"/>
            <a:ext cx="1625030" cy="106229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3" name="文本框 12"/>
          <p:cNvSpPr txBox="1"/>
          <p:nvPr/>
        </p:nvSpPr>
        <p:spPr>
          <a:xfrm>
            <a:off x="4736976" y="4787215"/>
            <a:ext cx="432048" cy="400110"/>
          </a:xfrm>
          <a:prstGeom prst="rect">
            <a:avLst/>
          </a:prstGeom>
          <a:noFill/>
        </p:spPr>
        <p:txBody>
          <a:bodyPr wrap="square" rtlCol="0">
            <a:spAutoFit/>
          </a:bodyPr>
          <a:lstStyle/>
          <a:p>
            <a:r>
              <a:rPr lang="en-US" altLang="zh-CN" sz="2000" dirty="0" smtClean="0"/>
              <a:t>y</a:t>
            </a:r>
            <a:endParaRPr lang="zh-CN" altLang="en-US" sz="2000" dirty="0"/>
          </a:p>
        </p:txBody>
      </p:sp>
      <p:cxnSp>
        <p:nvCxnSpPr>
          <p:cNvPr id="16" name="直接箭头连接符 15"/>
          <p:cNvCxnSpPr/>
          <p:nvPr/>
        </p:nvCxnSpPr>
        <p:spPr bwMode="auto">
          <a:xfrm>
            <a:off x="3832026" y="5886893"/>
            <a:ext cx="1336998"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7" name="文本框 16"/>
          <p:cNvSpPr txBox="1"/>
          <p:nvPr/>
        </p:nvSpPr>
        <p:spPr>
          <a:xfrm>
            <a:off x="4750593" y="5542397"/>
            <a:ext cx="504056" cy="369332"/>
          </a:xfrm>
          <a:prstGeom prst="rect">
            <a:avLst/>
          </a:prstGeom>
          <a:noFill/>
        </p:spPr>
        <p:txBody>
          <a:bodyPr wrap="square" rtlCol="0">
            <a:spAutoFit/>
          </a:bodyPr>
          <a:lstStyle/>
          <a:p>
            <a:r>
              <a:rPr lang="en-US" altLang="zh-CN" sz="1800" dirty="0" smtClean="0"/>
              <a:t>h1</a:t>
            </a:r>
            <a:endParaRPr lang="zh-CN" altLang="en-US" sz="1800" dirty="0"/>
          </a:p>
        </p:txBody>
      </p:sp>
      <p:cxnSp>
        <p:nvCxnSpPr>
          <p:cNvPr id="23" name="直接箭头连接符 22"/>
          <p:cNvCxnSpPr/>
          <p:nvPr/>
        </p:nvCxnSpPr>
        <p:spPr bwMode="auto">
          <a:xfrm flipV="1">
            <a:off x="3832026" y="4787215"/>
            <a:ext cx="504056" cy="10996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4" name="文本框 23"/>
          <p:cNvSpPr txBox="1"/>
          <p:nvPr/>
        </p:nvSpPr>
        <p:spPr>
          <a:xfrm>
            <a:off x="3654469" y="4851353"/>
            <a:ext cx="504056" cy="369332"/>
          </a:xfrm>
          <a:prstGeom prst="rect">
            <a:avLst/>
          </a:prstGeom>
          <a:noFill/>
        </p:spPr>
        <p:txBody>
          <a:bodyPr wrap="square" rtlCol="0">
            <a:spAutoFit/>
          </a:bodyPr>
          <a:lstStyle/>
          <a:p>
            <a:r>
              <a:rPr lang="en-US" altLang="zh-CN" sz="1800" dirty="0" smtClean="0"/>
              <a:t>h2</a:t>
            </a:r>
            <a:endParaRPr lang="zh-CN" altLang="en-US" sz="1800" dirty="0"/>
          </a:p>
        </p:txBody>
      </p:sp>
      <p:cxnSp>
        <p:nvCxnSpPr>
          <p:cNvPr id="26" name="直接连接符 25"/>
          <p:cNvCxnSpPr/>
          <p:nvPr/>
        </p:nvCxnSpPr>
        <p:spPr bwMode="auto">
          <a:xfrm>
            <a:off x="3832026" y="5886893"/>
            <a:ext cx="1422623" cy="38552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直接连接符 27"/>
          <p:cNvCxnSpPr/>
          <p:nvPr/>
        </p:nvCxnSpPr>
        <p:spPr bwMode="auto">
          <a:xfrm flipH="1">
            <a:off x="4987702" y="4858550"/>
            <a:ext cx="426496" cy="132162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肘形连接符 40"/>
          <p:cNvCxnSpPr/>
          <p:nvPr/>
        </p:nvCxnSpPr>
        <p:spPr bwMode="auto">
          <a:xfrm rot="1080000">
            <a:off x="5003988" y="6091469"/>
            <a:ext cx="198329" cy="136815"/>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261135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最小均方误差（</a:t>
            </a:r>
            <a:r>
              <a:rPr lang="en-US" altLang="zh-CN" dirty="0" smtClean="0"/>
              <a:t>MMSE</a:t>
            </a:r>
            <a:r>
              <a:rPr lang="zh-CN" altLang="en-US" dirty="0" smtClean="0"/>
              <a:t>）检测</a:t>
            </a:r>
            <a:endParaRPr lang="zh-CN" altLang="en-US" dirty="0"/>
          </a:p>
        </p:txBody>
      </p:sp>
      <p:sp>
        <p:nvSpPr>
          <p:cNvPr id="3" name="内容占位符 2"/>
          <p:cNvSpPr>
            <a:spLocks noGrp="1"/>
          </p:cNvSpPr>
          <p:nvPr>
            <p:ph idx="1"/>
          </p:nvPr>
        </p:nvSpPr>
        <p:spPr>
          <a:xfrm>
            <a:off x="632520" y="1295399"/>
            <a:ext cx="9066212" cy="5029200"/>
          </a:xfrm>
        </p:spPr>
        <p:txBody>
          <a:bodyPr/>
          <a:lstStyle/>
          <a:p>
            <a:r>
              <a:rPr lang="zh-CN" altLang="en-US" dirty="0" smtClean="0"/>
              <a:t>系统模型：</a:t>
            </a:r>
            <a:endParaRPr lang="en-US" altLang="zh-CN" dirty="0" smtClean="0"/>
          </a:p>
          <a:p>
            <a:endParaRPr lang="en-US" altLang="zh-CN" dirty="0"/>
          </a:p>
          <a:p>
            <a:r>
              <a:rPr lang="zh-CN" altLang="en-US" dirty="0" smtClean="0"/>
              <a:t>接收端经过检测后得到</a:t>
            </a:r>
            <a:endParaRPr lang="en-US" altLang="zh-CN" dirty="0" smtClean="0"/>
          </a:p>
          <a:p>
            <a:endParaRPr lang="en-US" altLang="zh-CN" dirty="0"/>
          </a:p>
          <a:p>
            <a:r>
              <a:rPr lang="zh-CN" altLang="en-US" dirty="0" smtClean="0"/>
              <a:t>根据发送信号向量中各元素统计独立，有</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因为发送信号与噪声相互独立，且噪声为零均值，有</a:t>
            </a:r>
            <a:endParaRPr lang="en-US" altLang="zh-CN" dirty="0" smtClean="0"/>
          </a:p>
          <a:p>
            <a:endParaRPr lang="en-US" altLang="zh-CN" dirty="0"/>
          </a:p>
          <a:p>
            <a:endParaRPr lang="en-US" altLang="zh-CN" dirty="0" smtClean="0"/>
          </a:p>
          <a:p>
            <a:endParaRPr lang="en-US" altLang="zh-CN" dirty="0"/>
          </a:p>
          <a:p>
            <a:endParaRPr lang="en-US" altLang="zh-CN" dirty="0" smtClean="0"/>
          </a:p>
          <a:p>
            <a:pPr marL="0" indent="0">
              <a:buNone/>
            </a:pPr>
            <a:endParaRPr lang="en-US" altLang="zh-CN" dirty="0" smtClean="0"/>
          </a:p>
          <a:p>
            <a:endParaRPr lang="en-US" altLang="zh-CN" dirty="0"/>
          </a:p>
          <a:p>
            <a:endParaRPr lang="zh-CN" altLang="en-US" dirty="0"/>
          </a:p>
        </p:txBody>
      </p:sp>
      <p:sp>
        <p:nvSpPr>
          <p:cNvPr id="4" name="Rectangle 2"/>
          <p:cNvSpPr>
            <a:spLocks noChangeArrowheads="1"/>
          </p:cNvSpPr>
          <p:nvPr/>
        </p:nvSpPr>
        <p:spPr bwMode="auto">
          <a:xfrm>
            <a:off x="2360712" y="1295399"/>
            <a:ext cx="1573175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341848579"/>
              </p:ext>
            </p:extLst>
          </p:nvPr>
        </p:nvGraphicFramePr>
        <p:xfrm>
          <a:off x="2360712" y="1295400"/>
          <a:ext cx="1584176" cy="484054"/>
        </p:xfrm>
        <a:graphic>
          <a:graphicData uri="http://schemas.openxmlformats.org/presentationml/2006/ole">
            <mc:AlternateContent xmlns:mc="http://schemas.openxmlformats.org/markup-compatibility/2006">
              <mc:Choice xmlns:v="urn:schemas-microsoft-com:vml" Requires="v">
                <p:oleObj spid="_x0000_s69717" name="Equation" r:id="rId3" imgW="685800" imgH="203200" progId="Equation.DSMT4">
                  <p:embed/>
                </p:oleObj>
              </mc:Choice>
              <mc:Fallback>
                <p:oleObj name="Equation" r:id="rId3" imgW="685800" imgH="203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0712" y="1295400"/>
                        <a:ext cx="1584176" cy="484054"/>
                      </a:xfrm>
                      <a:prstGeom prst="rect">
                        <a:avLst/>
                      </a:prstGeom>
                      <a:noFill/>
                    </p:spPr>
                  </p:pic>
                </p:oleObj>
              </mc:Fallback>
            </mc:AlternateContent>
          </a:graphicData>
        </a:graphic>
      </p:graphicFrame>
      <p:sp>
        <p:nvSpPr>
          <p:cNvPr id="8" name="Rectangle 6"/>
          <p:cNvSpPr>
            <a:spLocks noChangeArrowheads="1"/>
          </p:cNvSpPr>
          <p:nvPr/>
        </p:nvSpPr>
        <p:spPr bwMode="auto">
          <a:xfrm>
            <a:off x="3944887" y="2008053"/>
            <a:ext cx="155254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979225197"/>
              </p:ext>
            </p:extLst>
          </p:nvPr>
        </p:nvGraphicFramePr>
        <p:xfrm>
          <a:off x="3800871" y="1960037"/>
          <a:ext cx="2331259" cy="532859"/>
        </p:xfrm>
        <a:graphic>
          <a:graphicData uri="http://schemas.openxmlformats.org/presentationml/2006/ole">
            <mc:AlternateContent xmlns:mc="http://schemas.openxmlformats.org/markup-compatibility/2006">
              <mc:Choice xmlns:v="urn:schemas-microsoft-com:vml" Requires="v">
                <p:oleObj spid="_x0000_s69718" name="Equation" r:id="rId5" imgW="1002865" imgH="228501" progId="Equation.DSMT4">
                  <p:embed/>
                </p:oleObj>
              </mc:Choice>
              <mc:Fallback>
                <p:oleObj name="Equation" r:id="rId5" imgW="1002865" imgH="228501"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00871" y="1960037"/>
                        <a:ext cx="2331259" cy="532859"/>
                      </a:xfrm>
                      <a:prstGeom prst="rect">
                        <a:avLst/>
                      </a:prstGeom>
                      <a:noFill/>
                    </p:spPr>
                  </p:pic>
                </p:oleObj>
              </mc:Fallback>
            </mc:AlternateContent>
          </a:graphicData>
        </a:graphic>
      </p:graphicFrame>
      <p:sp>
        <p:nvSpPr>
          <p:cNvPr id="10" name="Rectangle 8"/>
          <p:cNvSpPr>
            <a:spLocks noChangeArrowheads="1"/>
          </p:cNvSpPr>
          <p:nvPr/>
        </p:nvSpPr>
        <p:spPr bwMode="auto">
          <a:xfrm>
            <a:off x="3230511" y="3476717"/>
            <a:ext cx="17434393" cy="51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1626287156"/>
              </p:ext>
            </p:extLst>
          </p:nvPr>
        </p:nvGraphicFramePr>
        <p:xfrm>
          <a:off x="3230512" y="3321438"/>
          <a:ext cx="3020924" cy="926416"/>
        </p:xfrm>
        <a:graphic>
          <a:graphicData uri="http://schemas.openxmlformats.org/presentationml/2006/ole">
            <mc:AlternateContent xmlns:mc="http://schemas.openxmlformats.org/markup-compatibility/2006">
              <mc:Choice xmlns:v="urn:schemas-microsoft-com:vml" Requires="v">
                <p:oleObj spid="_x0000_s69719" name="Equation" r:id="rId7" imgW="1435100" imgH="431800" progId="Equation.DSMT4">
                  <p:embed/>
                </p:oleObj>
              </mc:Choice>
              <mc:Fallback>
                <p:oleObj name="Equation" r:id="rId7" imgW="1435100" imgH="4318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0512" y="3321438"/>
                        <a:ext cx="3020924" cy="926416"/>
                      </a:xfrm>
                      <a:prstGeom prst="rect">
                        <a:avLst/>
                      </a:prstGeom>
                      <a:noFill/>
                    </p:spPr>
                  </p:pic>
                </p:oleObj>
              </mc:Fallback>
            </mc:AlternateContent>
          </a:graphicData>
        </a:graphic>
      </p:graphicFrame>
      <p:sp>
        <p:nvSpPr>
          <p:cNvPr id="14" name="Rectangle 12"/>
          <p:cNvSpPr>
            <a:spLocks noChangeArrowheads="1"/>
          </p:cNvSpPr>
          <p:nvPr/>
        </p:nvSpPr>
        <p:spPr bwMode="auto">
          <a:xfrm>
            <a:off x="3392437" y="4356766"/>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1566702561"/>
              </p:ext>
            </p:extLst>
          </p:nvPr>
        </p:nvGraphicFramePr>
        <p:xfrm>
          <a:off x="3230511" y="4268948"/>
          <a:ext cx="2377612" cy="594403"/>
        </p:xfrm>
        <a:graphic>
          <a:graphicData uri="http://schemas.openxmlformats.org/presentationml/2006/ole">
            <mc:AlternateContent xmlns:mc="http://schemas.openxmlformats.org/markup-compatibility/2006">
              <mc:Choice xmlns:v="urn:schemas-microsoft-com:vml" Requires="v">
                <p:oleObj spid="_x0000_s69720" name="Equation" r:id="rId9" imgW="1104900" imgH="279400" progId="Equation.DSMT4">
                  <p:embed/>
                </p:oleObj>
              </mc:Choice>
              <mc:Fallback>
                <p:oleObj name="Equation" r:id="rId9" imgW="1104900" imgH="2794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0511" y="4268948"/>
                        <a:ext cx="2377612" cy="594403"/>
                      </a:xfrm>
                      <a:prstGeom prst="rect">
                        <a:avLst/>
                      </a:prstGeom>
                      <a:noFill/>
                    </p:spPr>
                  </p:pic>
                </p:oleObj>
              </mc:Fallback>
            </mc:AlternateContent>
          </a:graphicData>
        </a:graphic>
      </p:graphicFrame>
      <p:sp>
        <p:nvSpPr>
          <p:cNvPr id="16" name="Rectangle 14"/>
          <p:cNvSpPr>
            <a:spLocks noChangeArrowheads="1"/>
          </p:cNvSpPr>
          <p:nvPr/>
        </p:nvSpPr>
        <p:spPr bwMode="auto">
          <a:xfrm>
            <a:off x="3230512" y="5478851"/>
            <a:ext cx="191570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3627227217"/>
              </p:ext>
            </p:extLst>
          </p:nvPr>
        </p:nvGraphicFramePr>
        <p:xfrm>
          <a:off x="3230511" y="5478853"/>
          <a:ext cx="3020925" cy="534188"/>
        </p:xfrm>
        <a:graphic>
          <a:graphicData uri="http://schemas.openxmlformats.org/presentationml/2006/ole">
            <mc:AlternateContent xmlns:mc="http://schemas.openxmlformats.org/markup-compatibility/2006">
              <mc:Choice xmlns:v="urn:schemas-microsoft-com:vml" Requires="v">
                <p:oleObj spid="_x0000_s69721" name="Equation" r:id="rId11" imgW="1562100" imgH="279400" progId="Equation.DSMT4">
                  <p:embed/>
                </p:oleObj>
              </mc:Choice>
              <mc:Fallback>
                <p:oleObj name="Equation" r:id="rId11" imgW="1562100" imgH="27940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30511" y="5478853"/>
                        <a:ext cx="3020925" cy="534188"/>
                      </a:xfrm>
                      <a:prstGeom prst="rect">
                        <a:avLst/>
                      </a:prstGeom>
                      <a:noFill/>
                    </p:spPr>
                  </p:pic>
                </p:oleObj>
              </mc:Fallback>
            </mc:AlternateContent>
          </a:graphicData>
        </a:graphic>
      </p:graphicFrame>
    </p:spTree>
    <p:extLst>
      <p:ext uri="{BB962C8B-B14F-4D97-AF65-F5344CB8AC3E}">
        <p14:creationId xmlns:p14="http://schemas.microsoft.com/office/powerpoint/2010/main" val="1766262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最小均方误差（</a:t>
            </a:r>
            <a:r>
              <a:rPr lang="en-US" altLang="zh-CN" dirty="0" smtClean="0"/>
              <a:t>MMSE</a:t>
            </a:r>
            <a:r>
              <a:rPr lang="zh-CN" altLang="en-US" dirty="0" smtClean="0"/>
              <a:t>）检测</a:t>
            </a:r>
            <a:endParaRPr lang="zh-CN" altLang="en-US" dirty="0"/>
          </a:p>
        </p:txBody>
      </p:sp>
      <p:sp>
        <p:nvSpPr>
          <p:cNvPr id="3" name="内容占位符 2"/>
          <p:cNvSpPr>
            <a:spLocks noGrp="1"/>
          </p:cNvSpPr>
          <p:nvPr>
            <p:ph idx="1"/>
          </p:nvPr>
        </p:nvSpPr>
        <p:spPr/>
        <p:txBody>
          <a:bodyPr/>
          <a:lstStyle/>
          <a:p>
            <a:r>
              <a:rPr lang="zh-CN" altLang="en-US" dirty="0" smtClean="0"/>
              <a:t>根据最小均方误差公式：</a:t>
            </a:r>
            <a:endParaRPr lang="zh-CN" altLang="en-US" dirty="0"/>
          </a:p>
        </p:txBody>
      </p:sp>
      <p:sp>
        <p:nvSpPr>
          <p:cNvPr id="4" name="Rectangle 2"/>
          <p:cNvSpPr>
            <a:spLocks noChangeArrowheads="1"/>
          </p:cNvSpPr>
          <p:nvPr/>
        </p:nvSpPr>
        <p:spPr bwMode="auto">
          <a:xfrm>
            <a:off x="1523999" y="1676154"/>
            <a:ext cx="17251677" cy="52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901344856"/>
              </p:ext>
            </p:extLst>
          </p:nvPr>
        </p:nvGraphicFramePr>
        <p:xfrm>
          <a:off x="1524000" y="1676156"/>
          <a:ext cx="6885384" cy="4640514"/>
        </p:xfrm>
        <a:graphic>
          <a:graphicData uri="http://schemas.openxmlformats.org/presentationml/2006/ole">
            <mc:AlternateContent xmlns:mc="http://schemas.openxmlformats.org/markup-compatibility/2006">
              <mc:Choice xmlns:v="urn:schemas-microsoft-com:vml" Requires="v">
                <p:oleObj spid="_x0000_s70675" name="Equation" r:id="rId3" imgW="3911600" imgH="2641600" progId="Equation.DSMT4">
                  <p:embed/>
                </p:oleObj>
              </mc:Choice>
              <mc:Fallback>
                <p:oleObj name="Equation" r:id="rId3" imgW="3911600" imgH="2641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676156"/>
                        <a:ext cx="6885384" cy="4640514"/>
                      </a:xfrm>
                      <a:prstGeom prst="rect">
                        <a:avLst/>
                      </a:prstGeom>
                      <a:noFill/>
                    </p:spPr>
                  </p:pic>
                </p:oleObj>
              </mc:Fallback>
            </mc:AlternateContent>
          </a:graphicData>
        </a:graphic>
      </p:graphicFrame>
    </p:spTree>
    <p:extLst>
      <p:ext uri="{BB962C8B-B14F-4D97-AF65-F5344CB8AC3E}">
        <p14:creationId xmlns:p14="http://schemas.microsoft.com/office/powerpoint/2010/main" val="339548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mplate_OFDM_Team">
  <a:themeElements>
    <a:clrScheme name="template_OFDM_Tea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plate_OFDM_Team">
      <a:majorFont>
        <a:latin typeface="Arial Rounded MT 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template_OFDM_Tea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plate_OFDM_Team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plate_OFDM_Team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plate_OFDM_Team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plate_OFDM_Tea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plate_OFDM_Tea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plate_OFDM_Tea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D:\Moto\2004_05\template_OFDM_Team.pot</Template>
  <TotalTime>13485</TotalTime>
  <Words>1000</Words>
  <Application>Microsoft Office PowerPoint</Application>
  <PresentationFormat>A4 纸张(210x297 毫米)</PresentationFormat>
  <Paragraphs>94</Paragraphs>
  <Slides>12</Slides>
  <Notes>3</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12</vt:i4>
      </vt:variant>
    </vt:vector>
  </HeadingPairs>
  <TitlesOfParts>
    <vt:vector size="22" baseType="lpstr">
      <vt:lpstr>华文彩云</vt:lpstr>
      <vt:lpstr>宋体</vt:lpstr>
      <vt:lpstr>Arial</vt:lpstr>
      <vt:lpstr>Arial Rounded MT Bold</vt:lpstr>
      <vt:lpstr>Symbol</vt:lpstr>
      <vt:lpstr>Times New Roman</vt:lpstr>
      <vt:lpstr>Wingdings</vt:lpstr>
      <vt:lpstr>template_OFDM_Team</vt:lpstr>
      <vt:lpstr>Bitmap Image</vt:lpstr>
      <vt:lpstr>Equation</vt:lpstr>
      <vt:lpstr>MIMO检测技术 </vt:lpstr>
      <vt:lpstr>Outline</vt:lpstr>
      <vt:lpstr>线性检测</vt:lpstr>
      <vt:lpstr>零化技术</vt:lpstr>
      <vt:lpstr>匹配滤波（MF）检测</vt:lpstr>
      <vt:lpstr>迫零（ZF）检测</vt:lpstr>
      <vt:lpstr>迫零（ZF）检测</vt:lpstr>
      <vt:lpstr>最小均方误差（MMSE）检测</vt:lpstr>
      <vt:lpstr>最小均方误差（MMSE）检测</vt:lpstr>
      <vt:lpstr>最小均方误差（MMSE）检测</vt:lpstr>
      <vt:lpstr>算法比较</vt:lpstr>
      <vt:lpstr>PowerPoint 演示文稿</vt:lpstr>
    </vt:vector>
  </TitlesOfParts>
  <Company>bupt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han</dc:creator>
  <cp:lastModifiedBy>yunwu333</cp:lastModifiedBy>
  <cp:revision>677</cp:revision>
  <cp:lastPrinted>2001-11-14T13:26:11Z</cp:lastPrinted>
  <dcterms:created xsi:type="dcterms:W3CDTF">2004-05-27T13:49:00Z</dcterms:created>
  <dcterms:modified xsi:type="dcterms:W3CDTF">2017-11-09T15:03:29Z</dcterms:modified>
</cp:coreProperties>
</file>