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58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59" r:id="rId31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3B6C4-5FBB-4D8A-AF78-8A5EFDA36AC7}" v="2" dt="2022-08-04T11:55:2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 snapToObjects="1" showGuides="1">
      <p:cViewPr varScale="1">
        <p:scale>
          <a:sx n="73" d="100"/>
          <a:sy n="73" d="100"/>
        </p:scale>
        <p:origin x="7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noProof="0" dirty="0"/>
              <a:t>Klik om de stijl van de titel te bewerken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nl-BE" noProof="0" dirty="0"/>
              <a:t>Eerste niveau</a:t>
            </a:r>
          </a:p>
          <a:p>
            <a:pPr lvl="1"/>
            <a:r>
              <a:rPr lang="nl-BE" noProof="0" dirty="0"/>
              <a:t>Tweede niveau</a:t>
            </a:r>
          </a:p>
          <a:p>
            <a:pPr lvl="2"/>
            <a:r>
              <a:rPr lang="nl-BE" noProof="0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endParaRPr lang="nl-BE" noProof="0" dirty="0"/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pictogram om witte afbeelding (</a:t>
            </a:r>
            <a:r>
              <a:rPr lang="nl-NL" noProof="0" dirty="0" err="1"/>
              <a:t>png</a:t>
            </a:r>
            <a:r>
              <a:rPr lang="nl-NL" noProof="0" dirty="0"/>
              <a:t>) toe te voegen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Project titel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van de mastertitel te bewerken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nl-NL" dirty="0"/>
              <a:t>Klik op het pictogram als u een object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van de mastertitel te bewerken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als u een object wilt toevoegen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noProof="0" dirty="0"/>
              <a:t>Klik om titel te bewerken</a:t>
            </a:r>
            <a:endParaRPr lang="nl-BE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nl-NL" noProof="0" dirty="0"/>
              <a:t>Klik om de stijl van de ondertitel te bewerken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190F07C6-25EA-4865-8C79-B703AC72B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49522"/>
            <a:ext cx="904110" cy="2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/>
              <a:t>Klik om titel te bewerken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nl-NL" noProof="0" dirty="0"/>
              <a:t>Klik om de stijl van de ondertitel te bewerken</a:t>
            </a:r>
          </a:p>
        </p:txBody>
      </p:sp>
      <p:pic>
        <p:nvPicPr>
          <p:cNvPr id="15" name="Afbeelding 6">
            <a:extLst>
              <a:ext uri="{FF2B5EF4-FFF2-40B4-BE49-F238E27FC236}">
                <a16:creationId xmlns:a16="http://schemas.microsoft.com/office/drawing/2014/main" id="{82300F35-549D-4831-B3EC-742E604C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3058" y="1309963"/>
            <a:ext cx="286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noProof="0" dirty="0"/>
              <a:t>Klik om titel te bewerken</a:t>
            </a:r>
            <a:endParaRPr lang="nl-BE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nl-NL" noProof="0" dirty="0"/>
              <a:t>Klik om de stijl van de ondertitel te bewerken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190F07C6-25EA-4865-8C79-B703AC72B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49522"/>
            <a:ext cx="904110" cy="2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afbeelding toe te voegen</a:t>
            </a:r>
          </a:p>
        </p:txBody>
      </p:sp>
      <p:pic>
        <p:nvPicPr>
          <p:cNvPr id="13" name="Afbeelding 5">
            <a:extLst>
              <a:ext uri="{FF2B5EF4-FFF2-40B4-BE49-F238E27FC236}">
                <a16:creationId xmlns:a16="http://schemas.microsoft.com/office/drawing/2014/main" id="{8D853573-DA76-4283-B6A5-4E87FA6B7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49522"/>
            <a:ext cx="904110" cy="2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afbeelding toe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BE" noProof="0" dirty="0"/>
              <a:t>Voornaam Naam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Klik om stijl te bewerken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afbeelding toe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BE" noProof="0" dirty="0"/>
              <a:t>Voornaam Naam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Quote</a:t>
            </a:r>
          </a:p>
        </p:txBody>
      </p:sp>
      <p:pic>
        <p:nvPicPr>
          <p:cNvPr id="15" name="Afbeelding 5">
            <a:extLst>
              <a:ext uri="{FF2B5EF4-FFF2-40B4-BE49-F238E27FC236}">
                <a16:creationId xmlns:a16="http://schemas.microsoft.com/office/drawing/2014/main" id="{E78E5DBB-2BEC-4F3A-8D82-0E70D457CF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49522"/>
            <a:ext cx="904110" cy="2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Voornaam Naam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nl-BE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nl-BE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F36E4DA-4EAC-4628-AFAA-A3E15D918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0" name="Afbeelding 9">
            <a:extLst>
              <a:ext uri="{FF2B5EF4-FFF2-40B4-BE49-F238E27FC236}">
                <a16:creationId xmlns:a16="http://schemas.microsoft.com/office/drawing/2014/main" id="{61CD65B0-A4C5-46B4-B022-9BDC1D9250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48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/>
              <a:t>Klik om stijl te bewerken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Inhoud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A34CC7-3BB7-4248-9AAF-B9C7A9FBB51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186439 w 3338512"/>
              <a:gd name="connsiteY1" fmla="*/ 0 h 5616575"/>
              <a:gd name="connsiteX2" fmla="*/ 25967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596742 w 3338512"/>
              <a:gd name="connsiteY5" fmla="*/ 5616000 h 5616575"/>
              <a:gd name="connsiteX6" fmla="*/ 2596742 w 3338512"/>
              <a:gd name="connsiteY6" fmla="*/ 5616575 h 5616575"/>
              <a:gd name="connsiteX7" fmla="*/ 253304 w 3338512"/>
              <a:gd name="connsiteY7" fmla="*/ 5616575 h 5616575"/>
              <a:gd name="connsiteX8" fmla="*/ 202263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186439" y="0"/>
                </a:lnTo>
                <a:lnTo>
                  <a:pt x="25967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596742" y="561600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/>
              <a:t>Klik</a:t>
            </a:r>
            <a:r>
              <a:rPr lang="nl-BE" dirty="0"/>
              <a:t> om stijl te bewerken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BE" dirty="0"/>
              <a:t>Inhoud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dirty="0"/>
              <a:t>Klik op het pictogram om een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BE" noProof="0"/>
              <a:t>Klik op het pictogram om een afbeelding toe te voegen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witte afbeelding toe </a:t>
            </a:r>
            <a:r>
              <a:rPr lang="nl-NL" noProof="0" dirty="0" err="1"/>
              <a:t>tevoegen</a:t>
            </a:r>
            <a:r>
              <a:rPr lang="nl-NL" noProof="0" dirty="0"/>
              <a:t> (</a:t>
            </a:r>
            <a:r>
              <a:rPr lang="nl-NL" noProof="0" dirty="0" err="1"/>
              <a:t>png</a:t>
            </a:r>
            <a:r>
              <a:rPr lang="nl-NL" noProof="0" dirty="0"/>
              <a:t>)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witte afbeelding toe </a:t>
            </a:r>
            <a:r>
              <a:rPr lang="nl-NL" noProof="0" dirty="0" err="1"/>
              <a:t>tevoegen</a:t>
            </a:r>
            <a:r>
              <a:rPr lang="nl-NL" noProof="0" dirty="0"/>
              <a:t> (</a:t>
            </a:r>
            <a:r>
              <a:rPr lang="nl-NL" noProof="0" dirty="0" err="1"/>
              <a:t>png</a:t>
            </a:r>
            <a:r>
              <a:rPr lang="nl-NL" noProof="0" dirty="0"/>
              <a:t>)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noProof="0" dirty="0"/>
              <a:t>Klik op het pictogram om een witte afbeelding toe </a:t>
            </a:r>
            <a:r>
              <a:rPr lang="nl-NL" noProof="0" dirty="0" err="1"/>
              <a:t>tevoegen</a:t>
            </a:r>
            <a:r>
              <a:rPr lang="nl-NL" noProof="0" dirty="0"/>
              <a:t> (</a:t>
            </a:r>
            <a:r>
              <a:rPr lang="nl-NL" noProof="0" dirty="0" err="1"/>
              <a:t>png</a:t>
            </a:r>
            <a:r>
              <a:rPr lang="nl-NL" noProof="0" dirty="0"/>
              <a:t>)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/>
              <a:t>Ondertitel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BB0C09-C793-44D9-9351-DBCCE5065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van de mastertitel te bewerken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78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53064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/>
              <a:t>Ondertitel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1713" y="1578459"/>
            <a:ext cx="53064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/>
              <a:t>Ondertitel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53064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61713" y="2122223"/>
            <a:ext cx="53064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nl-BE" noProof="0"/>
              <a:t>Inhoud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  <a:p>
            <a:pPr lvl="4"/>
            <a:endParaRPr lang="nl-BE" noProof="0"/>
          </a:p>
          <a:p>
            <a:pPr lvl="1"/>
            <a:endParaRPr lang="nl-BE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BB0C09-C793-44D9-9351-DBCCE5065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van de mastertitel te bewerken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5741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BE" noProof="0" dirty="0"/>
              <a:t>Klik om de stijl van de mastertitel te bewerken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F1188F21-4303-4A21-AA08-4AB740C485D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49522"/>
            <a:ext cx="904110" cy="227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8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uggingface.co/spaces/HuggingFaceH4/open_llm_leaderboar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noProof="0" dirty="0"/>
              <a:t>6-BAP domain specific chatbot</a:t>
            </a:r>
            <a:endParaRPr lang="nl-B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Vincent Verbergt 18/03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428E0-0AE3-FFE4-ECB8-6FA2373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Context window trained model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7086B6C-37F9-6226-D36E-4A762129F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6B8110-EA1A-7DF1-4318-CD25637DD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GPT-4 of Gemini, </a:t>
            </a:r>
            <a:r>
              <a:rPr lang="en-BE" dirty="0" err="1"/>
              <a:t>scoren</a:t>
            </a:r>
            <a:r>
              <a:rPr lang="en-BE" dirty="0"/>
              <a:t> heel </a:t>
            </a:r>
            <a:r>
              <a:rPr lang="en-BE" dirty="0" err="1"/>
              <a:t>goed</a:t>
            </a:r>
            <a:r>
              <a:rPr lang="en-BE" dirty="0"/>
              <a:t> op benchmarks</a:t>
            </a:r>
          </a:p>
          <a:p>
            <a:r>
              <a:rPr lang="nl-NL" dirty="0"/>
              <a:t>P</a:t>
            </a:r>
            <a:r>
              <a:rPr lang="en-BE" dirty="0" err="1"/>
              <a:t>ython</a:t>
            </a:r>
            <a:r>
              <a:rPr lang="en-BE" dirty="0"/>
              <a:t> of java om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relevante</a:t>
            </a:r>
            <a:r>
              <a:rPr lang="en-BE" dirty="0"/>
              <a:t> </a:t>
            </a:r>
            <a:r>
              <a:rPr lang="en-BE" dirty="0" err="1"/>
              <a:t>documenten</a:t>
            </a:r>
            <a:r>
              <a:rPr lang="en-BE" dirty="0"/>
              <a:t> op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halen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053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4703-78FE-B9C5-21F9-06CD5F77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25/03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33096D-6B77-1164-5600-2A3DA5A2A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74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8E688-CC85-4227-F83E-2B2F75C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analyse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24C809-E78F-6ADA-BC11-8AB108363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18F6CD-0C95-E06A-85CE-291B13377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Analyse van </a:t>
            </a:r>
            <a:r>
              <a:rPr lang="nl-NL" dirty="0">
                <a:hlinkClick r:id="rId2"/>
              </a:rPr>
              <a:t>Open LLM Leaderboard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2FD1700-AE99-3107-4DA7-0736D3D1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4" y="2973753"/>
            <a:ext cx="10262586" cy="2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9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21E41-B75C-9DDB-D490-F18063A7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Verdeling in categorieën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9FCE5B6-5610-9A47-8EDE-2CB5D9F79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13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8" name="Afbeelding 7" descr="Afbeelding met Perceel, lijn, tekst, diagram&#10;&#10;Automatisch gegenereerde beschrijving">
            <a:extLst>
              <a:ext uri="{FF2B5EF4-FFF2-40B4-BE49-F238E27FC236}">
                <a16:creationId xmlns:a16="http://schemas.microsoft.com/office/drawing/2014/main" id="{14846268-BDAD-FE6C-0F3A-E0FD9C82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28" y="1950044"/>
            <a:ext cx="5852172" cy="4389129"/>
          </a:xfrm>
          <a:prstGeom prst="rect">
            <a:avLst/>
          </a:prstGeom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FAAD8FD-7315-01C7-5659-B896473D2C62}"/>
              </a:ext>
            </a:extLst>
          </p:cNvPr>
          <p:cNvCxnSpPr/>
          <p:nvPr/>
        </p:nvCxnSpPr>
        <p:spPr>
          <a:xfrm flipV="1">
            <a:off x="5098211" y="2467155"/>
            <a:ext cx="0" cy="339880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62705DED-CCF6-8A2C-7827-5CD3FED69142}"/>
              </a:ext>
            </a:extLst>
          </p:cNvPr>
          <p:cNvCxnSpPr/>
          <p:nvPr/>
        </p:nvCxnSpPr>
        <p:spPr>
          <a:xfrm flipV="1">
            <a:off x="6084498" y="2445204"/>
            <a:ext cx="0" cy="339880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5885CD4D-2730-EF91-6710-4B62F9F5D917}"/>
              </a:ext>
            </a:extLst>
          </p:cNvPr>
          <p:cNvCxnSpPr/>
          <p:nvPr/>
        </p:nvCxnSpPr>
        <p:spPr>
          <a:xfrm flipV="1">
            <a:off x="6927011" y="2467155"/>
            <a:ext cx="0" cy="339880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hthoek 18">
            <a:extLst>
              <a:ext uri="{FF2B5EF4-FFF2-40B4-BE49-F238E27FC236}">
                <a16:creationId xmlns:a16="http://schemas.microsoft.com/office/drawing/2014/main" id="{91CEB05A-658C-FC3C-8799-73DFE657FE5F}"/>
              </a:ext>
            </a:extLst>
          </p:cNvPr>
          <p:cNvSpPr/>
          <p:nvPr/>
        </p:nvSpPr>
        <p:spPr bwMode="auto">
          <a:xfrm>
            <a:off x="3700731" y="2467155"/>
            <a:ext cx="1414731" cy="33988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nl-BE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1817254C-39D1-1C08-C965-6DF60EF591DF}"/>
              </a:ext>
            </a:extLst>
          </p:cNvPr>
          <p:cNvSpPr/>
          <p:nvPr/>
        </p:nvSpPr>
        <p:spPr bwMode="auto">
          <a:xfrm>
            <a:off x="5115463" y="2467155"/>
            <a:ext cx="992038" cy="339880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nl-BE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D6DE939-2492-E63C-091C-577A4843F993}"/>
              </a:ext>
            </a:extLst>
          </p:cNvPr>
          <p:cNvSpPr/>
          <p:nvPr/>
        </p:nvSpPr>
        <p:spPr bwMode="auto">
          <a:xfrm>
            <a:off x="6101750" y="2467155"/>
            <a:ext cx="836763" cy="3398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nl-BE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2227952-B55B-AE78-E6E0-DA1C25EDED1C}"/>
              </a:ext>
            </a:extLst>
          </p:cNvPr>
          <p:cNvSpPr/>
          <p:nvPr/>
        </p:nvSpPr>
        <p:spPr bwMode="auto">
          <a:xfrm>
            <a:off x="6950014" y="2467155"/>
            <a:ext cx="848264" cy="33988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nl-BE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EED00-3CA6-B7D8-072B-9C5B4CEF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Score per </a:t>
            </a:r>
            <a:r>
              <a:rPr lang="en-BE" dirty="0" err="1"/>
              <a:t>complexiteitsgroep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F6E10EF-A4E2-DB6F-523F-CF7F83995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14</a:t>
            </a:fld>
            <a:endParaRPr lang="nl-BE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3782230-78DA-B31D-7EEB-7027DC96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3877"/>
              </p:ext>
            </p:extLst>
          </p:nvPr>
        </p:nvGraphicFramePr>
        <p:xfrm>
          <a:off x="671511" y="1579284"/>
          <a:ext cx="1089660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82">
                  <a:extLst>
                    <a:ext uri="{9D8B030D-6E8A-4147-A177-3AD203B41FA5}">
                      <a16:colId xmlns:a16="http://schemas.microsoft.com/office/drawing/2014/main" val="2417372652"/>
                    </a:ext>
                  </a:extLst>
                </a:gridCol>
                <a:gridCol w="1764786">
                  <a:extLst>
                    <a:ext uri="{9D8B030D-6E8A-4147-A177-3AD203B41FA5}">
                      <a16:colId xmlns:a16="http://schemas.microsoft.com/office/drawing/2014/main" val="741816859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3218937995"/>
                    </a:ext>
                  </a:extLst>
                </a:gridCol>
                <a:gridCol w="828434">
                  <a:extLst>
                    <a:ext uri="{9D8B030D-6E8A-4147-A177-3AD203B41FA5}">
                      <a16:colId xmlns:a16="http://schemas.microsoft.com/office/drawing/2014/main" val="3844858743"/>
                    </a:ext>
                  </a:extLst>
                </a:gridCol>
                <a:gridCol w="952223">
                  <a:extLst>
                    <a:ext uri="{9D8B030D-6E8A-4147-A177-3AD203B41FA5}">
                      <a16:colId xmlns:a16="http://schemas.microsoft.com/office/drawing/2014/main" val="268903191"/>
                    </a:ext>
                  </a:extLst>
                </a:gridCol>
                <a:gridCol w="914134">
                  <a:extLst>
                    <a:ext uri="{9D8B030D-6E8A-4147-A177-3AD203B41FA5}">
                      <a16:colId xmlns:a16="http://schemas.microsoft.com/office/drawing/2014/main" val="3196405459"/>
                    </a:ext>
                  </a:extLst>
                </a:gridCol>
                <a:gridCol w="4976950">
                  <a:extLst>
                    <a:ext uri="{9D8B030D-6E8A-4147-A177-3AD203B41FA5}">
                      <a16:colId xmlns:a16="http://schemas.microsoft.com/office/drawing/2014/main" val="32744995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 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Architecture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Average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HellaSwag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Winogrande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#Params (B)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Model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140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89.145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89.02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89.27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12.88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zhengr/MixTAO-7Bx2-MoE-Instruct-v6.0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851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88.785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89.72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15.64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rizla/rizla-17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114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88.77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89.3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88.24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12.88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yunconglong</a:t>
                      </a:r>
                      <a:r>
                        <a:rPr lang="nl-NL" sz="1100" u="none" strike="noStrike" dirty="0">
                          <a:effectLst/>
                        </a:rPr>
                        <a:t>/Truthful_DPO_TomGrc_FusionNet_7Bx2_MoE_13B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240326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7DE1B0A7-43BB-CEEE-4814-618D14379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65803"/>
              </p:ext>
            </p:extLst>
          </p:nvPr>
        </p:nvGraphicFramePr>
        <p:xfrm>
          <a:off x="671510" y="2667000"/>
          <a:ext cx="10896601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58">
                  <a:extLst>
                    <a:ext uri="{9D8B030D-6E8A-4147-A177-3AD203B41FA5}">
                      <a16:colId xmlns:a16="http://schemas.microsoft.com/office/drawing/2014/main" val="418785513"/>
                    </a:ext>
                  </a:extLst>
                </a:gridCol>
                <a:gridCol w="1331396">
                  <a:extLst>
                    <a:ext uri="{9D8B030D-6E8A-4147-A177-3AD203B41FA5}">
                      <a16:colId xmlns:a16="http://schemas.microsoft.com/office/drawing/2014/main" val="3819069565"/>
                    </a:ext>
                  </a:extLst>
                </a:gridCol>
                <a:gridCol w="753113">
                  <a:extLst>
                    <a:ext uri="{9D8B030D-6E8A-4147-A177-3AD203B41FA5}">
                      <a16:colId xmlns:a16="http://schemas.microsoft.com/office/drawing/2014/main" val="388907939"/>
                    </a:ext>
                  </a:extLst>
                </a:gridCol>
                <a:gridCol w="877511">
                  <a:extLst>
                    <a:ext uri="{9D8B030D-6E8A-4147-A177-3AD203B41FA5}">
                      <a16:colId xmlns:a16="http://schemas.microsoft.com/office/drawing/2014/main" val="1833210338"/>
                    </a:ext>
                  </a:extLst>
                </a:gridCol>
                <a:gridCol w="1008633">
                  <a:extLst>
                    <a:ext uri="{9D8B030D-6E8A-4147-A177-3AD203B41FA5}">
                      <a16:colId xmlns:a16="http://schemas.microsoft.com/office/drawing/2014/main" val="268804278"/>
                    </a:ext>
                  </a:extLst>
                </a:gridCol>
                <a:gridCol w="968288">
                  <a:extLst>
                    <a:ext uri="{9D8B030D-6E8A-4147-A177-3AD203B41FA5}">
                      <a16:colId xmlns:a16="http://schemas.microsoft.com/office/drawing/2014/main" val="1418996999"/>
                    </a:ext>
                  </a:extLst>
                </a:gridCol>
                <a:gridCol w="5164202">
                  <a:extLst>
                    <a:ext uri="{9D8B030D-6E8A-4147-A177-3AD203B41FA5}">
                      <a16:colId xmlns:a16="http://schemas.microsoft.com/office/drawing/2014/main" val="244445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 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Architecture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Average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HellaSwag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Winogrande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#Params (B)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Model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204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85.04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82.95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36.1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Steelskull</a:t>
                      </a:r>
                      <a:r>
                        <a:rPr lang="nl-NL" sz="1100" u="none" strike="noStrike" dirty="0">
                          <a:effectLst/>
                        </a:rPr>
                        <a:t>/Lumosia-MoE-4x10.7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51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LlamaForCausalLM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84.635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85.21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84.06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34.39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bhenrym14/platypus-yi-34b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900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LlamaForCausalLM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84.555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85.61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83.5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34.39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Locutusque</a:t>
                      </a:r>
                      <a:r>
                        <a:rPr lang="nl-NL" sz="1100" u="none" strike="noStrike" dirty="0">
                          <a:effectLst/>
                        </a:rPr>
                        <a:t>/Hyperion-3.0-Yi-34B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665658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AA141F55-0E4B-C75D-ACEF-0841D11AE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97008"/>
              </p:ext>
            </p:extLst>
          </p:nvPr>
        </p:nvGraphicFramePr>
        <p:xfrm>
          <a:off x="671511" y="3744843"/>
          <a:ext cx="1089659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90">
                  <a:extLst>
                    <a:ext uri="{9D8B030D-6E8A-4147-A177-3AD203B41FA5}">
                      <a16:colId xmlns:a16="http://schemas.microsoft.com/office/drawing/2014/main" val="3863291620"/>
                    </a:ext>
                  </a:extLst>
                </a:gridCol>
                <a:gridCol w="1606288">
                  <a:extLst>
                    <a:ext uri="{9D8B030D-6E8A-4147-A177-3AD203B41FA5}">
                      <a16:colId xmlns:a16="http://schemas.microsoft.com/office/drawing/2014/main" val="1086209824"/>
                    </a:ext>
                  </a:extLst>
                </a:gridCol>
                <a:gridCol w="915542">
                  <a:extLst>
                    <a:ext uri="{9D8B030D-6E8A-4147-A177-3AD203B41FA5}">
                      <a16:colId xmlns:a16="http://schemas.microsoft.com/office/drawing/2014/main" val="549551817"/>
                    </a:ext>
                  </a:extLst>
                </a:gridCol>
                <a:gridCol w="1066771">
                  <a:extLst>
                    <a:ext uri="{9D8B030D-6E8A-4147-A177-3AD203B41FA5}">
                      <a16:colId xmlns:a16="http://schemas.microsoft.com/office/drawing/2014/main" val="715988251"/>
                    </a:ext>
                  </a:extLst>
                </a:gridCol>
                <a:gridCol w="1226174">
                  <a:extLst>
                    <a:ext uri="{9D8B030D-6E8A-4147-A177-3AD203B41FA5}">
                      <a16:colId xmlns:a16="http://schemas.microsoft.com/office/drawing/2014/main" val="1385803482"/>
                    </a:ext>
                  </a:extLst>
                </a:gridCol>
                <a:gridCol w="1177127">
                  <a:extLst>
                    <a:ext uri="{9D8B030D-6E8A-4147-A177-3AD203B41FA5}">
                      <a16:colId xmlns:a16="http://schemas.microsoft.com/office/drawing/2014/main" val="3348960693"/>
                    </a:ext>
                  </a:extLst>
                </a:gridCol>
                <a:gridCol w="3940107">
                  <a:extLst>
                    <a:ext uri="{9D8B030D-6E8A-4147-A177-3AD203B41FA5}">
                      <a16:colId xmlns:a16="http://schemas.microsoft.com/office/drawing/2014/main" val="12639916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 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Architecture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Average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HellaSwag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Winogrande</a:t>
                      </a:r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#Params (B)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Model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361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85.145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87.73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82.56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46.7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Swisslex/Mixtral-8x7b-DPO-v0.2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153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85.01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88.88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81.14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46.7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Swisslex</a:t>
                      </a:r>
                      <a:r>
                        <a:rPr lang="nl-NL" sz="1100" u="none" strike="noStrike" dirty="0">
                          <a:effectLst/>
                        </a:rPr>
                        <a:t>/Mixtral-Orca-v0.1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7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85.005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87.61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82.4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46.7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Swisslex</a:t>
                      </a:r>
                      <a:r>
                        <a:rPr lang="nl-NL" sz="1100" u="none" strike="noStrike" dirty="0">
                          <a:effectLst/>
                        </a:rPr>
                        <a:t>/Mixtral-8x7b-DPO-v0.1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802857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F52B3E44-7CF5-DB04-684B-C93B03716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4423"/>
              </p:ext>
            </p:extLst>
          </p:nvPr>
        </p:nvGraphicFramePr>
        <p:xfrm>
          <a:off x="671510" y="4870457"/>
          <a:ext cx="1089659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81">
                  <a:extLst>
                    <a:ext uri="{9D8B030D-6E8A-4147-A177-3AD203B41FA5}">
                      <a16:colId xmlns:a16="http://schemas.microsoft.com/office/drawing/2014/main" val="1481393814"/>
                    </a:ext>
                  </a:extLst>
                </a:gridCol>
                <a:gridCol w="1618429">
                  <a:extLst>
                    <a:ext uri="{9D8B030D-6E8A-4147-A177-3AD203B41FA5}">
                      <a16:colId xmlns:a16="http://schemas.microsoft.com/office/drawing/2014/main" val="3566550345"/>
                    </a:ext>
                  </a:extLst>
                </a:gridCol>
                <a:gridCol w="922463">
                  <a:extLst>
                    <a:ext uri="{9D8B030D-6E8A-4147-A177-3AD203B41FA5}">
                      <a16:colId xmlns:a16="http://schemas.microsoft.com/office/drawing/2014/main" val="3662010086"/>
                    </a:ext>
                  </a:extLst>
                </a:gridCol>
                <a:gridCol w="1074835">
                  <a:extLst>
                    <a:ext uri="{9D8B030D-6E8A-4147-A177-3AD203B41FA5}">
                      <a16:colId xmlns:a16="http://schemas.microsoft.com/office/drawing/2014/main" val="542780353"/>
                    </a:ext>
                  </a:extLst>
                </a:gridCol>
                <a:gridCol w="1235442">
                  <a:extLst>
                    <a:ext uri="{9D8B030D-6E8A-4147-A177-3AD203B41FA5}">
                      <a16:colId xmlns:a16="http://schemas.microsoft.com/office/drawing/2014/main" val="750749540"/>
                    </a:ext>
                  </a:extLst>
                </a:gridCol>
                <a:gridCol w="1186024">
                  <a:extLst>
                    <a:ext uri="{9D8B030D-6E8A-4147-A177-3AD203B41FA5}">
                      <a16:colId xmlns:a16="http://schemas.microsoft.com/office/drawing/2014/main" val="2427149429"/>
                    </a:ext>
                  </a:extLst>
                </a:gridCol>
                <a:gridCol w="3887524">
                  <a:extLst>
                    <a:ext uri="{9D8B030D-6E8A-4147-A177-3AD203B41FA5}">
                      <a16:colId xmlns:a16="http://schemas.microsoft.com/office/drawing/2014/main" val="6311192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Architecture</a:t>
                      </a:r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Average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HellaSwag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Winogrande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#Params (B)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Model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109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LlamaForCausalLM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Undi95/Miqu-70B-Alpaca-DPO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174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LlamaForCausalLM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86.965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88.61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85.32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68.98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152334H/miqu-1-70b-sf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49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LlamaForCausalLM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86.395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87.94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68.98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maywell</a:t>
                      </a:r>
                      <a:r>
                        <a:rPr lang="nl-NL" sz="1100" u="none" strike="noStrike" dirty="0">
                          <a:effectLst/>
                        </a:rPr>
                        <a:t>/kiqu-70b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436822"/>
                  </a:ext>
                </a:extLst>
              </a:tr>
            </a:tbl>
          </a:graphicData>
        </a:graphic>
      </p:graphicFrame>
      <p:sp>
        <p:nvSpPr>
          <p:cNvPr id="14" name="Tekstvak 13">
            <a:extLst>
              <a:ext uri="{FF2B5EF4-FFF2-40B4-BE49-F238E27FC236}">
                <a16:creationId xmlns:a16="http://schemas.microsoft.com/office/drawing/2014/main" id="{622863FE-1D3B-AB87-61FF-171CC4BAD5FB}"/>
              </a:ext>
            </a:extLst>
          </p:cNvPr>
          <p:cNvSpPr txBox="1"/>
          <p:nvPr/>
        </p:nvSpPr>
        <p:spPr>
          <a:xfrm>
            <a:off x="671511" y="1207698"/>
            <a:ext cx="2770429" cy="239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[0, 25[</a:t>
            </a:r>
            <a:endParaRPr lang="nl-BE" sz="2000" b="1" dirty="0" err="1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84F2010-7D86-0AF2-31D6-43F57F560B8A}"/>
              </a:ext>
            </a:extLst>
          </p:cNvPr>
          <p:cNvSpPr txBox="1"/>
          <p:nvPr/>
        </p:nvSpPr>
        <p:spPr>
          <a:xfrm>
            <a:off x="671511" y="2344551"/>
            <a:ext cx="2770429" cy="239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[25, 42[</a:t>
            </a:r>
            <a:endParaRPr lang="nl-BE" sz="2000" b="1" dirty="0" err="1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6769ABA-9B98-FBFD-3978-131A5DB12AAF}"/>
              </a:ext>
            </a:extLst>
          </p:cNvPr>
          <p:cNvSpPr txBox="1"/>
          <p:nvPr/>
        </p:nvSpPr>
        <p:spPr>
          <a:xfrm>
            <a:off x="671511" y="3466968"/>
            <a:ext cx="2770429" cy="239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[42,  58[</a:t>
            </a:r>
            <a:endParaRPr lang="nl-BE" sz="2000" b="1" dirty="0" err="1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9341B6D-E77B-6767-6761-8899E48A70E6}"/>
              </a:ext>
            </a:extLst>
          </p:cNvPr>
          <p:cNvSpPr txBox="1"/>
          <p:nvPr/>
        </p:nvSpPr>
        <p:spPr>
          <a:xfrm>
            <a:off x="671511" y="4521351"/>
            <a:ext cx="2770429" cy="239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[58, 80]</a:t>
            </a:r>
            <a:endParaRPr lang="nl-BE" sz="2000" b="1" dirty="0" err="1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7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C996A-2466-5B2D-3CE3-1445F189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Score per </a:t>
            </a:r>
            <a:r>
              <a:rPr lang="en-BE" dirty="0" err="1"/>
              <a:t>architectuur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9E7DBDB-0DB2-1929-94D6-A6B9AE1F7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6EE4BC-CE63-2C6A-DF4B-B46DB888EA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8B9792-063B-D184-AF85-660680492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2754"/>
              </p:ext>
            </p:extLst>
          </p:nvPr>
        </p:nvGraphicFramePr>
        <p:xfrm>
          <a:off x="623886" y="1516380"/>
          <a:ext cx="6165103" cy="472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69">
                  <a:extLst>
                    <a:ext uri="{9D8B030D-6E8A-4147-A177-3AD203B41FA5}">
                      <a16:colId xmlns:a16="http://schemas.microsoft.com/office/drawing/2014/main" val="725541906"/>
                    </a:ext>
                  </a:extLst>
                </a:gridCol>
                <a:gridCol w="2197306">
                  <a:extLst>
                    <a:ext uri="{9D8B030D-6E8A-4147-A177-3AD203B41FA5}">
                      <a16:colId xmlns:a16="http://schemas.microsoft.com/office/drawing/2014/main" val="1653049021"/>
                    </a:ext>
                  </a:extLst>
                </a:gridCol>
                <a:gridCol w="995901">
                  <a:extLst>
                    <a:ext uri="{9D8B030D-6E8A-4147-A177-3AD203B41FA5}">
                      <a16:colId xmlns:a16="http://schemas.microsoft.com/office/drawing/2014/main" val="3886509844"/>
                    </a:ext>
                  </a:extLst>
                </a:gridCol>
                <a:gridCol w="1138173">
                  <a:extLst>
                    <a:ext uri="{9D8B030D-6E8A-4147-A177-3AD203B41FA5}">
                      <a16:colId xmlns:a16="http://schemas.microsoft.com/office/drawing/2014/main" val="3214288382"/>
                    </a:ext>
                  </a:extLst>
                </a:gridCol>
                <a:gridCol w="901054">
                  <a:extLst>
                    <a:ext uri="{9D8B030D-6E8A-4147-A177-3AD203B41FA5}">
                      <a16:colId xmlns:a16="http://schemas.microsoft.com/office/drawing/2014/main" val="998865732"/>
                    </a:ext>
                  </a:extLst>
                </a:gridCol>
              </a:tblGrid>
              <a:tr h="248469">
                <a:tc>
                  <a:txBody>
                    <a:bodyPr/>
                    <a:lstStyle/>
                    <a:p>
                      <a:pPr algn="l" fontAlgn="b"/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Architecture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Average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#Params (B)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# Entries</a:t>
                      </a:r>
                      <a:endParaRPr lang="nl-N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20688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MixtralForCausalLM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87.21538462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19.19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51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782069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MistralForCausalLM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86.01175676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7.24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572923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LlamaForCausalLM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84.57702128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10.8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374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503838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CohereForCausalLM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84.265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34.98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4931642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L;l;a;m;a;F;o;r;C;a;u;s;a;l;L;M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81.07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19.86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081031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DeciLMForCausalLM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81.045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7.04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386082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GemmaForCausalLM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80.01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8.54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209833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Qwen2ForCausalLM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79.14111111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3.95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28884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PhiForCausalLM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75.74333333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2.78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716279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StableLmForCausalLM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74.545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2.22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474085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MPTForCausalLM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69.96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778345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FalconForCausalLM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69.405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1.31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974538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GPTNeoXForCausalLM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65.16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355302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BloomForCausalLM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64.9925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1.155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569142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RwkvForCausalLM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64.69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4.765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6259481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GPT2LMHeadModel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64.41428571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1.105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586187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OPTForCausalLM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61.535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18.315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506553"/>
                  </a:ext>
                </a:extLst>
              </a:tr>
              <a:tr h="248469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GPTNeoForCausalLM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44.375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0.88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9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EDD4-5C34-D328-2C1B-B0B7BA8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Keuze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Finetuning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7952078-5ED0-7F53-E539-1093D05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2D8FFA-8F5D-77B6-8AE3-07115A7548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Mistral 7B</a:t>
            </a:r>
          </a:p>
          <a:p>
            <a:r>
              <a:rPr lang="en-US" dirty="0"/>
              <a:t>“Kleiner model:</a:t>
            </a:r>
          </a:p>
          <a:p>
            <a:pPr lvl="1"/>
            <a:r>
              <a:rPr lang="en-US" dirty="0"/>
              <a:t>12GB VRAM</a:t>
            </a:r>
          </a:p>
          <a:p>
            <a:pPr lvl="1"/>
            <a:r>
              <a:rPr lang="en-US" dirty="0"/>
              <a:t>4 bit quantizing -&gt; 3.5 GB VRAM</a:t>
            </a:r>
            <a:endParaRPr lang="nl-BE" dirty="0"/>
          </a:p>
          <a:p>
            <a:r>
              <a:rPr lang="nl-BE" dirty="0"/>
              <a:t>Finetunen met relatief weinig code</a:t>
            </a:r>
          </a:p>
          <a:p>
            <a:pPr lvl="1"/>
            <a:r>
              <a:rPr lang="nl-BE" dirty="0" err="1"/>
              <a:t>Transformer</a:t>
            </a:r>
            <a:r>
              <a:rPr lang="nl-BE" dirty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C4823-E2A8-C7F2-D2BF-00D1E88E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Benchmark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096D999-4DC9-7EB7-0AD4-1FCAC5E0F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3ADB2-F945-DE56-EECE-1F05AFA04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FinEval</a:t>
            </a:r>
            <a:r>
              <a:rPr lang="en-GB" dirty="0"/>
              <a:t>: A Chinese Financial Domain Knowledge Evaluation Benchmark for Large Language Models</a:t>
            </a:r>
          </a:p>
          <a:p>
            <a:pPr lvl="1"/>
            <a:r>
              <a:rPr lang="en-GB" dirty="0"/>
              <a:t>Multiple choice:</a:t>
            </a:r>
          </a:p>
          <a:p>
            <a:pPr lvl="2"/>
            <a:r>
              <a:rPr lang="en-GB" dirty="0"/>
              <a:t>Meer </a:t>
            </a:r>
            <a:r>
              <a:rPr lang="en-GB" dirty="0" err="1"/>
              <a:t>formele</a:t>
            </a:r>
            <a:r>
              <a:rPr lang="en-GB" dirty="0"/>
              <a:t> </a:t>
            </a:r>
            <a:r>
              <a:rPr lang="en-GB" dirty="0" err="1"/>
              <a:t>evaluatie</a:t>
            </a:r>
            <a:r>
              <a:rPr lang="en-GB" dirty="0"/>
              <a:t> </a:t>
            </a:r>
            <a:r>
              <a:rPr lang="en-GB" dirty="0" err="1"/>
              <a:t>i.t.t.</a:t>
            </a:r>
            <a:r>
              <a:rPr lang="en-GB" dirty="0"/>
              <a:t> BLEU score</a:t>
            </a:r>
          </a:p>
          <a:p>
            <a:pPr lvl="1"/>
            <a:r>
              <a:rPr lang="en-GB" dirty="0" err="1"/>
              <a:t>Vraagt</a:t>
            </a:r>
            <a:r>
              <a:rPr lang="en-GB" dirty="0"/>
              <a:t> achter </a:t>
            </a:r>
            <a:r>
              <a:rPr lang="en-GB" dirty="0" err="1"/>
              <a:t>redenering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finale Antwoord</a:t>
            </a:r>
          </a:p>
          <a:p>
            <a:pPr lvl="1"/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van </a:t>
            </a:r>
            <a:r>
              <a:rPr lang="en-GB" dirty="0" err="1"/>
              <a:t>publieke</a:t>
            </a:r>
            <a:r>
              <a:rPr lang="en-GB" dirty="0"/>
              <a:t> examens</a:t>
            </a:r>
          </a:p>
          <a:p>
            <a:pPr lvl="1"/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9A8C82B6-D1BA-0060-7EEA-8BD1F6590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97999"/>
              </p:ext>
            </p:extLst>
          </p:nvPr>
        </p:nvGraphicFramePr>
        <p:xfrm>
          <a:off x="1278574" y="4174162"/>
          <a:ext cx="8383011" cy="197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788">
                  <a:extLst>
                    <a:ext uri="{9D8B030D-6E8A-4147-A177-3AD203B41FA5}">
                      <a16:colId xmlns:a16="http://schemas.microsoft.com/office/drawing/2014/main" val="1374369114"/>
                    </a:ext>
                  </a:extLst>
                </a:gridCol>
                <a:gridCol w="2372886">
                  <a:extLst>
                    <a:ext uri="{9D8B030D-6E8A-4147-A177-3AD203B41FA5}">
                      <a16:colId xmlns:a16="http://schemas.microsoft.com/office/drawing/2014/main" val="3758385302"/>
                    </a:ext>
                  </a:extLst>
                </a:gridCol>
                <a:gridCol w="2794337">
                  <a:extLst>
                    <a:ext uri="{9D8B030D-6E8A-4147-A177-3AD203B41FA5}">
                      <a16:colId xmlns:a16="http://schemas.microsoft.com/office/drawing/2014/main" val="1365960574"/>
                    </a:ext>
                  </a:extLst>
                </a:gridCol>
              </a:tblGrid>
              <a:tr h="936224">
                <a:tc>
                  <a:txBody>
                    <a:bodyPr/>
                    <a:lstStyle/>
                    <a:p>
                      <a:r>
                        <a:rPr lang="en-US" dirty="0" err="1"/>
                        <a:t>Redenering</a:t>
                      </a:r>
                      <a:r>
                        <a:rPr lang="en-US" dirty="0"/>
                        <a:t>\ context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Zero-shot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Few-shot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7441"/>
                  </a:ext>
                </a:extLst>
              </a:tr>
              <a:tr h="520124">
                <a:tc>
                  <a:txBody>
                    <a:bodyPr/>
                    <a:lstStyle/>
                    <a:p>
                      <a:r>
                        <a:rPr lang="en-US" dirty="0"/>
                        <a:t>Answer only (AO)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Zero-shot AO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Few-shot AO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83723"/>
                  </a:ext>
                </a:extLst>
              </a:tr>
              <a:tr h="520124">
                <a:tc>
                  <a:txBody>
                    <a:bodyPr/>
                    <a:lstStyle/>
                    <a:p>
                      <a:r>
                        <a:rPr lang="en-US" dirty="0"/>
                        <a:t>Chain of Thought (</a:t>
                      </a:r>
                      <a:r>
                        <a:rPr lang="en-US" dirty="0" err="1"/>
                        <a:t>CoT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Zero-shot </a:t>
                      </a:r>
                      <a:r>
                        <a:rPr lang="en-US" dirty="0" err="1"/>
                        <a:t>CoT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Few-shot </a:t>
                      </a:r>
                      <a:r>
                        <a:rPr lang="en-US" dirty="0" err="1"/>
                        <a:t>CoT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9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4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CE30-E6D5-31D7-9533-09D5906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Benchmark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F2121C-7ABD-5B07-717C-EC1328E94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76D219-0231-BC07-5512-206B7B58E9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can Large Language Models do in chemistry? A comprehensive benchmark on eight tasks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21AF468-B461-14BD-B4AE-DFB1F0F0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2414325"/>
            <a:ext cx="819264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5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CE30-E6D5-31D7-9533-09D5906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Benchmark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F2121C-7ABD-5B07-717C-EC1328E94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76D219-0231-BC07-5512-206B7B58E9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can Large Language Models do in chemistry? A comprehensive benchmark on eight tasks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B5AB35-033A-9251-DB5A-BBF3B52E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0" y="2849692"/>
            <a:ext cx="9562399" cy="29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noProof="0" dirty="0" err="1"/>
              <a:t>Oplossingen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78647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CE30-E6D5-31D7-9533-09D5906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Benchmark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F2121C-7ABD-5B07-717C-EC1328E94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76D219-0231-BC07-5512-206B7B58E9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can Large Language Models do in chemistry? A comprehensive benchmark on eight tasks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4F400D-2B04-8609-ED02-30571B22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3133779"/>
            <a:ext cx="734480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2DFB-0703-DE9F-784E-C51B56C3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design V2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5D88B3A-5735-B6BA-B141-C153058B1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D86A4C-3C5B-75A9-CE98-70C21EBF4E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20 </a:t>
            </a:r>
            <a:r>
              <a:rPr lang="en-BE" dirty="0" err="1"/>
              <a:t>vragen</a:t>
            </a:r>
            <a:endParaRPr lang="en-BE" dirty="0"/>
          </a:p>
          <a:p>
            <a:pPr lvl="1"/>
            <a:r>
              <a:rPr lang="en-US" dirty="0"/>
              <a:t>10</a:t>
            </a:r>
            <a:r>
              <a:rPr lang="en-BE" dirty="0"/>
              <a:t> </a:t>
            </a:r>
            <a:r>
              <a:rPr lang="en-BE" dirty="0" err="1"/>
              <a:t>letterlijk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beantwoorden</a:t>
            </a:r>
            <a:r>
              <a:rPr lang="en-BE" dirty="0"/>
              <a:t> </a:t>
            </a:r>
            <a:r>
              <a:rPr lang="en-BE" dirty="0" err="1"/>
              <a:t>vanuit</a:t>
            </a:r>
            <a:r>
              <a:rPr lang="en-BE" dirty="0"/>
              <a:t> de </a:t>
            </a:r>
            <a:r>
              <a:rPr lang="en-BE" dirty="0" err="1"/>
              <a:t>tekst</a:t>
            </a:r>
            <a:endParaRPr lang="en-BE" dirty="0"/>
          </a:p>
          <a:p>
            <a:pPr lvl="1"/>
            <a:r>
              <a:rPr lang="en-US" dirty="0"/>
              <a:t>10</a:t>
            </a:r>
            <a:r>
              <a:rPr lang="en-BE" dirty="0"/>
              <a:t> </a:t>
            </a:r>
            <a:r>
              <a:rPr lang="en-BE" dirty="0" err="1"/>
              <a:t>afleiden</a:t>
            </a:r>
            <a:r>
              <a:rPr lang="en-BE" dirty="0"/>
              <a:t> </a:t>
            </a:r>
            <a:r>
              <a:rPr lang="en-BE" dirty="0" err="1"/>
              <a:t>uit</a:t>
            </a:r>
            <a:r>
              <a:rPr lang="en-BE" dirty="0"/>
              <a:t> </a:t>
            </a:r>
            <a:r>
              <a:rPr lang="en-BE" dirty="0" err="1"/>
              <a:t>gegeven</a:t>
            </a:r>
            <a:r>
              <a:rPr lang="en-BE" dirty="0"/>
              <a:t> </a:t>
            </a:r>
            <a:r>
              <a:rPr lang="en-BE" dirty="0" err="1"/>
              <a:t>informatie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niet</a:t>
            </a:r>
            <a:r>
              <a:rPr lang="en-BE" dirty="0"/>
              <a:t> in </a:t>
            </a:r>
            <a:r>
              <a:rPr lang="en-BE" dirty="0" err="1"/>
              <a:t>verband</a:t>
            </a:r>
            <a:r>
              <a:rPr lang="en-BE" dirty="0"/>
              <a:t> met het </a:t>
            </a:r>
            <a:r>
              <a:rPr lang="en-BE" dirty="0" err="1"/>
              <a:t>domein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beantwoorden</a:t>
            </a:r>
            <a:r>
              <a:rPr lang="en-BE" dirty="0"/>
              <a:t> via de </a:t>
            </a:r>
            <a:r>
              <a:rPr lang="en-BE" dirty="0" err="1"/>
              <a:t>teksten</a:t>
            </a:r>
            <a:endParaRPr lang="en-US" dirty="0"/>
          </a:p>
          <a:p>
            <a:pPr lvl="1"/>
            <a:r>
              <a:rPr lang="en-US" dirty="0"/>
              <a:t>5 op het </a:t>
            </a:r>
            <a:r>
              <a:rPr lang="en-US" dirty="0" err="1"/>
              <a:t>foute</a:t>
            </a:r>
            <a:r>
              <a:rPr lang="en-US" dirty="0"/>
              <a:t> been </a:t>
            </a:r>
            <a:r>
              <a:rPr lang="en-US" dirty="0" err="1"/>
              <a:t>zetten</a:t>
            </a:r>
            <a:r>
              <a:rPr lang="en-US" dirty="0"/>
              <a:t>. [Wat is de </a:t>
            </a:r>
            <a:r>
              <a:rPr lang="en-US" dirty="0" err="1"/>
              <a:t>afgeleide</a:t>
            </a:r>
            <a:r>
              <a:rPr lang="en-US" dirty="0"/>
              <a:t> van PI]</a:t>
            </a:r>
          </a:p>
          <a:p>
            <a:r>
              <a:rPr lang="en-US" dirty="0" err="1"/>
              <a:t>Evaluatie</a:t>
            </a:r>
            <a:endParaRPr lang="en-US" dirty="0"/>
          </a:p>
          <a:p>
            <a:pPr lvl="1"/>
            <a:r>
              <a:rPr lang="en-US" dirty="0"/>
              <a:t>Zero-shot </a:t>
            </a:r>
            <a:r>
              <a:rPr lang="en-US" dirty="0" err="1"/>
              <a:t>CoT</a:t>
            </a:r>
            <a:r>
              <a:rPr lang="en-US" dirty="0"/>
              <a:t> 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370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4703-78FE-B9C5-21F9-06CD5F77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</a:t>
            </a:r>
            <a:r>
              <a:rPr lang="en-BE" dirty="0"/>
              <a:t>/0</a:t>
            </a:r>
            <a:r>
              <a:rPr lang="en-GB" dirty="0"/>
              <a:t>4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33096D-6B77-1164-5600-2A3DA5A2A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055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60552-C21A-1374-33E9-9FB67722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er gedaan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97E7551-0FC2-E09A-41CD-E272852DF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5288DA-52E0-CEA0-B416-C45173BF2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Finetuning scripts staan klaar</a:t>
            </a:r>
          </a:p>
          <a:p>
            <a:pPr lvl="1"/>
            <a:r>
              <a:rPr lang="nl-BE" dirty="0"/>
              <a:t>Getest lokaal op GPT-2</a:t>
            </a:r>
          </a:p>
          <a:p>
            <a:pPr lvl="2"/>
            <a:r>
              <a:rPr lang="nl-BE" dirty="0"/>
              <a:t>Jammer genoeg geen instructiemodel</a:t>
            </a:r>
          </a:p>
          <a:p>
            <a:r>
              <a:rPr lang="nl-BE" dirty="0"/>
              <a:t>Connectie met </a:t>
            </a:r>
            <a:r>
              <a:rPr lang="nl-BE" dirty="0" err="1"/>
              <a:t>OpenAI</a:t>
            </a:r>
            <a:endParaRPr lang="nl-BE" dirty="0"/>
          </a:p>
          <a:p>
            <a:pPr lvl="1"/>
            <a:r>
              <a:rPr lang="nl-BE" dirty="0"/>
              <a:t>Chatbot met GPT-3.5-turbo</a:t>
            </a:r>
          </a:p>
          <a:p>
            <a:r>
              <a:rPr lang="nl-BE" dirty="0"/>
              <a:t>RAG setup</a:t>
            </a:r>
          </a:p>
          <a:p>
            <a:pPr lvl="1"/>
            <a:r>
              <a:rPr lang="nl-BE" dirty="0"/>
              <a:t>DPR </a:t>
            </a:r>
            <a:r>
              <a:rPr lang="nl-BE" dirty="0" err="1"/>
              <a:t>encoding</a:t>
            </a:r>
            <a:r>
              <a:rPr lang="nl-BE" dirty="0"/>
              <a:t> met </a:t>
            </a:r>
            <a:r>
              <a:rPr lang="nl-BE" dirty="0" err="1"/>
              <a:t>faiss</a:t>
            </a:r>
            <a:r>
              <a:rPr lang="nl-BE" dirty="0"/>
              <a:t> index</a:t>
            </a:r>
          </a:p>
          <a:p>
            <a:r>
              <a:rPr lang="nl-BE" dirty="0"/>
              <a:t>Automatische Benchmark</a:t>
            </a:r>
          </a:p>
          <a:p>
            <a:pPr lvl="1"/>
            <a:r>
              <a:rPr lang="nl-BE" dirty="0"/>
              <a:t>23 vragen</a:t>
            </a:r>
          </a:p>
          <a:p>
            <a:r>
              <a:rPr lang="nl-BE" dirty="0"/>
              <a:t>Eerste resultaat</a:t>
            </a:r>
          </a:p>
        </p:txBody>
      </p:sp>
    </p:spTree>
    <p:extLst>
      <p:ext uri="{BB962C8B-B14F-4D97-AF65-F5344CB8AC3E}">
        <p14:creationId xmlns:p14="http://schemas.microsoft.com/office/powerpoint/2010/main" val="139187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B549B-6D4B-66AA-9FDA-7B25BEFD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 er nog gebeuren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D5C7D7-942A-BB5E-92BD-3F80E1D05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306F55-E8AA-2E48-CFA9-1050FA0455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Finetuning op model.</a:t>
            </a:r>
          </a:p>
          <a:p>
            <a:pPr lvl="1"/>
            <a:r>
              <a:rPr lang="nl-BE" dirty="0"/>
              <a:t>Mogelijks </a:t>
            </a:r>
            <a:r>
              <a:rPr lang="nl-BE" dirty="0" err="1"/>
              <a:t>cloud</a:t>
            </a:r>
            <a:r>
              <a:rPr lang="nl-BE" dirty="0"/>
              <a:t> resources.</a:t>
            </a:r>
          </a:p>
          <a:p>
            <a:pPr lvl="2"/>
            <a:r>
              <a:rPr lang="nl-BE" dirty="0"/>
              <a:t>2$ - 4$/uur, verwachte trainingstijd van 30 minuten</a:t>
            </a:r>
          </a:p>
          <a:p>
            <a:pPr lvl="2"/>
            <a:r>
              <a:rPr lang="nl-BE" dirty="0" err="1"/>
              <a:t>AutoTrain</a:t>
            </a:r>
            <a:r>
              <a:rPr lang="nl-BE" dirty="0"/>
              <a:t>, Amazon Sagemaker.</a:t>
            </a:r>
          </a:p>
          <a:p>
            <a:r>
              <a:rPr lang="nl-BE" dirty="0"/>
              <a:t>Meerdere modellen testen</a:t>
            </a:r>
          </a:p>
          <a:p>
            <a:r>
              <a:rPr lang="nl-BE" dirty="0"/>
              <a:t>Optimalisatie:</a:t>
            </a:r>
          </a:p>
          <a:p>
            <a:pPr lvl="1"/>
            <a:r>
              <a:rPr lang="nl-BE" dirty="0" err="1"/>
              <a:t>Sentence</a:t>
            </a:r>
            <a:r>
              <a:rPr lang="nl-BE" dirty="0"/>
              <a:t> level retrieval of Alinea’s of pagina’s?</a:t>
            </a:r>
          </a:p>
          <a:p>
            <a:pPr lvl="1"/>
            <a:r>
              <a:rPr lang="nl-BE" dirty="0"/>
              <a:t>Invloed context window, vaak kost per token</a:t>
            </a:r>
          </a:p>
          <a:p>
            <a:pPr lvl="1"/>
            <a:r>
              <a:rPr lang="nl-BE" dirty="0"/>
              <a:t>Finetuning met RAG?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75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17B0F-E63F-0BBA-A645-ED060A96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Bespreking financiële kosten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F1FB46B-8273-97CA-8930-3B1C81BE8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1F3194-CF20-4321-A4EB-404865DA9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Elke benchmark run +- 0.02$</a:t>
            </a:r>
          </a:p>
          <a:p>
            <a:r>
              <a:rPr lang="nl-BE" dirty="0"/>
              <a:t>Gaat omhoog met context-lengte</a:t>
            </a:r>
          </a:p>
          <a:p>
            <a:r>
              <a:rPr lang="nl-BE" dirty="0"/>
              <a:t>Prijzen voor GPT-3.5-turbo</a:t>
            </a:r>
          </a:p>
          <a:p>
            <a:r>
              <a:rPr lang="nl-BE" dirty="0"/>
              <a:t>Graag ook Google Gemini uittesten en Claude v3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30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620" b="11620"/>
          <a:stretch>
            <a:fillRect/>
          </a:stretch>
        </p:blipFill>
        <p:spPr/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68D241-2538-486F-9D15-9C470356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7819A-3253-4356-9E12-1A09D8F2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3 </a:t>
            </a:r>
            <a:r>
              <a:rPr lang="en-BE" dirty="0" err="1"/>
              <a:t>Manieren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ECFEBCF-C789-8603-59A1-33D62462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A69922-3742-56A6-E4A9-6432D9AD5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Van de </a:t>
            </a:r>
            <a:r>
              <a:rPr lang="en-BE" dirty="0" err="1"/>
              <a:t>grond</a:t>
            </a:r>
            <a:r>
              <a:rPr lang="en-BE" dirty="0"/>
              <a:t> op</a:t>
            </a:r>
          </a:p>
          <a:p>
            <a:pPr lvl="1"/>
            <a:r>
              <a:rPr lang="en-BE" dirty="0" err="1"/>
              <a:t>Veel</a:t>
            </a:r>
            <a:r>
              <a:rPr lang="en-BE" dirty="0"/>
              <a:t> </a:t>
            </a:r>
            <a:r>
              <a:rPr lang="en-BE" dirty="0" err="1"/>
              <a:t>tijd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resources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nodig</a:t>
            </a:r>
            <a:endParaRPr lang="en-BE" dirty="0"/>
          </a:p>
          <a:p>
            <a:pPr lvl="1"/>
            <a:r>
              <a:rPr lang="en-BE" dirty="0" err="1"/>
              <a:t>Gaat</a:t>
            </a:r>
            <a:r>
              <a:rPr lang="en-BE" dirty="0"/>
              <a:t> het </a:t>
            </a:r>
            <a:r>
              <a:rPr lang="en-BE" dirty="0" err="1"/>
              <a:t>beste</a:t>
            </a:r>
            <a:r>
              <a:rPr lang="en-BE" dirty="0"/>
              <a:t> </a:t>
            </a:r>
            <a:r>
              <a:rPr lang="en-BE" dirty="0" err="1"/>
              <a:t>kunnen</a:t>
            </a:r>
            <a:r>
              <a:rPr lang="en-BE" dirty="0"/>
              <a:t> </a:t>
            </a:r>
            <a:r>
              <a:rPr lang="en-BE" dirty="0" err="1"/>
              <a:t>interfereren</a:t>
            </a:r>
            <a:endParaRPr lang="en-BE" dirty="0"/>
          </a:p>
          <a:p>
            <a:r>
              <a:rPr lang="en-BE" dirty="0"/>
              <a:t>Finetuning van pretrained-(open source) model</a:t>
            </a:r>
          </a:p>
          <a:p>
            <a:pPr lvl="1"/>
            <a:r>
              <a:rPr lang="en-BE" dirty="0"/>
              <a:t>Minder </a:t>
            </a:r>
            <a:r>
              <a:rPr lang="en-BE" dirty="0" err="1"/>
              <a:t>tijd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resources </a:t>
            </a:r>
            <a:r>
              <a:rPr lang="en-BE" dirty="0" err="1"/>
              <a:t>nodig</a:t>
            </a:r>
            <a:endParaRPr lang="en-BE" dirty="0"/>
          </a:p>
          <a:p>
            <a:pPr lvl="1"/>
            <a:r>
              <a:rPr lang="en-BE" dirty="0"/>
              <a:t>Kun je </a:t>
            </a:r>
            <a:r>
              <a:rPr lang="en-BE" dirty="0" err="1"/>
              <a:t>zelf</a:t>
            </a:r>
            <a:r>
              <a:rPr lang="en-BE" dirty="0"/>
              <a:t> </a:t>
            </a:r>
            <a:r>
              <a:rPr lang="en-BE" dirty="0" err="1"/>
              <a:t>hosten</a:t>
            </a:r>
            <a:endParaRPr lang="en-BE" dirty="0"/>
          </a:p>
          <a:p>
            <a:r>
              <a:rPr lang="nl-NL" dirty="0"/>
              <a:t>C</a:t>
            </a:r>
            <a:r>
              <a:rPr lang="en-BE" dirty="0" err="1"/>
              <a:t>ontext</a:t>
            </a:r>
            <a:r>
              <a:rPr lang="en-BE" dirty="0"/>
              <a:t> window van pretrained </a:t>
            </a:r>
            <a:r>
              <a:rPr lang="en-BE" dirty="0" err="1"/>
              <a:t>modellen</a:t>
            </a:r>
            <a:r>
              <a:rPr lang="en-BE" dirty="0"/>
              <a:t> </a:t>
            </a:r>
            <a:r>
              <a:rPr lang="en-BE" dirty="0" err="1"/>
              <a:t>gebruiken</a:t>
            </a:r>
            <a:endParaRPr lang="en-BE" dirty="0"/>
          </a:p>
          <a:p>
            <a:pPr lvl="1"/>
            <a:r>
              <a:rPr lang="en-BE" dirty="0"/>
              <a:t>Out of the box</a:t>
            </a:r>
          </a:p>
          <a:p>
            <a:pPr lvl="1"/>
            <a:r>
              <a:rPr lang="en-BE" dirty="0" err="1"/>
              <a:t>Mogelijkheid</a:t>
            </a:r>
            <a:r>
              <a:rPr lang="en-BE" dirty="0"/>
              <a:t> om closed-source </a:t>
            </a:r>
            <a:r>
              <a:rPr lang="en-BE" dirty="0" err="1"/>
              <a:t>modellen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gebruiken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2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70BA3-A17C-FE4B-CE88-CF7D672B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Benchmarks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59F8BB-E78E-B5B8-1166-4F104BAA6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59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F5E53-1964-E16A-0589-25B71FD7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Taal benchmarks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CDFC6A2-18B3-0CDD-CA9B-727A2C222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4B69F0-C261-B395-22EC-C59632353B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 err="1"/>
              <a:t>HellaSwag</a:t>
            </a:r>
            <a:endParaRPr lang="en-BE" dirty="0"/>
          </a:p>
          <a:p>
            <a:pPr lvl="1"/>
            <a:r>
              <a:rPr lang="en-BE" dirty="0"/>
              <a:t>Commonsense inference</a:t>
            </a:r>
          </a:p>
          <a:p>
            <a:pPr lvl="1"/>
            <a:r>
              <a:rPr lang="en-BE" b="1" dirty="0"/>
              <a:t>A woman sits at a piano </a:t>
            </a:r>
            <a:r>
              <a:rPr lang="en-BE" dirty="0"/>
              <a:t>... </a:t>
            </a:r>
            <a:r>
              <a:rPr lang="nl-NL" dirty="0"/>
              <a:t>S</a:t>
            </a:r>
            <a:r>
              <a:rPr lang="en-BE" dirty="0"/>
              <a:t>he puts her fingers on t</a:t>
            </a:r>
            <a:r>
              <a:rPr lang="nl-NL" dirty="0"/>
              <a:t>he</a:t>
            </a:r>
            <a:r>
              <a:rPr lang="en-BE" dirty="0"/>
              <a:t> key</a:t>
            </a:r>
          </a:p>
          <a:p>
            <a:r>
              <a:rPr lang="en-BE" dirty="0" err="1"/>
              <a:t>WinoGrande</a:t>
            </a:r>
            <a:endParaRPr lang="en-BE" dirty="0"/>
          </a:p>
          <a:p>
            <a:pPr lvl="1"/>
            <a:r>
              <a:rPr lang="en-BE" dirty="0"/>
              <a:t>Commonsense reasoning</a:t>
            </a:r>
          </a:p>
        </p:txBody>
      </p:sp>
    </p:spTree>
    <p:extLst>
      <p:ext uri="{BB962C8B-B14F-4D97-AF65-F5344CB8AC3E}">
        <p14:creationId xmlns:p14="http://schemas.microsoft.com/office/powerpoint/2010/main" val="425430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C6778-0AB4-4812-2237-AFF5A8F2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 Benchmarks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D13F744-35C4-4262-8D6C-567C49514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B0D010-8E1C-5A99-A255-1F236C1F2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20 </a:t>
            </a:r>
            <a:r>
              <a:rPr lang="en-BE" dirty="0" err="1"/>
              <a:t>vragen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letterlijk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beantwoorden</a:t>
            </a:r>
            <a:r>
              <a:rPr lang="en-BE" dirty="0"/>
              <a:t> </a:t>
            </a:r>
            <a:r>
              <a:rPr lang="en-BE" dirty="0" err="1"/>
              <a:t>vanuit</a:t>
            </a:r>
            <a:r>
              <a:rPr lang="en-BE" dirty="0"/>
              <a:t> de </a:t>
            </a:r>
            <a:r>
              <a:rPr lang="en-BE" dirty="0" err="1"/>
              <a:t>tekst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afleiden</a:t>
            </a:r>
            <a:r>
              <a:rPr lang="en-BE" dirty="0"/>
              <a:t> </a:t>
            </a:r>
            <a:r>
              <a:rPr lang="en-BE" dirty="0" err="1"/>
              <a:t>uit</a:t>
            </a:r>
            <a:r>
              <a:rPr lang="en-BE" dirty="0"/>
              <a:t> </a:t>
            </a:r>
            <a:r>
              <a:rPr lang="en-BE" dirty="0" err="1"/>
              <a:t>gegeven</a:t>
            </a:r>
            <a:r>
              <a:rPr lang="en-BE" dirty="0"/>
              <a:t> </a:t>
            </a:r>
            <a:r>
              <a:rPr lang="en-BE" dirty="0" err="1"/>
              <a:t>informatie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niet</a:t>
            </a:r>
            <a:r>
              <a:rPr lang="en-BE" dirty="0"/>
              <a:t> in </a:t>
            </a:r>
            <a:r>
              <a:rPr lang="en-BE" dirty="0" err="1"/>
              <a:t>verband</a:t>
            </a:r>
            <a:r>
              <a:rPr lang="en-BE" dirty="0"/>
              <a:t> met het </a:t>
            </a:r>
            <a:r>
              <a:rPr lang="en-BE" dirty="0" err="1"/>
              <a:t>domein</a:t>
            </a:r>
            <a:endParaRPr lang="en-BE" dirty="0"/>
          </a:p>
          <a:p>
            <a:pPr lvl="1"/>
            <a:r>
              <a:rPr lang="en-BE" dirty="0"/>
              <a:t>5 </a:t>
            </a:r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beantwoorden</a:t>
            </a:r>
            <a:r>
              <a:rPr lang="en-BE" dirty="0"/>
              <a:t> via de </a:t>
            </a:r>
            <a:r>
              <a:rPr lang="en-BE" dirty="0" err="1"/>
              <a:t>teksten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588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C50E-39B8-A246-CCB3-4A218A51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Modellen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Methodes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4E3E7-383C-1E74-5913-70C31AF07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24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3BE5F-FC67-39F3-1539-C2E145F4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Van de </a:t>
            </a:r>
            <a:r>
              <a:rPr lang="en-BE" dirty="0" err="1"/>
              <a:t>grond</a:t>
            </a:r>
            <a:r>
              <a:rPr lang="en-BE" dirty="0"/>
              <a:t> op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B734F0F-4172-72E0-A1F6-FCFC5C05F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059638-8410-C94C-6E40-FAAE22B2F3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 err="1"/>
              <a:t>Nog</a:t>
            </a:r>
            <a:r>
              <a:rPr lang="en-BE" dirty="0"/>
              <a:t> </a:t>
            </a:r>
            <a:r>
              <a:rPr lang="en-BE" dirty="0" err="1"/>
              <a:t>geen</a:t>
            </a:r>
            <a:r>
              <a:rPr lang="en-BE" dirty="0"/>
              <a:t> </a:t>
            </a:r>
            <a:r>
              <a:rPr lang="en-BE" dirty="0" err="1"/>
              <a:t>duidelijk</a:t>
            </a:r>
            <a:r>
              <a:rPr lang="en-BE" dirty="0"/>
              <a:t> </a:t>
            </a:r>
            <a:r>
              <a:rPr lang="en-BE" dirty="0" err="1"/>
              <a:t>zicht</a:t>
            </a:r>
            <a:r>
              <a:rPr lang="en-BE" dirty="0"/>
              <a:t> op </a:t>
            </a:r>
            <a:r>
              <a:rPr lang="en-BE" dirty="0" err="1"/>
              <a:t>mogelijkheden</a:t>
            </a:r>
            <a:endParaRPr lang="en-BE" dirty="0"/>
          </a:p>
          <a:p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duidelijk</a:t>
            </a:r>
            <a:r>
              <a:rPr lang="en-BE" dirty="0"/>
              <a:t> of het </a:t>
            </a:r>
            <a:r>
              <a:rPr lang="en-BE" dirty="0" err="1"/>
              <a:t>haalbaar</a:t>
            </a:r>
            <a:r>
              <a:rPr lang="en-BE" dirty="0"/>
              <a:t> is op de </a:t>
            </a:r>
            <a:r>
              <a:rPr lang="en-BE" dirty="0" err="1"/>
              <a:t>voorziene</a:t>
            </a:r>
            <a:r>
              <a:rPr lang="en-BE" dirty="0"/>
              <a:t> </a:t>
            </a:r>
            <a:r>
              <a:rPr lang="en-BE" dirty="0" err="1"/>
              <a:t>tijd</a:t>
            </a:r>
            <a:endParaRPr lang="en-BE" dirty="0"/>
          </a:p>
          <a:p>
            <a:r>
              <a:rPr lang="en-BE" dirty="0" err="1"/>
              <a:t>Pytorch</a:t>
            </a:r>
            <a:r>
              <a:rPr lang="en-BE" dirty="0"/>
              <a:t> library?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03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D84D3-0FC6-FB13-DF53-657AA9BE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Finetuning van pretrained </a:t>
            </a:r>
            <a:r>
              <a:rPr lang="en-BE" dirty="0" err="1"/>
              <a:t>modellen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5C04029-8233-25CD-D05C-AF29F96D0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6BC8F4-59F5-26F6-6DCE-C06FA128D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 err="1"/>
              <a:t>Huggingface</a:t>
            </a:r>
            <a:r>
              <a:rPr lang="en-BE" dirty="0"/>
              <a:t> Leaderboard om </a:t>
            </a:r>
            <a:r>
              <a:rPr lang="en-BE" dirty="0" err="1"/>
              <a:t>geschikt</a:t>
            </a:r>
            <a:r>
              <a:rPr lang="en-BE" dirty="0"/>
              <a:t> model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kiezen</a:t>
            </a:r>
            <a:endParaRPr lang="en-BE" dirty="0"/>
          </a:p>
          <a:p>
            <a:r>
              <a:rPr lang="en-BE" dirty="0" err="1"/>
              <a:t>Autotrain</a:t>
            </a:r>
            <a:r>
              <a:rPr lang="en-BE" dirty="0"/>
              <a:t> of transformer library om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finetunen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394739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TI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B10097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D208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dirty="0" err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TI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B10097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D208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5119</TotalTime>
  <Words>837</Words>
  <Application>Microsoft Office PowerPoint</Application>
  <PresentationFormat>Breedbeeld</PresentationFormat>
  <Paragraphs>335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6-BAP domain specific chatbot</vt:lpstr>
      <vt:lpstr>Oplossingen</vt:lpstr>
      <vt:lpstr>3 Manieren</vt:lpstr>
      <vt:lpstr>Benchmarks</vt:lpstr>
      <vt:lpstr>Taal benchmarks</vt:lpstr>
      <vt:lpstr>Task Benchmarks</vt:lpstr>
      <vt:lpstr>Modellen en Methodes</vt:lpstr>
      <vt:lpstr>Van de grond op</vt:lpstr>
      <vt:lpstr>Finetuning van pretrained modellen</vt:lpstr>
      <vt:lpstr>Context window trained model</vt:lpstr>
      <vt:lpstr>25/03</vt:lpstr>
      <vt:lpstr>Data analyse</vt:lpstr>
      <vt:lpstr>Verdeling in categorieën</vt:lpstr>
      <vt:lpstr>Score per complexiteitsgroep</vt:lpstr>
      <vt:lpstr>Score per architectuur</vt:lpstr>
      <vt:lpstr>Keuze voor Finetuning</vt:lpstr>
      <vt:lpstr>Domain Benchmark</vt:lpstr>
      <vt:lpstr>Domain Benchmark</vt:lpstr>
      <vt:lpstr>Domain Benchmark</vt:lpstr>
      <vt:lpstr>Domain Benchmark</vt:lpstr>
      <vt:lpstr>Benchmark design V2</vt:lpstr>
      <vt:lpstr>19/04</vt:lpstr>
      <vt:lpstr>Wat is er gedaan</vt:lpstr>
      <vt:lpstr>Wat moet er nog gebeuren</vt:lpstr>
      <vt:lpstr>Bespreking financiële kosten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Verbergt</cp:lastModifiedBy>
  <cp:revision>64</cp:revision>
  <dcterms:created xsi:type="dcterms:W3CDTF">2020-12-07T09:05:54Z</dcterms:created>
  <dcterms:modified xsi:type="dcterms:W3CDTF">2024-04-19T10:10:48Z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