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sldIdLst>
    <p:sldId id="274" r:id="rId2"/>
    <p:sldId id="273" r:id="rId3"/>
    <p:sldId id="275" r:id="rId4"/>
    <p:sldId id="269" r:id="rId5"/>
    <p:sldId id="270" r:id="rId6"/>
    <p:sldId id="277" r:id="rId7"/>
    <p:sldId id="278" r:id="rId8"/>
    <p:sldId id="279" r:id="rId9"/>
    <p:sldId id="280" r:id="rId10"/>
    <p:sldId id="281" r:id="rId11"/>
    <p:sldId id="272" r:id="rId12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90" y="288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t>2015-10-25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2CE1E-2A1D-4F31-8CCA-EC5B32960BE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65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 smtClean="0">
                <a:solidFill>
                  <a:srgbClr val="21B6BB"/>
                </a:solidFill>
              </a:rPr>
              <a:t>edu.51cto.com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2" y="5978429"/>
            <a:ext cx="2146142" cy="432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  <a:endParaRPr lang="zh-CN" altLang="en-US" sz="3600" b="1" kern="1200" dirty="0">
              <a:solidFill>
                <a:srgbClr val="21B6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6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51" y="6171097"/>
            <a:ext cx="1944216" cy="3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6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51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19" y="717733"/>
            <a:ext cx="1940322" cy="39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0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王佩丰\Desktop\2015学院logo最新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01" y="305895"/>
            <a:ext cx="1615307" cy="32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  <a:r>
              <a:rPr lang="en-US" altLang="zh-CN" dirty="0" smtClean="0"/>
              <a:t>	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entos.re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Linux </a:t>
            </a:r>
            <a:r>
              <a:rPr lang="zh-CN" altLang="en-US" dirty="0"/>
              <a:t>内核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915599" y="189434"/>
            <a:ext cx="2100575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《CentOS </a:t>
            </a:r>
            <a:r>
              <a:rPr lang="zh-CN" altLang="en-US" dirty="0"/>
              <a:t>人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89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915599" y="189434"/>
            <a:ext cx="2100575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《CentOS </a:t>
            </a:r>
            <a:r>
              <a:rPr lang="zh-CN" altLang="en-US" dirty="0"/>
              <a:t>人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806" y="-1757"/>
            <a:ext cx="5721083" cy="686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8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15599" y="189434"/>
            <a:ext cx="2100575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《CentOS </a:t>
            </a:r>
            <a:r>
              <a:rPr lang="zh-CN" altLang="en-US" dirty="0"/>
              <a:t>人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34679" y="4941962"/>
            <a:ext cx="21005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《CentOS </a:t>
            </a:r>
            <a:r>
              <a:rPr lang="zh-CN" altLang="en-US" dirty="0" smtClean="0"/>
              <a:t>人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讲师：徐学云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667137" y="5950074"/>
            <a:ext cx="4942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https://github.com/centos-ren/centos</a:t>
            </a:r>
          </a:p>
        </p:txBody>
      </p:sp>
    </p:spTree>
    <p:extLst>
      <p:ext uri="{BB962C8B-B14F-4D97-AF65-F5344CB8AC3E}">
        <p14:creationId xmlns:p14="http://schemas.microsoft.com/office/powerpoint/2010/main" val="119563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徐学云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25400">
            <a:solidFill>
              <a:srgbClr val="21B6BB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807" y="2277665"/>
            <a:ext cx="2017079" cy="194421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915599" y="189434"/>
            <a:ext cx="2100575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《CentOS </a:t>
            </a:r>
            <a:r>
              <a:rPr lang="zh-CN" altLang="en-US" dirty="0"/>
              <a:t>人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451103" y="2926607"/>
            <a:ext cx="2163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4"/>
              </a:rPr>
              <a:t>centos.ren</a:t>
            </a:r>
            <a:endParaRPr lang="zh-CN" alt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505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内核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915599" y="189434"/>
            <a:ext cx="2100575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《CentOS </a:t>
            </a:r>
            <a:r>
              <a:rPr lang="zh-CN" altLang="en-US" dirty="0"/>
              <a:t>人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226" y="2493690"/>
            <a:ext cx="3029373" cy="2695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694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1991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 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434879" y="3069754"/>
            <a:ext cx="8581295" cy="3238390"/>
          </a:xfrm>
        </p:spPr>
        <p:txBody>
          <a:bodyPr/>
          <a:lstStyle/>
          <a:p>
            <a:pPr marL="0" indent="0" fontAlgn="base">
              <a:buNone/>
            </a:pPr>
            <a:r>
              <a:rPr lang="en-US" altLang="zh-CN" dirty="0"/>
              <a:t>  Hello everybody out there using minix -</a:t>
            </a:r>
          </a:p>
          <a:p>
            <a:pPr marL="0" indent="0" fontAlgn="base">
              <a:buNone/>
            </a:pPr>
            <a:r>
              <a:rPr lang="en-US" altLang="zh-CN" dirty="0"/>
              <a:t>I'm doing a (free) operation system (just a hobby</a:t>
            </a:r>
            <a:r>
              <a:rPr lang="zh-CN" altLang="en-US" dirty="0"/>
              <a:t>，</a:t>
            </a:r>
          </a:p>
          <a:p>
            <a:pPr marL="0" indent="0" fontAlgn="base">
              <a:buNone/>
            </a:pPr>
            <a:r>
              <a:rPr lang="en-US" altLang="zh-CN" dirty="0"/>
              <a:t>won't be big and professional like gnu) for 386(486) AT clones</a:t>
            </a:r>
            <a:r>
              <a:rPr lang="en-US" altLang="zh-CN" dirty="0" smtClean="0"/>
              <a:t>.</a:t>
            </a:r>
          </a:p>
          <a:p>
            <a:pPr marL="0" indent="0" algn="r">
              <a:buNone/>
            </a:pPr>
            <a:r>
              <a:rPr lang="en-US" altLang="zh-CN" dirty="0" smtClean="0"/>
              <a:t>——</a:t>
            </a:r>
            <a:r>
              <a:rPr lang="en-US" altLang="zh-CN" dirty="0"/>
              <a:t>Linus Benedict </a:t>
            </a:r>
            <a:r>
              <a:rPr lang="en-US" altLang="zh-CN" dirty="0" smtClean="0"/>
              <a:t>Torvalds</a:t>
            </a:r>
          </a:p>
          <a:p>
            <a:pPr marL="0" indent="0" algn="r">
              <a:buNone/>
            </a:pPr>
            <a:r>
              <a:rPr lang="zh-CN" altLang="en-US" dirty="0" smtClean="0"/>
              <a:t>（林</a:t>
            </a:r>
            <a:r>
              <a:rPr lang="zh-CN" altLang="en-US" dirty="0"/>
              <a:t>纳斯</a:t>
            </a:r>
            <a:r>
              <a:rPr lang="en-US" altLang="zh-CN" dirty="0"/>
              <a:t>·</a:t>
            </a:r>
            <a:r>
              <a:rPr lang="zh-CN" altLang="en-US" dirty="0"/>
              <a:t>本纳第克特</a:t>
            </a:r>
            <a:r>
              <a:rPr lang="en-US" altLang="zh-CN" dirty="0"/>
              <a:t>·</a:t>
            </a:r>
            <a:r>
              <a:rPr lang="zh-CN" altLang="en-US" dirty="0" smtClean="0"/>
              <a:t>托瓦兹） 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915599" y="189434"/>
            <a:ext cx="2100575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《CentOS </a:t>
            </a:r>
            <a:r>
              <a:rPr lang="zh-CN" altLang="en-US" dirty="0"/>
              <a:t>人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41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1991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5</a:t>
            </a:r>
            <a:r>
              <a:rPr lang="zh-CN" altLang="en-US" dirty="0"/>
              <a:t>日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7129561" cy="2952750"/>
          </a:xfrm>
        </p:spPr>
        <p:txBody>
          <a:bodyPr/>
          <a:lstStyle/>
          <a:p>
            <a:pPr marL="990947" indent="0">
              <a:buNone/>
            </a:pPr>
            <a:r>
              <a:rPr lang="en-US" altLang="zh-CN" dirty="0"/>
              <a:t>Linus Torvalds</a:t>
            </a:r>
            <a:r>
              <a:rPr lang="zh-CN" altLang="en-US" dirty="0"/>
              <a:t>在新闻</a:t>
            </a:r>
            <a:r>
              <a:rPr lang="zh-CN" altLang="en-US" dirty="0" smtClean="0"/>
              <a:t>组 </a:t>
            </a:r>
            <a:r>
              <a:rPr lang="en-US" altLang="zh-CN" dirty="0" err="1" smtClean="0"/>
              <a:t>comp.os.minix</a:t>
            </a:r>
            <a:r>
              <a:rPr lang="en-US" altLang="zh-CN" dirty="0" smtClean="0"/>
              <a:t> </a:t>
            </a:r>
            <a:r>
              <a:rPr lang="zh-CN" altLang="en-US" dirty="0" smtClean="0"/>
              <a:t>发布</a:t>
            </a:r>
            <a:r>
              <a:rPr lang="zh-CN" altLang="en-US" dirty="0"/>
              <a:t>了大约有一万行代码的</a:t>
            </a:r>
            <a:r>
              <a:rPr lang="en-US" altLang="zh-CN" dirty="0"/>
              <a:t>Linux v0.01</a:t>
            </a:r>
            <a:r>
              <a:rPr lang="zh-CN" altLang="en-US" dirty="0"/>
              <a:t>版本。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915599" y="189434"/>
            <a:ext cx="2100575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《CentOS </a:t>
            </a:r>
            <a:r>
              <a:rPr lang="zh-CN" altLang="en-US" dirty="0"/>
              <a:t>人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677" y="1485578"/>
            <a:ext cx="2505075" cy="32480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825467" y="4779030"/>
            <a:ext cx="25994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buClr>
                <a:srgbClr val="21B6BB"/>
              </a:buClr>
            </a:pPr>
            <a:r>
              <a:rPr lang="en-US" altLang="zh-CN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Linus Torvalds</a:t>
            </a:r>
            <a:endParaRPr lang="zh-CN" altLang="en-US" sz="2800" dirty="0">
              <a:solidFill>
                <a:srgbClr val="21B6B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68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0" y="1269554"/>
            <a:ext cx="11859815" cy="47525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1992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GNU GPL </a:t>
            </a:r>
            <a:r>
              <a:rPr lang="zh-CN" altLang="en-US" dirty="0" smtClean="0"/>
              <a:t>下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内核</a:t>
            </a:r>
            <a:r>
              <a:rPr lang="zh-CN" altLang="en-US" dirty="0"/>
              <a:t>被重新授权使用，产生了第一个“</a:t>
            </a:r>
            <a:r>
              <a:rPr lang="en-US" altLang="zh-CN" dirty="0"/>
              <a:t>Linux</a:t>
            </a:r>
            <a:r>
              <a:rPr lang="zh-CN" altLang="en-US" dirty="0"/>
              <a:t>发行版本”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1993</a:t>
            </a:r>
            <a:r>
              <a:rPr lang="zh-CN" altLang="en-US" dirty="0"/>
              <a:t>年，大约</a:t>
            </a:r>
            <a:r>
              <a:rPr lang="zh-CN" altLang="en-US" dirty="0" smtClean="0"/>
              <a:t>有 </a:t>
            </a:r>
            <a:r>
              <a:rPr lang="en-US" altLang="zh-CN" dirty="0" smtClean="0"/>
              <a:t>100 </a:t>
            </a:r>
            <a:r>
              <a:rPr lang="zh-CN" altLang="en-US" dirty="0" smtClean="0"/>
              <a:t>余</a:t>
            </a:r>
            <a:r>
              <a:rPr lang="zh-CN" altLang="en-US" dirty="0"/>
              <a:t>名程序员参与</a:t>
            </a:r>
            <a:r>
              <a:rPr lang="zh-CN" altLang="en-US" dirty="0" smtClean="0"/>
              <a:t>了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内核</a:t>
            </a:r>
            <a:r>
              <a:rPr lang="zh-CN" altLang="en-US" dirty="0"/>
              <a:t>代码编写</a:t>
            </a:r>
            <a:r>
              <a:rPr lang="en-US" altLang="zh-CN" dirty="0"/>
              <a:t>/</a:t>
            </a:r>
            <a:r>
              <a:rPr lang="zh-CN" altLang="en-US" dirty="0"/>
              <a:t>修改工作，其中核心组</a:t>
            </a:r>
            <a:r>
              <a:rPr lang="zh-CN" altLang="en-US" dirty="0" smtClean="0"/>
              <a:t>由 </a:t>
            </a:r>
            <a:r>
              <a:rPr lang="en-US" altLang="zh-CN" dirty="0" smtClean="0"/>
              <a:t>5 </a:t>
            </a:r>
            <a:r>
              <a:rPr lang="zh-CN" altLang="en-US" dirty="0" smtClean="0"/>
              <a:t>人</a:t>
            </a:r>
            <a:r>
              <a:rPr lang="zh-CN" altLang="en-US" dirty="0"/>
              <a:t>组成，</a:t>
            </a:r>
            <a:r>
              <a:rPr lang="zh-CN" altLang="en-US" dirty="0" smtClean="0"/>
              <a:t>此时 </a:t>
            </a:r>
            <a:r>
              <a:rPr lang="en-US" altLang="zh-CN" dirty="0" smtClean="0"/>
              <a:t>Linux 0.99 </a:t>
            </a:r>
            <a:r>
              <a:rPr lang="zh-CN" altLang="en-US" dirty="0" smtClean="0"/>
              <a:t>的</a:t>
            </a:r>
            <a:r>
              <a:rPr lang="zh-CN" altLang="en-US" dirty="0"/>
              <a:t>代码有大约有十万</a:t>
            </a:r>
            <a:r>
              <a:rPr lang="zh-CN" altLang="en-US" dirty="0" smtClean="0"/>
              <a:t>行。</a:t>
            </a:r>
            <a:r>
              <a:rPr lang="en-US" altLang="zh-CN" dirty="0" smtClean="0">
                <a:solidFill>
                  <a:srgbClr val="00B0F0"/>
                </a:solidFill>
              </a:rPr>
              <a:t>Slackware </a:t>
            </a:r>
            <a:r>
              <a:rPr lang="zh-CN" altLang="en-US" dirty="0" smtClean="0">
                <a:solidFill>
                  <a:srgbClr val="00B0F0"/>
                </a:solidFill>
              </a:rPr>
              <a:t>首次发布，</a:t>
            </a:r>
            <a:r>
              <a:rPr lang="en-US" altLang="zh-CN" dirty="0" err="1" smtClean="0">
                <a:solidFill>
                  <a:srgbClr val="00B0F0"/>
                </a:solidFill>
              </a:rPr>
              <a:t>Debian</a:t>
            </a:r>
            <a:r>
              <a:rPr lang="en-US" altLang="zh-CN" dirty="0" smtClean="0">
                <a:solidFill>
                  <a:srgbClr val="00B0F0"/>
                </a:solidFill>
              </a:rPr>
              <a:t> </a:t>
            </a:r>
            <a:r>
              <a:rPr lang="zh-CN" altLang="en-US" dirty="0" smtClean="0">
                <a:solidFill>
                  <a:srgbClr val="00B0F0"/>
                </a:solidFill>
              </a:rPr>
              <a:t>项目</a:t>
            </a:r>
            <a:r>
              <a:rPr lang="zh-CN" altLang="en-US" dirty="0">
                <a:solidFill>
                  <a:srgbClr val="00B0F0"/>
                </a:solidFill>
              </a:rPr>
              <a:t>设立</a:t>
            </a:r>
            <a:r>
              <a:rPr lang="zh-CN" altLang="en-US" dirty="0" smtClean="0">
                <a:solidFill>
                  <a:srgbClr val="00B0F0"/>
                </a:solidFill>
              </a:rPr>
              <a:t>。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 </a:t>
            </a:r>
            <a:r>
              <a:rPr lang="en-US" altLang="zh-CN" dirty="0"/>
              <a:t>1994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 Torvalds </a:t>
            </a:r>
            <a:r>
              <a:rPr lang="zh-CN" altLang="en-US" dirty="0" smtClean="0"/>
              <a:t> 放出了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1.0 </a:t>
            </a:r>
            <a:r>
              <a:rPr lang="zh-CN" altLang="en-US" dirty="0" smtClean="0"/>
              <a:t>版本</a:t>
            </a:r>
            <a:r>
              <a:rPr lang="zh-CN" altLang="en-US" dirty="0"/>
              <a:t>。代码量达</a:t>
            </a:r>
            <a:r>
              <a:rPr lang="en-US" altLang="zh-CN" dirty="0"/>
              <a:t>17</a:t>
            </a:r>
            <a:r>
              <a:rPr lang="zh-CN" altLang="en-US" dirty="0"/>
              <a:t>万行，当时是按照完全自由免费的协议发布，随后正式</a:t>
            </a:r>
            <a:r>
              <a:rPr lang="zh-CN" altLang="en-US" dirty="0" smtClean="0"/>
              <a:t>采用 </a:t>
            </a:r>
            <a:r>
              <a:rPr lang="en-US" altLang="zh-CN" dirty="0" smtClean="0"/>
              <a:t>GPL </a:t>
            </a:r>
            <a:r>
              <a:rPr lang="zh-CN" altLang="en-US" dirty="0" smtClean="0"/>
              <a:t>协议。</a:t>
            </a:r>
            <a:r>
              <a:rPr lang="en-US" altLang="zh-CN" dirty="0" smtClean="0"/>
              <a:t> XFree86 </a:t>
            </a:r>
            <a:r>
              <a:rPr lang="zh-CN" altLang="en-US" dirty="0" smtClean="0"/>
              <a:t>项目</a:t>
            </a:r>
            <a:r>
              <a:rPr lang="zh-CN" altLang="en-US" dirty="0"/>
              <a:t>组提供了一个图形化用户界面（</a:t>
            </a:r>
            <a:r>
              <a:rPr lang="en-US" altLang="zh-CN" dirty="0"/>
              <a:t>GUI</a:t>
            </a:r>
            <a:r>
              <a:rPr lang="zh-CN" altLang="en-US" dirty="0"/>
              <a:t>）。同年</a:t>
            </a:r>
            <a:r>
              <a:rPr lang="en-US" altLang="zh-CN" dirty="0">
                <a:solidFill>
                  <a:srgbClr val="00B0F0"/>
                </a:solidFill>
              </a:rPr>
              <a:t>Red Hat</a:t>
            </a:r>
            <a:r>
              <a:rPr lang="zh-CN" altLang="en-US" dirty="0">
                <a:solidFill>
                  <a:srgbClr val="00B0F0"/>
                </a:solidFill>
              </a:rPr>
              <a:t>公司 和</a:t>
            </a:r>
            <a:r>
              <a:rPr lang="en-US" altLang="zh-CN" dirty="0">
                <a:solidFill>
                  <a:srgbClr val="00B0F0"/>
                </a:solidFill>
              </a:rPr>
              <a:t>SUSE </a:t>
            </a:r>
            <a:r>
              <a:rPr lang="zh-CN" altLang="en-US" dirty="0">
                <a:solidFill>
                  <a:srgbClr val="00B0F0"/>
                </a:solidFill>
              </a:rPr>
              <a:t>发行了他们各自</a:t>
            </a:r>
            <a:r>
              <a:rPr lang="zh-CN" altLang="en-US" dirty="0" smtClean="0">
                <a:solidFill>
                  <a:srgbClr val="00B0F0"/>
                </a:solidFill>
              </a:rPr>
              <a:t>的 </a:t>
            </a:r>
            <a:r>
              <a:rPr lang="en-US" altLang="zh-CN" dirty="0" smtClean="0">
                <a:solidFill>
                  <a:srgbClr val="00B0F0"/>
                </a:solidFill>
              </a:rPr>
              <a:t>Linux 1.0 </a:t>
            </a:r>
            <a:r>
              <a:rPr lang="zh-CN" altLang="en-US" dirty="0" smtClean="0">
                <a:solidFill>
                  <a:srgbClr val="00B0F0"/>
                </a:solidFill>
              </a:rPr>
              <a:t>分发</a:t>
            </a:r>
            <a:r>
              <a:rPr lang="zh-CN" altLang="en-US" dirty="0">
                <a:solidFill>
                  <a:srgbClr val="00B0F0"/>
                </a:solidFill>
              </a:rPr>
              <a:t>版本。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915599" y="189434"/>
            <a:ext cx="2100575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《CentOS </a:t>
            </a:r>
            <a:r>
              <a:rPr lang="zh-CN" altLang="en-US" dirty="0"/>
              <a:t>人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41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0" y="1269554"/>
            <a:ext cx="11859815" cy="475252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1995</a:t>
            </a:r>
            <a:r>
              <a:rPr lang="zh-CN" altLang="en-US" dirty="0"/>
              <a:t>年，此时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Linux </a:t>
            </a:r>
            <a:r>
              <a:rPr lang="zh-CN" altLang="en-US" dirty="0"/>
              <a:t>可</a:t>
            </a:r>
            <a:r>
              <a:rPr lang="zh-CN" altLang="en-US" dirty="0" smtClean="0">
                <a:solidFill>
                  <a:srgbClr val="00B0F0"/>
                </a:solidFill>
              </a:rPr>
              <a:t>在 </a:t>
            </a:r>
            <a:r>
              <a:rPr lang="en-US" altLang="zh-CN" dirty="0" smtClean="0">
                <a:solidFill>
                  <a:srgbClr val="00B0F0"/>
                </a:solidFill>
              </a:rPr>
              <a:t>Intel</a:t>
            </a:r>
            <a:r>
              <a:rPr lang="zh-CN" altLang="en-US" dirty="0">
                <a:solidFill>
                  <a:srgbClr val="00B0F0"/>
                </a:solidFill>
              </a:rPr>
              <a:t>、</a:t>
            </a:r>
            <a:r>
              <a:rPr lang="en-US" altLang="zh-CN" dirty="0">
                <a:solidFill>
                  <a:srgbClr val="00B0F0"/>
                </a:solidFill>
              </a:rPr>
              <a:t>Digital </a:t>
            </a:r>
            <a:r>
              <a:rPr lang="zh-CN" altLang="en-US" dirty="0" smtClean="0"/>
              <a:t>以及 </a:t>
            </a:r>
            <a:r>
              <a:rPr lang="en-US" altLang="zh-CN" dirty="0" smtClean="0">
                <a:solidFill>
                  <a:srgbClr val="00B0F0"/>
                </a:solidFill>
              </a:rPr>
              <a:t>Sun SPARC </a:t>
            </a:r>
            <a:r>
              <a:rPr lang="zh-CN" altLang="en-US" dirty="0" smtClean="0"/>
              <a:t>处理器</a:t>
            </a:r>
            <a:r>
              <a:rPr lang="zh-CN" altLang="en-US" dirty="0"/>
              <a:t>上</a:t>
            </a:r>
            <a:r>
              <a:rPr lang="zh-CN" altLang="en-US" dirty="0" smtClean="0"/>
              <a:t>运行；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1996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月，</a:t>
            </a:r>
            <a:r>
              <a:rPr lang="en-US" altLang="zh-CN" dirty="0"/>
              <a:t>Linux </a:t>
            </a:r>
            <a:r>
              <a:rPr lang="en-US" altLang="zh-CN" dirty="0" smtClean="0"/>
              <a:t>2.0 </a:t>
            </a:r>
            <a:r>
              <a:rPr lang="zh-CN" altLang="en-US" dirty="0" smtClean="0"/>
              <a:t>内核发布，支持</a:t>
            </a:r>
            <a:r>
              <a:rPr lang="zh-CN" altLang="en-US" dirty="0"/>
              <a:t>多个处理器</a:t>
            </a:r>
            <a:r>
              <a:rPr lang="zh-CN" altLang="en-US" dirty="0" smtClean="0"/>
              <a:t>。</a:t>
            </a:r>
            <a:r>
              <a:rPr lang="en-US" altLang="zh-CN" dirty="0" smtClean="0">
                <a:solidFill>
                  <a:srgbClr val="00B0F0"/>
                </a:solidFill>
              </a:rPr>
              <a:t>Torvalds</a:t>
            </a:r>
            <a:r>
              <a:rPr lang="zh-CN" altLang="en-US" dirty="0">
                <a:solidFill>
                  <a:srgbClr val="00B0F0"/>
                </a:solidFill>
              </a:rPr>
              <a:t>为</a:t>
            </a:r>
            <a:r>
              <a:rPr lang="en-US" altLang="zh-CN" dirty="0" smtClean="0">
                <a:solidFill>
                  <a:srgbClr val="00B0F0"/>
                </a:solidFill>
              </a:rPr>
              <a:t>Linux </a:t>
            </a:r>
            <a:r>
              <a:rPr lang="zh-CN" altLang="en-US" dirty="0" smtClean="0">
                <a:solidFill>
                  <a:srgbClr val="00B0F0"/>
                </a:solidFill>
              </a:rPr>
              <a:t>选定</a:t>
            </a:r>
            <a:r>
              <a:rPr lang="zh-CN" altLang="en-US" dirty="0">
                <a:solidFill>
                  <a:srgbClr val="00B0F0"/>
                </a:solidFill>
              </a:rPr>
              <a:t>了企鹅作为它的吉祥物</a:t>
            </a:r>
            <a:r>
              <a:rPr lang="zh-CN" altLang="en-US" dirty="0" smtClean="0">
                <a:solidFill>
                  <a:srgbClr val="00B0F0"/>
                </a:solidFill>
              </a:rPr>
              <a:t>。</a:t>
            </a:r>
            <a:endParaRPr lang="en-US" altLang="zh-CN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 </a:t>
            </a:r>
            <a:r>
              <a:rPr lang="en-US" altLang="zh-CN" dirty="0"/>
              <a:t>1998</a:t>
            </a:r>
            <a:r>
              <a:rPr lang="zh-CN" altLang="en-US" dirty="0" smtClean="0"/>
              <a:t>年，是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迅猛</a:t>
            </a:r>
            <a:r>
              <a:rPr lang="zh-CN" altLang="en-US" dirty="0"/>
              <a:t>发展的一年 。小红帽高级研发实验室成立 </a:t>
            </a:r>
            <a:r>
              <a:rPr lang="zh-CN" altLang="en-US" dirty="0" smtClean="0"/>
              <a:t>，</a:t>
            </a:r>
            <a:r>
              <a:rPr lang="en-US" altLang="zh-CN" dirty="0" err="1" smtClean="0">
                <a:solidFill>
                  <a:srgbClr val="00B0F0"/>
                </a:solidFill>
              </a:rPr>
              <a:t>Redhat</a:t>
            </a:r>
            <a:r>
              <a:rPr lang="en-US" altLang="zh-CN" dirty="0" smtClean="0">
                <a:solidFill>
                  <a:srgbClr val="00B0F0"/>
                </a:solidFill>
              </a:rPr>
              <a:t> </a:t>
            </a:r>
            <a:r>
              <a:rPr lang="zh-CN" altLang="en-US" dirty="0">
                <a:solidFill>
                  <a:srgbClr val="00B0F0"/>
                </a:solidFill>
              </a:rPr>
              <a:t>宣布商业支持计划 </a:t>
            </a:r>
            <a:r>
              <a:rPr lang="zh-CN" altLang="en-US" dirty="0"/>
              <a:t>；</a:t>
            </a:r>
            <a:r>
              <a:rPr lang="en-US" altLang="zh-CN" dirty="0" smtClean="0"/>
              <a:t>Mozilla</a:t>
            </a:r>
            <a:r>
              <a:rPr lang="zh-CN" altLang="en-US" dirty="0" smtClean="0"/>
              <a:t>浏览器发布；</a:t>
            </a:r>
            <a:r>
              <a:rPr lang="en-US" altLang="zh-CN" dirty="0"/>
              <a:t>Google </a:t>
            </a:r>
            <a:r>
              <a:rPr lang="zh-CN" altLang="en-US" dirty="0" smtClean="0"/>
              <a:t>现身使用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服务器；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、微软明确表示不支持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；</a:t>
            </a:r>
            <a:r>
              <a:rPr lang="zh-CN" altLang="en-US" dirty="0"/>
              <a:t>开始开发</a:t>
            </a:r>
            <a:r>
              <a:rPr lang="en-US" altLang="zh-CN" dirty="0" smtClean="0"/>
              <a:t>KDE</a:t>
            </a:r>
            <a:r>
              <a:rPr lang="zh-CN" altLang="en-US" dirty="0" smtClean="0"/>
              <a:t>桌面；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1999</a:t>
            </a:r>
            <a:r>
              <a:rPr lang="zh-CN" altLang="en-US" dirty="0" smtClean="0"/>
              <a:t>年，</a:t>
            </a:r>
            <a:r>
              <a:rPr lang="en-US" altLang="zh-CN" dirty="0" smtClean="0">
                <a:solidFill>
                  <a:srgbClr val="00B0F0"/>
                </a:solidFill>
              </a:rPr>
              <a:t>GNOME</a:t>
            </a:r>
            <a:r>
              <a:rPr lang="zh-CN" altLang="en-US" dirty="0" smtClean="0">
                <a:solidFill>
                  <a:srgbClr val="00B0F0"/>
                </a:solidFill>
              </a:rPr>
              <a:t>开始开发</a:t>
            </a:r>
            <a:r>
              <a:rPr lang="zh-CN" altLang="en-US" dirty="0" smtClean="0"/>
              <a:t>；</a:t>
            </a:r>
            <a:r>
              <a:rPr lang="en-US" altLang="zh-CN" dirty="0"/>
              <a:t> IBM</a:t>
            </a:r>
            <a:r>
              <a:rPr lang="zh-CN" altLang="en-US" dirty="0"/>
              <a:t>、</a:t>
            </a:r>
            <a:r>
              <a:rPr lang="en-US" altLang="zh-CN" dirty="0"/>
              <a:t>Compaq</a:t>
            </a:r>
            <a:r>
              <a:rPr lang="zh-CN" altLang="en-US" dirty="0"/>
              <a:t>和</a:t>
            </a:r>
            <a:r>
              <a:rPr lang="en-US" altLang="zh-CN" dirty="0"/>
              <a:t>Novell</a:t>
            </a:r>
            <a:r>
              <a:rPr lang="zh-CN" altLang="en-US" dirty="0"/>
              <a:t>宣布投资</a:t>
            </a:r>
            <a:r>
              <a:rPr lang="en-US" altLang="zh-CN" dirty="0" err="1"/>
              <a:t>Redhat</a:t>
            </a:r>
            <a:r>
              <a:rPr lang="zh-CN" altLang="en-US" dirty="0" smtClean="0"/>
              <a:t>公司，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宣布投资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；</a:t>
            </a:r>
            <a:r>
              <a:rPr lang="en-US" altLang="zh-CN" dirty="0" smtClean="0"/>
              <a:t>SGI</a:t>
            </a:r>
            <a:r>
              <a:rPr lang="zh-CN" altLang="en-US" dirty="0" smtClean="0"/>
              <a:t>向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移植其先进的</a:t>
            </a:r>
            <a:r>
              <a:rPr lang="en-US" altLang="zh-CN" dirty="0" smtClean="0"/>
              <a:t>XFS</a:t>
            </a:r>
            <a:r>
              <a:rPr lang="zh-CN" altLang="en-US" dirty="0" smtClean="0"/>
              <a:t>文件系；</a:t>
            </a:r>
            <a:r>
              <a:rPr lang="en-US" altLang="zh-CN" dirty="0" smtClean="0"/>
              <a:t>IBM</a:t>
            </a:r>
            <a:r>
              <a:rPr lang="zh-CN" altLang="en-US" dirty="0" smtClean="0"/>
              <a:t>发布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版的</a:t>
            </a:r>
            <a:r>
              <a:rPr lang="en-US" altLang="zh-CN" dirty="0" smtClean="0"/>
              <a:t>DB2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9915599" y="189434"/>
            <a:ext cx="2100575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《CentOS </a:t>
            </a:r>
            <a:r>
              <a:rPr lang="zh-CN" altLang="en-US" dirty="0"/>
              <a:t>人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155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0" y="1269554"/>
            <a:ext cx="11859815" cy="47525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2000</a:t>
            </a:r>
            <a:r>
              <a:rPr lang="zh-CN" altLang="en-US" dirty="0"/>
              <a:t>年初始，</a:t>
            </a:r>
            <a:r>
              <a:rPr lang="en-US" altLang="zh-CN" dirty="0"/>
              <a:t>Sun</a:t>
            </a:r>
            <a:r>
              <a:rPr lang="zh-CN" altLang="en-US" dirty="0"/>
              <a:t>公司在</a:t>
            </a:r>
            <a:r>
              <a:rPr lang="en-US" altLang="zh-CN" dirty="0"/>
              <a:t>Linux</a:t>
            </a:r>
            <a:r>
              <a:rPr lang="zh-CN" altLang="en-US" dirty="0"/>
              <a:t>的压力下宣布</a:t>
            </a:r>
            <a:r>
              <a:rPr lang="en-US" altLang="zh-CN" dirty="0"/>
              <a:t>Solaris 8</a:t>
            </a:r>
            <a:r>
              <a:rPr lang="zh-CN" altLang="en-US" dirty="0"/>
              <a:t>降低</a:t>
            </a:r>
            <a:r>
              <a:rPr lang="zh-CN" altLang="en-US" dirty="0" smtClean="0"/>
              <a:t>售价；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Red Hat</a:t>
            </a:r>
            <a:r>
              <a:rPr lang="zh-CN" altLang="en-US" dirty="0"/>
              <a:t>发布了嵌入式</a:t>
            </a:r>
            <a:r>
              <a:rPr lang="en-US" altLang="zh-CN" dirty="0"/>
              <a:t>Linux</a:t>
            </a:r>
            <a:r>
              <a:rPr lang="zh-CN" altLang="en-US" dirty="0"/>
              <a:t>的开发</a:t>
            </a:r>
            <a:r>
              <a:rPr lang="zh-CN" altLang="en-US" dirty="0" smtClean="0"/>
              <a:t>环境。中科院</a:t>
            </a:r>
            <a:r>
              <a:rPr lang="zh-CN" altLang="en-US" dirty="0"/>
              <a:t>与新华科技合作发展</a:t>
            </a:r>
            <a:r>
              <a:rPr lang="zh-CN" altLang="en-US" dirty="0">
                <a:solidFill>
                  <a:srgbClr val="00B0F0"/>
                </a:solidFill>
              </a:rPr>
              <a:t>红旗</a:t>
            </a:r>
            <a:r>
              <a:rPr lang="en-US" altLang="zh-CN" dirty="0">
                <a:solidFill>
                  <a:srgbClr val="00B0F0"/>
                </a:solidFill>
              </a:rPr>
              <a:t>Linux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2001</a:t>
            </a:r>
            <a:r>
              <a:rPr lang="zh-CN" altLang="en-US"/>
              <a:t>年，</a:t>
            </a:r>
            <a:r>
              <a:rPr lang="en-US" altLang="zh-CN" dirty="0">
                <a:solidFill>
                  <a:srgbClr val="00B0F0"/>
                </a:solidFill>
              </a:rPr>
              <a:t>Oracle</a:t>
            </a:r>
            <a:r>
              <a:rPr lang="zh-CN" altLang="en-US" dirty="0"/>
              <a:t>宣布在</a:t>
            </a:r>
            <a:r>
              <a:rPr lang="en-US" altLang="zh-CN" dirty="0"/>
              <a:t>OTN</a:t>
            </a:r>
            <a:r>
              <a:rPr lang="zh-CN" altLang="en-US" dirty="0"/>
              <a:t>上的所有会员都可免费</a:t>
            </a:r>
            <a:r>
              <a:rPr lang="zh-CN" altLang="en-US" dirty="0" smtClean="0"/>
              <a:t>索取 </a:t>
            </a:r>
            <a:r>
              <a:rPr lang="en-US" altLang="zh-CN" dirty="0" smtClean="0"/>
              <a:t>Oracle 9i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版本 ；</a:t>
            </a:r>
            <a:r>
              <a:rPr lang="en-US" altLang="zh-CN" dirty="0"/>
              <a:t>8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IIS </a:t>
            </a:r>
            <a:r>
              <a:rPr lang="zh-CN" altLang="en-US" dirty="0" smtClean="0"/>
              <a:t>红色</a:t>
            </a:r>
            <a:r>
              <a:rPr lang="zh-CN" altLang="en-US" dirty="0"/>
              <a:t>代码爆发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2002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内核小组宣布支持</a:t>
            </a:r>
            <a:r>
              <a:rPr lang="en-US" altLang="zh-CN" dirty="0" smtClean="0">
                <a:solidFill>
                  <a:srgbClr val="00B0F0"/>
                </a:solidFill>
              </a:rPr>
              <a:t>64</a:t>
            </a:r>
            <a:r>
              <a:rPr lang="zh-CN" altLang="en-US" dirty="0" smtClean="0">
                <a:solidFill>
                  <a:srgbClr val="00B0F0"/>
                </a:solidFill>
              </a:rPr>
              <a:t>位处理器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2003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月，</a:t>
            </a:r>
            <a:r>
              <a:rPr lang="en-US" altLang="zh-CN" dirty="0" smtClean="0">
                <a:solidFill>
                  <a:srgbClr val="00B0F0"/>
                </a:solidFill>
              </a:rPr>
              <a:t>NEC </a:t>
            </a:r>
            <a:r>
              <a:rPr lang="zh-CN" altLang="en-US" dirty="0" smtClean="0">
                <a:solidFill>
                  <a:srgbClr val="00B0F0"/>
                </a:solidFill>
              </a:rPr>
              <a:t>在</a:t>
            </a:r>
            <a:r>
              <a:rPr lang="zh-CN" altLang="en-US" dirty="0">
                <a:solidFill>
                  <a:srgbClr val="00B0F0"/>
                </a:solidFill>
              </a:rPr>
              <a:t>其手机中使用</a:t>
            </a:r>
            <a:r>
              <a:rPr lang="en-US" altLang="zh-CN" dirty="0">
                <a:solidFill>
                  <a:srgbClr val="00B0F0"/>
                </a:solidFill>
              </a:rPr>
              <a:t>Linux</a:t>
            </a:r>
            <a:r>
              <a:rPr lang="zh-CN" altLang="en-US" dirty="0" smtClean="0">
                <a:solidFill>
                  <a:srgbClr val="00B0F0"/>
                </a:solidFill>
              </a:rPr>
              <a:t>操作系统</a:t>
            </a:r>
            <a:r>
              <a:rPr lang="zh-CN" altLang="en-US" dirty="0" smtClean="0"/>
              <a:t>；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IBM</a:t>
            </a:r>
            <a:r>
              <a:rPr lang="zh-CN" altLang="en-US" dirty="0"/>
              <a:t>注资</a:t>
            </a:r>
            <a:r>
              <a:rPr lang="en-US" altLang="zh-CN" dirty="0">
                <a:solidFill>
                  <a:srgbClr val="00B0F0"/>
                </a:solidFill>
              </a:rPr>
              <a:t>Novell</a:t>
            </a:r>
            <a:r>
              <a:rPr lang="zh-CN" altLang="en-US" dirty="0">
                <a:solidFill>
                  <a:srgbClr val="00B0F0"/>
                </a:solidFill>
              </a:rPr>
              <a:t>以</a:t>
            </a:r>
            <a:r>
              <a:rPr lang="en-US" altLang="zh-CN" dirty="0">
                <a:solidFill>
                  <a:srgbClr val="00B0F0"/>
                </a:solidFill>
              </a:rPr>
              <a:t>2.1</a:t>
            </a:r>
            <a:r>
              <a:rPr lang="zh-CN" altLang="en-US" dirty="0">
                <a:solidFill>
                  <a:srgbClr val="00B0F0"/>
                </a:solidFill>
              </a:rPr>
              <a:t>亿收购</a:t>
            </a:r>
            <a:r>
              <a:rPr lang="en-US" altLang="zh-CN" dirty="0" err="1">
                <a:solidFill>
                  <a:srgbClr val="00B0F0"/>
                </a:solidFill>
              </a:rPr>
              <a:t>SuSE</a:t>
            </a:r>
            <a:r>
              <a:rPr lang="zh-CN" altLang="en-US" dirty="0"/>
              <a:t>，同期</a:t>
            </a:r>
            <a:r>
              <a:rPr lang="en-US" altLang="zh-CN" dirty="0" err="1">
                <a:solidFill>
                  <a:srgbClr val="00B0F0"/>
                </a:solidFill>
              </a:rPr>
              <a:t>Redhat</a:t>
            </a:r>
            <a:r>
              <a:rPr lang="zh-CN" altLang="en-US" dirty="0"/>
              <a:t>计划</a:t>
            </a:r>
            <a:r>
              <a:rPr lang="zh-CN" altLang="en-US" dirty="0">
                <a:solidFill>
                  <a:srgbClr val="00B0F0"/>
                </a:solidFill>
              </a:rPr>
              <a:t>停止免费的</a:t>
            </a:r>
            <a:r>
              <a:rPr lang="en-US" altLang="zh-CN" dirty="0">
                <a:solidFill>
                  <a:srgbClr val="00B0F0"/>
                </a:solidFill>
              </a:rPr>
              <a:t>Linux </a:t>
            </a:r>
            <a:r>
              <a:rPr lang="zh-CN" altLang="en-US" dirty="0" smtClean="0"/>
              <a:t>；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9915599" y="189434"/>
            <a:ext cx="2100575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《CentOS </a:t>
            </a:r>
            <a:r>
              <a:rPr lang="zh-CN" altLang="en-US" dirty="0"/>
              <a:t>人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0" y="1269554"/>
            <a:ext cx="11859815" cy="47525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2006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Linux 2.6.15 </a:t>
            </a:r>
            <a:r>
              <a:rPr lang="zh-CN" altLang="en-US" dirty="0" smtClean="0"/>
              <a:t>版本</a:t>
            </a:r>
            <a:r>
              <a:rPr lang="zh-CN" altLang="en-US" dirty="0"/>
              <a:t>内核发布</a:t>
            </a:r>
            <a:r>
              <a:rPr lang="zh-CN" altLang="en-US" dirty="0" smtClean="0"/>
              <a:t>。</a:t>
            </a:r>
            <a:r>
              <a:rPr lang="zh-CN" altLang="en-US" dirty="0"/>
              <a:t>支持 </a:t>
            </a:r>
            <a:r>
              <a:rPr lang="en-US" altLang="zh-CN" dirty="0" smtClean="0"/>
              <a:t> IPv6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……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Linux </a:t>
            </a:r>
            <a:r>
              <a:rPr lang="zh-CN" altLang="en-US" dirty="0"/>
              <a:t>内核官</a:t>
            </a:r>
            <a:r>
              <a:rPr lang="zh-CN" altLang="en-US" dirty="0" smtClean="0"/>
              <a:t>网    </a:t>
            </a:r>
            <a:r>
              <a:rPr lang="en-US" altLang="zh-CN" dirty="0" smtClean="0"/>
              <a:t>https</a:t>
            </a:r>
            <a:r>
              <a:rPr lang="en-US" altLang="zh-CN" dirty="0"/>
              <a:t>://</a:t>
            </a:r>
            <a:r>
              <a:rPr lang="en-US" altLang="zh-CN" dirty="0" smtClean="0"/>
              <a:t>www.kernel.org</a:t>
            </a:r>
            <a:endParaRPr lang="en-US" altLang="zh-CN" dirty="0"/>
          </a:p>
          <a:p>
            <a:pPr marL="990947" indent="0">
              <a:buNone/>
            </a:pP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9915599" y="189434"/>
            <a:ext cx="2100575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《CentOS </a:t>
            </a:r>
            <a:r>
              <a:rPr lang="zh-CN" altLang="en-US" dirty="0"/>
              <a:t>人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92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264</TotalTime>
  <Words>337</Words>
  <Application>Microsoft Office PowerPoint</Application>
  <PresentationFormat>自定义</PresentationFormat>
  <Paragraphs>42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 Unicode MS</vt:lpstr>
      <vt:lpstr>宋体</vt:lpstr>
      <vt:lpstr>微软雅黑</vt:lpstr>
      <vt:lpstr>Arial</vt:lpstr>
      <vt:lpstr>Calibri</vt:lpstr>
      <vt:lpstr>Wingdings</vt:lpstr>
      <vt:lpstr>模板文件</vt:lpstr>
      <vt:lpstr>1.1 Linux 内核</vt:lpstr>
      <vt:lpstr>PowerPoint 演示文稿</vt:lpstr>
      <vt:lpstr>PowerPoint 演示文稿</vt:lpstr>
      <vt:lpstr>PowerPoint 演示文稿</vt:lpstr>
      <vt:lpstr>1991年10月5日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苏州派森咨询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王佩丰</dc:creator>
  <cp:lastModifiedBy>徐学云</cp:lastModifiedBy>
  <cp:revision>73</cp:revision>
  <dcterms:created xsi:type="dcterms:W3CDTF">2014-08-01T06:06:31Z</dcterms:created>
  <dcterms:modified xsi:type="dcterms:W3CDTF">2015-10-25T09:51:00Z</dcterms:modified>
</cp:coreProperties>
</file>