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72" r:id="rId7"/>
    <p:sldId id="262" r:id="rId8"/>
    <p:sldId id="278" r:id="rId9"/>
    <p:sldId id="273" r:id="rId10"/>
    <p:sldId id="274" r:id="rId11"/>
    <p:sldId id="275" r:id="rId12"/>
    <p:sldId id="267" r:id="rId13"/>
    <p:sldId id="268" r:id="rId14"/>
    <p:sldId id="276" r:id="rId15"/>
    <p:sldId id="270" r:id="rId16"/>
    <p:sldId id="277" r:id="rId17"/>
    <p:sldId id="279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04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10245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3453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0857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2429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6341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9960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1138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2930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990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05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768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585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7247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7953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5711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1758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380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iangle"/>
          <p:cNvSpPr/>
          <p:nvPr/>
        </p:nvSpPr>
        <p:spPr>
          <a:xfrm rot="10800000">
            <a:off x="4315258" y="7839662"/>
            <a:ext cx="12548546" cy="3601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98" y="21600"/>
                </a:moveTo>
                <a:lnTo>
                  <a:pt x="21600" y="2713"/>
                </a:lnTo>
                <a:lnTo>
                  <a:pt x="0" y="0"/>
                </a:lnTo>
                <a:lnTo>
                  <a:pt x="5998" y="21600"/>
                </a:ln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@ZackAkil"/>
          <p:cNvSpPr txBox="1"/>
          <p:nvPr/>
        </p:nvSpPr>
        <p:spPr>
          <a:xfrm>
            <a:off x="10412285" y="8969731"/>
            <a:ext cx="251831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dirty="0" smtClean="0"/>
              <a:t>@</a:t>
            </a:r>
            <a:r>
              <a:rPr lang="en-GB" dirty="0" smtClean="0"/>
              <a:t>ojwatson92</a:t>
            </a:r>
            <a:endParaRPr dirty="0"/>
          </a:p>
        </p:txBody>
      </p:sp>
      <p:sp>
        <p:nvSpPr>
          <p:cNvPr id="16" name="Triangle"/>
          <p:cNvSpPr/>
          <p:nvPr/>
        </p:nvSpPr>
        <p:spPr>
          <a:xfrm>
            <a:off x="-4868941" y="-791395"/>
            <a:ext cx="12548546" cy="3601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98" y="21600"/>
                </a:moveTo>
                <a:lnTo>
                  <a:pt x="21600" y="2713"/>
                </a:lnTo>
                <a:lnTo>
                  <a:pt x="0" y="0"/>
                </a:lnTo>
                <a:lnTo>
                  <a:pt x="5998" y="21600"/>
                </a:ln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riangle"/>
          <p:cNvSpPr/>
          <p:nvPr userDrawn="1"/>
        </p:nvSpPr>
        <p:spPr>
          <a:xfrm rot="10800000">
            <a:off x="4315258" y="7839662"/>
            <a:ext cx="12548546" cy="3601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98" y="21600"/>
                </a:moveTo>
                <a:lnTo>
                  <a:pt x="21600" y="2713"/>
                </a:lnTo>
                <a:lnTo>
                  <a:pt x="0" y="0"/>
                </a:lnTo>
                <a:lnTo>
                  <a:pt x="5998" y="21600"/>
                </a:ln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" name="@ZackAkil"/>
          <p:cNvSpPr txBox="1"/>
          <p:nvPr userDrawn="1"/>
        </p:nvSpPr>
        <p:spPr>
          <a:xfrm>
            <a:off x="10412285" y="8969731"/>
            <a:ext cx="251831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dirty="0" smtClean="0"/>
              <a:t>@</a:t>
            </a:r>
            <a:r>
              <a:rPr lang="en-GB" dirty="0" smtClean="0"/>
              <a:t>ojwatson92</a:t>
            </a:r>
            <a:endParaRPr dirty="0"/>
          </a:p>
        </p:txBody>
      </p:sp>
      <p:sp>
        <p:nvSpPr>
          <p:cNvPr id="5" name="Triangle"/>
          <p:cNvSpPr/>
          <p:nvPr userDrawn="1"/>
        </p:nvSpPr>
        <p:spPr>
          <a:xfrm>
            <a:off x="-4868941" y="-791395"/>
            <a:ext cx="12548546" cy="3601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98" y="21600"/>
                </a:moveTo>
                <a:lnTo>
                  <a:pt x="21600" y="2713"/>
                </a:lnTo>
                <a:lnTo>
                  <a:pt x="0" y="0"/>
                </a:lnTo>
                <a:lnTo>
                  <a:pt x="5998" y="21600"/>
                </a:ln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84" b="0" i="0">
                <a:solidFill>
                  <a:srgbClr val="CC290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15" b="0" i="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3" y="9070848"/>
            <a:ext cx="4161535" cy="48767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7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8173" y="9251950"/>
            <a:ext cx="282129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8091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riangle"/>
          <p:cNvSpPr/>
          <p:nvPr userDrawn="1"/>
        </p:nvSpPr>
        <p:spPr>
          <a:xfrm rot="10800000">
            <a:off x="4315258" y="7839662"/>
            <a:ext cx="12548546" cy="3601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98" y="21600"/>
                </a:moveTo>
                <a:lnTo>
                  <a:pt x="21600" y="2713"/>
                </a:lnTo>
                <a:lnTo>
                  <a:pt x="0" y="0"/>
                </a:lnTo>
                <a:lnTo>
                  <a:pt x="5998" y="21600"/>
                </a:ln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" name="@ZackAkil"/>
          <p:cNvSpPr txBox="1"/>
          <p:nvPr userDrawn="1"/>
        </p:nvSpPr>
        <p:spPr>
          <a:xfrm>
            <a:off x="10412285" y="8969731"/>
            <a:ext cx="251831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dirty="0" smtClean="0"/>
              <a:t>@</a:t>
            </a:r>
            <a:r>
              <a:rPr lang="en-GB" dirty="0" smtClean="0"/>
              <a:t>ojwatson92</a:t>
            </a:r>
            <a:endParaRPr dirty="0"/>
          </a:p>
        </p:txBody>
      </p:sp>
      <p:sp>
        <p:nvSpPr>
          <p:cNvPr id="8" name="Triangle"/>
          <p:cNvSpPr/>
          <p:nvPr userDrawn="1"/>
        </p:nvSpPr>
        <p:spPr>
          <a:xfrm>
            <a:off x="-4868941" y="-791395"/>
            <a:ext cx="12548546" cy="3601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98" y="21600"/>
                </a:moveTo>
                <a:lnTo>
                  <a:pt x="21600" y="2713"/>
                </a:lnTo>
                <a:lnTo>
                  <a:pt x="0" y="0"/>
                </a:lnTo>
                <a:lnTo>
                  <a:pt x="5998" y="21600"/>
                </a:ln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9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@ZackAkil"/>
          <p:cNvSpPr txBox="1"/>
          <p:nvPr/>
        </p:nvSpPr>
        <p:spPr>
          <a:xfrm>
            <a:off x="10223217" y="8937728"/>
            <a:ext cx="251831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dirty="0" smtClean="0"/>
              <a:t>@</a:t>
            </a:r>
            <a:r>
              <a:rPr lang="en-GB" dirty="0" smtClean="0"/>
              <a:t>ojwatson92</a:t>
            </a:r>
            <a:endParaRPr dirty="0"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riangle"/>
          <p:cNvSpPr/>
          <p:nvPr userDrawn="1"/>
        </p:nvSpPr>
        <p:spPr>
          <a:xfrm rot="10800000">
            <a:off x="4315258" y="7839662"/>
            <a:ext cx="12548546" cy="3601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98" y="21600"/>
                </a:moveTo>
                <a:lnTo>
                  <a:pt x="21600" y="2713"/>
                </a:lnTo>
                <a:lnTo>
                  <a:pt x="0" y="0"/>
                </a:lnTo>
                <a:lnTo>
                  <a:pt x="5998" y="21600"/>
                </a:ln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" name="@ZackAkil"/>
          <p:cNvSpPr txBox="1"/>
          <p:nvPr userDrawn="1"/>
        </p:nvSpPr>
        <p:spPr>
          <a:xfrm>
            <a:off x="10412285" y="8969731"/>
            <a:ext cx="251831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dirty="0" smtClean="0"/>
              <a:t>@</a:t>
            </a:r>
            <a:r>
              <a:rPr lang="en-GB" dirty="0" smtClean="0"/>
              <a:t>ojwatson92</a:t>
            </a:r>
            <a:endParaRPr dirty="0"/>
          </a:p>
        </p:txBody>
      </p:sp>
      <p:sp>
        <p:nvSpPr>
          <p:cNvPr id="8" name="Triangle"/>
          <p:cNvSpPr/>
          <p:nvPr userDrawn="1"/>
        </p:nvSpPr>
        <p:spPr>
          <a:xfrm>
            <a:off x="-4868941" y="-791395"/>
            <a:ext cx="12548546" cy="3601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98" y="21600"/>
                </a:moveTo>
                <a:lnTo>
                  <a:pt x="21600" y="2713"/>
                </a:lnTo>
                <a:lnTo>
                  <a:pt x="0" y="0"/>
                </a:lnTo>
                <a:lnTo>
                  <a:pt x="5998" y="21600"/>
                </a:ln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ets do cluster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6000" dirty="0" smtClean="0"/>
              <a:t>Mixed Effect Models</a:t>
            </a:r>
            <a:endParaRPr sz="6000" dirty="0"/>
          </a:p>
        </p:txBody>
      </p:sp>
      <p:sp>
        <p:nvSpPr>
          <p:cNvPr id="124" name="Central London Data Science Project nights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035550"/>
            <a:ext cx="10464800" cy="1130300"/>
          </a:xfrm>
          <a:prstGeom prst="rect">
            <a:avLst/>
          </a:prstGeom>
        </p:spPr>
        <p:txBody>
          <a:bodyPr/>
          <a:lstStyle/>
          <a:p>
            <a:r>
              <a:rPr dirty="0"/>
              <a:t>Central London Data Science Project </a:t>
            </a:r>
            <a:r>
              <a:rPr lang="en-GB" dirty="0"/>
              <a:t>N</a:t>
            </a:r>
            <a:r>
              <a:rPr dirty="0" err="1" smtClean="0"/>
              <a:t>ights</a:t>
            </a:r>
            <a:endParaRPr dirty="0"/>
          </a:p>
        </p:txBody>
      </p:sp>
      <p:pic>
        <p:nvPicPr>
          <p:cNvPr id="11266" name="Picture 2" descr="https://secure.meetupstatic.com/photos/event/5/7/f/5/global_46190251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776287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3"/>
          <p:cNvSpPr txBox="1"/>
          <p:nvPr/>
        </p:nvSpPr>
        <p:spPr>
          <a:xfrm>
            <a:off x="1090330" y="3475980"/>
            <a:ext cx="9133170" cy="6116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2400" b="1" spc="6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2400" b="1" spc="13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IX</a:t>
            </a:r>
            <a:r>
              <a:rPr lang="en-GB" sz="2400" b="1" spc="6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400" b="1" spc="19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400" b="1" spc="13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spc="6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</a:t>
            </a:r>
            <a:r>
              <a:rPr lang="en-GB" sz="2400" b="1" spc="13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CTS</a:t>
            </a:r>
            <a:endParaRPr lang="en-GB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>
                <a:latin typeface="Arial" panose="020B0604020202020204" pitchFamily="34" charset="0"/>
                <a:cs typeface="Arial" panose="020B0604020202020204" pitchFamily="34" charset="0"/>
              </a:rPr>
              <a:t>Male or</a:t>
            </a:r>
            <a:r>
              <a:rPr lang="en-GB"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2400" spc="19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GB" sz="2400" spc="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400" spc="13" dirty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endParaRPr lang="en-GB" sz="2400" spc="13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Treated/untreated</a:t>
            </a: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London or Essex</a:t>
            </a:r>
          </a:p>
          <a:p>
            <a:pPr marL="16420" marR="193754" algn="l">
              <a:lnSpc>
                <a:spcPct val="182100"/>
              </a:lnSpc>
            </a:pPr>
            <a:endParaRPr lang="en-GB" sz="2400" spc="13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algn="l"/>
            <a:r>
              <a:rPr lang="en-GB" sz="2400" b="1" spc="6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EFFE</a:t>
            </a:r>
            <a:r>
              <a:rPr lang="en-GB" sz="2400" b="1" spc="13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CTS</a:t>
            </a:r>
            <a:endParaRPr lang="en-GB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>
                <a:latin typeface="Arial" panose="020B0604020202020204" pitchFamily="34" charset="0"/>
                <a:cs typeface="Arial" panose="020B0604020202020204" pitchFamily="34" charset="0"/>
              </a:rPr>
              <a:t>Individuals with repeated measures</a:t>
            </a: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sampling locations in a countrywide census</a:t>
            </a:r>
            <a:endParaRPr lang="en-GB" sz="2400" spc="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County – if we only have some, or aren’t interested in counties</a:t>
            </a:r>
            <a:endParaRPr lang="en-GB" sz="2400" spc="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endParaRPr lang="en-GB" sz="2400" spc="13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1520540" y="2543425"/>
            <a:ext cx="99983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4000" b="1" spc="-187" dirty="0">
                <a:latin typeface="Open Sans Semibold"/>
                <a:cs typeface="Open Sans Semibold"/>
              </a:rPr>
              <a:t>Examples of Fixed and Random Effects</a:t>
            </a:r>
          </a:p>
        </p:txBody>
      </p:sp>
      <p:sp>
        <p:nvSpPr>
          <p:cNvPr id="2" name="Rectangle 1"/>
          <p:cNvSpPr/>
          <p:nvPr/>
        </p:nvSpPr>
        <p:spPr>
          <a:xfrm>
            <a:off x="-698500" y="-177800"/>
            <a:ext cx="13893800" cy="10109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36" y="160612"/>
            <a:ext cx="1729479" cy="2339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58" y="3055887"/>
            <a:ext cx="2207805" cy="29871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113" y="6500296"/>
            <a:ext cx="2207805" cy="29871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9" y="2011089"/>
            <a:ext cx="1497438" cy="20259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" y="5885549"/>
            <a:ext cx="1497438" cy="2025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394" y="4037083"/>
            <a:ext cx="5625093" cy="76106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556" y="6498955"/>
            <a:ext cx="1497438" cy="20259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62" y="4296944"/>
            <a:ext cx="1497438" cy="2025994"/>
          </a:xfrm>
          <a:prstGeom prst="rect">
            <a:avLst/>
          </a:prstGeom>
        </p:spPr>
      </p:pic>
      <p:sp>
        <p:nvSpPr>
          <p:cNvPr id="16" name="object 3"/>
          <p:cNvSpPr txBox="1"/>
          <p:nvPr/>
        </p:nvSpPr>
        <p:spPr>
          <a:xfrm>
            <a:off x="5651500" y="1728217"/>
            <a:ext cx="9998360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4000" b="1" spc="-187" dirty="0" smtClean="0">
                <a:latin typeface="Open Sans Semibold"/>
                <a:cs typeface="Open Sans Semibold"/>
              </a:rPr>
              <a:t>DAY 20</a:t>
            </a:r>
          </a:p>
          <a:p>
            <a:pPr marL="16420" algn="l"/>
            <a:endParaRPr lang="en-GB" sz="4000" b="1" spc="-187" dirty="0">
              <a:latin typeface="Open Sans Semibold"/>
              <a:cs typeface="Open Sans Semibold"/>
            </a:endParaRPr>
          </a:p>
          <a:p>
            <a:pPr marL="16420" algn="l"/>
            <a:r>
              <a:rPr lang="en-GB" sz="4000" b="1" spc="-187" dirty="0">
                <a:latin typeface="Open Sans Semibold"/>
                <a:cs typeface="Open Sans Semibold"/>
              </a:rPr>
              <a:t>Work out the growth rate</a:t>
            </a:r>
          </a:p>
          <a:p>
            <a:pPr marL="16420" algn="l"/>
            <a:r>
              <a:rPr lang="en-GB" sz="4000" b="1" spc="-187" dirty="0">
                <a:latin typeface="Open Sans Semibold"/>
                <a:cs typeface="Open Sans Semibold"/>
              </a:rPr>
              <a:t>Of the chicken?</a:t>
            </a:r>
          </a:p>
          <a:p>
            <a:pPr marL="16420" algn="l"/>
            <a:endParaRPr lang="en-GB" sz="4000" b="1" spc="-187" dirty="0" smtClean="0">
              <a:latin typeface="Open Sans Semibold"/>
              <a:cs typeface="Open Sans Semibold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60" y="7993847"/>
            <a:ext cx="875367" cy="118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6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3"/>
          <p:cNvSpPr txBox="1"/>
          <p:nvPr/>
        </p:nvSpPr>
        <p:spPr>
          <a:xfrm>
            <a:off x="1090330" y="3475980"/>
            <a:ext cx="9133170" cy="6116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2400" b="1" spc="6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2400" b="1" spc="13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IX</a:t>
            </a:r>
            <a:r>
              <a:rPr lang="en-GB" sz="2400" b="1" spc="6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400" b="1" spc="19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400" b="1" spc="13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spc="6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</a:t>
            </a:r>
            <a:r>
              <a:rPr lang="en-GB" sz="2400" b="1" spc="13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CTS</a:t>
            </a:r>
            <a:endParaRPr lang="en-GB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>
                <a:latin typeface="Arial" panose="020B0604020202020204" pitchFamily="34" charset="0"/>
                <a:cs typeface="Arial" panose="020B0604020202020204" pitchFamily="34" charset="0"/>
              </a:rPr>
              <a:t>Male or</a:t>
            </a:r>
            <a:r>
              <a:rPr lang="en-GB"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2400" spc="19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GB" sz="2400" spc="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400" spc="13" dirty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endParaRPr lang="en-GB" sz="2400" spc="13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Treated/untreated</a:t>
            </a: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London or Essex</a:t>
            </a:r>
          </a:p>
          <a:p>
            <a:pPr marL="16420" marR="193754" algn="l">
              <a:lnSpc>
                <a:spcPct val="182100"/>
              </a:lnSpc>
            </a:pPr>
            <a:endParaRPr lang="en-GB" sz="2400" spc="13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algn="l"/>
            <a:r>
              <a:rPr lang="en-GB" sz="2400" b="1" spc="6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EFFE</a:t>
            </a:r>
            <a:r>
              <a:rPr lang="en-GB" sz="2400" b="1" spc="13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CTS</a:t>
            </a:r>
            <a:endParaRPr lang="en-GB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>
                <a:latin typeface="Arial" panose="020B0604020202020204" pitchFamily="34" charset="0"/>
                <a:cs typeface="Arial" panose="020B0604020202020204" pitchFamily="34" charset="0"/>
              </a:rPr>
              <a:t>Individuals with repeated measures</a:t>
            </a: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sampling locations in a countrywide census</a:t>
            </a:r>
            <a:endParaRPr lang="en-GB" sz="2400" spc="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County – if we only have some, or aren’t interested in counties</a:t>
            </a:r>
            <a:endParaRPr lang="en-GB" sz="2400" spc="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endParaRPr lang="en-GB" sz="2400" spc="13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1520540" y="2543425"/>
            <a:ext cx="99983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4000" b="1" spc="-187" dirty="0">
                <a:latin typeface="Open Sans Semibold"/>
                <a:cs typeface="Open Sans Semibold"/>
              </a:rPr>
              <a:t>Examples of Fixed and Random Effects</a:t>
            </a:r>
          </a:p>
        </p:txBody>
      </p:sp>
      <p:sp>
        <p:nvSpPr>
          <p:cNvPr id="2" name="Rectangle 1"/>
          <p:cNvSpPr/>
          <p:nvPr/>
        </p:nvSpPr>
        <p:spPr>
          <a:xfrm>
            <a:off x="-698500" y="-177800"/>
            <a:ext cx="13893800" cy="10109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6679"/>
            <a:ext cx="1276595" cy="17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70" y="2101330"/>
            <a:ext cx="1276595" cy="172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19" y="4876800"/>
            <a:ext cx="1276595" cy="172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0" y="2916415"/>
            <a:ext cx="865847" cy="11714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89" y="7066536"/>
            <a:ext cx="865847" cy="11714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96" y="6484074"/>
            <a:ext cx="2716024" cy="36747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40" y="4291066"/>
            <a:ext cx="865847" cy="11714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18" y="4217378"/>
            <a:ext cx="865847" cy="1171468"/>
          </a:xfrm>
          <a:prstGeom prst="rect">
            <a:avLst/>
          </a:prstGeom>
        </p:spPr>
      </p:pic>
      <p:sp>
        <p:nvSpPr>
          <p:cNvPr id="16" name="object 3"/>
          <p:cNvSpPr txBox="1"/>
          <p:nvPr/>
        </p:nvSpPr>
        <p:spPr>
          <a:xfrm>
            <a:off x="4355255" y="394564"/>
            <a:ext cx="7715021" cy="7386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2400" b="1" spc="-187" dirty="0" smtClean="0">
                <a:latin typeface="Arial" panose="020B0604020202020204" pitchFamily="34" charset="0"/>
                <a:cs typeface="Arial" panose="020B0604020202020204" pitchFamily="34" charset="0"/>
              </a:rPr>
              <a:t>We could make a linear model and look at the differences in size between the days...</a:t>
            </a:r>
          </a:p>
          <a:p>
            <a:pPr marL="16420" algn="l"/>
            <a:r>
              <a:rPr lang="en-GB" sz="2400" b="1" spc="-187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400" b="1" spc="-18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algn="l"/>
            <a:r>
              <a:rPr lang="en-GB" sz="2400" b="1" spc="-187" dirty="0" smtClean="0">
                <a:latin typeface="Arial" panose="020B0604020202020204" pitchFamily="34" charset="0"/>
                <a:cs typeface="Arial" panose="020B0604020202020204" pitchFamily="34" charset="0"/>
              </a:rPr>
              <a:t>But at Day 0, the chickens were different sizes, so they will have different </a:t>
            </a:r>
            <a:r>
              <a:rPr lang="en-GB" sz="2400" b="1" spc="-187" dirty="0" smtClean="0">
                <a:latin typeface="Arial" panose="020B0604020202020204" pitchFamily="34" charset="0"/>
                <a:cs typeface="Arial" panose="020B0604020202020204" pitchFamily="34" charset="0"/>
              </a:rPr>
              <a:t>y-intercepts. But why:</a:t>
            </a:r>
          </a:p>
          <a:p>
            <a:pPr marL="16420" algn="l"/>
            <a:endParaRPr lang="en-GB" sz="2400" b="1" spc="-187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7920" indent="-571500" algn="l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Mothers/Genetics</a:t>
            </a:r>
          </a:p>
          <a:p>
            <a:pPr marL="16420" algn="l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algn="l"/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addition we’ve noticed that groups of chickens grow quicker, again why?</a:t>
            </a:r>
          </a:p>
          <a:p>
            <a:pPr marL="16420" algn="l"/>
            <a:endParaRPr lang="en-GB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7920" marR="979443" indent="-571500" algn="l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diets, coops, genetics and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ifferent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philosophical beliefs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about what it means to be a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chicken...</a:t>
            </a:r>
          </a:p>
          <a:p>
            <a:pPr marL="16420" marR="979443" algn="l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979443" algn="l"/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can’t easily control for everything (especially chicken philosophies), so what can we do if we want to control for this variation... Mixed effect models!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algn="l"/>
            <a:endParaRPr lang="en-GB" sz="2400" b="1" spc="-187" dirty="0" smtClean="0">
              <a:latin typeface="Open Sans Semibold"/>
              <a:cs typeface="Open Sans Semibold"/>
            </a:endParaRPr>
          </a:p>
        </p:txBody>
      </p:sp>
      <p:pic>
        <p:nvPicPr>
          <p:cNvPr id="1026" name="Picture 2" descr="Image result for egg clipart black and whi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541" y="6643080"/>
            <a:ext cx="22479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66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2478" y="4453992"/>
            <a:ext cx="5839845" cy="845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/>
            <a:r>
              <a:rPr sz="5495" b="1" spc="-187" dirty="0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r>
              <a:rPr sz="5495" b="1" spc="-29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5495" b="1" spc="-187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5495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5495" b="1" spc="-3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5495" b="1" spc="-187" dirty="0">
                <a:latin typeface="Arial" panose="020B0604020202020204" pitchFamily="34" charset="0"/>
                <a:cs typeface="Arial" panose="020B0604020202020204" pitchFamily="34" charset="0"/>
              </a:rPr>
              <a:t>effec</a:t>
            </a:r>
            <a:r>
              <a:rPr sz="5495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5495" b="1" spc="-3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5495" b="1" spc="-187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sz="549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444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1209707" y="3635625"/>
            <a:ext cx="11013029" cy="4120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just"/>
            <a:r>
              <a:rPr lang="en-GB" sz="2000" b="1" spc="-65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spc="6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en-GB" sz="2000" b="1" spc="6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spc="6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en-GB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.X</a:t>
            </a:r>
            <a:r>
              <a:rPr lang="en-GB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b="1" spc="6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000" b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GB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algn="l">
              <a:spcBef>
                <a:spcPts val="59"/>
              </a:spcBef>
            </a:pPr>
            <a:endParaRPr lang="en-GB" sz="2263" dirty="0">
              <a:latin typeface="Times New Roman"/>
              <a:cs typeface="Times New Roman"/>
            </a:endParaRPr>
          </a:p>
          <a:p>
            <a:pPr marL="380940" indent="-256970" algn="l">
              <a:buFont typeface="Arial"/>
              <a:buChar char="·"/>
              <a:tabLst>
                <a:tab pos="381761" algn="l"/>
              </a:tabLst>
            </a:pPr>
            <a:r>
              <a:rPr lang="en-GB" sz="2004" spc="-65" dirty="0">
                <a:latin typeface="Arial"/>
                <a:cs typeface="Arial"/>
              </a:rPr>
              <a:t>Y</a:t>
            </a:r>
            <a:r>
              <a:rPr lang="en-GB" sz="2004" spc="-6" baseline="-25000" dirty="0">
                <a:latin typeface="Arial"/>
                <a:cs typeface="Arial"/>
              </a:rPr>
              <a:t>i</a:t>
            </a:r>
            <a:r>
              <a:rPr lang="en-GB" sz="2004" dirty="0">
                <a:latin typeface="Arial"/>
                <a:cs typeface="Arial"/>
              </a:rPr>
              <a:t>: </a:t>
            </a:r>
            <a:r>
              <a:rPr lang="en-GB" sz="2004" dirty="0" smtClean="0">
                <a:latin typeface="Arial"/>
                <a:cs typeface="Arial"/>
              </a:rPr>
              <a:t>Dependent/respons</a:t>
            </a:r>
            <a:r>
              <a:rPr lang="en-GB" sz="2004" spc="6" dirty="0" smtClean="0">
                <a:latin typeface="Arial"/>
                <a:cs typeface="Arial"/>
              </a:rPr>
              <a:t>e </a:t>
            </a:r>
            <a:r>
              <a:rPr lang="en-GB" sz="2004" spc="-142" dirty="0">
                <a:latin typeface="Arial"/>
                <a:cs typeface="Arial"/>
              </a:rPr>
              <a:t>V</a:t>
            </a:r>
            <a:r>
              <a:rPr lang="en-GB" sz="2004" dirty="0">
                <a:latin typeface="Arial"/>
                <a:cs typeface="Arial"/>
              </a:rPr>
              <a:t>ariable</a:t>
            </a:r>
          </a:p>
          <a:p>
            <a:pPr marL="380940" indent="-256970" algn="l">
              <a:spcBef>
                <a:spcPts val="1648"/>
              </a:spcBef>
              <a:buFont typeface="Arial"/>
              <a:buChar char="·"/>
              <a:tabLst>
                <a:tab pos="381761" algn="l"/>
              </a:tabLst>
            </a:pPr>
            <a:r>
              <a:rPr lang="en-GB" sz="2004" dirty="0">
                <a:latin typeface="Arial"/>
                <a:cs typeface="Arial"/>
              </a:rPr>
              <a:t>b</a:t>
            </a:r>
            <a:r>
              <a:rPr lang="en-GB" sz="2004" baseline="-25000" dirty="0">
                <a:latin typeface="Arial"/>
                <a:cs typeface="Arial"/>
              </a:rPr>
              <a:t>0</a:t>
            </a:r>
            <a:r>
              <a:rPr lang="en-GB" sz="2004" dirty="0">
                <a:latin typeface="Arial"/>
                <a:cs typeface="Arial"/>
              </a:rPr>
              <a:t>: </a:t>
            </a:r>
            <a:r>
              <a:rPr lang="en-GB" sz="2004" b="1" spc="6" dirty="0">
                <a:latin typeface="Arial"/>
                <a:cs typeface="Arial"/>
              </a:rPr>
              <a:t>F</a:t>
            </a:r>
            <a:r>
              <a:rPr lang="en-GB" sz="2004" b="1" spc="6" dirty="0" smtClean="0">
                <a:latin typeface="Arial"/>
                <a:cs typeface="Arial"/>
              </a:rPr>
              <a:t>ixed</a:t>
            </a:r>
            <a:r>
              <a:rPr lang="en-GB" sz="2004" b="1" dirty="0" smtClean="0">
                <a:latin typeface="Arial"/>
                <a:cs typeface="Arial"/>
              </a:rPr>
              <a:t> </a:t>
            </a:r>
            <a:r>
              <a:rPr lang="en-GB" sz="2004" dirty="0" smtClean="0">
                <a:latin typeface="Arial"/>
                <a:cs typeface="Arial"/>
              </a:rPr>
              <a:t>Y-</a:t>
            </a:r>
            <a:r>
              <a:rPr lang="en-GB" sz="2004" dirty="0" smtClean="0">
                <a:latin typeface="Arial"/>
                <a:cs typeface="Arial"/>
              </a:rPr>
              <a:t>intercept</a:t>
            </a:r>
            <a:endParaRPr lang="en-GB" sz="2004" dirty="0">
              <a:latin typeface="Arial"/>
              <a:cs typeface="Arial"/>
            </a:endParaRPr>
          </a:p>
          <a:p>
            <a:pPr marL="380940" indent="-256970" algn="l">
              <a:spcBef>
                <a:spcPts val="1648"/>
              </a:spcBef>
              <a:buFont typeface="Arial"/>
              <a:buChar char="·"/>
              <a:tabLst>
                <a:tab pos="381761" algn="l"/>
              </a:tabLst>
            </a:pPr>
            <a:r>
              <a:rPr lang="en-GB" sz="2004" dirty="0">
                <a:latin typeface="Arial"/>
                <a:cs typeface="Arial"/>
              </a:rPr>
              <a:t>b</a:t>
            </a:r>
            <a:r>
              <a:rPr lang="en-GB" sz="2004" baseline="-25000" dirty="0">
                <a:latin typeface="Arial"/>
                <a:cs typeface="Arial"/>
              </a:rPr>
              <a:t>1</a:t>
            </a:r>
            <a:r>
              <a:rPr lang="en-GB" sz="2004" dirty="0">
                <a:latin typeface="Arial"/>
                <a:cs typeface="Arial"/>
              </a:rPr>
              <a:t>: </a:t>
            </a:r>
            <a:r>
              <a:rPr lang="en-GB" sz="2004" b="1" spc="6" dirty="0">
                <a:latin typeface="Arial"/>
                <a:cs typeface="Arial"/>
              </a:rPr>
              <a:t>F</a:t>
            </a:r>
            <a:r>
              <a:rPr lang="en-GB" sz="2004" b="1" spc="6" dirty="0" smtClean="0">
                <a:latin typeface="Arial"/>
                <a:cs typeface="Arial"/>
              </a:rPr>
              <a:t>ixed</a:t>
            </a:r>
            <a:r>
              <a:rPr lang="en-GB" sz="2004" b="1" dirty="0" smtClean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slope</a:t>
            </a:r>
            <a:endParaRPr lang="en-GB" sz="2004" dirty="0">
              <a:latin typeface="Arial"/>
              <a:cs typeface="Arial"/>
            </a:endParaRPr>
          </a:p>
          <a:p>
            <a:pPr marL="380940" indent="-256970" algn="l">
              <a:spcBef>
                <a:spcPts val="1648"/>
              </a:spcBef>
              <a:buFont typeface="Arial"/>
              <a:buChar char="·"/>
              <a:tabLst>
                <a:tab pos="381761" algn="l"/>
              </a:tabLst>
            </a:pPr>
            <a:r>
              <a:rPr lang="en-GB" sz="2004" spc="6" dirty="0">
                <a:latin typeface="Arial"/>
                <a:cs typeface="Arial"/>
              </a:rPr>
              <a:t>X</a:t>
            </a:r>
            <a:r>
              <a:rPr lang="en-GB" sz="2004" spc="6" baseline="-25000" dirty="0">
                <a:latin typeface="Arial"/>
                <a:cs typeface="Arial"/>
              </a:rPr>
              <a:t>i</a:t>
            </a:r>
            <a:r>
              <a:rPr lang="en-GB" sz="2004" spc="6" dirty="0">
                <a:latin typeface="Arial"/>
                <a:cs typeface="Arial"/>
              </a:rPr>
              <a:t>: </a:t>
            </a:r>
            <a:r>
              <a:rPr lang="en-GB" sz="2004" spc="6" dirty="0" smtClean="0">
                <a:latin typeface="Arial"/>
                <a:cs typeface="Arial"/>
              </a:rPr>
              <a:t>Independent/explanatory v</a:t>
            </a:r>
            <a:r>
              <a:rPr lang="en-GB" sz="2004" dirty="0" smtClean="0">
                <a:latin typeface="Arial"/>
                <a:cs typeface="Arial"/>
              </a:rPr>
              <a:t>ariabl</a:t>
            </a:r>
            <a:r>
              <a:rPr lang="en-GB" sz="2004" spc="6" dirty="0" smtClean="0">
                <a:latin typeface="Arial"/>
                <a:cs typeface="Arial"/>
              </a:rPr>
              <a:t>e (</a:t>
            </a:r>
            <a:r>
              <a:rPr lang="en-GB" sz="2004" b="1" spc="6" dirty="0" smtClean="0">
                <a:latin typeface="Arial"/>
                <a:cs typeface="Arial"/>
              </a:rPr>
              <a:t>fixed</a:t>
            </a:r>
            <a:r>
              <a:rPr lang="en-GB" sz="2004" dirty="0" smtClean="0">
                <a:latin typeface="Arial"/>
                <a:cs typeface="Arial"/>
              </a:rPr>
              <a:t> </a:t>
            </a:r>
            <a:r>
              <a:rPr lang="en-GB" sz="2004" dirty="0">
                <a:latin typeface="Arial"/>
                <a:cs typeface="Arial"/>
              </a:rPr>
              <a:t>e</a:t>
            </a:r>
            <a:r>
              <a:rPr lang="en-GB" sz="2004" spc="-39" dirty="0">
                <a:latin typeface="Arial"/>
                <a:cs typeface="Arial"/>
              </a:rPr>
              <a:t>f</a:t>
            </a:r>
            <a:r>
              <a:rPr lang="en-GB" sz="2004" dirty="0">
                <a:latin typeface="Arial"/>
                <a:cs typeface="Arial"/>
              </a:rPr>
              <a:t>fect</a:t>
            </a:r>
            <a:r>
              <a:rPr lang="en-GB" sz="2004" spc="6" dirty="0">
                <a:latin typeface="Arial"/>
                <a:cs typeface="Arial"/>
              </a:rPr>
              <a:t>)</a:t>
            </a:r>
            <a:endParaRPr lang="en-GB" sz="2004" dirty="0">
              <a:latin typeface="Arial"/>
              <a:cs typeface="Arial"/>
            </a:endParaRPr>
          </a:p>
          <a:p>
            <a:pPr marL="380940" indent="-256970" algn="l">
              <a:spcBef>
                <a:spcPts val="1648"/>
              </a:spcBef>
              <a:buFont typeface="Arial"/>
              <a:buChar char="·"/>
              <a:tabLst>
                <a:tab pos="381761" algn="l"/>
              </a:tabLst>
            </a:pPr>
            <a:r>
              <a:rPr lang="el-G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GB" sz="2004" baseline="-25000" dirty="0" smtClean="0">
                <a:latin typeface="Arial"/>
                <a:cs typeface="Arial"/>
              </a:rPr>
              <a:t>i</a:t>
            </a:r>
            <a:r>
              <a:rPr lang="en-GB" sz="2004" dirty="0">
                <a:latin typeface="Arial"/>
                <a:cs typeface="Arial"/>
              </a:rPr>
              <a:t>: </a:t>
            </a:r>
            <a:r>
              <a:rPr lang="en-GB" sz="2004" dirty="0" smtClean="0">
                <a:latin typeface="Arial"/>
                <a:cs typeface="Arial"/>
              </a:rPr>
              <a:t>Residuals</a:t>
            </a:r>
            <a:r>
              <a:rPr lang="en-GB" sz="2004" spc="6" dirty="0" smtClean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(error</a:t>
            </a:r>
            <a:r>
              <a:rPr lang="en-GB" sz="2004" spc="6" dirty="0" smtClean="0">
                <a:latin typeface="Arial"/>
                <a:cs typeface="Arial"/>
              </a:rPr>
              <a:t>)</a:t>
            </a:r>
          </a:p>
          <a:p>
            <a:pPr marL="380940" indent="-256970" algn="l">
              <a:spcBef>
                <a:spcPts val="1648"/>
              </a:spcBef>
              <a:buFont typeface="Arial"/>
              <a:buChar char="·"/>
              <a:tabLst>
                <a:tab pos="381761" algn="l"/>
              </a:tabLst>
            </a:pPr>
            <a:endParaRPr lang="en-GB" sz="2004" spc="6" dirty="0">
              <a:latin typeface="Arial"/>
              <a:cs typeface="Arial"/>
            </a:endParaRPr>
          </a:p>
          <a:p>
            <a:pPr marL="123970" algn="l">
              <a:spcBef>
                <a:spcPts val="1648"/>
              </a:spcBef>
              <a:tabLst>
                <a:tab pos="381761" algn="l"/>
              </a:tabLst>
            </a:pPr>
            <a:r>
              <a:rPr lang="en-GB" sz="2004" b="1" spc="6" dirty="0" smtClean="0">
                <a:latin typeface="Arial"/>
                <a:cs typeface="Arial"/>
              </a:rPr>
              <a:t>... Just our linear model ...</a:t>
            </a:r>
            <a:endParaRPr lang="en-GB" sz="2004" b="1" dirty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520540" y="2543425"/>
            <a:ext cx="99983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4000" b="1" spc="-187" dirty="0" smtClean="0">
                <a:latin typeface="Open Sans Semibold"/>
                <a:cs typeface="Open Sans Semibold"/>
              </a:rPr>
              <a:t>Fixed Effect Model</a:t>
            </a:r>
          </a:p>
        </p:txBody>
      </p:sp>
    </p:spTree>
    <p:extLst>
      <p:ext uri="{BB962C8B-B14F-4D97-AF65-F5344CB8AC3E}">
        <p14:creationId xmlns:p14="http://schemas.microsoft.com/office/powerpoint/2010/main" val="34879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2478" y="4453992"/>
            <a:ext cx="6298122" cy="845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/>
            <a:r>
              <a:rPr lang="en-GB" sz="5495" b="1" spc="-187" dirty="0" smtClean="0">
                <a:latin typeface="Arial" panose="020B0604020202020204" pitchFamily="34" charset="0"/>
                <a:cs typeface="Arial" panose="020B0604020202020204" pitchFamily="34" charset="0"/>
              </a:rPr>
              <a:t>Mixed</a:t>
            </a:r>
            <a:r>
              <a:rPr sz="5495" b="1" spc="-368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5495" b="1" spc="-187" dirty="0">
                <a:latin typeface="Arial" panose="020B0604020202020204" pitchFamily="34" charset="0"/>
                <a:cs typeface="Arial" panose="020B0604020202020204" pitchFamily="34" charset="0"/>
              </a:rPr>
              <a:t>effec</a:t>
            </a:r>
            <a:r>
              <a:rPr sz="5495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5495" b="1" spc="-3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5495" b="1" spc="-187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GB" sz="5495" b="1" spc="-187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549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5867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1209707" y="3635625"/>
            <a:ext cx="11013029" cy="51450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2004" spc="6" dirty="0">
                <a:latin typeface="Arial"/>
                <a:cs typeface="Arial"/>
              </a:rPr>
              <a:t>T</a:t>
            </a:r>
            <a:r>
              <a:rPr lang="en-GB" sz="2004" dirty="0">
                <a:latin typeface="Arial"/>
                <a:cs typeface="Arial"/>
              </a:rPr>
              <a:t>her</a:t>
            </a:r>
            <a:r>
              <a:rPr lang="en-GB" sz="2004" spc="6" dirty="0">
                <a:latin typeface="Arial"/>
                <a:cs typeface="Arial"/>
              </a:rPr>
              <a:t>e</a:t>
            </a:r>
            <a:r>
              <a:rPr lang="en-GB" sz="2004" spc="181" dirty="0">
                <a:latin typeface="Arial"/>
                <a:cs typeface="Arial"/>
              </a:rPr>
              <a:t> </a:t>
            </a:r>
            <a:r>
              <a:rPr lang="en-GB" sz="2004" dirty="0">
                <a:latin typeface="Arial"/>
                <a:cs typeface="Arial"/>
              </a:rPr>
              <a:t>ar</a:t>
            </a:r>
            <a:r>
              <a:rPr lang="en-GB" sz="2004" spc="6" dirty="0">
                <a:latin typeface="Arial"/>
                <a:cs typeface="Arial"/>
              </a:rPr>
              <a:t>e</a:t>
            </a:r>
            <a:r>
              <a:rPr lang="en-GB" sz="2004" spc="181" dirty="0">
                <a:latin typeface="Arial"/>
                <a:cs typeface="Arial"/>
              </a:rPr>
              <a:t> </a:t>
            </a:r>
            <a:r>
              <a:rPr lang="en-GB" sz="2004" dirty="0">
                <a:latin typeface="Arial"/>
                <a:cs typeface="Arial"/>
              </a:rPr>
              <a:t>i</a:t>
            </a:r>
            <a:r>
              <a:rPr lang="en-GB" sz="2004" spc="181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chicken</a:t>
            </a:r>
            <a:r>
              <a:rPr lang="en-GB" sz="2004" dirty="0">
                <a:latin typeface="Arial"/>
                <a:cs typeface="Arial"/>
              </a:rPr>
              <a:t>,</a:t>
            </a:r>
            <a:r>
              <a:rPr lang="en-GB" sz="2004" spc="181" dirty="0">
                <a:latin typeface="Arial"/>
                <a:cs typeface="Arial"/>
              </a:rPr>
              <a:t> </a:t>
            </a:r>
            <a:r>
              <a:rPr lang="en-GB" sz="2004" dirty="0">
                <a:latin typeface="Arial"/>
                <a:cs typeface="Arial"/>
              </a:rPr>
              <a:t>an</a:t>
            </a:r>
            <a:r>
              <a:rPr lang="en-GB" sz="2004" spc="6" dirty="0">
                <a:latin typeface="Arial"/>
                <a:cs typeface="Arial"/>
              </a:rPr>
              <a:t>d</a:t>
            </a:r>
            <a:r>
              <a:rPr lang="en-GB" sz="2004" spc="181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we</a:t>
            </a:r>
            <a:r>
              <a:rPr lang="en-GB" sz="2004" spc="181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repeat</a:t>
            </a:r>
            <a:r>
              <a:rPr lang="en-GB" sz="2004" spc="181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measure</a:t>
            </a:r>
            <a:r>
              <a:rPr lang="en-GB" sz="2004" spc="181" dirty="0">
                <a:latin typeface="Arial"/>
                <a:cs typeface="Arial"/>
              </a:rPr>
              <a:t> </a:t>
            </a:r>
            <a:r>
              <a:rPr lang="en-GB" sz="2004" dirty="0">
                <a:latin typeface="Arial"/>
                <a:cs typeface="Arial"/>
              </a:rPr>
              <a:t>j</a:t>
            </a:r>
            <a:r>
              <a:rPr lang="en-GB" sz="2004" spc="181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times</a:t>
            </a:r>
            <a:r>
              <a:rPr lang="en-GB" sz="2004" spc="175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for</a:t>
            </a:r>
            <a:r>
              <a:rPr lang="en-GB" sz="2004" spc="175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each</a:t>
            </a:r>
            <a:r>
              <a:rPr lang="en-GB" sz="2004" spc="181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chicken</a:t>
            </a:r>
            <a:r>
              <a:rPr lang="en-GB" sz="2004" dirty="0">
                <a:latin typeface="Arial"/>
                <a:cs typeface="Arial"/>
              </a:rPr>
              <a:t>.</a:t>
            </a:r>
            <a:r>
              <a:rPr lang="en-GB" sz="2004" spc="181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These</a:t>
            </a:r>
            <a:r>
              <a:rPr lang="en-GB" sz="2004" spc="175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chickens were</a:t>
            </a:r>
            <a:r>
              <a:rPr lang="en-GB" sz="2004" spc="8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born</a:t>
            </a:r>
            <a:r>
              <a:rPr lang="en-GB" sz="2004" spc="8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different</a:t>
            </a:r>
            <a:r>
              <a:rPr lang="en-GB" sz="2004" spc="8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sizes,</a:t>
            </a:r>
            <a:r>
              <a:rPr lang="en-GB" sz="2004" spc="8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so</a:t>
            </a:r>
            <a:r>
              <a:rPr lang="en-GB" sz="2004" spc="8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their</a:t>
            </a:r>
            <a:r>
              <a:rPr lang="en-GB" sz="2004" spc="8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intercept,</a:t>
            </a:r>
            <a:r>
              <a:rPr lang="en-GB" sz="2004" spc="8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i.e.</a:t>
            </a:r>
            <a:r>
              <a:rPr lang="en-GB" sz="2004" spc="8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their</a:t>
            </a:r>
            <a:r>
              <a:rPr lang="en-GB" sz="2004" spc="8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size</a:t>
            </a:r>
            <a:r>
              <a:rPr lang="en-GB" sz="2004" spc="8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at</a:t>
            </a:r>
            <a:r>
              <a:rPr lang="en-GB" sz="2004" spc="8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day</a:t>
            </a:r>
            <a:r>
              <a:rPr lang="en-GB" sz="2004" spc="8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0</a:t>
            </a:r>
            <a:r>
              <a:rPr lang="en-GB" sz="2004" spc="8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must</a:t>
            </a:r>
            <a:r>
              <a:rPr lang="en-GB" sz="2004" spc="8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be</a:t>
            </a:r>
            <a:r>
              <a:rPr lang="en-GB" sz="2004" spc="8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different.</a:t>
            </a:r>
            <a:r>
              <a:rPr lang="en-GB" sz="2004" spc="8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So we</a:t>
            </a:r>
            <a:r>
              <a:rPr lang="en-GB" sz="200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will</a:t>
            </a:r>
            <a:r>
              <a:rPr lang="en-GB" sz="200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have</a:t>
            </a:r>
            <a:r>
              <a:rPr lang="en-GB" sz="200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a</a:t>
            </a:r>
            <a:r>
              <a:rPr lang="en-GB" sz="200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random</a:t>
            </a:r>
            <a:r>
              <a:rPr lang="en-GB" sz="200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effect</a:t>
            </a:r>
            <a:r>
              <a:rPr lang="en-GB" sz="200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that</a:t>
            </a:r>
            <a:r>
              <a:rPr lang="en-GB" sz="200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changes</a:t>
            </a:r>
            <a:r>
              <a:rPr lang="en-GB" sz="200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the</a:t>
            </a:r>
            <a:r>
              <a:rPr lang="en-GB" sz="200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intercept</a:t>
            </a:r>
            <a:r>
              <a:rPr lang="en-GB" sz="200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for</a:t>
            </a:r>
            <a:r>
              <a:rPr lang="en-GB" sz="200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each</a:t>
            </a:r>
            <a:r>
              <a:rPr lang="en-GB" sz="200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chicken</a:t>
            </a:r>
            <a:r>
              <a:rPr lang="en-GB" sz="2004" spc="6" dirty="0" smtClean="0">
                <a:latin typeface="Arial"/>
                <a:cs typeface="Arial"/>
              </a:rPr>
              <a:t>.</a:t>
            </a:r>
          </a:p>
          <a:p>
            <a:pPr marL="16420" algn="l"/>
            <a:endParaRPr lang="en-GB" sz="2004" spc="6" dirty="0">
              <a:latin typeface="Arial"/>
              <a:cs typeface="Arial"/>
            </a:endParaRPr>
          </a:p>
          <a:p>
            <a:pPr marL="16420" algn="l"/>
            <a:r>
              <a:rPr lang="en-GB" sz="2004" b="1" spc="-65" dirty="0" err="1">
                <a:latin typeface="Arial"/>
                <a:cs typeface="Arial"/>
              </a:rPr>
              <a:t>Y</a:t>
            </a:r>
            <a:r>
              <a:rPr lang="en-GB" sz="2004" b="1" spc="-6" baseline="-25000" dirty="0" err="1">
                <a:latin typeface="Arial"/>
                <a:cs typeface="Arial"/>
              </a:rPr>
              <a:t>i</a:t>
            </a:r>
            <a:r>
              <a:rPr lang="en-GB" sz="2004" b="1" baseline="-25000" dirty="0" err="1">
                <a:latin typeface="Arial"/>
                <a:cs typeface="Arial"/>
              </a:rPr>
              <a:t>j</a:t>
            </a:r>
            <a:r>
              <a:rPr lang="en-GB" sz="2004" b="1" dirty="0">
                <a:latin typeface="Arial"/>
                <a:cs typeface="Arial"/>
              </a:rPr>
              <a:t> </a:t>
            </a:r>
            <a:r>
              <a:rPr lang="en-GB" sz="2004" b="1" spc="6" dirty="0">
                <a:latin typeface="Arial"/>
                <a:cs typeface="Arial"/>
              </a:rPr>
              <a:t>=</a:t>
            </a:r>
            <a:r>
              <a:rPr lang="en-GB" sz="2004" b="1" dirty="0">
                <a:latin typeface="Arial"/>
                <a:cs typeface="Arial"/>
              </a:rPr>
              <a:t> b</a:t>
            </a:r>
            <a:r>
              <a:rPr lang="en-GB" sz="2004" b="1" spc="6" baseline="-25000" dirty="0">
                <a:latin typeface="Arial"/>
                <a:cs typeface="Arial"/>
              </a:rPr>
              <a:t>0</a:t>
            </a:r>
            <a:r>
              <a:rPr lang="en-GB" sz="2004" b="1" dirty="0">
                <a:latin typeface="Arial"/>
                <a:cs typeface="Arial"/>
              </a:rPr>
              <a:t> </a:t>
            </a:r>
            <a:r>
              <a:rPr lang="en-GB" sz="2004" b="1" spc="6" dirty="0">
                <a:latin typeface="Arial"/>
                <a:cs typeface="Arial"/>
              </a:rPr>
              <a:t>+</a:t>
            </a:r>
            <a:r>
              <a:rPr lang="en-GB" sz="2004" b="1" dirty="0">
                <a:latin typeface="Arial"/>
                <a:cs typeface="Arial"/>
              </a:rPr>
              <a:t> b</a:t>
            </a:r>
            <a:r>
              <a:rPr lang="en-GB" sz="2004" b="1" baseline="-25000" dirty="0">
                <a:latin typeface="Arial"/>
                <a:cs typeface="Arial"/>
              </a:rPr>
              <a:t>1</a:t>
            </a:r>
            <a:r>
              <a:rPr lang="en-GB" sz="2004" b="1" dirty="0">
                <a:latin typeface="Arial"/>
                <a:cs typeface="Arial"/>
              </a:rPr>
              <a:t>*</a:t>
            </a:r>
            <a:r>
              <a:rPr lang="en-GB" sz="2004" b="1" dirty="0" err="1">
                <a:latin typeface="Arial"/>
                <a:cs typeface="Arial"/>
              </a:rPr>
              <a:t>X</a:t>
            </a:r>
            <a:r>
              <a:rPr lang="en-GB" sz="2004" b="1" baseline="-25000" dirty="0" err="1">
                <a:latin typeface="Arial"/>
                <a:cs typeface="Arial"/>
              </a:rPr>
              <a:t>ij</a:t>
            </a:r>
            <a:r>
              <a:rPr lang="en-GB" sz="2004" b="1" spc="6" dirty="0">
                <a:latin typeface="Arial"/>
                <a:cs typeface="Arial"/>
              </a:rPr>
              <a:t> +</a:t>
            </a:r>
            <a:r>
              <a:rPr lang="en-GB" sz="2004" b="1" dirty="0">
                <a:latin typeface="Arial"/>
                <a:cs typeface="Arial"/>
              </a:rPr>
              <a:t> b</a:t>
            </a:r>
            <a:r>
              <a:rPr lang="en-GB" sz="2004" b="1" baseline="-25000" dirty="0">
                <a:latin typeface="Arial"/>
                <a:cs typeface="Arial"/>
              </a:rPr>
              <a:t>i</a:t>
            </a:r>
            <a:r>
              <a:rPr lang="en-GB" sz="2004" b="1" dirty="0">
                <a:latin typeface="Arial"/>
                <a:cs typeface="Arial"/>
              </a:rPr>
              <a:t> </a:t>
            </a:r>
            <a:r>
              <a:rPr lang="en-GB" sz="2004" b="1" spc="6" dirty="0">
                <a:latin typeface="Arial"/>
                <a:cs typeface="Arial"/>
              </a:rPr>
              <a:t>+</a:t>
            </a:r>
            <a:r>
              <a:rPr lang="en-GB" sz="2004" b="1" dirty="0">
                <a:latin typeface="Arial"/>
                <a:cs typeface="Arial"/>
              </a:rPr>
              <a:t> </a:t>
            </a:r>
            <a:r>
              <a:rPr lang="el-G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GB" sz="2004" b="1" baseline="-25000" dirty="0" err="1" smtClean="0">
                <a:latin typeface="Arial"/>
                <a:cs typeface="Arial"/>
              </a:rPr>
              <a:t>ij</a:t>
            </a:r>
            <a:endParaRPr lang="en-GB" sz="2004" b="1" baseline="-25000" dirty="0">
              <a:latin typeface="Arial"/>
              <a:cs typeface="Arial"/>
            </a:endParaRPr>
          </a:p>
          <a:p>
            <a:pPr algn="l">
              <a:spcBef>
                <a:spcPts val="59"/>
              </a:spcBef>
            </a:pPr>
            <a:endParaRPr lang="en-GB" sz="2263" dirty="0" smtClean="0">
              <a:latin typeface="Times New Roman"/>
              <a:cs typeface="Times New Roman"/>
            </a:endParaRPr>
          </a:p>
          <a:p>
            <a:pPr marL="380940" indent="-256970" algn="l">
              <a:buFont typeface="Arial"/>
              <a:buChar char="·"/>
              <a:tabLst>
                <a:tab pos="381761" algn="l"/>
              </a:tabLst>
            </a:pPr>
            <a:r>
              <a:rPr lang="en-GB" sz="2000" spc="-65" dirty="0">
                <a:latin typeface="Arial"/>
                <a:cs typeface="Arial"/>
              </a:rPr>
              <a:t>Y</a:t>
            </a:r>
            <a:r>
              <a:rPr lang="en-GB" sz="2000" spc="-6" baseline="-25000" dirty="0">
                <a:latin typeface="Arial"/>
                <a:cs typeface="Arial"/>
              </a:rPr>
              <a:t>i</a:t>
            </a:r>
            <a:r>
              <a:rPr lang="en-GB" sz="2000" dirty="0">
                <a:latin typeface="Arial"/>
                <a:cs typeface="Arial"/>
              </a:rPr>
              <a:t>: Dependent/respons</a:t>
            </a:r>
            <a:r>
              <a:rPr lang="en-GB" sz="2000" spc="6" dirty="0">
                <a:latin typeface="Arial"/>
                <a:cs typeface="Arial"/>
              </a:rPr>
              <a:t>e </a:t>
            </a:r>
            <a:r>
              <a:rPr lang="en-GB" sz="2000" spc="-142" dirty="0">
                <a:latin typeface="Arial"/>
                <a:cs typeface="Arial"/>
              </a:rPr>
              <a:t>V</a:t>
            </a:r>
            <a:r>
              <a:rPr lang="en-GB" sz="2000" dirty="0">
                <a:latin typeface="Arial"/>
                <a:cs typeface="Arial"/>
              </a:rPr>
              <a:t>ariable</a:t>
            </a:r>
          </a:p>
          <a:p>
            <a:pPr marL="380940" indent="-256970" algn="l">
              <a:spcBef>
                <a:spcPts val="1648"/>
              </a:spcBef>
              <a:buFont typeface="Arial"/>
              <a:buChar char="·"/>
              <a:tabLst>
                <a:tab pos="381761" algn="l"/>
              </a:tabLst>
            </a:pPr>
            <a:r>
              <a:rPr lang="en-GB" sz="2000" dirty="0">
                <a:latin typeface="Arial"/>
                <a:cs typeface="Arial"/>
              </a:rPr>
              <a:t>b</a:t>
            </a:r>
            <a:r>
              <a:rPr lang="en-GB" sz="2000" baseline="-25000" dirty="0">
                <a:latin typeface="Arial"/>
                <a:cs typeface="Arial"/>
              </a:rPr>
              <a:t>0</a:t>
            </a:r>
            <a:r>
              <a:rPr lang="en-GB" sz="2000" dirty="0">
                <a:latin typeface="Arial"/>
                <a:cs typeface="Arial"/>
              </a:rPr>
              <a:t>: </a:t>
            </a:r>
            <a:r>
              <a:rPr lang="en-GB" sz="2000" b="1" spc="6" dirty="0">
                <a:latin typeface="Arial"/>
                <a:cs typeface="Arial"/>
              </a:rPr>
              <a:t>Fixed</a:t>
            </a:r>
            <a:r>
              <a:rPr lang="en-GB" sz="2000" b="1" dirty="0">
                <a:latin typeface="Arial"/>
                <a:cs typeface="Arial"/>
              </a:rPr>
              <a:t> </a:t>
            </a:r>
            <a:r>
              <a:rPr lang="en-GB" sz="2000" dirty="0">
                <a:latin typeface="Arial"/>
                <a:cs typeface="Arial"/>
              </a:rPr>
              <a:t>Y-intercept</a:t>
            </a:r>
          </a:p>
          <a:p>
            <a:pPr marL="380940" indent="-256970" algn="l">
              <a:spcBef>
                <a:spcPts val="1648"/>
              </a:spcBef>
              <a:buFont typeface="Arial"/>
              <a:buChar char="·"/>
              <a:tabLst>
                <a:tab pos="381761" algn="l"/>
              </a:tabLst>
            </a:pPr>
            <a:r>
              <a:rPr lang="en-GB" sz="2000" dirty="0">
                <a:latin typeface="Arial"/>
                <a:cs typeface="Arial"/>
              </a:rPr>
              <a:t>b</a:t>
            </a:r>
            <a:r>
              <a:rPr lang="en-GB" sz="2000" baseline="-25000" dirty="0">
                <a:latin typeface="Arial"/>
                <a:cs typeface="Arial"/>
              </a:rPr>
              <a:t>1</a:t>
            </a:r>
            <a:r>
              <a:rPr lang="en-GB" sz="2000" dirty="0">
                <a:latin typeface="Arial"/>
                <a:cs typeface="Arial"/>
              </a:rPr>
              <a:t>: </a:t>
            </a:r>
            <a:r>
              <a:rPr lang="en-GB" sz="2000" b="1" spc="6" dirty="0">
                <a:latin typeface="Arial"/>
                <a:cs typeface="Arial"/>
              </a:rPr>
              <a:t>Fixed</a:t>
            </a:r>
            <a:r>
              <a:rPr lang="en-GB" sz="2000" b="1" dirty="0">
                <a:latin typeface="Arial"/>
                <a:cs typeface="Arial"/>
              </a:rPr>
              <a:t> </a:t>
            </a:r>
            <a:r>
              <a:rPr lang="en-GB" sz="2000" spc="6" dirty="0">
                <a:latin typeface="Arial"/>
                <a:cs typeface="Arial"/>
              </a:rPr>
              <a:t>slope</a:t>
            </a:r>
            <a:endParaRPr lang="en-GB" sz="2000" dirty="0">
              <a:latin typeface="Arial"/>
              <a:cs typeface="Arial"/>
            </a:endParaRPr>
          </a:p>
          <a:p>
            <a:pPr marL="380940" indent="-256970" algn="l">
              <a:spcBef>
                <a:spcPts val="1648"/>
              </a:spcBef>
              <a:buFont typeface="Arial"/>
              <a:buChar char="·"/>
              <a:tabLst>
                <a:tab pos="381761" algn="l"/>
              </a:tabLst>
            </a:pPr>
            <a:r>
              <a:rPr lang="en-GB" sz="2000" spc="6" dirty="0" err="1" smtClean="0">
                <a:latin typeface="Arial"/>
                <a:cs typeface="Arial"/>
              </a:rPr>
              <a:t>X</a:t>
            </a:r>
            <a:r>
              <a:rPr lang="en-GB" sz="2000" spc="6" baseline="-25000" dirty="0" err="1" smtClean="0">
                <a:latin typeface="Arial"/>
                <a:cs typeface="Arial"/>
              </a:rPr>
              <a:t>ij</a:t>
            </a:r>
            <a:r>
              <a:rPr lang="en-GB" sz="2000" spc="6" dirty="0" smtClean="0">
                <a:latin typeface="Arial"/>
                <a:cs typeface="Arial"/>
              </a:rPr>
              <a:t>: </a:t>
            </a:r>
            <a:r>
              <a:rPr lang="en-GB" sz="2000" spc="6" dirty="0">
                <a:latin typeface="Arial"/>
                <a:cs typeface="Arial"/>
              </a:rPr>
              <a:t>Independent/explanatory v</a:t>
            </a:r>
            <a:r>
              <a:rPr lang="en-GB" sz="2000" dirty="0">
                <a:latin typeface="Arial"/>
                <a:cs typeface="Arial"/>
              </a:rPr>
              <a:t>ariabl</a:t>
            </a:r>
            <a:r>
              <a:rPr lang="en-GB" sz="2000" spc="6" dirty="0">
                <a:latin typeface="Arial"/>
                <a:cs typeface="Arial"/>
              </a:rPr>
              <a:t>e (</a:t>
            </a:r>
            <a:r>
              <a:rPr lang="en-GB" sz="2000" b="1" spc="6" dirty="0">
                <a:latin typeface="Arial"/>
                <a:cs typeface="Arial"/>
              </a:rPr>
              <a:t>fixed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b="1" dirty="0">
                <a:latin typeface="Arial"/>
                <a:cs typeface="Arial"/>
              </a:rPr>
              <a:t>e</a:t>
            </a:r>
            <a:r>
              <a:rPr lang="en-GB" sz="2000" b="1" spc="-39" dirty="0">
                <a:latin typeface="Arial"/>
                <a:cs typeface="Arial"/>
              </a:rPr>
              <a:t>f</a:t>
            </a:r>
            <a:r>
              <a:rPr lang="en-GB" sz="2000" b="1" dirty="0">
                <a:latin typeface="Arial"/>
                <a:cs typeface="Arial"/>
              </a:rPr>
              <a:t>fect</a:t>
            </a:r>
            <a:r>
              <a:rPr lang="en-GB" sz="2000" spc="6" dirty="0" smtClean="0">
                <a:latin typeface="Arial"/>
                <a:cs typeface="Arial"/>
              </a:rPr>
              <a:t>)</a:t>
            </a:r>
          </a:p>
          <a:p>
            <a:pPr marL="380940" indent="-256970" algn="l">
              <a:spcBef>
                <a:spcPts val="1648"/>
              </a:spcBef>
              <a:buFont typeface="Arial"/>
              <a:buChar char="·"/>
              <a:tabLst>
                <a:tab pos="381761" algn="l"/>
              </a:tabLst>
            </a:pPr>
            <a:r>
              <a:rPr lang="en-GB" sz="2000" dirty="0">
                <a:latin typeface="Arial"/>
                <a:cs typeface="Arial"/>
              </a:rPr>
              <a:t>b</a:t>
            </a:r>
            <a:r>
              <a:rPr lang="en-GB" sz="2000" baseline="-25000" dirty="0">
                <a:latin typeface="Arial"/>
                <a:cs typeface="Arial"/>
              </a:rPr>
              <a:t>i</a:t>
            </a:r>
            <a:r>
              <a:rPr lang="en-GB" sz="2000" dirty="0">
                <a:latin typeface="Arial"/>
                <a:cs typeface="Arial"/>
              </a:rPr>
              <a:t>:</a:t>
            </a:r>
            <a:r>
              <a:rPr lang="en-GB" sz="2000" spc="6" dirty="0">
                <a:latin typeface="Arial"/>
                <a:cs typeface="Arial"/>
              </a:rPr>
              <a:t> </a:t>
            </a:r>
            <a:r>
              <a:rPr lang="en-GB" sz="2000" b="1" spc="6" dirty="0" smtClean="0">
                <a:latin typeface="Arial"/>
                <a:cs typeface="Arial"/>
              </a:rPr>
              <a:t>Random</a:t>
            </a:r>
            <a:r>
              <a:rPr lang="en-GB" sz="2000" b="1" dirty="0" smtClean="0">
                <a:latin typeface="Arial"/>
                <a:cs typeface="Arial"/>
              </a:rPr>
              <a:t> </a:t>
            </a:r>
            <a:r>
              <a:rPr lang="en-GB" sz="2000" b="1" dirty="0">
                <a:latin typeface="Arial"/>
                <a:cs typeface="Arial"/>
              </a:rPr>
              <a:t>effect</a:t>
            </a:r>
            <a:r>
              <a:rPr lang="en-GB" sz="2000" spc="6" dirty="0">
                <a:latin typeface="Arial"/>
                <a:cs typeface="Arial"/>
              </a:rPr>
              <a:t> </a:t>
            </a:r>
            <a:r>
              <a:rPr lang="en-GB" sz="2000" spc="6" dirty="0" smtClean="0">
                <a:latin typeface="Arial"/>
                <a:cs typeface="Arial"/>
              </a:rPr>
              <a:t>(changes the fixed </a:t>
            </a:r>
            <a:r>
              <a:rPr lang="en-GB" sz="2000" dirty="0">
                <a:latin typeface="Arial"/>
                <a:cs typeface="Arial"/>
              </a:rPr>
              <a:t>intercept</a:t>
            </a:r>
            <a:r>
              <a:rPr lang="en-GB" sz="2000" dirty="0" smtClean="0">
                <a:latin typeface="Arial"/>
                <a:cs typeface="Arial"/>
              </a:rPr>
              <a:t>)</a:t>
            </a:r>
            <a:endParaRPr lang="en-GB" sz="2000" dirty="0">
              <a:latin typeface="Arial"/>
              <a:cs typeface="Arial"/>
            </a:endParaRPr>
          </a:p>
          <a:p>
            <a:pPr marL="380940" indent="-256970" algn="l">
              <a:spcBef>
                <a:spcPts val="1648"/>
              </a:spcBef>
              <a:buFont typeface="Arial"/>
              <a:buChar char="·"/>
              <a:tabLst>
                <a:tab pos="381761" algn="l"/>
              </a:tabLst>
            </a:pP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GB" sz="2000" baseline="-25000" dirty="0" err="1" smtClean="0">
                <a:latin typeface="Arial"/>
                <a:cs typeface="Arial"/>
              </a:rPr>
              <a:t>ij</a:t>
            </a:r>
            <a:r>
              <a:rPr lang="en-GB" sz="2000" dirty="0" smtClean="0">
                <a:latin typeface="Arial"/>
                <a:cs typeface="Arial"/>
              </a:rPr>
              <a:t>: </a:t>
            </a:r>
            <a:r>
              <a:rPr lang="en-GB" sz="2000" dirty="0">
                <a:latin typeface="Arial"/>
                <a:cs typeface="Arial"/>
              </a:rPr>
              <a:t>Residuals</a:t>
            </a:r>
            <a:r>
              <a:rPr lang="en-GB" sz="2000" spc="6" dirty="0">
                <a:latin typeface="Arial"/>
                <a:cs typeface="Arial"/>
              </a:rPr>
              <a:t> (error</a:t>
            </a:r>
            <a:r>
              <a:rPr lang="en-GB" sz="2000" spc="6" dirty="0" smtClean="0">
                <a:latin typeface="Arial"/>
                <a:cs typeface="Arial"/>
              </a:rPr>
              <a:t>)</a:t>
            </a:r>
            <a:endParaRPr lang="en-GB" sz="2000" dirty="0">
              <a:latin typeface="Arial"/>
              <a:cs typeface="Arial"/>
            </a:endParaRPr>
          </a:p>
          <a:p>
            <a:pPr marL="16420" algn="l"/>
            <a:endParaRPr lang="en-GB" sz="2004" spc="-65" dirty="0" smtClean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520540" y="2543425"/>
            <a:ext cx="99983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4000" b="1" spc="-187" dirty="0" smtClean="0">
                <a:latin typeface="Open Sans Semibold"/>
                <a:cs typeface="Open Sans Semibold"/>
              </a:rPr>
              <a:t>Random Intercept Model</a:t>
            </a:r>
          </a:p>
        </p:txBody>
      </p:sp>
    </p:spTree>
    <p:extLst>
      <p:ext uri="{BB962C8B-B14F-4D97-AF65-F5344CB8AC3E}">
        <p14:creationId xmlns:p14="http://schemas.microsoft.com/office/powerpoint/2010/main" val="33784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1209707" y="3417557"/>
            <a:ext cx="11013029" cy="7709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956" marR="6568" algn="just">
              <a:lnSpc>
                <a:spcPct val="127200"/>
              </a:lnSpc>
            </a:pPr>
            <a:r>
              <a:rPr lang="en-GB" sz="2004" dirty="0">
                <a:latin typeface="Arial"/>
                <a:cs typeface="Arial"/>
              </a:rPr>
              <a:t>There are i chicken, and we repeat measure j times for each chicken. These chickens were born different sizes, so their intercept, i.e. their size at day 0 must be different. We also think their growth rates are different, because </a:t>
            </a:r>
            <a:r>
              <a:rPr lang="en-GB" sz="2004" dirty="0" smtClean="0">
                <a:latin typeface="Arial"/>
                <a:cs typeface="Arial"/>
              </a:rPr>
              <a:t>there </a:t>
            </a:r>
            <a:r>
              <a:rPr lang="en-GB" sz="2004" dirty="0">
                <a:latin typeface="Arial"/>
                <a:cs typeface="Arial"/>
              </a:rPr>
              <a:t>is so much variation due to </a:t>
            </a:r>
            <a:r>
              <a:rPr lang="en-GB" sz="2004" dirty="0" smtClean="0">
                <a:latin typeface="Arial"/>
                <a:cs typeface="Arial"/>
              </a:rPr>
              <a:t>groupings we can’t control for, e.g</a:t>
            </a:r>
            <a:r>
              <a:rPr lang="en-GB" sz="2004" dirty="0">
                <a:latin typeface="Arial"/>
                <a:cs typeface="Arial"/>
              </a:rPr>
              <a:t>. </a:t>
            </a:r>
            <a:r>
              <a:rPr lang="en-GB" sz="2004" dirty="0" smtClean="0">
                <a:latin typeface="Arial"/>
                <a:cs typeface="Arial"/>
              </a:rPr>
              <a:t>mother, diet, philosophical </a:t>
            </a:r>
            <a:r>
              <a:rPr lang="en-GB" sz="2004" dirty="0" smtClean="0">
                <a:latin typeface="Arial"/>
                <a:cs typeface="Arial"/>
              </a:rPr>
              <a:t>beliefs.</a:t>
            </a:r>
            <a:endParaRPr lang="en-GB" sz="2004" dirty="0">
              <a:latin typeface="Arial"/>
              <a:cs typeface="Arial"/>
            </a:endParaRPr>
          </a:p>
          <a:p>
            <a:endParaRPr lang="en-GB" sz="1939" dirty="0">
              <a:latin typeface="Times New Roman"/>
              <a:cs typeface="Times New Roman"/>
            </a:endParaRPr>
          </a:p>
          <a:p>
            <a:pPr marL="16420" algn="l"/>
            <a:r>
              <a:rPr lang="en-GB" sz="2004" b="1" spc="-65" dirty="0" err="1" smtClean="0">
                <a:latin typeface="Arial"/>
                <a:cs typeface="Arial"/>
              </a:rPr>
              <a:t>Y</a:t>
            </a:r>
            <a:r>
              <a:rPr lang="en-GB" sz="2004" b="1" spc="-6" baseline="-25000" dirty="0" err="1" smtClean="0">
                <a:latin typeface="Arial"/>
                <a:cs typeface="Arial"/>
              </a:rPr>
              <a:t>i</a:t>
            </a:r>
            <a:r>
              <a:rPr lang="en-GB" sz="2004" b="1" baseline="-25000" dirty="0" err="1" smtClean="0">
                <a:latin typeface="Arial"/>
                <a:cs typeface="Arial"/>
              </a:rPr>
              <a:t>j</a:t>
            </a:r>
            <a:r>
              <a:rPr lang="en-GB" sz="2004" b="1" dirty="0" smtClean="0">
                <a:latin typeface="Arial"/>
                <a:cs typeface="Arial"/>
              </a:rPr>
              <a:t> </a:t>
            </a:r>
            <a:r>
              <a:rPr lang="en-GB" sz="2004" b="1" spc="6" dirty="0">
                <a:latin typeface="Arial"/>
                <a:cs typeface="Arial"/>
              </a:rPr>
              <a:t>=</a:t>
            </a:r>
            <a:r>
              <a:rPr lang="en-GB" sz="2004" b="1" dirty="0">
                <a:latin typeface="Arial"/>
                <a:cs typeface="Arial"/>
              </a:rPr>
              <a:t> b</a:t>
            </a:r>
            <a:r>
              <a:rPr lang="en-GB" sz="2004" b="1" spc="6" baseline="-25000" dirty="0">
                <a:latin typeface="Arial"/>
                <a:cs typeface="Arial"/>
              </a:rPr>
              <a:t>0</a:t>
            </a:r>
            <a:r>
              <a:rPr lang="en-GB" sz="2004" b="1" dirty="0">
                <a:latin typeface="Arial"/>
                <a:cs typeface="Arial"/>
              </a:rPr>
              <a:t> </a:t>
            </a:r>
            <a:r>
              <a:rPr lang="en-GB" sz="2004" b="1" spc="6" dirty="0">
                <a:latin typeface="Arial"/>
                <a:cs typeface="Arial"/>
              </a:rPr>
              <a:t>+</a:t>
            </a:r>
            <a:r>
              <a:rPr lang="en-GB" sz="2004" b="1" dirty="0">
                <a:latin typeface="Arial"/>
                <a:cs typeface="Arial"/>
              </a:rPr>
              <a:t> </a:t>
            </a:r>
            <a:r>
              <a:rPr lang="en-GB" sz="2004" b="1" dirty="0" smtClean="0">
                <a:latin typeface="Arial"/>
                <a:cs typeface="Arial"/>
              </a:rPr>
              <a:t>(b</a:t>
            </a:r>
            <a:r>
              <a:rPr lang="en-GB" sz="2004" b="1" baseline="-25000" dirty="0" smtClean="0">
                <a:latin typeface="Arial"/>
                <a:cs typeface="Arial"/>
              </a:rPr>
              <a:t>1 </a:t>
            </a:r>
            <a:r>
              <a:rPr lang="en-GB" sz="2004" b="1" dirty="0" smtClean="0">
                <a:latin typeface="Arial"/>
                <a:cs typeface="Arial"/>
              </a:rPr>
              <a:t>+ c</a:t>
            </a:r>
            <a:r>
              <a:rPr lang="en-GB" sz="2004" b="1" baseline="-25000" dirty="0" smtClean="0">
                <a:latin typeface="Arial"/>
                <a:cs typeface="Arial"/>
              </a:rPr>
              <a:t>i</a:t>
            </a:r>
            <a:r>
              <a:rPr lang="en-GB" sz="2004" b="1" dirty="0" smtClean="0">
                <a:latin typeface="Arial"/>
                <a:cs typeface="Arial"/>
              </a:rPr>
              <a:t>)*</a:t>
            </a:r>
            <a:r>
              <a:rPr lang="en-GB" sz="2004" b="1" dirty="0" err="1" smtClean="0">
                <a:latin typeface="Arial"/>
                <a:cs typeface="Arial"/>
              </a:rPr>
              <a:t>X</a:t>
            </a:r>
            <a:r>
              <a:rPr lang="en-GB" sz="2004" b="1" baseline="-25000" dirty="0" err="1" smtClean="0">
                <a:latin typeface="Arial"/>
                <a:cs typeface="Arial"/>
              </a:rPr>
              <a:t>ij</a:t>
            </a:r>
            <a:r>
              <a:rPr lang="en-GB" sz="2004" b="1" spc="6" dirty="0" smtClean="0">
                <a:latin typeface="Arial"/>
                <a:cs typeface="Arial"/>
              </a:rPr>
              <a:t> </a:t>
            </a:r>
            <a:r>
              <a:rPr lang="en-GB" sz="2004" b="1" spc="6" dirty="0">
                <a:latin typeface="Arial"/>
                <a:cs typeface="Arial"/>
              </a:rPr>
              <a:t>+</a:t>
            </a:r>
            <a:r>
              <a:rPr lang="en-GB" sz="2004" b="1" dirty="0">
                <a:latin typeface="Arial"/>
                <a:cs typeface="Arial"/>
              </a:rPr>
              <a:t> b</a:t>
            </a:r>
            <a:r>
              <a:rPr lang="en-GB" sz="2004" b="1" baseline="-25000" dirty="0">
                <a:latin typeface="Arial"/>
                <a:cs typeface="Arial"/>
              </a:rPr>
              <a:t>i</a:t>
            </a:r>
            <a:r>
              <a:rPr lang="en-GB" sz="2004" b="1" dirty="0">
                <a:latin typeface="Arial"/>
                <a:cs typeface="Arial"/>
              </a:rPr>
              <a:t> </a:t>
            </a:r>
            <a:r>
              <a:rPr lang="en-GB" sz="2004" b="1" spc="6" dirty="0">
                <a:latin typeface="Arial"/>
                <a:cs typeface="Arial"/>
              </a:rPr>
              <a:t>+</a:t>
            </a:r>
            <a:r>
              <a:rPr lang="en-GB" sz="2004" b="1" dirty="0">
                <a:latin typeface="Arial"/>
                <a:cs typeface="Arial"/>
              </a:rPr>
              <a:t> </a:t>
            </a:r>
            <a:r>
              <a:rPr lang="el-GR" sz="2400" b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GB" sz="2004" b="1" baseline="-25000" dirty="0" err="1">
                <a:latin typeface="Arial"/>
                <a:cs typeface="Arial"/>
              </a:rPr>
              <a:t>ij</a:t>
            </a:r>
            <a:endParaRPr lang="en-GB" sz="2004" b="1" baseline="-25000" dirty="0">
              <a:latin typeface="Arial"/>
              <a:cs typeface="Arial"/>
            </a:endParaRPr>
          </a:p>
          <a:p>
            <a:pPr algn="l">
              <a:spcBef>
                <a:spcPts val="59"/>
              </a:spcBef>
            </a:pPr>
            <a:endParaRPr lang="en-GB" sz="2263" dirty="0">
              <a:latin typeface="Times New Roman"/>
              <a:cs typeface="Times New Roman"/>
            </a:endParaRPr>
          </a:p>
          <a:p>
            <a:pPr marL="380940" indent="-256970" algn="l">
              <a:buFont typeface="Arial"/>
              <a:buChar char="·"/>
              <a:tabLst>
                <a:tab pos="381761" algn="l"/>
              </a:tabLst>
            </a:pPr>
            <a:r>
              <a:rPr lang="en-GB" sz="2000" spc="-65" dirty="0">
                <a:latin typeface="Arial"/>
                <a:cs typeface="Arial"/>
              </a:rPr>
              <a:t>Y</a:t>
            </a:r>
            <a:r>
              <a:rPr lang="en-GB" sz="2000" spc="-6" baseline="-25000" dirty="0">
                <a:latin typeface="Arial"/>
                <a:cs typeface="Arial"/>
              </a:rPr>
              <a:t>i</a:t>
            </a:r>
            <a:r>
              <a:rPr lang="en-GB" sz="2000" dirty="0">
                <a:latin typeface="Arial"/>
                <a:cs typeface="Arial"/>
              </a:rPr>
              <a:t>: Dependent/respons</a:t>
            </a:r>
            <a:r>
              <a:rPr lang="en-GB" sz="2000" spc="6" dirty="0">
                <a:latin typeface="Arial"/>
                <a:cs typeface="Arial"/>
              </a:rPr>
              <a:t>e </a:t>
            </a:r>
            <a:r>
              <a:rPr lang="en-GB" sz="2000" spc="-142" dirty="0">
                <a:latin typeface="Arial"/>
                <a:cs typeface="Arial"/>
              </a:rPr>
              <a:t>V</a:t>
            </a:r>
            <a:r>
              <a:rPr lang="en-GB" sz="2000" dirty="0">
                <a:latin typeface="Arial"/>
                <a:cs typeface="Arial"/>
              </a:rPr>
              <a:t>ariable</a:t>
            </a:r>
          </a:p>
          <a:p>
            <a:pPr marL="380940" indent="-256970" algn="l">
              <a:spcBef>
                <a:spcPts val="1648"/>
              </a:spcBef>
              <a:buFont typeface="Arial"/>
              <a:buChar char="·"/>
              <a:tabLst>
                <a:tab pos="381761" algn="l"/>
              </a:tabLst>
            </a:pPr>
            <a:r>
              <a:rPr lang="en-GB" sz="2000" dirty="0">
                <a:latin typeface="Arial"/>
                <a:cs typeface="Arial"/>
              </a:rPr>
              <a:t>b</a:t>
            </a:r>
            <a:r>
              <a:rPr lang="en-GB" sz="2000" baseline="-25000" dirty="0">
                <a:latin typeface="Arial"/>
                <a:cs typeface="Arial"/>
              </a:rPr>
              <a:t>0</a:t>
            </a:r>
            <a:r>
              <a:rPr lang="en-GB" sz="2000" dirty="0">
                <a:latin typeface="Arial"/>
                <a:cs typeface="Arial"/>
              </a:rPr>
              <a:t>: </a:t>
            </a:r>
            <a:r>
              <a:rPr lang="en-GB" sz="2000" b="1" spc="6" dirty="0">
                <a:latin typeface="Arial"/>
                <a:cs typeface="Arial"/>
              </a:rPr>
              <a:t>Fixed</a:t>
            </a:r>
            <a:r>
              <a:rPr lang="en-GB" sz="2000" b="1" dirty="0">
                <a:latin typeface="Arial"/>
                <a:cs typeface="Arial"/>
              </a:rPr>
              <a:t> </a:t>
            </a:r>
            <a:r>
              <a:rPr lang="en-GB" sz="2000" dirty="0">
                <a:latin typeface="Arial"/>
                <a:cs typeface="Arial"/>
              </a:rPr>
              <a:t>Y-intercept</a:t>
            </a:r>
          </a:p>
          <a:p>
            <a:pPr marL="380940" indent="-256970" algn="l">
              <a:spcBef>
                <a:spcPts val="1648"/>
              </a:spcBef>
              <a:buFont typeface="Arial"/>
              <a:buChar char="·"/>
              <a:tabLst>
                <a:tab pos="381761" algn="l"/>
              </a:tabLst>
            </a:pPr>
            <a:r>
              <a:rPr lang="en-GB" sz="2000" dirty="0">
                <a:latin typeface="Arial"/>
                <a:cs typeface="Arial"/>
              </a:rPr>
              <a:t>b</a:t>
            </a:r>
            <a:r>
              <a:rPr lang="en-GB" sz="2000" baseline="-25000" dirty="0">
                <a:latin typeface="Arial"/>
                <a:cs typeface="Arial"/>
              </a:rPr>
              <a:t>1</a:t>
            </a:r>
            <a:r>
              <a:rPr lang="en-GB" sz="2000" dirty="0">
                <a:latin typeface="Arial"/>
                <a:cs typeface="Arial"/>
              </a:rPr>
              <a:t>: </a:t>
            </a:r>
            <a:r>
              <a:rPr lang="en-GB" sz="2000" b="1" spc="6" dirty="0">
                <a:latin typeface="Arial"/>
                <a:cs typeface="Arial"/>
              </a:rPr>
              <a:t>Fixed</a:t>
            </a:r>
            <a:r>
              <a:rPr lang="en-GB" sz="2000" b="1" dirty="0">
                <a:latin typeface="Arial"/>
                <a:cs typeface="Arial"/>
              </a:rPr>
              <a:t> </a:t>
            </a:r>
            <a:r>
              <a:rPr lang="en-GB" sz="2000" spc="6" dirty="0">
                <a:latin typeface="Arial"/>
                <a:cs typeface="Arial"/>
              </a:rPr>
              <a:t>slope</a:t>
            </a:r>
            <a:endParaRPr lang="en-GB" sz="2000" dirty="0">
              <a:latin typeface="Arial"/>
              <a:cs typeface="Arial"/>
            </a:endParaRPr>
          </a:p>
          <a:p>
            <a:pPr marL="380940" indent="-256970" algn="l">
              <a:spcBef>
                <a:spcPts val="1648"/>
              </a:spcBef>
              <a:buFont typeface="Arial"/>
              <a:buChar char="·"/>
              <a:tabLst>
                <a:tab pos="381761" algn="l"/>
              </a:tabLst>
            </a:pPr>
            <a:r>
              <a:rPr lang="en-GB" sz="2000" spc="6" dirty="0" err="1">
                <a:latin typeface="Arial"/>
                <a:cs typeface="Arial"/>
              </a:rPr>
              <a:t>X</a:t>
            </a:r>
            <a:r>
              <a:rPr lang="en-GB" sz="2000" spc="6" baseline="-25000" dirty="0" err="1">
                <a:latin typeface="Arial"/>
                <a:cs typeface="Arial"/>
              </a:rPr>
              <a:t>ij</a:t>
            </a:r>
            <a:r>
              <a:rPr lang="en-GB" sz="2000" spc="6" dirty="0">
                <a:latin typeface="Arial"/>
                <a:cs typeface="Arial"/>
              </a:rPr>
              <a:t>: Independent/explanatory v</a:t>
            </a:r>
            <a:r>
              <a:rPr lang="en-GB" sz="2000" dirty="0">
                <a:latin typeface="Arial"/>
                <a:cs typeface="Arial"/>
              </a:rPr>
              <a:t>ariabl</a:t>
            </a:r>
            <a:r>
              <a:rPr lang="en-GB" sz="2000" spc="6" dirty="0">
                <a:latin typeface="Arial"/>
                <a:cs typeface="Arial"/>
              </a:rPr>
              <a:t>e (</a:t>
            </a:r>
            <a:r>
              <a:rPr lang="en-GB" sz="2000" b="1" spc="6" dirty="0">
                <a:latin typeface="Arial"/>
                <a:cs typeface="Arial"/>
              </a:rPr>
              <a:t>fixed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b="1" dirty="0">
                <a:latin typeface="Arial"/>
                <a:cs typeface="Arial"/>
              </a:rPr>
              <a:t>e</a:t>
            </a:r>
            <a:r>
              <a:rPr lang="en-GB" sz="2000" b="1" spc="-39" dirty="0">
                <a:latin typeface="Arial"/>
                <a:cs typeface="Arial"/>
              </a:rPr>
              <a:t>f</a:t>
            </a:r>
            <a:r>
              <a:rPr lang="en-GB" sz="2000" b="1" dirty="0">
                <a:latin typeface="Arial"/>
                <a:cs typeface="Arial"/>
              </a:rPr>
              <a:t>fect</a:t>
            </a:r>
            <a:r>
              <a:rPr lang="en-GB" sz="2000" spc="6" dirty="0">
                <a:latin typeface="Arial"/>
                <a:cs typeface="Arial"/>
              </a:rPr>
              <a:t>)</a:t>
            </a:r>
          </a:p>
          <a:p>
            <a:pPr marL="380940" indent="-256970" algn="l">
              <a:spcBef>
                <a:spcPts val="1648"/>
              </a:spcBef>
              <a:buFont typeface="Arial"/>
              <a:buChar char="·"/>
              <a:tabLst>
                <a:tab pos="381761" algn="l"/>
              </a:tabLst>
            </a:pPr>
            <a:r>
              <a:rPr lang="en-GB" sz="2000" dirty="0">
                <a:latin typeface="Arial"/>
                <a:cs typeface="Arial"/>
              </a:rPr>
              <a:t>b</a:t>
            </a:r>
            <a:r>
              <a:rPr lang="en-GB" sz="2000" baseline="-25000" dirty="0">
                <a:latin typeface="Arial"/>
                <a:cs typeface="Arial"/>
              </a:rPr>
              <a:t>i</a:t>
            </a:r>
            <a:r>
              <a:rPr lang="en-GB" sz="2000" dirty="0">
                <a:latin typeface="Arial"/>
                <a:cs typeface="Arial"/>
              </a:rPr>
              <a:t>:</a:t>
            </a:r>
            <a:r>
              <a:rPr lang="en-GB" sz="2000" spc="6" dirty="0">
                <a:latin typeface="Arial"/>
                <a:cs typeface="Arial"/>
              </a:rPr>
              <a:t> </a:t>
            </a:r>
            <a:r>
              <a:rPr lang="en-GB" sz="2000" b="1" spc="6" dirty="0">
                <a:latin typeface="Arial"/>
                <a:cs typeface="Arial"/>
              </a:rPr>
              <a:t>Random</a:t>
            </a:r>
            <a:r>
              <a:rPr lang="en-GB" sz="2000" b="1" dirty="0">
                <a:latin typeface="Arial"/>
                <a:cs typeface="Arial"/>
              </a:rPr>
              <a:t> effect</a:t>
            </a:r>
            <a:r>
              <a:rPr lang="en-GB" sz="2000" spc="6" dirty="0">
                <a:latin typeface="Arial"/>
                <a:cs typeface="Arial"/>
              </a:rPr>
              <a:t> (changes the fixed </a:t>
            </a:r>
            <a:r>
              <a:rPr lang="en-GB" sz="2000" dirty="0">
                <a:latin typeface="Arial"/>
                <a:cs typeface="Arial"/>
              </a:rPr>
              <a:t>intercept)</a:t>
            </a:r>
          </a:p>
          <a:p>
            <a:pPr marL="380940" indent="-256970" algn="l">
              <a:spcBef>
                <a:spcPts val="1648"/>
              </a:spcBef>
              <a:buFont typeface="Arial"/>
              <a:buChar char="·"/>
              <a:tabLst>
                <a:tab pos="381761" algn="l"/>
              </a:tabLst>
            </a:pP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GB" sz="2000" baseline="-25000" dirty="0" err="1">
                <a:latin typeface="Arial"/>
                <a:cs typeface="Arial"/>
              </a:rPr>
              <a:t>ij</a:t>
            </a:r>
            <a:r>
              <a:rPr lang="en-GB" sz="2000" dirty="0">
                <a:latin typeface="Arial"/>
                <a:cs typeface="Arial"/>
              </a:rPr>
              <a:t>: Residuals</a:t>
            </a:r>
            <a:r>
              <a:rPr lang="en-GB" sz="2000" spc="6" dirty="0">
                <a:latin typeface="Arial"/>
                <a:cs typeface="Arial"/>
              </a:rPr>
              <a:t> (error</a:t>
            </a:r>
            <a:r>
              <a:rPr lang="en-GB" sz="2000" spc="6" dirty="0" smtClean="0">
                <a:latin typeface="Arial"/>
                <a:cs typeface="Arial"/>
              </a:rPr>
              <a:t>)</a:t>
            </a:r>
          </a:p>
          <a:p>
            <a:pPr marL="380940" indent="-256970" algn="l">
              <a:spcBef>
                <a:spcPts val="1648"/>
              </a:spcBef>
              <a:buFont typeface="Arial"/>
              <a:buChar char="·"/>
              <a:tabLst>
                <a:tab pos="381761" algn="l"/>
              </a:tabLst>
            </a:pPr>
            <a:r>
              <a:rPr lang="en-GB" sz="2000" spc="6" dirty="0" smtClean="0">
                <a:latin typeface="Arial"/>
                <a:cs typeface="Arial"/>
              </a:rPr>
              <a:t>c</a:t>
            </a:r>
            <a:r>
              <a:rPr lang="en-GB" sz="2000" spc="6" baseline="-25000" dirty="0" smtClean="0">
                <a:latin typeface="Arial"/>
                <a:cs typeface="Arial"/>
              </a:rPr>
              <a:t>i</a:t>
            </a:r>
            <a:r>
              <a:rPr lang="en-GB" sz="2000" spc="6" dirty="0">
                <a:latin typeface="Arial"/>
                <a:cs typeface="Arial"/>
              </a:rPr>
              <a:t>: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b="1" spc="6" dirty="0" smtClean="0">
                <a:latin typeface="Arial"/>
                <a:cs typeface="Arial"/>
              </a:rPr>
              <a:t>Random</a:t>
            </a:r>
            <a:r>
              <a:rPr lang="en-GB" sz="2000" b="1" dirty="0" smtClean="0">
                <a:latin typeface="Arial"/>
                <a:cs typeface="Arial"/>
              </a:rPr>
              <a:t> e</a:t>
            </a:r>
            <a:r>
              <a:rPr lang="en-GB" sz="2000" b="1" spc="-39" dirty="0" smtClean="0">
                <a:latin typeface="Arial"/>
                <a:cs typeface="Arial"/>
              </a:rPr>
              <a:t>f</a:t>
            </a:r>
            <a:r>
              <a:rPr lang="en-GB" sz="2000" b="1" dirty="0" smtClean="0">
                <a:latin typeface="Arial"/>
                <a:cs typeface="Arial"/>
              </a:rPr>
              <a:t>fect </a:t>
            </a:r>
            <a:r>
              <a:rPr lang="en-GB" sz="2000" spc="6" dirty="0" smtClean="0">
                <a:latin typeface="Arial"/>
                <a:cs typeface="Arial"/>
              </a:rPr>
              <a:t>(changes the slope for each chicken)</a:t>
            </a:r>
            <a:endParaRPr lang="en-GB" sz="2000" spc="6" dirty="0">
              <a:latin typeface="Arial"/>
              <a:cs typeface="Arial"/>
            </a:endParaRPr>
          </a:p>
          <a:p>
            <a:pPr marL="380940" indent="-256970" algn="l">
              <a:spcBef>
                <a:spcPts val="1648"/>
              </a:spcBef>
              <a:buFont typeface="Arial"/>
              <a:buChar char="·"/>
              <a:tabLst>
                <a:tab pos="381761" algn="l"/>
              </a:tabLst>
            </a:pPr>
            <a:endParaRPr lang="en-GB" sz="2004" dirty="0">
              <a:latin typeface="Arial"/>
              <a:cs typeface="Arial"/>
            </a:endParaRPr>
          </a:p>
          <a:p>
            <a:pPr marL="380940" indent="-256970" algn="just">
              <a:spcBef>
                <a:spcPts val="1648"/>
              </a:spcBef>
              <a:buFont typeface="Arial"/>
              <a:buChar char="·"/>
              <a:tabLst>
                <a:tab pos="381761" algn="l"/>
              </a:tabLst>
            </a:pPr>
            <a:endParaRPr lang="en-GB" sz="2004" dirty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520540" y="2543425"/>
            <a:ext cx="99983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4000" b="1" spc="-187" dirty="0" smtClean="0">
                <a:latin typeface="Open Sans Semibold"/>
                <a:cs typeface="Open Sans Semibold"/>
              </a:rPr>
              <a:t>Random Intercept and Slope Model</a:t>
            </a:r>
          </a:p>
        </p:txBody>
      </p:sp>
    </p:spTree>
    <p:extLst>
      <p:ext uri="{BB962C8B-B14F-4D97-AF65-F5344CB8AC3E}">
        <p14:creationId xmlns:p14="http://schemas.microsoft.com/office/powerpoint/2010/main" val="22564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3"/>
          <p:cNvSpPr txBox="1"/>
          <p:nvPr/>
        </p:nvSpPr>
        <p:spPr>
          <a:xfrm>
            <a:off x="1090330" y="3475980"/>
            <a:ext cx="9133170" cy="6116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2400" b="1" spc="6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2400" b="1" spc="13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IX</a:t>
            </a:r>
            <a:r>
              <a:rPr lang="en-GB" sz="2400" b="1" spc="6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400" b="1" spc="19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400" b="1" spc="13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spc="6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</a:t>
            </a:r>
            <a:r>
              <a:rPr lang="en-GB" sz="2400" b="1" spc="13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CTS</a:t>
            </a:r>
            <a:endParaRPr lang="en-GB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>
                <a:latin typeface="Arial" panose="020B0604020202020204" pitchFamily="34" charset="0"/>
                <a:cs typeface="Arial" panose="020B0604020202020204" pitchFamily="34" charset="0"/>
              </a:rPr>
              <a:t>Male or</a:t>
            </a:r>
            <a:r>
              <a:rPr lang="en-GB"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2400" spc="19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GB" sz="2400" spc="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400" spc="13" dirty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endParaRPr lang="en-GB" sz="2400" spc="13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Treated/untreated</a:t>
            </a: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London or Essex</a:t>
            </a:r>
          </a:p>
          <a:p>
            <a:pPr marL="16420" marR="193754" algn="l">
              <a:lnSpc>
                <a:spcPct val="182100"/>
              </a:lnSpc>
            </a:pPr>
            <a:endParaRPr lang="en-GB" sz="2400" spc="13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algn="l"/>
            <a:r>
              <a:rPr lang="en-GB" sz="2400" b="1" spc="6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EFFE</a:t>
            </a:r>
            <a:r>
              <a:rPr lang="en-GB" sz="2400" b="1" spc="13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CTS</a:t>
            </a:r>
            <a:endParaRPr lang="en-GB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>
                <a:latin typeface="Arial" panose="020B0604020202020204" pitchFamily="34" charset="0"/>
                <a:cs typeface="Arial" panose="020B0604020202020204" pitchFamily="34" charset="0"/>
              </a:rPr>
              <a:t>Individuals with repeated measures</a:t>
            </a: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sampling locations in a countrywide census</a:t>
            </a:r>
            <a:endParaRPr lang="en-GB" sz="2400" spc="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County – if we only have some, or aren’t interested in counties</a:t>
            </a:r>
            <a:endParaRPr lang="en-GB" sz="2400" spc="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endParaRPr lang="en-GB" sz="2400" spc="13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1520540" y="2543425"/>
            <a:ext cx="99983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4000" b="1" spc="-187" dirty="0">
                <a:latin typeface="Open Sans Semibold"/>
                <a:cs typeface="Open Sans Semibold"/>
              </a:rPr>
              <a:t>Examples of Fixed and Random Effects</a:t>
            </a:r>
          </a:p>
        </p:txBody>
      </p:sp>
      <p:sp>
        <p:nvSpPr>
          <p:cNvPr id="2" name="Rectangle 1"/>
          <p:cNvSpPr/>
          <p:nvPr/>
        </p:nvSpPr>
        <p:spPr>
          <a:xfrm>
            <a:off x="-698500" y="-177800"/>
            <a:ext cx="13893800" cy="10109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68" y="2692400"/>
            <a:ext cx="4074924" cy="55132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780436" y="1279747"/>
            <a:ext cx="5328764" cy="2088000"/>
          </a:xfrm>
          <a:prstGeom prst="wedgeEllipseCallout">
            <a:avLst>
              <a:gd name="adj1" fmla="val -43083"/>
              <a:gd name="adj2" fmla="val 84101"/>
            </a:avLst>
          </a:prstGeom>
          <a:noFill/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60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Questions!</a:t>
            </a:r>
            <a:endParaRPr kumimoji="0" lang="en-GB" sz="60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560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0541" y="3559425"/>
            <a:ext cx="10282438" cy="3698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389" indent="-256970" algn="l">
              <a:buFont typeface="Arial"/>
              <a:buChar char="·"/>
              <a:tabLst>
                <a:tab pos="274211" algn="l"/>
              </a:tabLst>
            </a:pPr>
            <a:r>
              <a:rPr sz="2004" spc="6" dirty="0">
                <a:latin typeface="Arial"/>
                <a:cs typeface="Arial"/>
              </a:rPr>
              <a:t>What</a:t>
            </a:r>
            <a:r>
              <a:rPr sz="2004" dirty="0">
                <a:latin typeface="Arial"/>
                <a:cs typeface="Arial"/>
              </a:rPr>
              <a:t> </a:t>
            </a:r>
            <a:r>
              <a:rPr lang="en-GB" sz="2004" spc="-6" dirty="0" smtClean="0">
                <a:latin typeface="Arial"/>
                <a:cs typeface="Arial"/>
              </a:rPr>
              <a:t>are</a:t>
            </a:r>
            <a:r>
              <a:rPr sz="2004" spc="6" dirty="0" smtClean="0">
                <a:latin typeface="Arial"/>
                <a:cs typeface="Arial"/>
              </a:rPr>
              <a:t> </a:t>
            </a:r>
            <a:r>
              <a:rPr sz="2004" dirty="0">
                <a:latin typeface="Arial"/>
                <a:cs typeface="Arial"/>
              </a:rPr>
              <a:t>mix</a:t>
            </a:r>
            <a:r>
              <a:rPr sz="2004" spc="6" dirty="0">
                <a:latin typeface="Arial"/>
                <a:cs typeface="Arial"/>
              </a:rPr>
              <a:t>ed</a:t>
            </a:r>
            <a:r>
              <a:rPr sz="2004" dirty="0">
                <a:latin typeface="Arial"/>
                <a:cs typeface="Arial"/>
              </a:rPr>
              <a:t> </a:t>
            </a:r>
            <a:r>
              <a:rPr sz="2004" spc="6" dirty="0">
                <a:latin typeface="Arial"/>
                <a:cs typeface="Arial"/>
              </a:rPr>
              <a:t>e</a:t>
            </a:r>
            <a:r>
              <a:rPr sz="2004" spc="-39" dirty="0">
                <a:latin typeface="Arial"/>
                <a:cs typeface="Arial"/>
              </a:rPr>
              <a:t>f</a:t>
            </a:r>
            <a:r>
              <a:rPr sz="2004" spc="-6" dirty="0">
                <a:latin typeface="Arial"/>
                <a:cs typeface="Arial"/>
              </a:rPr>
              <a:t>f</a:t>
            </a:r>
            <a:r>
              <a:rPr sz="2004" spc="6" dirty="0">
                <a:latin typeface="Arial"/>
                <a:cs typeface="Arial"/>
              </a:rPr>
              <a:t>ect</a:t>
            </a:r>
            <a:r>
              <a:rPr sz="2004" dirty="0">
                <a:latin typeface="Arial"/>
                <a:cs typeface="Arial"/>
              </a:rPr>
              <a:t> </a:t>
            </a:r>
            <a:r>
              <a:rPr sz="2004" spc="6" dirty="0" smtClean="0">
                <a:latin typeface="Arial"/>
                <a:cs typeface="Arial"/>
              </a:rPr>
              <a:t>model</a:t>
            </a:r>
            <a:r>
              <a:rPr lang="en-GB" sz="2004" spc="6" dirty="0" smtClean="0">
                <a:latin typeface="Arial"/>
                <a:cs typeface="Arial"/>
              </a:rPr>
              <a:t>s? </a:t>
            </a:r>
            <a:endParaRPr sz="2004" dirty="0">
              <a:latin typeface="Arial"/>
              <a:cs typeface="Arial"/>
            </a:endParaRPr>
          </a:p>
          <a:p>
            <a:pPr marL="273389" indent="-256970" algn="l">
              <a:spcBef>
                <a:spcPts val="1648"/>
              </a:spcBef>
              <a:buFont typeface="Arial"/>
              <a:buChar char="·"/>
              <a:tabLst>
                <a:tab pos="274211" algn="l"/>
              </a:tabLst>
            </a:pPr>
            <a:r>
              <a:rPr lang="en-GB" sz="2004" dirty="0" smtClean="0">
                <a:latin typeface="Arial"/>
                <a:cs typeface="Arial"/>
              </a:rPr>
              <a:t>Before that though, what’s a linear model? What are their assumptions?</a:t>
            </a:r>
          </a:p>
          <a:p>
            <a:pPr marL="273389" indent="-256970" algn="l">
              <a:spcBef>
                <a:spcPts val="1648"/>
              </a:spcBef>
              <a:buFont typeface="Arial"/>
              <a:buChar char="·"/>
              <a:tabLst>
                <a:tab pos="274211" algn="l"/>
              </a:tabLst>
            </a:pPr>
            <a:r>
              <a:rPr lang="en-GB" sz="2004" dirty="0" smtClean="0">
                <a:latin typeface="Arial"/>
                <a:cs typeface="Arial"/>
              </a:rPr>
              <a:t>When these assumptions are invalidated we can use a model with both fixed and random effects – (mix of fixed and random effects = mixed)</a:t>
            </a:r>
          </a:p>
          <a:p>
            <a:pPr marL="273389" indent="-256970" algn="l">
              <a:spcBef>
                <a:spcPts val="1648"/>
              </a:spcBef>
              <a:buFont typeface="Arial"/>
              <a:buChar char="·"/>
              <a:tabLst>
                <a:tab pos="274211" algn="l"/>
              </a:tabLst>
            </a:pPr>
            <a:r>
              <a:rPr lang="en-GB" sz="2004" dirty="0" smtClean="0">
                <a:latin typeface="Arial"/>
                <a:cs typeface="Arial"/>
              </a:rPr>
              <a:t>Wait, so what are fixed</a:t>
            </a:r>
            <a:r>
              <a:rPr sz="2004" dirty="0" smtClean="0">
                <a:latin typeface="Arial"/>
                <a:cs typeface="Arial"/>
              </a:rPr>
              <a:t> </a:t>
            </a:r>
            <a:r>
              <a:rPr lang="en-GB" sz="2004" dirty="0" smtClean="0">
                <a:latin typeface="Arial"/>
                <a:cs typeface="Arial"/>
              </a:rPr>
              <a:t>and random </a:t>
            </a:r>
            <a:r>
              <a:rPr sz="2004" spc="6" dirty="0" smtClean="0">
                <a:latin typeface="Arial"/>
                <a:cs typeface="Arial"/>
              </a:rPr>
              <a:t>e</a:t>
            </a:r>
            <a:r>
              <a:rPr sz="2004" spc="-39" dirty="0" smtClean="0">
                <a:latin typeface="Arial"/>
                <a:cs typeface="Arial"/>
              </a:rPr>
              <a:t>f</a:t>
            </a:r>
            <a:r>
              <a:rPr sz="2004" spc="-6" dirty="0" smtClean="0">
                <a:latin typeface="Arial"/>
                <a:cs typeface="Arial"/>
              </a:rPr>
              <a:t>f</a:t>
            </a:r>
            <a:r>
              <a:rPr sz="2004" spc="6" dirty="0" smtClean="0">
                <a:latin typeface="Arial"/>
                <a:cs typeface="Arial"/>
              </a:rPr>
              <a:t>ect</a:t>
            </a:r>
            <a:r>
              <a:rPr lang="en-GB" sz="2004" spc="6" dirty="0" smtClean="0">
                <a:latin typeface="Arial"/>
                <a:cs typeface="Arial"/>
              </a:rPr>
              <a:t>s then</a:t>
            </a:r>
            <a:r>
              <a:rPr lang="en-GB" sz="2004" dirty="0" smtClean="0">
                <a:latin typeface="Arial"/>
                <a:cs typeface="Arial"/>
              </a:rPr>
              <a:t>? </a:t>
            </a:r>
          </a:p>
          <a:p>
            <a:pPr marL="273389" indent="-256970" algn="l">
              <a:spcBef>
                <a:spcPts val="1648"/>
              </a:spcBef>
              <a:buFont typeface="Arial"/>
              <a:buChar char="·"/>
              <a:tabLst>
                <a:tab pos="274211" algn="l"/>
              </a:tabLst>
            </a:pPr>
            <a:r>
              <a:rPr sz="2004" dirty="0" smtClean="0">
                <a:latin typeface="Arial"/>
                <a:cs typeface="Arial"/>
              </a:rPr>
              <a:t>Mix</a:t>
            </a:r>
            <a:r>
              <a:rPr sz="2004" spc="6" dirty="0" smtClean="0">
                <a:latin typeface="Arial"/>
                <a:cs typeface="Arial"/>
              </a:rPr>
              <a:t>ed</a:t>
            </a:r>
            <a:r>
              <a:rPr sz="2004" dirty="0" smtClean="0">
                <a:latin typeface="Arial"/>
                <a:cs typeface="Arial"/>
              </a:rPr>
              <a:t> </a:t>
            </a:r>
            <a:r>
              <a:rPr sz="2004" spc="6" dirty="0">
                <a:latin typeface="Arial"/>
                <a:cs typeface="Arial"/>
              </a:rPr>
              <a:t>e</a:t>
            </a:r>
            <a:r>
              <a:rPr sz="2004" spc="-39" dirty="0">
                <a:latin typeface="Arial"/>
                <a:cs typeface="Arial"/>
              </a:rPr>
              <a:t>f</a:t>
            </a:r>
            <a:r>
              <a:rPr sz="2004" spc="-6" dirty="0">
                <a:latin typeface="Arial"/>
                <a:cs typeface="Arial"/>
              </a:rPr>
              <a:t>f</a:t>
            </a:r>
            <a:r>
              <a:rPr sz="2004" spc="6" dirty="0">
                <a:latin typeface="Arial"/>
                <a:cs typeface="Arial"/>
              </a:rPr>
              <a:t>ect</a:t>
            </a:r>
            <a:r>
              <a:rPr sz="2004" dirty="0">
                <a:latin typeface="Arial"/>
                <a:cs typeface="Arial"/>
              </a:rPr>
              <a:t> </a:t>
            </a:r>
            <a:r>
              <a:rPr sz="2004" spc="6" dirty="0" smtClean="0">
                <a:latin typeface="Arial"/>
                <a:cs typeface="Arial"/>
              </a:rPr>
              <a:t>model</a:t>
            </a:r>
            <a:r>
              <a:rPr lang="en-GB" sz="2004" spc="6" dirty="0" smtClean="0">
                <a:latin typeface="Arial"/>
                <a:cs typeface="Arial"/>
              </a:rPr>
              <a:t> types:</a:t>
            </a:r>
            <a:endParaRPr sz="2004" dirty="0">
              <a:latin typeface="Arial"/>
              <a:cs typeface="Arial"/>
            </a:endParaRPr>
          </a:p>
          <a:p>
            <a:pPr marL="788152" lvl="1" indent="-256970" algn="l">
              <a:spcBef>
                <a:spcPts val="1648"/>
              </a:spcBef>
              <a:buFont typeface="Arial"/>
              <a:buChar char="-"/>
              <a:tabLst>
                <a:tab pos="788973" algn="l"/>
              </a:tabLst>
            </a:pPr>
            <a:r>
              <a:rPr sz="2004" spc="6" dirty="0">
                <a:latin typeface="Arial"/>
                <a:cs typeface="Arial"/>
              </a:rPr>
              <a:t>Random</a:t>
            </a:r>
            <a:r>
              <a:rPr sz="2004" dirty="0">
                <a:latin typeface="Arial"/>
                <a:cs typeface="Arial"/>
              </a:rPr>
              <a:t> </a:t>
            </a:r>
            <a:r>
              <a:rPr sz="2004" spc="-6" dirty="0">
                <a:latin typeface="Arial"/>
                <a:cs typeface="Arial"/>
              </a:rPr>
              <a:t>I</a:t>
            </a:r>
            <a:r>
              <a:rPr sz="2004" spc="6" dirty="0">
                <a:latin typeface="Arial"/>
                <a:cs typeface="Arial"/>
              </a:rPr>
              <a:t>n</a:t>
            </a:r>
            <a:r>
              <a:rPr sz="2004" spc="-6" dirty="0">
                <a:latin typeface="Arial"/>
                <a:cs typeface="Arial"/>
              </a:rPr>
              <a:t>t</a:t>
            </a:r>
            <a:r>
              <a:rPr sz="2004" spc="6" dirty="0">
                <a:latin typeface="Arial"/>
                <a:cs typeface="Arial"/>
              </a:rPr>
              <a:t>e</a:t>
            </a:r>
            <a:r>
              <a:rPr sz="2004" dirty="0">
                <a:latin typeface="Arial"/>
                <a:cs typeface="Arial"/>
              </a:rPr>
              <a:t>r</a:t>
            </a:r>
            <a:r>
              <a:rPr sz="2004" spc="6" dirty="0">
                <a:latin typeface="Arial"/>
                <a:cs typeface="Arial"/>
              </a:rPr>
              <a:t>cept</a:t>
            </a:r>
            <a:r>
              <a:rPr sz="2004" dirty="0">
                <a:latin typeface="Arial"/>
                <a:cs typeface="Arial"/>
              </a:rPr>
              <a:t> </a:t>
            </a:r>
            <a:r>
              <a:rPr sz="2004" spc="6" dirty="0" smtClean="0">
                <a:latin typeface="Arial"/>
                <a:cs typeface="Arial"/>
              </a:rPr>
              <a:t>model</a:t>
            </a:r>
            <a:endParaRPr sz="2004" dirty="0">
              <a:latin typeface="Arial"/>
              <a:cs typeface="Arial"/>
            </a:endParaRPr>
          </a:p>
          <a:p>
            <a:pPr marL="788152" lvl="1" indent="-256970" algn="l">
              <a:spcBef>
                <a:spcPts val="1648"/>
              </a:spcBef>
              <a:buFont typeface="Arial"/>
              <a:buChar char="-"/>
              <a:tabLst>
                <a:tab pos="788973" algn="l"/>
              </a:tabLst>
            </a:pPr>
            <a:r>
              <a:rPr sz="2004" spc="6" dirty="0">
                <a:latin typeface="Arial"/>
                <a:cs typeface="Arial"/>
              </a:rPr>
              <a:t>Random</a:t>
            </a:r>
            <a:r>
              <a:rPr sz="2004" dirty="0">
                <a:latin typeface="Arial"/>
                <a:cs typeface="Arial"/>
              </a:rPr>
              <a:t> </a:t>
            </a:r>
            <a:r>
              <a:rPr sz="2004" spc="-6" dirty="0">
                <a:latin typeface="Arial"/>
                <a:cs typeface="Arial"/>
              </a:rPr>
              <a:t>I</a:t>
            </a:r>
            <a:r>
              <a:rPr sz="2004" spc="6" dirty="0">
                <a:latin typeface="Arial"/>
                <a:cs typeface="Arial"/>
              </a:rPr>
              <a:t>n</a:t>
            </a:r>
            <a:r>
              <a:rPr sz="2004" spc="-6" dirty="0">
                <a:latin typeface="Arial"/>
                <a:cs typeface="Arial"/>
              </a:rPr>
              <a:t>t</a:t>
            </a:r>
            <a:r>
              <a:rPr sz="2004" spc="6" dirty="0">
                <a:latin typeface="Arial"/>
                <a:cs typeface="Arial"/>
              </a:rPr>
              <a:t>e</a:t>
            </a:r>
            <a:r>
              <a:rPr sz="2004" dirty="0">
                <a:latin typeface="Arial"/>
                <a:cs typeface="Arial"/>
              </a:rPr>
              <a:t>r</a:t>
            </a:r>
            <a:r>
              <a:rPr sz="2004" spc="6" dirty="0">
                <a:latin typeface="Arial"/>
                <a:cs typeface="Arial"/>
              </a:rPr>
              <a:t>cept</a:t>
            </a:r>
            <a:r>
              <a:rPr sz="2004" dirty="0">
                <a:latin typeface="Arial"/>
                <a:cs typeface="Arial"/>
              </a:rPr>
              <a:t> </a:t>
            </a:r>
            <a:r>
              <a:rPr sz="2004" spc="6" dirty="0">
                <a:latin typeface="Arial"/>
                <a:cs typeface="Arial"/>
              </a:rPr>
              <a:t>and</a:t>
            </a:r>
            <a:r>
              <a:rPr sz="2004" dirty="0">
                <a:latin typeface="Arial"/>
                <a:cs typeface="Arial"/>
              </a:rPr>
              <a:t> Sl</a:t>
            </a:r>
            <a:r>
              <a:rPr sz="2004" spc="6" dirty="0">
                <a:latin typeface="Arial"/>
                <a:cs typeface="Arial"/>
              </a:rPr>
              <a:t>ope</a:t>
            </a:r>
            <a:r>
              <a:rPr sz="2004" dirty="0">
                <a:latin typeface="Arial"/>
                <a:cs typeface="Arial"/>
              </a:rPr>
              <a:t> </a:t>
            </a:r>
            <a:r>
              <a:rPr lang="en-GB" sz="2004" spc="6" dirty="0" smtClean="0">
                <a:latin typeface="Arial"/>
                <a:cs typeface="Arial"/>
              </a:rPr>
              <a:t>model</a:t>
            </a:r>
            <a:endParaRPr sz="2004" dirty="0"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520541" y="2543425"/>
            <a:ext cx="485381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19" algn="l">
              <a:tabLst>
                <a:tab pos="274211" algn="l"/>
              </a:tabLst>
            </a:pPr>
            <a:r>
              <a:rPr lang="en-GB" sz="4000" b="1" spc="6" dirty="0" smtClean="0">
                <a:latin typeface="Arial"/>
                <a:cs typeface="Arial"/>
              </a:rPr>
              <a:t>Outline</a:t>
            </a:r>
            <a:endParaRPr sz="4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7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0540" y="2543425"/>
            <a:ext cx="9998360" cy="3816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4000" b="1" spc="-187" dirty="0">
                <a:latin typeface="Open Sans Semibold"/>
                <a:cs typeface="Open Sans Semibold"/>
              </a:rPr>
              <a:t>Wha</a:t>
            </a:r>
            <a:r>
              <a:rPr lang="en-GB" sz="4000" b="1" dirty="0">
                <a:latin typeface="Open Sans Semibold"/>
                <a:cs typeface="Open Sans Semibold"/>
              </a:rPr>
              <a:t>t</a:t>
            </a:r>
            <a:r>
              <a:rPr lang="en-GB" sz="4000" b="1" spc="-368" dirty="0">
                <a:latin typeface="Open Sans Semibold"/>
                <a:cs typeface="Open Sans Semibold"/>
              </a:rPr>
              <a:t> </a:t>
            </a:r>
            <a:r>
              <a:rPr lang="en-GB" sz="4000" b="1" spc="-187" dirty="0">
                <a:latin typeface="Open Sans Semibold"/>
                <a:cs typeface="Open Sans Semibold"/>
              </a:rPr>
              <a:t>i</a:t>
            </a:r>
            <a:r>
              <a:rPr lang="en-GB" sz="4000" b="1" dirty="0">
                <a:latin typeface="Open Sans Semibold"/>
                <a:cs typeface="Open Sans Semibold"/>
              </a:rPr>
              <a:t>s</a:t>
            </a:r>
            <a:r>
              <a:rPr lang="en-GB" sz="4000" b="1" spc="-362" dirty="0">
                <a:latin typeface="Open Sans Semibold"/>
                <a:cs typeface="Open Sans Semibold"/>
              </a:rPr>
              <a:t> </a:t>
            </a:r>
            <a:r>
              <a:rPr lang="en-GB" sz="4000" b="1" spc="-187" dirty="0">
                <a:latin typeface="Open Sans Semibold"/>
                <a:cs typeface="Open Sans Semibold"/>
              </a:rPr>
              <a:t>mi</a:t>
            </a:r>
            <a:r>
              <a:rPr lang="en-GB" sz="4000" b="1" spc="-296" dirty="0">
                <a:latin typeface="Open Sans Semibold"/>
                <a:cs typeface="Open Sans Semibold"/>
              </a:rPr>
              <a:t>x</a:t>
            </a:r>
            <a:r>
              <a:rPr lang="en-GB" sz="4000" b="1" spc="-187" dirty="0">
                <a:latin typeface="Open Sans Semibold"/>
                <a:cs typeface="Open Sans Semibold"/>
              </a:rPr>
              <a:t>e</a:t>
            </a:r>
            <a:r>
              <a:rPr lang="en-GB" sz="4000" b="1" dirty="0">
                <a:latin typeface="Open Sans Semibold"/>
                <a:cs typeface="Open Sans Semibold"/>
              </a:rPr>
              <a:t>d</a:t>
            </a:r>
            <a:r>
              <a:rPr lang="en-GB" sz="4000" b="1" spc="-362" dirty="0">
                <a:latin typeface="Open Sans Semibold"/>
                <a:cs typeface="Open Sans Semibold"/>
              </a:rPr>
              <a:t> </a:t>
            </a:r>
            <a:r>
              <a:rPr lang="en-GB" sz="4000" b="1" spc="-187" dirty="0">
                <a:latin typeface="Open Sans Semibold"/>
                <a:cs typeface="Open Sans Semibold"/>
              </a:rPr>
              <a:t>effec</a:t>
            </a:r>
            <a:r>
              <a:rPr lang="en-GB" sz="4000" b="1" dirty="0">
                <a:latin typeface="Open Sans Semibold"/>
                <a:cs typeface="Open Sans Semibold"/>
              </a:rPr>
              <a:t>t</a:t>
            </a:r>
            <a:r>
              <a:rPr lang="en-GB" sz="4000" b="1" spc="-356" dirty="0">
                <a:latin typeface="Open Sans Semibold"/>
                <a:cs typeface="Open Sans Semibold"/>
              </a:rPr>
              <a:t> </a:t>
            </a:r>
            <a:r>
              <a:rPr lang="en-GB" sz="4000" b="1" spc="-187" dirty="0" smtClean="0">
                <a:latin typeface="Open Sans Semibold"/>
                <a:cs typeface="Open Sans Semibold"/>
              </a:rPr>
              <a:t>model ?</a:t>
            </a:r>
          </a:p>
          <a:p>
            <a:pPr marL="16420"/>
            <a:endParaRPr lang="en-GB" sz="4000" b="1" spc="-187" dirty="0">
              <a:latin typeface="Open Sans Semibold"/>
              <a:cs typeface="Open Sans Semibold"/>
            </a:endParaRPr>
          </a:p>
          <a:p>
            <a:pPr marL="16420"/>
            <a:endParaRPr lang="en-GB" sz="4000" b="1" spc="-187" dirty="0" smtClean="0">
              <a:latin typeface="Open Sans Semibold"/>
              <a:cs typeface="Open Sans Semibold"/>
            </a:endParaRPr>
          </a:p>
          <a:p>
            <a:pPr marL="16420" algn="l"/>
            <a:r>
              <a:rPr lang="en-GB" sz="3200" spc="-187" dirty="0" smtClean="0">
                <a:latin typeface="Open Sans Semibold"/>
                <a:cs typeface="Open Sans Semibold"/>
              </a:rPr>
              <a:t>Extension to linear models, such as a linear regression or a generalised linear model (GLM).</a:t>
            </a:r>
          </a:p>
          <a:p>
            <a:pPr marL="16420" algn="l"/>
            <a:endParaRPr lang="en-GB" sz="3200" spc="-187" dirty="0">
              <a:latin typeface="Open Sans Semibold"/>
              <a:cs typeface="Open Sans Semibold"/>
            </a:endParaRPr>
          </a:p>
          <a:p>
            <a:pPr marL="16420" algn="l"/>
            <a:r>
              <a:rPr lang="en-GB" sz="3200" spc="-187" dirty="0" smtClean="0">
                <a:latin typeface="Open Sans Semibold"/>
                <a:cs typeface="Open Sans Semibold"/>
              </a:rPr>
              <a:t>So firstly... what’s a linear model</a:t>
            </a:r>
            <a:endParaRPr lang="en-GB" sz="3200" dirty="0">
              <a:latin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189345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09707" y="3635625"/>
            <a:ext cx="11026409" cy="4701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just"/>
            <a:r>
              <a:rPr sz="2400" b="1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6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sz="2400" b="1" spc="6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6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spc="6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6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2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sz="2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59"/>
              </a:spcBef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40" indent="-256970" algn="just">
              <a:buFont typeface="Arial"/>
              <a:buChar char="·"/>
              <a:tabLst>
                <a:tab pos="381761" algn="l"/>
              </a:tabLst>
            </a:pPr>
            <a:r>
              <a:rPr sz="1800" spc="6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800" spc="6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800" spc="6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spc="6" dirty="0" smtClean="0">
                <a:latin typeface="Arial" panose="020B0604020202020204" pitchFamily="34" charset="0"/>
                <a:cs typeface="Arial" panose="020B0604020202020204" pitchFamily="34" charset="0"/>
              </a:rPr>
              <a:t>the independent variables. These are the things we may be changing, or interested in knowing how they impact our response variable Y</a:t>
            </a:r>
            <a:r>
              <a:rPr lang="en-GB" sz="1800" spc="6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marL="123970" algn="just">
              <a:tabLst>
                <a:tab pos="381761" algn="l"/>
              </a:tabLst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40" indent="-256970" algn="just">
              <a:buFont typeface="Arial"/>
              <a:buChar char="·"/>
              <a:tabLst>
                <a:tab pos="381761" algn="l"/>
              </a:tabLst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is the response variable, and what we are trying to predict using are independent variables.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970" algn="just">
              <a:tabLst>
                <a:tab pos="381761" algn="l"/>
              </a:tabLst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40" indent="-256970" algn="just">
              <a:buFont typeface="Arial"/>
              <a:buChar char="·"/>
              <a:tabLst>
                <a:tab pos="381761" algn="l"/>
              </a:tabLst>
            </a:pPr>
            <a:r>
              <a:rPr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b</a:t>
            </a:r>
            <a:r>
              <a:rPr sz="1800" spc="6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ar</a:t>
            </a:r>
            <a:r>
              <a:rPr sz="1800" spc="6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sz="1800" spc="6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1800" spc="6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want </a:t>
            </a:r>
            <a:r>
              <a:rPr sz="1800" spc="-6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800" spc="6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3970" algn="just">
              <a:tabLst>
                <a:tab pos="381761" algn="l"/>
              </a:tabLst>
            </a:pPr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970" lvl="8" indent="0" algn="just">
              <a:tabLst>
                <a:tab pos="381761" algn="l"/>
              </a:tabLst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b</a:t>
            </a:r>
            <a:r>
              <a:rPr lang="en-GB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 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is the y-intercept, i.e. the value of Y</a:t>
            </a:r>
            <a:r>
              <a:rPr lang="en-GB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when X</a:t>
            </a:r>
            <a:r>
              <a:rPr lang="en-GB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is 0.</a:t>
            </a:r>
          </a:p>
          <a:p>
            <a:pPr marL="123970" lvl="8" indent="0" algn="just">
              <a:tabLst>
                <a:tab pos="381761" algn="l"/>
              </a:tabLst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b</a:t>
            </a:r>
            <a:r>
              <a:rPr lang="en-GB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is the gradient of our line, i.e. how quickly does Y</a:t>
            </a:r>
            <a:r>
              <a:rPr lang="en-GB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change as X</a:t>
            </a:r>
            <a:r>
              <a:rPr lang="en-GB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increases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40" marR="6568" lvl="2" indent="-256970" algn="just">
              <a:spcBef>
                <a:spcPts val="1008"/>
              </a:spcBef>
              <a:buFont typeface="Arial"/>
              <a:buChar char="·"/>
              <a:tabLst>
                <a:tab pos="381761" algn="l"/>
              </a:tabLst>
            </a:pP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 ε</a:t>
            </a:r>
            <a:r>
              <a:rPr lang="en-GB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1800" spc="6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800" spc="116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spc="116" dirty="0" smtClean="0">
                <a:latin typeface="Arial" panose="020B0604020202020204" pitchFamily="34" charset="0"/>
                <a:cs typeface="Arial" panose="020B0604020202020204" pitchFamily="34" charset="0"/>
              </a:rPr>
              <a:t>the random terms in our model, i.e. the errors in our predictions for each X</a:t>
            </a:r>
            <a:r>
              <a:rPr lang="en-GB" sz="1800" spc="116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800" spc="116" dirty="0" smtClean="0">
                <a:latin typeface="Arial" panose="020B0604020202020204" pitchFamily="34" charset="0"/>
                <a:cs typeface="Arial" panose="020B0604020202020204" pitchFamily="34" charset="0"/>
              </a:rPr>
              <a:t>. These are often called residuals, and are assumed to be independent of the value of X</a:t>
            </a:r>
            <a:r>
              <a:rPr lang="en-GB" sz="1800" spc="116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800" spc="116" dirty="0" smtClean="0">
                <a:latin typeface="Arial" panose="020B0604020202020204" pitchFamily="34" charset="0"/>
                <a:cs typeface="Arial" panose="020B0604020202020204" pitchFamily="34" charset="0"/>
              </a:rPr>
              <a:t>, i.e. the predictions are equally good and bad across all values considered.</a:t>
            </a:r>
          </a:p>
          <a:p>
            <a:pPr marL="380940" marR="6568" lvl="2" indent="-256970" algn="just">
              <a:spcBef>
                <a:spcPts val="1008"/>
              </a:spcBef>
              <a:buFont typeface="Arial"/>
              <a:buChar char="·"/>
              <a:tabLst>
                <a:tab pos="381761" algn="l"/>
              </a:tabLst>
            </a:pPr>
            <a:r>
              <a:rPr sz="1800" b="1" spc="-6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800" b="1" spc="6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162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6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800" b="1" spc="6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1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ver</a:t>
            </a:r>
            <a:r>
              <a:rPr sz="1800" b="1" spc="6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1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importan</a:t>
            </a:r>
            <a:r>
              <a:rPr sz="1800" b="1" spc="6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1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tha</a:t>
            </a:r>
            <a:r>
              <a:rPr sz="1800" b="1" spc="6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1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ther</a:t>
            </a:r>
            <a:r>
              <a:rPr sz="1800" b="1" spc="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1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6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800" b="1" spc="6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1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800" b="1" spc="6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1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stucutur</a:t>
            </a:r>
            <a:r>
              <a:rPr sz="1800" b="1" spc="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1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6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800" b="1" spc="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8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800" b="1" spc="-162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tha</a:t>
            </a:r>
            <a:r>
              <a:rPr lang="en-GB" sz="1800" b="1" spc="6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these represent variation that could not be controlled for in our study.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520540" y="2543425"/>
            <a:ext cx="99983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4000" b="1" spc="-187" dirty="0" smtClean="0">
                <a:latin typeface="Open Sans Semibold"/>
                <a:cs typeface="Open Sans Semibold"/>
              </a:rPr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19452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86705" y="3577325"/>
            <a:ext cx="11838966" cy="3845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2004" spc="6" dirty="0" smtClean="0">
                <a:latin typeface="Arial"/>
                <a:cs typeface="Arial"/>
              </a:rPr>
              <a:t>Often are data is not normally distributed in its errors, and nor is it independent from our other observations and there is some </a:t>
            </a:r>
            <a:r>
              <a:rPr lang="en-GB" sz="2004" b="1" spc="6" dirty="0" smtClean="0">
                <a:latin typeface="Arial"/>
                <a:cs typeface="Arial"/>
              </a:rPr>
              <a:t>clustering</a:t>
            </a:r>
            <a:r>
              <a:rPr lang="en-GB" sz="2004" spc="6" dirty="0" smtClean="0">
                <a:latin typeface="Arial"/>
                <a:cs typeface="Arial"/>
              </a:rPr>
              <a:t> or </a:t>
            </a:r>
            <a:r>
              <a:rPr lang="en-GB" sz="2004" b="1" spc="6" dirty="0" smtClean="0">
                <a:latin typeface="Arial"/>
                <a:cs typeface="Arial"/>
              </a:rPr>
              <a:t>structure </a:t>
            </a:r>
            <a:r>
              <a:rPr lang="en-GB" sz="2004" spc="6" dirty="0" smtClean="0">
                <a:latin typeface="Arial"/>
                <a:cs typeface="Arial"/>
              </a:rPr>
              <a:t>to our data. For example:</a:t>
            </a:r>
          </a:p>
          <a:p>
            <a:pPr marL="16420" algn="l"/>
            <a:endParaRPr sz="1681" dirty="0">
              <a:latin typeface="Times New Roman"/>
              <a:cs typeface="Times New Roman"/>
            </a:endParaRPr>
          </a:p>
          <a:p>
            <a:pPr marL="775837" marR="6568" indent="-251223" algn="l">
              <a:lnSpc>
                <a:spcPct val="126400"/>
              </a:lnSpc>
              <a:buFont typeface="Arial"/>
              <a:buChar char="·"/>
              <a:tabLst>
                <a:tab pos="776658" algn="l"/>
              </a:tabLst>
            </a:pPr>
            <a:r>
              <a:rPr sz="2004" dirty="0">
                <a:latin typeface="Arial"/>
                <a:cs typeface="Arial"/>
              </a:rPr>
              <a:t>Repeate</a:t>
            </a:r>
            <a:r>
              <a:rPr sz="2004" spc="6" dirty="0">
                <a:latin typeface="Arial"/>
                <a:cs typeface="Arial"/>
              </a:rPr>
              <a:t>d</a:t>
            </a:r>
            <a:r>
              <a:rPr sz="2004" dirty="0">
                <a:latin typeface="Arial"/>
                <a:cs typeface="Arial"/>
              </a:rPr>
              <a:t> </a:t>
            </a:r>
            <a:r>
              <a:rPr sz="2004" spc="-32" dirty="0">
                <a:latin typeface="Arial"/>
                <a:cs typeface="Arial"/>
              </a:rPr>
              <a:t> </a:t>
            </a:r>
            <a:r>
              <a:rPr sz="2004" spc="6" dirty="0" smtClean="0">
                <a:latin typeface="Arial"/>
                <a:cs typeface="Arial"/>
              </a:rPr>
              <a:t>measures</a:t>
            </a:r>
            <a:r>
              <a:rPr lang="en-GB" sz="2004" spc="6" dirty="0" smtClean="0">
                <a:latin typeface="Arial"/>
                <a:cs typeface="Arial"/>
              </a:rPr>
              <a:t> –</a:t>
            </a:r>
            <a:r>
              <a:rPr sz="2004" dirty="0" smtClean="0">
                <a:latin typeface="Arial"/>
                <a:cs typeface="Arial"/>
              </a:rPr>
              <a:t> </a:t>
            </a:r>
            <a:r>
              <a:rPr lang="en-GB" sz="2004" dirty="0" smtClean="0">
                <a:latin typeface="Arial"/>
                <a:cs typeface="Arial"/>
              </a:rPr>
              <a:t>multiple </a:t>
            </a:r>
            <a:r>
              <a:rPr sz="2004" spc="6" dirty="0" smtClean="0">
                <a:latin typeface="Arial"/>
                <a:cs typeface="Arial"/>
              </a:rPr>
              <a:t>measurements</a:t>
            </a:r>
            <a:r>
              <a:rPr sz="2004" dirty="0" smtClean="0">
                <a:latin typeface="Arial"/>
                <a:cs typeface="Arial"/>
              </a:rPr>
              <a:t> </a:t>
            </a:r>
            <a:r>
              <a:rPr sz="2004" spc="-39" dirty="0" smtClean="0">
                <a:latin typeface="Arial"/>
                <a:cs typeface="Arial"/>
              </a:rPr>
              <a:t> </a:t>
            </a:r>
            <a:r>
              <a:rPr sz="2004" spc="6" dirty="0" smtClean="0">
                <a:latin typeface="Arial"/>
                <a:cs typeface="Arial"/>
              </a:rPr>
              <a:t>from</a:t>
            </a:r>
            <a:r>
              <a:rPr sz="2004" dirty="0" smtClean="0">
                <a:latin typeface="Arial"/>
                <a:cs typeface="Arial"/>
              </a:rPr>
              <a:t> </a:t>
            </a:r>
            <a:r>
              <a:rPr sz="2004" spc="-45" dirty="0" smtClean="0">
                <a:latin typeface="Arial"/>
                <a:cs typeface="Arial"/>
              </a:rPr>
              <a:t> </a:t>
            </a:r>
            <a:r>
              <a:rPr sz="2004" spc="6" dirty="0">
                <a:latin typeface="Arial"/>
                <a:cs typeface="Arial"/>
              </a:rPr>
              <a:t>the</a:t>
            </a:r>
            <a:r>
              <a:rPr sz="2004" dirty="0">
                <a:latin typeface="Arial"/>
                <a:cs typeface="Arial"/>
              </a:rPr>
              <a:t> </a:t>
            </a:r>
            <a:r>
              <a:rPr sz="2004" spc="-39" dirty="0">
                <a:latin typeface="Arial"/>
                <a:cs typeface="Arial"/>
              </a:rPr>
              <a:t> </a:t>
            </a:r>
            <a:r>
              <a:rPr sz="2004" spc="6" dirty="0">
                <a:latin typeface="Arial"/>
                <a:cs typeface="Arial"/>
              </a:rPr>
              <a:t>same</a:t>
            </a:r>
            <a:r>
              <a:rPr sz="2004" dirty="0">
                <a:latin typeface="Arial"/>
                <a:cs typeface="Arial"/>
              </a:rPr>
              <a:t> </a:t>
            </a:r>
            <a:r>
              <a:rPr sz="2004" spc="-39" dirty="0">
                <a:latin typeface="Arial"/>
                <a:cs typeface="Arial"/>
              </a:rPr>
              <a:t> </a:t>
            </a:r>
            <a:r>
              <a:rPr sz="2004" spc="6" dirty="0">
                <a:latin typeface="Arial"/>
                <a:cs typeface="Arial"/>
              </a:rPr>
              <a:t>s</a:t>
            </a:r>
            <a:r>
              <a:rPr sz="2004" dirty="0">
                <a:latin typeface="Arial"/>
                <a:cs typeface="Arial"/>
              </a:rPr>
              <a:t>u</a:t>
            </a:r>
            <a:r>
              <a:rPr sz="2004" spc="6" dirty="0">
                <a:latin typeface="Arial"/>
                <a:cs typeface="Arial"/>
              </a:rPr>
              <a:t>bject</a:t>
            </a:r>
            <a:r>
              <a:rPr sz="2004" dirty="0">
                <a:latin typeface="Arial"/>
                <a:cs typeface="Arial"/>
              </a:rPr>
              <a:t> </a:t>
            </a:r>
            <a:r>
              <a:rPr sz="2004" spc="6" dirty="0">
                <a:latin typeface="Arial"/>
                <a:cs typeface="Arial"/>
              </a:rPr>
              <a:t>(clustered</a:t>
            </a:r>
            <a:r>
              <a:rPr sz="2004" dirty="0">
                <a:latin typeface="Arial"/>
                <a:cs typeface="Arial"/>
              </a:rPr>
              <a:t> b</a:t>
            </a:r>
            <a:r>
              <a:rPr sz="2004" spc="6" dirty="0">
                <a:latin typeface="Arial"/>
                <a:cs typeface="Arial"/>
              </a:rPr>
              <a:t>y subject)</a:t>
            </a:r>
            <a:endParaRPr sz="2004" dirty="0">
              <a:latin typeface="Arial"/>
              <a:cs typeface="Arial"/>
            </a:endParaRPr>
          </a:p>
          <a:p>
            <a:pPr marL="781584" indent="-256970" algn="l">
              <a:spcBef>
                <a:spcPts val="1648"/>
              </a:spcBef>
              <a:buFont typeface="Arial"/>
              <a:buChar char="·"/>
              <a:tabLst>
                <a:tab pos="782405" algn="l"/>
              </a:tabLst>
            </a:pPr>
            <a:r>
              <a:rPr sz="2004" spc="13" dirty="0" smtClean="0">
                <a:latin typeface="Arial"/>
                <a:cs typeface="Arial"/>
              </a:rPr>
              <a:t>A </a:t>
            </a:r>
            <a:r>
              <a:rPr sz="2004" spc="6" dirty="0">
                <a:latin typeface="Arial"/>
                <a:cs typeface="Arial"/>
              </a:rPr>
              <a:t>survey </a:t>
            </a:r>
            <a:r>
              <a:rPr sz="2004" dirty="0">
                <a:latin typeface="Arial"/>
                <a:cs typeface="Arial"/>
              </a:rPr>
              <a:t>of </a:t>
            </a:r>
            <a:r>
              <a:rPr lang="en-GB" sz="2004" spc="6" dirty="0" smtClean="0">
                <a:latin typeface="Arial"/>
                <a:cs typeface="Arial"/>
              </a:rPr>
              <a:t>meetup attendants in London</a:t>
            </a:r>
            <a:r>
              <a:rPr sz="2004" dirty="0" smtClean="0">
                <a:latin typeface="Arial"/>
                <a:cs typeface="Arial"/>
              </a:rPr>
              <a:t> </a:t>
            </a:r>
            <a:r>
              <a:rPr sz="2004" spc="6" dirty="0">
                <a:latin typeface="Arial"/>
                <a:cs typeface="Arial"/>
              </a:rPr>
              <a:t>(clus</a:t>
            </a:r>
            <a:r>
              <a:rPr sz="2004" dirty="0">
                <a:latin typeface="Arial"/>
                <a:cs typeface="Arial"/>
              </a:rPr>
              <a:t>tere</a:t>
            </a:r>
            <a:r>
              <a:rPr sz="2004" spc="6" dirty="0">
                <a:latin typeface="Arial"/>
                <a:cs typeface="Arial"/>
              </a:rPr>
              <a:t>d </a:t>
            </a:r>
            <a:r>
              <a:rPr sz="2004" dirty="0">
                <a:latin typeface="Arial"/>
                <a:cs typeface="Arial"/>
              </a:rPr>
              <a:t>b</a:t>
            </a:r>
            <a:r>
              <a:rPr sz="2004" spc="6" dirty="0">
                <a:latin typeface="Arial"/>
                <a:cs typeface="Arial"/>
              </a:rPr>
              <a:t>y </a:t>
            </a:r>
            <a:r>
              <a:rPr lang="en-GB" sz="2004" spc="6" dirty="0" smtClean="0">
                <a:latin typeface="Arial"/>
                <a:cs typeface="Arial"/>
              </a:rPr>
              <a:t>meetup group</a:t>
            </a:r>
            <a:r>
              <a:rPr sz="2004" spc="6" dirty="0" smtClean="0">
                <a:latin typeface="Arial"/>
                <a:cs typeface="Arial"/>
              </a:rPr>
              <a:t>)</a:t>
            </a:r>
            <a:endParaRPr sz="2004" dirty="0">
              <a:latin typeface="Arial"/>
              <a:cs typeface="Arial"/>
            </a:endParaRPr>
          </a:p>
          <a:p>
            <a:pPr marL="775837" marR="415422" indent="-251223" algn="l">
              <a:lnSpc>
                <a:spcPct val="126400"/>
              </a:lnSpc>
              <a:spcBef>
                <a:spcPts val="1047"/>
              </a:spcBef>
              <a:buFont typeface="Arial"/>
              <a:buChar char="·"/>
              <a:tabLst>
                <a:tab pos="776658" algn="l"/>
              </a:tabLst>
            </a:pPr>
            <a:r>
              <a:rPr lang="en-GB" sz="2004" dirty="0" smtClean="0">
                <a:latin typeface="Arial"/>
                <a:cs typeface="Arial"/>
              </a:rPr>
              <a:t>Performance of stocks over time, with multiple measures from each stock </a:t>
            </a:r>
            <a:r>
              <a:rPr sz="2004" spc="6" dirty="0" smtClean="0">
                <a:latin typeface="Arial"/>
                <a:cs typeface="Arial"/>
              </a:rPr>
              <a:t>(clustered</a:t>
            </a:r>
            <a:r>
              <a:rPr sz="2004" dirty="0" smtClean="0">
                <a:latin typeface="Arial"/>
                <a:cs typeface="Arial"/>
              </a:rPr>
              <a:t> </a:t>
            </a:r>
            <a:r>
              <a:rPr sz="2004" dirty="0">
                <a:latin typeface="Arial"/>
                <a:cs typeface="Arial"/>
              </a:rPr>
              <a:t>b</a:t>
            </a:r>
            <a:r>
              <a:rPr sz="2004" spc="6" dirty="0">
                <a:latin typeface="Arial"/>
                <a:cs typeface="Arial"/>
              </a:rPr>
              <a:t>y</a:t>
            </a:r>
            <a:r>
              <a:rPr sz="200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s</a:t>
            </a:r>
            <a:r>
              <a:rPr lang="en-GB" sz="2004" spc="6" dirty="0" smtClean="0">
                <a:latin typeface="Arial"/>
                <a:cs typeface="Arial"/>
              </a:rPr>
              <a:t>tock</a:t>
            </a:r>
            <a:r>
              <a:rPr sz="2004" spc="6" dirty="0" smtClean="0">
                <a:latin typeface="Arial"/>
                <a:cs typeface="Arial"/>
              </a:rPr>
              <a:t>)</a:t>
            </a:r>
            <a:endParaRPr lang="en-GB" sz="2004" dirty="0">
              <a:latin typeface="Arial"/>
              <a:cs typeface="Arial"/>
            </a:endParaRPr>
          </a:p>
          <a:p>
            <a:pPr marL="775837" marR="415422" indent="-251223" algn="l">
              <a:lnSpc>
                <a:spcPct val="126400"/>
              </a:lnSpc>
              <a:spcBef>
                <a:spcPts val="1047"/>
              </a:spcBef>
              <a:buFont typeface="Arial"/>
              <a:buChar char="·"/>
              <a:tabLst>
                <a:tab pos="776658" algn="l"/>
              </a:tabLst>
            </a:pPr>
            <a:endParaRPr lang="en-GB" sz="2004" b="1" spc="-26" dirty="0">
              <a:latin typeface="Arial"/>
              <a:cs typeface="Arial"/>
            </a:endParaRPr>
          </a:p>
          <a:p>
            <a:pPr marL="524614" marR="415422" algn="l">
              <a:lnSpc>
                <a:spcPct val="126400"/>
              </a:lnSpc>
              <a:spcBef>
                <a:spcPts val="1047"/>
              </a:spcBef>
              <a:tabLst>
                <a:tab pos="776658" algn="l"/>
              </a:tabLst>
            </a:pPr>
            <a:r>
              <a:rPr lang="en-GB" sz="2004" b="1" spc="-26" dirty="0" smtClean="0">
                <a:latin typeface="Arial"/>
                <a:cs typeface="Arial"/>
              </a:rPr>
              <a:t>All this clustering and structure invalidates the simple linear model...</a:t>
            </a:r>
          </a:p>
          <a:p>
            <a:pPr marL="524614" marR="415422" algn="l">
              <a:lnSpc>
                <a:spcPct val="126400"/>
              </a:lnSpc>
              <a:spcBef>
                <a:spcPts val="1047"/>
              </a:spcBef>
              <a:tabLst>
                <a:tab pos="776658" algn="l"/>
              </a:tabLst>
            </a:pPr>
            <a:r>
              <a:rPr lang="en-GB" sz="2004" b="1" spc="-26" dirty="0" smtClean="0">
                <a:latin typeface="Arial"/>
                <a:cs typeface="Arial"/>
              </a:rPr>
              <a:t>Which is where mixed </a:t>
            </a:r>
            <a:r>
              <a:rPr sz="2004" b="1" dirty="0" smtClean="0">
                <a:latin typeface="Arial"/>
                <a:cs typeface="Arial"/>
              </a:rPr>
              <a:t>effec</a:t>
            </a:r>
            <a:r>
              <a:rPr sz="2004" b="1" spc="6" dirty="0" smtClean="0">
                <a:latin typeface="Arial"/>
                <a:cs typeface="Arial"/>
              </a:rPr>
              <a:t>t mode</a:t>
            </a:r>
            <a:r>
              <a:rPr sz="2004" b="1" dirty="0" smtClean="0">
                <a:latin typeface="Arial"/>
                <a:cs typeface="Arial"/>
              </a:rPr>
              <a:t>l</a:t>
            </a:r>
            <a:r>
              <a:rPr lang="en-GB" sz="2004" b="1" dirty="0" smtClean="0">
                <a:latin typeface="Arial"/>
                <a:cs typeface="Arial"/>
              </a:rPr>
              <a:t>s are great</a:t>
            </a:r>
            <a:r>
              <a:rPr sz="2004" b="1" dirty="0" smtClean="0">
                <a:latin typeface="Arial"/>
                <a:cs typeface="Arial"/>
              </a:rPr>
              <a:t>.</a:t>
            </a:r>
            <a:endParaRPr sz="2004" dirty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520540" y="2543425"/>
            <a:ext cx="99983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4000" b="1" spc="-187" dirty="0" smtClean="0">
                <a:latin typeface="Open Sans Semibold"/>
                <a:cs typeface="Open Sans Semibold"/>
              </a:rPr>
              <a:t>Our assumptions are often not right...</a:t>
            </a:r>
          </a:p>
        </p:txBody>
      </p:sp>
    </p:spTree>
    <p:extLst>
      <p:ext uri="{BB962C8B-B14F-4D97-AF65-F5344CB8AC3E}">
        <p14:creationId xmlns:p14="http://schemas.microsoft.com/office/powerpoint/2010/main" val="300359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650907" y="3635625"/>
            <a:ext cx="11013029" cy="4684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254" algn="l"/>
            <a:r>
              <a:rPr lang="en-GB" sz="2800" spc="-84" dirty="0"/>
              <a:t>Mi</a:t>
            </a:r>
            <a:r>
              <a:rPr lang="en-GB" sz="2800" spc="-136" dirty="0"/>
              <a:t>x</a:t>
            </a:r>
            <a:r>
              <a:rPr lang="en-GB" sz="2800" spc="-84" dirty="0"/>
              <a:t>e</a:t>
            </a:r>
            <a:r>
              <a:rPr lang="en-GB" sz="2800" spc="13" dirty="0"/>
              <a:t>d</a:t>
            </a:r>
            <a:r>
              <a:rPr lang="en-GB" sz="2800" spc="-175" dirty="0"/>
              <a:t> </a:t>
            </a:r>
            <a:r>
              <a:rPr lang="en-GB" sz="2800" spc="-91" dirty="0"/>
              <a:t>effec</a:t>
            </a:r>
            <a:r>
              <a:rPr lang="en-GB" sz="2800" spc="6" dirty="0"/>
              <a:t>t</a:t>
            </a:r>
            <a:r>
              <a:rPr lang="en-GB" sz="2800" spc="-175" dirty="0"/>
              <a:t> </a:t>
            </a:r>
            <a:r>
              <a:rPr lang="en-GB" sz="2800" spc="-84" dirty="0"/>
              <a:t>mode</a:t>
            </a:r>
            <a:r>
              <a:rPr lang="en-GB" sz="2800" spc="6" dirty="0"/>
              <a:t>l</a:t>
            </a:r>
            <a:r>
              <a:rPr lang="en-GB" sz="2800" spc="-175" dirty="0"/>
              <a:t> </a:t>
            </a:r>
            <a:r>
              <a:rPr lang="en-GB" sz="2800" spc="13" dirty="0"/>
              <a:t>=</a:t>
            </a:r>
            <a:r>
              <a:rPr lang="en-GB" sz="2800" spc="-175" dirty="0"/>
              <a:t> </a:t>
            </a:r>
            <a:r>
              <a:rPr lang="en-GB" sz="2800" spc="-91" dirty="0"/>
              <a:t>Fi</a:t>
            </a:r>
            <a:r>
              <a:rPr lang="en-GB" sz="2800" spc="-136" dirty="0"/>
              <a:t>x</a:t>
            </a:r>
            <a:r>
              <a:rPr lang="en-GB" sz="2800" spc="-84" dirty="0"/>
              <a:t>e</a:t>
            </a:r>
            <a:r>
              <a:rPr lang="en-GB" sz="2800" spc="13" dirty="0"/>
              <a:t>d</a:t>
            </a:r>
            <a:r>
              <a:rPr lang="en-GB" sz="2800" spc="-175" dirty="0"/>
              <a:t> </a:t>
            </a:r>
            <a:r>
              <a:rPr lang="en-GB" sz="2800" spc="-91" dirty="0"/>
              <a:t>effec</a:t>
            </a:r>
            <a:r>
              <a:rPr lang="en-GB" sz="2800" spc="6" dirty="0"/>
              <a:t>t</a:t>
            </a:r>
            <a:r>
              <a:rPr lang="en-GB" sz="2800" spc="-175" dirty="0"/>
              <a:t> </a:t>
            </a:r>
            <a:r>
              <a:rPr lang="en-GB" sz="2800" spc="13" dirty="0"/>
              <a:t>+</a:t>
            </a:r>
            <a:r>
              <a:rPr lang="en-GB" sz="2800" spc="-175" dirty="0"/>
              <a:t> </a:t>
            </a:r>
            <a:r>
              <a:rPr lang="en-GB" sz="2800" spc="-78" dirty="0"/>
              <a:t>R</a:t>
            </a:r>
            <a:r>
              <a:rPr lang="en-GB" sz="2800" spc="-84" dirty="0"/>
              <a:t>ando</a:t>
            </a:r>
            <a:r>
              <a:rPr lang="en-GB" sz="2800" spc="19" dirty="0"/>
              <a:t>m</a:t>
            </a:r>
            <a:r>
              <a:rPr lang="en-GB" sz="2800" spc="-175" dirty="0"/>
              <a:t> </a:t>
            </a:r>
            <a:r>
              <a:rPr lang="en-GB" sz="2800" spc="-91" dirty="0" smtClean="0"/>
              <a:t>effect</a:t>
            </a:r>
          </a:p>
          <a:p>
            <a:pPr marL="526254" algn="l"/>
            <a:endParaRPr lang="en-GB" sz="2800" b="1" spc="-91" dirty="0">
              <a:latin typeface="Arial"/>
              <a:cs typeface="Arial"/>
            </a:endParaRPr>
          </a:p>
          <a:p>
            <a:pPr marL="526254" algn="l"/>
            <a:r>
              <a:rPr lang="en-GB" sz="2400" b="1" spc="6" dirty="0" smtClean="0">
                <a:latin typeface="Arial"/>
                <a:cs typeface="Arial"/>
              </a:rPr>
              <a:t>Fixed </a:t>
            </a:r>
            <a:r>
              <a:rPr lang="en-GB" sz="2400" b="1" dirty="0" smtClean="0">
                <a:latin typeface="Arial"/>
                <a:cs typeface="Arial"/>
              </a:rPr>
              <a:t>e</a:t>
            </a:r>
            <a:r>
              <a:rPr lang="en-GB" sz="2400" b="1" spc="-39" dirty="0" smtClean="0">
                <a:latin typeface="Arial"/>
                <a:cs typeface="Arial"/>
              </a:rPr>
              <a:t>f</a:t>
            </a:r>
            <a:r>
              <a:rPr lang="en-GB" sz="2400" b="1" dirty="0" smtClean="0">
                <a:latin typeface="Arial"/>
                <a:cs typeface="Arial"/>
              </a:rPr>
              <a:t>fect</a:t>
            </a:r>
            <a:r>
              <a:rPr lang="en-GB" sz="2400" b="1" spc="6" dirty="0" smtClean="0">
                <a:latin typeface="Arial"/>
                <a:cs typeface="Arial"/>
              </a:rPr>
              <a:t>s</a:t>
            </a:r>
            <a:endParaRPr lang="en-GB" sz="2800" spc="-91" dirty="0">
              <a:latin typeface="Arial"/>
              <a:cs typeface="Arial"/>
            </a:endParaRPr>
          </a:p>
          <a:p>
            <a:pPr marL="869154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4" dirty="0" smtClean="0">
                <a:latin typeface="Arial"/>
                <a:cs typeface="Arial"/>
              </a:rPr>
              <a:t>Systematic </a:t>
            </a:r>
            <a:r>
              <a:rPr lang="en-GB" sz="2004" dirty="0" smtClean="0">
                <a:latin typeface="Arial"/>
                <a:cs typeface="Arial"/>
              </a:rPr>
              <a:t>influenc</a:t>
            </a:r>
            <a:r>
              <a:rPr lang="en-GB" sz="2004" spc="6" dirty="0" smtClean="0">
                <a:latin typeface="Arial"/>
                <a:cs typeface="Arial"/>
              </a:rPr>
              <a:t>e </a:t>
            </a:r>
            <a:r>
              <a:rPr lang="en-GB" sz="2004" dirty="0">
                <a:latin typeface="Arial"/>
                <a:cs typeface="Arial"/>
              </a:rPr>
              <a:t>o</a:t>
            </a:r>
            <a:r>
              <a:rPr lang="en-GB" sz="2004" spc="6" dirty="0">
                <a:latin typeface="Arial"/>
                <a:cs typeface="Arial"/>
              </a:rPr>
              <a:t>n</a:t>
            </a:r>
            <a:r>
              <a:rPr lang="en-GB" sz="200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your</a:t>
            </a:r>
            <a:r>
              <a:rPr lang="en-GB" sz="2004" dirty="0">
                <a:latin typeface="Arial"/>
                <a:cs typeface="Arial"/>
              </a:rPr>
              <a:t> </a:t>
            </a:r>
            <a:r>
              <a:rPr lang="en-GB" sz="2004" dirty="0" smtClean="0">
                <a:latin typeface="Arial"/>
                <a:cs typeface="Arial"/>
              </a:rPr>
              <a:t>data</a:t>
            </a:r>
            <a:r>
              <a:rPr lang="en-GB" sz="2004" dirty="0">
                <a:latin typeface="Arial"/>
                <a:cs typeface="Arial"/>
              </a:rPr>
              <a:t> </a:t>
            </a:r>
            <a:r>
              <a:rPr lang="en-GB" sz="2004" dirty="0" smtClean="0">
                <a:latin typeface="Arial"/>
                <a:cs typeface="Arial"/>
              </a:rPr>
              <a:t>that is predictable</a:t>
            </a:r>
            <a:endParaRPr lang="en-GB" sz="2004" dirty="0" smtClean="0">
              <a:latin typeface="Arial"/>
              <a:cs typeface="Arial"/>
            </a:endParaRPr>
          </a:p>
          <a:p>
            <a:pPr marL="869154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4" dirty="0" smtClean="0">
                <a:latin typeface="Arial"/>
                <a:cs typeface="Arial"/>
              </a:rPr>
              <a:t>Things that you are interested in knowing how they impact the observation.</a:t>
            </a:r>
          </a:p>
          <a:p>
            <a:pPr marL="869154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4" dirty="0" smtClean="0">
                <a:latin typeface="Arial"/>
                <a:cs typeface="Arial"/>
              </a:rPr>
              <a:t>They cover all the possible groups/clusters, e.g. birth sex </a:t>
            </a:r>
            <a:r>
              <a:rPr lang="en-GB" sz="2004" spc="6" dirty="0" smtClean="0">
                <a:latin typeface="Arial"/>
                <a:cs typeface="Arial"/>
              </a:rPr>
              <a:t>(male</a:t>
            </a:r>
            <a:r>
              <a:rPr lang="en-GB" sz="2004" spc="-6" dirty="0" smtClean="0">
                <a:latin typeface="Arial"/>
                <a:cs typeface="Arial"/>
              </a:rPr>
              <a:t>/</a:t>
            </a:r>
            <a:r>
              <a:rPr lang="en-GB" sz="2004" dirty="0" smtClean="0">
                <a:latin typeface="Arial"/>
                <a:cs typeface="Arial"/>
              </a:rPr>
              <a:t>female).</a:t>
            </a:r>
          </a:p>
          <a:p>
            <a:pPr marL="526254" algn="l"/>
            <a:endParaRPr lang="en-GB" sz="2004" b="1" dirty="0">
              <a:latin typeface="Arial"/>
              <a:cs typeface="Arial"/>
            </a:endParaRPr>
          </a:p>
          <a:p>
            <a:pPr marL="526254" algn="l"/>
            <a:r>
              <a:rPr lang="en-GB" sz="2400" b="1" dirty="0" smtClean="0">
                <a:latin typeface="Arial"/>
                <a:cs typeface="Arial"/>
              </a:rPr>
              <a:t>Rando</a:t>
            </a:r>
            <a:r>
              <a:rPr lang="en-GB" sz="2400" b="1" spc="13" dirty="0" smtClean="0">
                <a:latin typeface="Arial"/>
                <a:cs typeface="Arial"/>
              </a:rPr>
              <a:t>m</a:t>
            </a:r>
            <a:r>
              <a:rPr lang="en-GB" sz="2400" b="1" spc="6" dirty="0" smtClean="0">
                <a:latin typeface="Arial"/>
                <a:cs typeface="Arial"/>
              </a:rPr>
              <a:t> </a:t>
            </a:r>
            <a:r>
              <a:rPr lang="en-GB" sz="2400" b="1" dirty="0" smtClean="0">
                <a:latin typeface="Arial"/>
                <a:cs typeface="Arial"/>
              </a:rPr>
              <a:t>e</a:t>
            </a:r>
            <a:r>
              <a:rPr lang="en-GB" sz="2400" b="1" spc="-39" dirty="0" smtClean="0">
                <a:latin typeface="Arial"/>
                <a:cs typeface="Arial"/>
              </a:rPr>
              <a:t>f</a:t>
            </a:r>
            <a:r>
              <a:rPr lang="en-GB" sz="2400" b="1" dirty="0" smtClean="0">
                <a:latin typeface="Arial"/>
                <a:cs typeface="Arial"/>
              </a:rPr>
              <a:t>fects</a:t>
            </a:r>
            <a:endParaRPr lang="en-GB" sz="2400" b="1" dirty="0">
              <a:latin typeface="Arial"/>
              <a:cs typeface="Arial"/>
            </a:endParaRPr>
          </a:p>
          <a:p>
            <a:pPr marL="869154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4" dirty="0" smtClean="0">
                <a:latin typeface="Arial"/>
                <a:cs typeface="Arial"/>
              </a:rPr>
              <a:t>Non-systematic, difficult to control for and have</a:t>
            </a:r>
            <a:r>
              <a:rPr lang="en-GB" sz="2004" spc="6" dirty="0" smtClean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“random”</a:t>
            </a:r>
            <a:r>
              <a:rPr lang="en-GB" sz="2004" dirty="0">
                <a:latin typeface="Arial"/>
                <a:cs typeface="Arial"/>
              </a:rPr>
              <a:t> influenc</a:t>
            </a:r>
            <a:r>
              <a:rPr lang="en-GB" sz="2004" spc="6" dirty="0">
                <a:latin typeface="Arial"/>
                <a:cs typeface="Arial"/>
              </a:rPr>
              <a:t>e </a:t>
            </a:r>
            <a:r>
              <a:rPr lang="en-GB" sz="2004" dirty="0">
                <a:latin typeface="Arial"/>
                <a:cs typeface="Arial"/>
              </a:rPr>
              <a:t>o</a:t>
            </a:r>
            <a:r>
              <a:rPr lang="en-GB" sz="2004" spc="6" dirty="0">
                <a:latin typeface="Arial"/>
                <a:cs typeface="Arial"/>
              </a:rPr>
              <a:t>n</a:t>
            </a:r>
            <a:r>
              <a:rPr lang="en-GB" sz="2004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your</a:t>
            </a:r>
            <a:r>
              <a:rPr lang="en-GB" sz="2004" dirty="0">
                <a:latin typeface="Arial"/>
                <a:cs typeface="Arial"/>
              </a:rPr>
              <a:t> </a:t>
            </a:r>
            <a:r>
              <a:rPr lang="en-GB" sz="2004" dirty="0" smtClean="0">
                <a:latin typeface="Arial"/>
                <a:cs typeface="Arial"/>
              </a:rPr>
              <a:t>data.</a:t>
            </a:r>
          </a:p>
          <a:p>
            <a:pPr marL="869154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4" dirty="0" smtClean="0">
                <a:latin typeface="Arial"/>
                <a:cs typeface="Arial"/>
              </a:rPr>
              <a:t>Rando</a:t>
            </a:r>
            <a:r>
              <a:rPr lang="en-GB" sz="2004" spc="13" dirty="0" smtClean="0">
                <a:latin typeface="Arial"/>
                <a:cs typeface="Arial"/>
              </a:rPr>
              <a:t>m</a:t>
            </a:r>
            <a:r>
              <a:rPr lang="en-GB" sz="2004" dirty="0" smtClean="0">
                <a:latin typeface="Arial"/>
                <a:cs typeface="Arial"/>
              </a:rPr>
              <a:t> </a:t>
            </a:r>
            <a:r>
              <a:rPr lang="en-GB" sz="2004" spc="-233" dirty="0" smtClean="0">
                <a:latin typeface="Arial"/>
                <a:cs typeface="Arial"/>
              </a:rPr>
              <a:t> </a:t>
            </a:r>
            <a:r>
              <a:rPr lang="en-GB" sz="2004" dirty="0">
                <a:latin typeface="Arial"/>
                <a:cs typeface="Arial"/>
              </a:rPr>
              <a:t>effect</a:t>
            </a:r>
            <a:r>
              <a:rPr lang="en-GB" sz="2004" spc="6" dirty="0">
                <a:latin typeface="Arial"/>
                <a:cs typeface="Arial"/>
              </a:rPr>
              <a:t>s</a:t>
            </a:r>
            <a:r>
              <a:rPr lang="en-GB" sz="2004" dirty="0">
                <a:latin typeface="Arial"/>
                <a:cs typeface="Arial"/>
              </a:rPr>
              <a:t> </a:t>
            </a:r>
            <a:r>
              <a:rPr lang="en-GB" sz="2004" spc="-233" dirty="0">
                <a:latin typeface="Arial"/>
                <a:cs typeface="Arial"/>
              </a:rPr>
              <a:t> </a:t>
            </a:r>
            <a:r>
              <a:rPr lang="en-GB" sz="2004" dirty="0" smtClean="0">
                <a:latin typeface="Arial"/>
                <a:cs typeface="Arial"/>
              </a:rPr>
              <a:t>have multiple possible groups/clusters and ar</a:t>
            </a:r>
            <a:r>
              <a:rPr lang="en-GB" sz="2004" spc="6" dirty="0" smtClean="0">
                <a:latin typeface="Arial"/>
                <a:cs typeface="Arial"/>
              </a:rPr>
              <a:t>e</a:t>
            </a:r>
            <a:r>
              <a:rPr lang="en-GB" sz="2004" dirty="0" smtClean="0">
                <a:latin typeface="Arial"/>
                <a:cs typeface="Arial"/>
              </a:rPr>
              <a:t> </a:t>
            </a:r>
            <a:r>
              <a:rPr lang="en-GB" sz="2004" spc="-233" dirty="0" smtClean="0">
                <a:latin typeface="Arial"/>
                <a:cs typeface="Arial"/>
              </a:rPr>
              <a:t> </a:t>
            </a:r>
            <a:r>
              <a:rPr lang="en-GB" sz="2004" dirty="0">
                <a:latin typeface="Arial"/>
                <a:cs typeface="Arial"/>
              </a:rPr>
              <a:t>draw</a:t>
            </a:r>
            <a:r>
              <a:rPr lang="en-GB" sz="2004" spc="6" dirty="0">
                <a:latin typeface="Arial"/>
                <a:cs typeface="Arial"/>
              </a:rPr>
              <a:t>n</a:t>
            </a:r>
            <a:r>
              <a:rPr lang="en-GB" sz="2004" dirty="0">
                <a:latin typeface="Arial"/>
                <a:cs typeface="Arial"/>
              </a:rPr>
              <a:t> </a:t>
            </a:r>
            <a:r>
              <a:rPr lang="en-GB" sz="2004" spc="-233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from</a:t>
            </a:r>
            <a:r>
              <a:rPr lang="en-GB" sz="2004" dirty="0">
                <a:latin typeface="Arial"/>
                <a:cs typeface="Arial"/>
              </a:rPr>
              <a:t> </a:t>
            </a:r>
            <a:r>
              <a:rPr lang="en-GB" sz="2004" spc="-239" dirty="0">
                <a:latin typeface="Arial"/>
                <a:cs typeface="Arial"/>
              </a:rPr>
              <a:t> </a:t>
            </a:r>
            <a:r>
              <a:rPr lang="en-GB" sz="2004" spc="6" dirty="0">
                <a:latin typeface="Arial"/>
                <a:cs typeface="Arial"/>
              </a:rPr>
              <a:t>a</a:t>
            </a:r>
            <a:r>
              <a:rPr lang="en-GB" sz="2004" dirty="0">
                <a:latin typeface="Arial"/>
                <a:cs typeface="Arial"/>
              </a:rPr>
              <a:t> </a:t>
            </a:r>
            <a:r>
              <a:rPr lang="en-GB" sz="2004" spc="-233" dirty="0">
                <a:latin typeface="Arial"/>
                <a:cs typeface="Arial"/>
              </a:rPr>
              <a:t> </a:t>
            </a:r>
            <a:r>
              <a:rPr lang="en-GB" sz="2004" dirty="0">
                <a:latin typeface="Arial"/>
                <a:cs typeface="Arial"/>
              </a:rPr>
              <a:t>larg</a:t>
            </a:r>
            <a:r>
              <a:rPr lang="en-GB" sz="2004" spc="6" dirty="0">
                <a:latin typeface="Arial"/>
                <a:cs typeface="Arial"/>
              </a:rPr>
              <a:t>e</a:t>
            </a:r>
            <a:r>
              <a:rPr lang="en-GB" sz="2004" dirty="0">
                <a:latin typeface="Arial"/>
                <a:cs typeface="Arial"/>
              </a:rPr>
              <a:t> </a:t>
            </a:r>
            <a:r>
              <a:rPr lang="en-GB" sz="2004" spc="-233" dirty="0">
                <a:latin typeface="Arial"/>
                <a:cs typeface="Arial"/>
              </a:rPr>
              <a:t> </a:t>
            </a:r>
            <a:r>
              <a:rPr lang="en-GB" sz="2004" dirty="0" smtClean="0">
                <a:latin typeface="Arial"/>
                <a:cs typeface="Arial"/>
              </a:rPr>
              <a:t>population and as such we don’t know exactly how they cluster.</a:t>
            </a:r>
            <a:endParaRPr lang="en-GB" sz="2004" dirty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520540" y="2543425"/>
            <a:ext cx="99983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4000" b="1" spc="-187" dirty="0" smtClean="0">
                <a:latin typeface="Open Sans Semibold"/>
                <a:cs typeface="Open Sans Semibold"/>
              </a:rPr>
              <a:t>Mixed Effect Model</a:t>
            </a:r>
          </a:p>
        </p:txBody>
      </p:sp>
    </p:spTree>
    <p:extLst>
      <p:ext uri="{BB962C8B-B14F-4D97-AF65-F5344CB8AC3E}">
        <p14:creationId xmlns:p14="http://schemas.microsoft.com/office/powerpoint/2010/main" val="136641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3"/>
          <p:cNvSpPr txBox="1"/>
          <p:nvPr/>
        </p:nvSpPr>
        <p:spPr>
          <a:xfrm>
            <a:off x="1090329" y="3475980"/>
            <a:ext cx="11290165" cy="648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2400" b="1" spc="6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Imagine we want to predict a person’s height...</a:t>
            </a:r>
          </a:p>
          <a:p>
            <a:pPr marL="16420" algn="l"/>
            <a:endParaRPr lang="en-GB" sz="2400" b="1" spc="6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algn="l"/>
            <a:r>
              <a:rPr lang="en-GB" sz="2400" b="1" spc="6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2400" b="1" spc="13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IX</a:t>
            </a:r>
            <a:r>
              <a:rPr lang="en-GB" sz="2400" b="1" spc="6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400" b="1" spc="19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400" b="1" spc="13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spc="6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</a:t>
            </a:r>
            <a:r>
              <a:rPr lang="en-GB" sz="2400" b="1" spc="13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CTS</a:t>
            </a:r>
            <a:endParaRPr lang="en-GB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>
                <a:latin typeface="Arial" panose="020B0604020202020204" pitchFamily="34" charset="0"/>
                <a:cs typeface="Arial" panose="020B0604020202020204" pitchFamily="34" charset="0"/>
              </a:rPr>
              <a:t>Male or</a:t>
            </a:r>
            <a:r>
              <a:rPr lang="en-GB"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2400" spc="19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GB" sz="2400" spc="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400" spc="13" dirty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20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this will likely have an impact and we have exhausted levels</a:t>
            </a:r>
            <a:endParaRPr lang="en-GB" sz="2000" spc="13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Age – </a:t>
            </a:r>
            <a:r>
              <a:rPr lang="en-GB" sz="20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this is likely to be important, easy to control and get a good sample of</a:t>
            </a:r>
            <a:endParaRPr lang="en-GB" sz="2000" spc="13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London or </a:t>
            </a: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Essex – </a:t>
            </a:r>
            <a:r>
              <a:rPr lang="en-GB" sz="20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if we are constraining our question to just these 2 counties</a:t>
            </a:r>
            <a:endParaRPr lang="en-GB" sz="2400" spc="13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b="1" spc="6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en-GB" sz="2400" b="1" spc="6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</a:t>
            </a:r>
            <a:r>
              <a:rPr lang="en-GB" sz="2400" b="1" spc="13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CTS</a:t>
            </a:r>
            <a:endParaRPr lang="en-GB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Person ID if we have more than one measure for them </a:t>
            </a:r>
            <a:r>
              <a:rPr lang="en-GB" sz="20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– e.g. at age 4 and 24</a:t>
            </a:r>
            <a:endParaRPr lang="en-GB" sz="2000" spc="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sampling locations in a countrywide census</a:t>
            </a:r>
            <a:endParaRPr lang="en-GB" sz="2400" spc="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County </a:t>
            </a:r>
            <a:r>
              <a:rPr lang="en-GB" sz="20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– if we only have some, or aren’t interested in counties</a:t>
            </a:r>
            <a:endParaRPr lang="en-GB" sz="2000" spc="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endParaRPr lang="en-GB" sz="2400" spc="13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1520540" y="2543425"/>
            <a:ext cx="99983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4000" b="1" spc="-187" dirty="0">
                <a:latin typeface="Open Sans Semibold"/>
                <a:cs typeface="Open Sans Semibold"/>
              </a:rPr>
              <a:t>Examples of Fixed and Random Effects</a:t>
            </a:r>
          </a:p>
        </p:txBody>
      </p:sp>
    </p:spTree>
    <p:extLst>
      <p:ext uri="{BB962C8B-B14F-4D97-AF65-F5344CB8AC3E}">
        <p14:creationId xmlns:p14="http://schemas.microsoft.com/office/powerpoint/2010/main" val="101611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3"/>
          <p:cNvSpPr txBox="1"/>
          <p:nvPr/>
        </p:nvSpPr>
        <p:spPr>
          <a:xfrm>
            <a:off x="1090330" y="3475980"/>
            <a:ext cx="9133170" cy="6116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2400" b="1" spc="6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2400" b="1" spc="13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IX</a:t>
            </a:r>
            <a:r>
              <a:rPr lang="en-GB" sz="2400" b="1" spc="6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400" b="1" spc="19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400" b="1" spc="13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spc="6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</a:t>
            </a:r>
            <a:r>
              <a:rPr lang="en-GB" sz="2400" b="1" spc="13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CTS</a:t>
            </a:r>
            <a:endParaRPr lang="en-GB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>
                <a:latin typeface="Arial" panose="020B0604020202020204" pitchFamily="34" charset="0"/>
                <a:cs typeface="Arial" panose="020B0604020202020204" pitchFamily="34" charset="0"/>
              </a:rPr>
              <a:t>Male or</a:t>
            </a:r>
            <a:r>
              <a:rPr lang="en-GB"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2400" spc="19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GB" sz="2400" spc="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400" spc="13" dirty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endParaRPr lang="en-GB" sz="2400" spc="13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Treated/untreated</a:t>
            </a: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London or Essex</a:t>
            </a:r>
          </a:p>
          <a:p>
            <a:pPr marL="16420" marR="193754" algn="l">
              <a:lnSpc>
                <a:spcPct val="182100"/>
              </a:lnSpc>
            </a:pPr>
            <a:endParaRPr lang="en-GB" sz="2400" spc="13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algn="l"/>
            <a:r>
              <a:rPr lang="en-GB" sz="2400" b="1" spc="6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EFFE</a:t>
            </a:r>
            <a:r>
              <a:rPr lang="en-GB" sz="2400" b="1" spc="13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CTS</a:t>
            </a:r>
            <a:endParaRPr lang="en-GB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>
                <a:latin typeface="Arial" panose="020B0604020202020204" pitchFamily="34" charset="0"/>
                <a:cs typeface="Arial" panose="020B0604020202020204" pitchFamily="34" charset="0"/>
              </a:rPr>
              <a:t>Individuals with repeated measures</a:t>
            </a: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sampling locations in a countrywide census</a:t>
            </a:r>
            <a:endParaRPr lang="en-GB" sz="2400" spc="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County – if we only have some, or aren’t interested in counties</a:t>
            </a:r>
            <a:endParaRPr lang="en-GB" sz="2400" spc="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endParaRPr lang="en-GB" sz="2400" spc="13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1520540" y="2543425"/>
            <a:ext cx="99983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4000" b="1" spc="-187" dirty="0">
                <a:latin typeface="Open Sans Semibold"/>
                <a:cs typeface="Open Sans Semibold"/>
              </a:rPr>
              <a:t>Examples of Fixed and Random Effects</a:t>
            </a:r>
          </a:p>
        </p:txBody>
      </p:sp>
      <p:sp>
        <p:nvSpPr>
          <p:cNvPr id="2" name="Rectangle 1"/>
          <p:cNvSpPr/>
          <p:nvPr/>
        </p:nvSpPr>
        <p:spPr>
          <a:xfrm>
            <a:off x="-698500" y="-177800"/>
            <a:ext cx="13893800" cy="10109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68" y="2692400"/>
            <a:ext cx="4074924" cy="55132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780436" y="684660"/>
            <a:ext cx="6888636" cy="2632819"/>
          </a:xfrm>
          <a:prstGeom prst="wedgeEllipseCallout">
            <a:avLst>
              <a:gd name="adj1" fmla="val -40007"/>
              <a:gd name="adj2" fmla="val 90478"/>
            </a:avLst>
          </a:prstGeom>
          <a:noFill/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5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Hi!</a:t>
            </a:r>
            <a:endParaRPr kumimoji="0" lang="en-GB" sz="115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58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3"/>
          <p:cNvSpPr txBox="1"/>
          <p:nvPr/>
        </p:nvSpPr>
        <p:spPr>
          <a:xfrm>
            <a:off x="1090330" y="3475980"/>
            <a:ext cx="9133170" cy="6116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2400" b="1" spc="6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2400" b="1" spc="13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IX</a:t>
            </a:r>
            <a:r>
              <a:rPr lang="en-GB" sz="2400" b="1" spc="6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400" b="1" spc="19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400" b="1" spc="13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spc="6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</a:t>
            </a:r>
            <a:r>
              <a:rPr lang="en-GB" sz="2400" b="1" spc="13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CTS</a:t>
            </a:r>
            <a:endParaRPr lang="en-GB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>
                <a:latin typeface="Arial" panose="020B0604020202020204" pitchFamily="34" charset="0"/>
                <a:cs typeface="Arial" panose="020B0604020202020204" pitchFamily="34" charset="0"/>
              </a:rPr>
              <a:t>Male or</a:t>
            </a:r>
            <a:r>
              <a:rPr lang="en-GB"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2400" spc="19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GB" sz="2400" spc="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400" spc="13" dirty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endParaRPr lang="en-GB" sz="2400" spc="13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Treated/untreated</a:t>
            </a: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London or Essex</a:t>
            </a:r>
          </a:p>
          <a:p>
            <a:pPr marL="16420" marR="193754" algn="l">
              <a:lnSpc>
                <a:spcPct val="182100"/>
              </a:lnSpc>
            </a:pPr>
            <a:endParaRPr lang="en-GB" sz="2400" spc="13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algn="l"/>
            <a:r>
              <a:rPr lang="en-GB" sz="2400" b="1" spc="6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EFFE</a:t>
            </a:r>
            <a:r>
              <a:rPr lang="en-GB" sz="2400" b="1" spc="13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CTS</a:t>
            </a:r>
            <a:endParaRPr lang="en-GB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>
                <a:latin typeface="Arial" panose="020B0604020202020204" pitchFamily="34" charset="0"/>
                <a:cs typeface="Arial" panose="020B0604020202020204" pitchFamily="34" charset="0"/>
              </a:rPr>
              <a:t>Individuals with repeated measures</a:t>
            </a: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sampling locations in a countrywide census</a:t>
            </a:r>
            <a:endParaRPr lang="en-GB" sz="2400" spc="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r>
              <a:rPr lang="en-GB" sz="2400" spc="13" dirty="0" smtClean="0">
                <a:latin typeface="Arial" panose="020B0604020202020204" pitchFamily="34" charset="0"/>
                <a:cs typeface="Arial" panose="020B0604020202020204" pitchFamily="34" charset="0"/>
              </a:rPr>
              <a:t>County – if we only have some, or aren’t interested in counties</a:t>
            </a:r>
            <a:endParaRPr lang="en-GB" sz="2400" spc="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20" marR="193754" algn="l">
              <a:lnSpc>
                <a:spcPct val="182100"/>
              </a:lnSpc>
            </a:pPr>
            <a:endParaRPr lang="en-GB" sz="2400" spc="13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1520540" y="2543425"/>
            <a:ext cx="99983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4000" b="1" spc="-187" dirty="0">
                <a:latin typeface="Open Sans Semibold"/>
                <a:cs typeface="Open Sans Semibold"/>
              </a:rPr>
              <a:t>Examples of Fixed and Random Effects</a:t>
            </a:r>
          </a:p>
        </p:txBody>
      </p:sp>
      <p:sp>
        <p:nvSpPr>
          <p:cNvPr id="2" name="Rectangle 1"/>
          <p:cNvSpPr/>
          <p:nvPr/>
        </p:nvSpPr>
        <p:spPr>
          <a:xfrm>
            <a:off x="-698500" y="-177800"/>
            <a:ext cx="13893800" cy="10109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09" y="726679"/>
            <a:ext cx="1276595" cy="17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79" y="2101330"/>
            <a:ext cx="1276595" cy="172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28" y="4876800"/>
            <a:ext cx="1276595" cy="172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9" y="2916415"/>
            <a:ext cx="865847" cy="11714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8" y="7066536"/>
            <a:ext cx="865847" cy="11714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476" y="5740400"/>
            <a:ext cx="2716024" cy="36747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49" y="4291066"/>
            <a:ext cx="865847" cy="11714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27" y="4217378"/>
            <a:ext cx="865847" cy="1171468"/>
          </a:xfrm>
          <a:prstGeom prst="rect">
            <a:avLst/>
          </a:prstGeom>
        </p:spPr>
      </p:pic>
      <p:sp>
        <p:nvSpPr>
          <p:cNvPr id="16" name="object 3"/>
          <p:cNvSpPr txBox="1"/>
          <p:nvPr/>
        </p:nvSpPr>
        <p:spPr>
          <a:xfrm>
            <a:off x="5651500" y="1728217"/>
            <a:ext cx="99983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0" algn="l"/>
            <a:r>
              <a:rPr lang="en-GB" sz="4000" b="1" spc="-187" dirty="0" smtClean="0">
                <a:latin typeface="Open Sans Semibold"/>
                <a:cs typeface="Open Sans Semibold"/>
              </a:rPr>
              <a:t>DAY 0</a:t>
            </a:r>
          </a:p>
        </p:txBody>
      </p:sp>
    </p:spTree>
    <p:extLst>
      <p:ext uri="{BB962C8B-B14F-4D97-AF65-F5344CB8AC3E}">
        <p14:creationId xmlns:p14="http://schemas.microsoft.com/office/powerpoint/2010/main" val="21380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1290</TotalTime>
  <Words>1218</Words>
  <Application>Microsoft Office PowerPoint</Application>
  <PresentationFormat>Custom</PresentationFormat>
  <Paragraphs>163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Cambria</vt:lpstr>
      <vt:lpstr>Helvetica</vt:lpstr>
      <vt:lpstr>Helvetica Light</vt:lpstr>
      <vt:lpstr>Helvetica Neue</vt:lpstr>
      <vt:lpstr>Monaco</vt:lpstr>
      <vt:lpstr>Open Sans</vt:lpstr>
      <vt:lpstr>Open Sans Semibold</vt:lpstr>
      <vt:lpstr>Times New Roman</vt:lpstr>
      <vt:lpstr>White</vt:lpstr>
      <vt:lpstr>Mixed Effect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Pushing Trees Up Hills aka Gradient Boosted Trees</dc:title>
  <dc:creator>Oliver Watson</dc:creator>
  <cp:lastModifiedBy>Oliver Watson</cp:lastModifiedBy>
  <cp:revision>35</cp:revision>
  <dcterms:modified xsi:type="dcterms:W3CDTF">2018-08-31T10:19:50Z</dcterms:modified>
</cp:coreProperties>
</file>