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2" r:id="rId5"/>
    <p:sldId id="263" r:id="rId6"/>
    <p:sldId id="260" r:id="rId7"/>
    <p:sldId id="261" r:id="rId8"/>
    <p:sldId id="266" r:id="rId9"/>
    <p:sldId id="264" r:id="rId10"/>
    <p:sldId id="265" r:id="rId11"/>
    <p:sldId id="267" r:id="rId12"/>
    <p:sldId id="270" r:id="rId13"/>
    <p:sldId id="273" r:id="rId14"/>
    <p:sldId id="271" r:id="rId15"/>
    <p:sldId id="269" r:id="rId16"/>
    <p:sldId id="286" r:id="rId17"/>
    <p:sldId id="274" r:id="rId18"/>
    <p:sldId id="268" r:id="rId19"/>
    <p:sldId id="277" r:id="rId20"/>
    <p:sldId id="275" r:id="rId21"/>
    <p:sldId id="287" r:id="rId22"/>
  </p:sldIdLst>
  <p:sldSz cx="12192000" cy="6858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anssen" initials="J" lastIdx="2" clrIdx="0">
    <p:extLst>
      <p:ext uri="{19B8F6BF-5375-455C-9EA6-DF929625EA0E}">
        <p15:presenceInfo xmlns:p15="http://schemas.microsoft.com/office/powerpoint/2012/main" userId="089b5ddc33de87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94F530A-FD1D-431E-B55A-B02887DB50B7}" type="datetimeFigureOut">
              <a:rPr lang="pt-BR" smtClean="0"/>
              <a:t>09/10/2021</a:t>
            </a:fld>
            <a:endParaRPr lang="pt-BR"/>
          </a:p>
        </p:txBody>
      </p:sp>
      <p:sp>
        <p:nvSpPr>
          <p:cNvPr id="4" name="Espaço Reservado para Imagem de Slide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D31930B-AF89-4F77-BB6E-AE807EEC3CB5}" type="slidenum">
              <a:rPr lang="pt-BR" smtClean="0"/>
              <a:t>‹nº›</a:t>
            </a:fld>
            <a:endParaRPr lang="pt-BR"/>
          </a:p>
        </p:txBody>
      </p:sp>
    </p:spTree>
    <p:extLst>
      <p:ext uri="{BB962C8B-B14F-4D97-AF65-F5344CB8AC3E}">
        <p14:creationId xmlns:p14="http://schemas.microsoft.com/office/powerpoint/2010/main" val="113589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31930B-AF89-4F77-BB6E-AE807EEC3CB5}" type="slidenum">
              <a:rPr lang="pt-BR" smtClean="0"/>
              <a:t>3</a:t>
            </a:fld>
            <a:endParaRPr lang="pt-BR"/>
          </a:p>
        </p:txBody>
      </p:sp>
    </p:spTree>
    <p:extLst>
      <p:ext uri="{BB962C8B-B14F-4D97-AF65-F5344CB8AC3E}">
        <p14:creationId xmlns:p14="http://schemas.microsoft.com/office/powerpoint/2010/main" val="49393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31930B-AF89-4F77-BB6E-AE807EEC3CB5}" type="slidenum">
              <a:rPr lang="pt-BR" smtClean="0"/>
              <a:t>6</a:t>
            </a:fld>
            <a:endParaRPr lang="pt-BR"/>
          </a:p>
        </p:txBody>
      </p:sp>
    </p:spTree>
    <p:extLst>
      <p:ext uri="{BB962C8B-B14F-4D97-AF65-F5344CB8AC3E}">
        <p14:creationId xmlns:p14="http://schemas.microsoft.com/office/powerpoint/2010/main" val="144402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31930B-AF89-4F77-BB6E-AE807EEC3CB5}" type="slidenum">
              <a:rPr lang="pt-BR" smtClean="0"/>
              <a:t>12</a:t>
            </a:fld>
            <a:endParaRPr lang="pt-BR"/>
          </a:p>
        </p:txBody>
      </p:sp>
    </p:spTree>
    <p:extLst>
      <p:ext uri="{BB962C8B-B14F-4D97-AF65-F5344CB8AC3E}">
        <p14:creationId xmlns:p14="http://schemas.microsoft.com/office/powerpoint/2010/main" val="2191744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2" name="Picture 2" descr="Logo Stefanini - Brasscom">
            <a:extLst>
              <a:ext uri="{FF2B5EF4-FFF2-40B4-BE49-F238E27FC236}">
                <a16:creationId xmlns:a16="http://schemas.microsoft.com/office/drawing/2014/main" id="{E8E1A37F-8680-44D3-95BC-80E3EE6654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34129" y="157966"/>
            <a:ext cx="2664063" cy="8781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Apache Kafka in 5 Minutes. Getting Started with Apache Kafka in… | by  Mayank Gupta | TechnoFunnel | Medium">
            <a:extLst>
              <a:ext uri="{FF2B5EF4-FFF2-40B4-BE49-F238E27FC236}">
                <a16:creationId xmlns:a16="http://schemas.microsoft.com/office/drawing/2014/main" id="{BB474499-2990-4FB4-83F6-E1B786B009E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808" y="82502"/>
            <a:ext cx="3194977" cy="953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Pix Banco Central – Logos PNG">
            <a:extLst>
              <a:ext uri="{FF2B5EF4-FFF2-40B4-BE49-F238E27FC236}">
                <a16:creationId xmlns:a16="http://schemas.microsoft.com/office/drawing/2014/main" id="{D2CD577B-B77D-4052-8418-AFAA99CE710B}"/>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33651" b="33333"/>
          <a:stretch/>
        </p:blipFill>
        <p:spPr bwMode="auto">
          <a:xfrm>
            <a:off x="4198207" y="82502"/>
            <a:ext cx="3194978" cy="105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4" name="Imagem 33"/>
          <p:cNvPicPr/>
          <p:nvPr/>
        </p:nvPicPr>
        <p:blipFill>
          <a:blip r:embed="rId2"/>
          <a:stretch/>
        </p:blipFill>
        <p:spPr>
          <a:xfrm>
            <a:off x="3602880" y="1604520"/>
            <a:ext cx="4984920" cy="3977280"/>
          </a:xfrm>
          <a:prstGeom prst="rect">
            <a:avLst/>
          </a:prstGeom>
          <a:ln>
            <a:noFill/>
          </a:ln>
        </p:spPr>
      </p:pic>
      <p:pic>
        <p:nvPicPr>
          <p:cNvPr id="35" name="Imagem 34"/>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kafka.apache.org/documentation.html#consumerapi" TargetMode="External"/><Relationship Id="rId2" Type="http://schemas.openxmlformats.org/officeDocument/2006/relationships/hyperlink" Target="https://kafka.apache.org/documentation.html#producerapi" TargetMode="Externa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kafka.apache.org/documentation.html#connect" TargetMode="External"/><Relationship Id="rId4" Type="http://schemas.openxmlformats.org/officeDocument/2006/relationships/hyperlink" Target="https://kafka.apache.org/documentation/stream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engineering.linkedin.com/kafka/benchmarking-apache-kafka-2-million-writes-second-three-cheap-machin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CustomShape 3">
            <a:extLst>
              <a:ext uri="{FF2B5EF4-FFF2-40B4-BE49-F238E27FC236}">
                <a16:creationId xmlns:a16="http://schemas.microsoft.com/office/drawing/2014/main" id="{01FFE447-1785-4498-9A65-FD17261D5FC3}"/>
              </a:ext>
            </a:extLst>
          </p:cNvPr>
          <p:cNvSpPr/>
          <p:nvPr/>
        </p:nvSpPr>
        <p:spPr>
          <a:xfrm>
            <a:off x="3309930" y="2807931"/>
            <a:ext cx="5572139" cy="6210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dirty="0">
                <a:solidFill>
                  <a:srgbClr val="000000"/>
                </a:solidFill>
                <a:uFill>
                  <a:solidFill>
                    <a:srgbClr val="FFFFFF"/>
                  </a:solidFill>
                </a:uFill>
                <a:latin typeface="Calibri"/>
                <a:ea typeface="DejaVu Sans"/>
              </a:rPr>
              <a:t>TREINAMENTO APACHE KAFKA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2"/>
          <p:cNvSpPr/>
          <p:nvPr/>
        </p:nvSpPr>
        <p:spPr>
          <a:xfrm>
            <a:off x="3782514" y="1366560"/>
            <a:ext cx="4719647" cy="6605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dirty="0">
                <a:solidFill>
                  <a:srgbClr val="000000"/>
                </a:solidFill>
                <a:uFill>
                  <a:solidFill>
                    <a:srgbClr val="FFFFFF"/>
                  </a:solidFill>
                </a:uFill>
                <a:latin typeface="Calibri"/>
                <a:ea typeface="DejaVu Sans"/>
              </a:rPr>
              <a:t>Arquitetura</a:t>
            </a:r>
            <a:r>
              <a:rPr lang="en-IN" sz="3200" b="0" strike="noStrike" spc="-1" dirty="0">
                <a:solidFill>
                  <a:srgbClr val="000000"/>
                </a:solidFill>
                <a:uFill>
                  <a:solidFill>
                    <a:srgbClr val="FFFFFF"/>
                  </a:solidFill>
                </a:uFill>
                <a:latin typeface="Calibri"/>
                <a:ea typeface="DejaVu Sans"/>
              </a:rPr>
              <a:t> Apache Kafka</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72" name="Picture 76"/>
          <p:cNvPicPr/>
          <p:nvPr/>
        </p:nvPicPr>
        <p:blipFill>
          <a:blip r:embed="rId2"/>
          <a:stretch/>
        </p:blipFill>
        <p:spPr>
          <a:xfrm>
            <a:off x="1292520" y="1919160"/>
            <a:ext cx="9606960" cy="4938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2"/>
          <p:cNvSpPr/>
          <p:nvPr/>
        </p:nvSpPr>
        <p:spPr>
          <a:xfrm>
            <a:off x="447780" y="1553163"/>
            <a:ext cx="11296440" cy="51801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fluxo de uma mensagem assim que, chega ao </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kafka</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poderia ser resumido</a:t>
            </a:r>
            <a:r>
              <a:rPr lang="pt-BR"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nos seguintes pontos:</a:t>
            </a:r>
          </a:p>
          <a:p>
            <a:pPr algn="just">
              <a:lnSpc>
                <a:spcPct val="100000"/>
              </a:lnSpc>
            </a:pP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Os produtores enviam mensagens para um tópico em intervalos regulares.</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broker Kafka armazena todas as mensagens nas partições configuradas para esse tópico específico. Isso garante que as mensagens sejam compartilhadas igualmente entre as partições. Se o produtor enviar duas mensagens e houver duas partições, o Kafka armazenará uma mensagem na primeira partição e a segunda na segunda partição.</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consumidor assina um tópico específico.</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Assim que o consumidor assina um tópico, Kafka fornecerá o deslocamento/offset(faixa da música) atual do tópico para o consumidor/assinante/</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subscriber</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e também guardará o offset/deslocamento no </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Zookeeper</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consumidor solicitará ao Kafka em um intervalo regular (como 100 </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ms</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quaisquer novas mensagens.</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Assim que o Kafka recebe as mensagens dos produtores, ele já as encaminha para os consumidores.</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consumidor receberá a mensagem e a processará.</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Assim que as mensagens forem processadas, o consumidor enviará uma confirmação(</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ack</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ao broker Kafka.</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Depois que o Kafka recebe uma confirmação(</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ack</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ele altera o deslocamento/offset para o novo valor e o atualiza no </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Zookeeper</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 Uma vez que os deslocamentos são mantidos no </a:t>
            </a:r>
            <a:r>
              <a:rPr lang="pt-BR" sz="1800" b="0" strike="noStrike" spc="-1" dirty="0" err="1">
                <a:solidFill>
                  <a:srgbClr val="000000"/>
                </a:solidFill>
                <a:uFill>
                  <a:solidFill>
                    <a:srgbClr val="FFFFFF"/>
                  </a:solidFill>
                </a:uFill>
                <a:latin typeface="Calibri" panose="020F0502020204030204" pitchFamily="34" charset="0"/>
                <a:ea typeface="Cambria"/>
                <a:cs typeface="Calibri" panose="020F0502020204030204" pitchFamily="34" charset="0"/>
              </a:rPr>
              <a:t>Zookeeper</a:t>
            </a: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Este fluxo acima se repetirá até que o consumidor interrompa/conclua a solicitação/consumo de mensagens.</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Calibri" panose="020F0502020204030204" pitchFamily="34" charset="0"/>
                <a:ea typeface="Cambria"/>
                <a:cs typeface="Calibri" panose="020F0502020204030204" pitchFamily="34" charset="0"/>
              </a:rPr>
              <a:t>O consumidor tem a opção de retroceder/pular para o deslocamento/offset desejado de um tópico a qualquer momento e ler todas as mensagens subsequentes que por ventura já tenham sido processadas.</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79" name="CustomShape 3"/>
          <p:cNvSpPr/>
          <p:nvPr/>
        </p:nvSpPr>
        <p:spPr>
          <a:xfrm>
            <a:off x="2412729" y="976803"/>
            <a:ext cx="810749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spc="-1" dirty="0">
                <a:solidFill>
                  <a:srgbClr val="000000"/>
                </a:solidFill>
                <a:uFill>
                  <a:solidFill>
                    <a:srgbClr val="FFFFFF"/>
                  </a:solidFill>
                </a:uFill>
                <a:latin typeface="Calibri"/>
                <a:ea typeface="DejaVu Sans"/>
              </a:rPr>
              <a:t>Qual é o caminho de uma </a:t>
            </a:r>
            <a:r>
              <a:rPr lang="pt-BR" sz="3400" spc="-1" dirty="0">
                <a:solidFill>
                  <a:srgbClr val="000000"/>
                </a:solidFill>
                <a:uFill>
                  <a:solidFill>
                    <a:srgbClr val="FFFFFF"/>
                  </a:solidFill>
                </a:uFill>
                <a:latin typeface="Calibri"/>
                <a:ea typeface="DejaVu Sans"/>
              </a:rPr>
              <a:t>mensagem</a:t>
            </a:r>
            <a:r>
              <a:rPr lang="pt-BR" sz="3200" spc="-1" dirty="0">
                <a:solidFill>
                  <a:srgbClr val="000000"/>
                </a:solidFill>
                <a:uFill>
                  <a:solidFill>
                    <a:srgbClr val="FFFFFF"/>
                  </a:solidFill>
                </a:uFill>
                <a:latin typeface="Calibri"/>
                <a:ea typeface="DejaVu Sans"/>
              </a:rPr>
              <a:t> no </a:t>
            </a:r>
            <a:r>
              <a:rPr lang="pt-BR" sz="3200" b="0" strike="noStrike" spc="-1" dirty="0">
                <a:solidFill>
                  <a:srgbClr val="000000"/>
                </a:solidFill>
                <a:uFill>
                  <a:solidFill>
                    <a:srgbClr val="FFFFFF"/>
                  </a:solidFill>
                </a:uFill>
                <a:latin typeface="Calibri"/>
                <a:ea typeface="DejaVu Sans"/>
              </a:rPr>
              <a:t>Kafka</a:t>
            </a:r>
            <a:endParaRPr lang="pt-B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2"/>
          <p:cNvSpPr/>
          <p:nvPr/>
        </p:nvSpPr>
        <p:spPr>
          <a:xfrm>
            <a:off x="721800" y="2449800"/>
            <a:ext cx="10929600" cy="17898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uFill>
                  <a:solidFill>
                    <a:srgbClr val="FFFFFF"/>
                  </a:solidFill>
                </a:uFill>
                <a:latin typeface="Calibri"/>
                <a:ea typeface="DejaVu Sans"/>
              </a:rPr>
              <a:t>Usando os seguintes componentes, o Kafka consegue mensagens:</a:t>
            </a:r>
            <a:br>
              <a:rPr lang="pt-BR" sz="1800" b="0" strike="noStrike" spc="-1" dirty="0">
                <a:solidFill>
                  <a:srgbClr val="000000"/>
                </a:solidFill>
                <a:uFill>
                  <a:solidFill>
                    <a:srgbClr val="FFFFFF"/>
                  </a:solidFill>
                </a:uFill>
                <a:latin typeface="Calibri"/>
                <a:ea typeface="DejaVu Sans"/>
              </a:rPr>
            </a:br>
            <a:endParaRPr lang="pt-BR" sz="1800" b="0" strike="noStrike" spc="-1" dirty="0">
              <a:solidFill>
                <a:srgbClr val="000000"/>
              </a:solidFill>
              <a:uFill>
                <a:solidFill>
                  <a:srgbClr val="FFFFFF"/>
                </a:solidFill>
              </a:uFill>
              <a:latin typeface="Arial"/>
            </a:endParaRPr>
          </a:p>
          <a:p>
            <a:pPr>
              <a:lnSpc>
                <a:spcPct val="100000"/>
              </a:lnSpc>
            </a:pPr>
            <a:r>
              <a:rPr lang="pt-BR" sz="1800" b="1" strike="noStrike" spc="-1" dirty="0">
                <a:solidFill>
                  <a:srgbClr val="000000"/>
                </a:solidFill>
                <a:uFill>
                  <a:solidFill>
                    <a:srgbClr val="FFFFFF"/>
                  </a:solidFill>
                </a:uFill>
                <a:latin typeface="Calibri"/>
                <a:ea typeface="DejaVu Sans"/>
              </a:rPr>
              <a:t>1. Tópico</a:t>
            </a: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Basicamente, o Tópico é um nome exclusivo para Kafka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O Tópico é um componente no qual os registros são publicados </a:t>
            </a:r>
            <a:r>
              <a:rPr lang="pt-BR" spc="-1" dirty="0">
                <a:solidFill>
                  <a:srgbClr val="000000"/>
                </a:solidFill>
                <a:uFill>
                  <a:solidFill>
                    <a:srgbClr val="FFFFFF"/>
                  </a:solidFill>
                </a:uFill>
                <a:latin typeface="Calibri"/>
                <a:ea typeface="DejaVu Sans"/>
              </a:rPr>
              <a:t>guarda </a:t>
            </a:r>
            <a:r>
              <a:rPr lang="pt-BR" sz="1800" b="0" strike="noStrike" spc="-1" dirty="0">
                <a:solidFill>
                  <a:srgbClr val="000000"/>
                </a:solidFill>
                <a:uFill>
                  <a:solidFill>
                    <a:srgbClr val="FFFFFF"/>
                  </a:solidFill>
                </a:uFill>
                <a:latin typeface="Calibri"/>
                <a:ea typeface="DejaVu Sans"/>
              </a:rPr>
              <a:t>mensagens. Os tópicos no Kafka são sempre com vários assinantes/consumidores; ou seja, um tópico pode ter zero, um ou muitos consumidores que assinam os dados gravados nele.</a:t>
            </a:r>
            <a:endParaRPr lang="pt-BR" sz="1800" b="0" strike="noStrike" spc="-1" dirty="0">
              <a:solidFill>
                <a:srgbClr val="000000"/>
              </a:solidFill>
              <a:uFill>
                <a:solidFill>
                  <a:srgbClr val="FFFFFF"/>
                </a:solidFill>
              </a:uFill>
              <a:latin typeface="Arial"/>
            </a:endParaRPr>
          </a:p>
          <a:p>
            <a:pPr>
              <a:lnSpc>
                <a:spcPct val="100000"/>
              </a:lnSpc>
            </a:pPr>
            <a:endParaRPr lang="pt-BR" sz="1800" b="0" strike="noStrike" spc="-1" dirty="0">
              <a:solidFill>
                <a:srgbClr val="000000"/>
              </a:solidFill>
              <a:uFill>
                <a:solidFill>
                  <a:srgbClr val="FFFFFF"/>
                </a:solidFill>
              </a:uFill>
              <a:latin typeface="Arial"/>
            </a:endParaRPr>
          </a:p>
        </p:txBody>
      </p:sp>
      <p:sp>
        <p:nvSpPr>
          <p:cNvPr id="93" name="CustomShape 3"/>
          <p:cNvSpPr/>
          <p:nvPr/>
        </p:nvSpPr>
        <p:spPr>
          <a:xfrm>
            <a:off x="3300080" y="1632497"/>
            <a:ext cx="559184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dirty="0">
                <a:solidFill>
                  <a:srgbClr val="000000"/>
                </a:solidFill>
                <a:uFill>
                  <a:solidFill>
                    <a:srgbClr val="FFFFFF"/>
                  </a:solidFill>
                </a:uFill>
                <a:latin typeface="Calibri"/>
                <a:ea typeface="DejaVu Sans"/>
              </a:rPr>
              <a:t>Componentes do Kafka: Tópico</a:t>
            </a:r>
            <a:endParaRPr lang="pt-BR" sz="1800" b="0" strike="noStrike" spc="-1" dirty="0">
              <a:solidFill>
                <a:srgbClr val="000000"/>
              </a:solidFill>
              <a:uFill>
                <a:solidFill>
                  <a:srgbClr val="FFFFFF"/>
                </a:solidFill>
              </a:uFill>
              <a:latin typeface="Arial"/>
            </a:endParaRPr>
          </a:p>
        </p:txBody>
      </p:sp>
      <p:pic>
        <p:nvPicPr>
          <p:cNvPr id="95" name="Picture 1"/>
          <p:cNvPicPr/>
          <p:nvPr/>
        </p:nvPicPr>
        <p:blipFill>
          <a:blip r:embed="rId3"/>
          <a:stretch/>
        </p:blipFill>
        <p:spPr>
          <a:xfrm>
            <a:off x="6555120" y="4169313"/>
            <a:ext cx="5191403" cy="2688687"/>
          </a:xfrm>
          <a:prstGeom prst="rect">
            <a:avLst/>
          </a:prstGeom>
          <a:ln>
            <a:noFill/>
          </a:ln>
        </p:spPr>
      </p:pic>
      <p:sp>
        <p:nvSpPr>
          <p:cNvPr id="96" name="CustomShape 4"/>
          <p:cNvSpPr/>
          <p:nvPr/>
        </p:nvSpPr>
        <p:spPr>
          <a:xfrm>
            <a:off x="721799" y="4299840"/>
            <a:ext cx="6002273" cy="189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800" b="0" strike="noStrike" spc="-1" dirty="0">
                <a:solidFill>
                  <a:srgbClr val="000000"/>
                </a:solidFill>
                <a:uFill>
                  <a:solidFill>
                    <a:srgbClr val="FFFFFF"/>
                  </a:solidFill>
                </a:uFill>
                <a:latin typeface="Calibri"/>
                <a:ea typeface="DejaVu Sans"/>
              </a:rPr>
              <a:t>Cada partição é uma sequência ordenada e </a:t>
            </a:r>
            <a:r>
              <a:rPr lang="pt-BR" sz="1800" b="1" strike="noStrike" spc="-1" dirty="0">
                <a:solidFill>
                  <a:srgbClr val="000000"/>
                </a:solidFill>
                <a:uFill>
                  <a:solidFill>
                    <a:srgbClr val="FFFFFF"/>
                  </a:solidFill>
                </a:uFill>
                <a:latin typeface="Calibri"/>
                <a:ea typeface="DejaVu Sans"/>
              </a:rPr>
              <a:t>imutável</a:t>
            </a:r>
            <a:r>
              <a:rPr lang="pt-BR" sz="1800" b="0" strike="noStrike" spc="-1" dirty="0">
                <a:solidFill>
                  <a:srgbClr val="000000"/>
                </a:solidFill>
                <a:uFill>
                  <a:solidFill>
                    <a:srgbClr val="FFFFFF"/>
                  </a:solidFill>
                </a:uFill>
                <a:latin typeface="Calibri"/>
                <a:ea typeface="DejaVu Sans"/>
              </a:rPr>
              <a:t> de registros continuamente incrementada a um log de </a:t>
            </a:r>
            <a:r>
              <a:rPr lang="pt-BR" sz="1800" b="0" strike="noStrike" spc="-1" dirty="0" err="1">
                <a:solidFill>
                  <a:srgbClr val="000000"/>
                </a:solidFill>
                <a:uFill>
                  <a:solidFill>
                    <a:srgbClr val="FFFFFF"/>
                  </a:solidFill>
                </a:uFill>
                <a:latin typeface="Calibri"/>
                <a:ea typeface="DejaVu Sans"/>
              </a:rPr>
              <a:t>commit</a:t>
            </a:r>
            <a:r>
              <a:rPr lang="pt-BR" sz="1800" b="0" strike="noStrike" spc="-1" dirty="0">
                <a:solidFill>
                  <a:srgbClr val="000000"/>
                </a:solidFill>
                <a:uFill>
                  <a:solidFill>
                    <a:srgbClr val="FFFFFF"/>
                  </a:solidFill>
                </a:uFill>
                <a:latin typeface="Calibri"/>
                <a:ea typeface="DejaVu Sans"/>
              </a:rPr>
              <a:t>/</a:t>
            </a:r>
            <a:r>
              <a:rPr lang="pt-BR" sz="1800" b="0" strike="noStrike" spc="-1" dirty="0" err="1">
                <a:solidFill>
                  <a:srgbClr val="000000"/>
                </a:solidFill>
                <a:uFill>
                  <a:solidFill>
                    <a:srgbClr val="FFFFFF"/>
                  </a:solidFill>
                </a:uFill>
                <a:latin typeface="Calibri"/>
                <a:ea typeface="DejaVu Sans"/>
              </a:rPr>
              <a:t>ack</a:t>
            </a:r>
            <a:r>
              <a:rPr lang="pt-BR" sz="1800" b="0" strike="noStrike" spc="-1" dirty="0">
                <a:solidFill>
                  <a:srgbClr val="000000"/>
                </a:solidFill>
                <a:uFill>
                  <a:solidFill>
                    <a:srgbClr val="FFFFFF"/>
                  </a:solidFill>
                </a:uFill>
                <a:latin typeface="Calibri"/>
                <a:ea typeface="DejaVu Sans"/>
              </a:rPr>
              <a:t> estruturado. Cada um dos registros nas partições é atribuído a um número de identificação sequencial denominado </a:t>
            </a:r>
            <a:r>
              <a:rPr lang="pt-BR" sz="1800" b="1" strike="noStrike" spc="-1" dirty="0">
                <a:solidFill>
                  <a:srgbClr val="000000"/>
                </a:solidFill>
                <a:uFill>
                  <a:solidFill>
                    <a:srgbClr val="FFFFFF"/>
                  </a:solidFill>
                </a:uFill>
                <a:latin typeface="Calibri"/>
                <a:ea typeface="DejaVu Sans"/>
              </a:rPr>
              <a:t>OFFSET</a:t>
            </a:r>
            <a:r>
              <a:rPr lang="pt-BR" sz="1800" b="0" strike="noStrike" spc="-1" dirty="0">
                <a:solidFill>
                  <a:srgbClr val="000000"/>
                </a:solidFill>
                <a:uFill>
                  <a:solidFill>
                    <a:srgbClr val="FFFFFF"/>
                  </a:solidFill>
                </a:uFill>
                <a:latin typeface="Calibri"/>
                <a:ea typeface="DejaVu Sans"/>
              </a:rPr>
              <a:t>, que identifica exclusivamente cada registro na partição.</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2"/>
          <p:cNvSpPr/>
          <p:nvPr/>
        </p:nvSpPr>
        <p:spPr>
          <a:xfrm>
            <a:off x="297269" y="1975680"/>
            <a:ext cx="5613120" cy="481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Arial"/>
                <a:ea typeface="DejaVu Sans"/>
              </a:rPr>
              <a:t>As partições para um mesmo tópico são distribuídas  em vários brokers no cluster.</a:t>
            </a:r>
          </a:p>
          <a:p>
            <a:pPr marL="285840" indent="-285120" algn="just">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Arial"/>
                <a:ea typeface="DejaVu Sans"/>
              </a:rPr>
              <a:t>As partições são replicadas em vários servidores;      o número de réplicas é um parâmetro configurável.</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Arial"/>
                <a:ea typeface="DejaVu Sans"/>
              </a:rPr>
              <a:t>Cada partição tem sempre apenas um servidor como líder e vários servidores como seguidores.</a:t>
            </a:r>
          </a:p>
          <a:p>
            <a:pPr marL="720" algn="just">
              <a:lnSpc>
                <a:spcPct val="100000"/>
              </a:lnSpc>
              <a:buClr>
                <a:srgbClr val="000000"/>
              </a:buClr>
            </a:pPr>
            <a:endParaRPr lang="en-IN" sz="1800" b="0" strike="noStrike" spc="-1" dirty="0">
              <a:solidFill>
                <a:srgbClr val="000000"/>
              </a:solidFill>
              <a:uFill>
                <a:solidFill>
                  <a:srgbClr val="FFFFFF"/>
                </a:solidFill>
              </a:uFill>
              <a:latin typeface="Arial"/>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Arial"/>
                <a:ea typeface="DejaVu Sans"/>
              </a:rPr>
              <a:t>Cada servidor atua como líder para algumas de suas partições e como seguidor de algum outro.</a:t>
            </a:r>
          </a:p>
          <a:p>
            <a:pPr marL="285840" indent="-285120" algn="just">
              <a:lnSpc>
                <a:spcPct val="100000"/>
              </a:lnSpc>
              <a:buClr>
                <a:srgbClr val="000000"/>
              </a:buClr>
              <a:buFont typeface="Arial"/>
              <a:buChar char="•"/>
            </a:pPr>
            <a:endParaRPr lang="en-IN" sz="1800" b="0" strike="noStrike" spc="-1" dirty="0">
              <a:solidFill>
                <a:srgbClr val="000000"/>
              </a:solidFill>
              <a:uFill>
                <a:solidFill>
                  <a:srgbClr val="FFFFFF"/>
                </a:solidFill>
              </a:uFill>
              <a:latin typeface="Arial"/>
            </a:endParaRPr>
          </a:p>
          <a:p>
            <a:pPr marL="285840" indent="-285120" algn="just">
              <a:lnSpc>
                <a:spcPct val="100000"/>
              </a:lnSpc>
              <a:buClr>
                <a:srgbClr val="000000"/>
              </a:buClr>
              <a:buFont typeface="Arial"/>
              <a:buChar char="•"/>
            </a:pPr>
            <a:r>
              <a:rPr lang="pt-BR" sz="1800" b="0" strike="noStrike" spc="-1" dirty="0">
                <a:solidFill>
                  <a:srgbClr val="000000"/>
                </a:solidFill>
                <a:uFill>
                  <a:solidFill>
                    <a:srgbClr val="FFFFFF"/>
                  </a:solidFill>
                </a:uFill>
                <a:latin typeface="Arial"/>
                <a:ea typeface="DejaVu Sans"/>
              </a:rPr>
              <a:t>Os produtores são responsáveis por escolher quais mensagem atribuir a qual partição, dentro de cada tópico com base na chave atribuída à mensagem e a sua partição </a:t>
            </a:r>
            <a:r>
              <a:rPr lang="pt-BR" sz="1800" b="0" strike="noStrike" spc="-1" dirty="0" err="1">
                <a:solidFill>
                  <a:srgbClr val="000000"/>
                </a:solidFill>
                <a:uFill>
                  <a:solidFill>
                    <a:srgbClr val="FFFFFF"/>
                  </a:solidFill>
                </a:uFill>
                <a:latin typeface="Arial"/>
                <a:ea typeface="DejaVu Sans"/>
              </a:rPr>
              <a:t>lider</a:t>
            </a:r>
            <a:r>
              <a:rPr lang="pt-BR" sz="1800" b="0" strike="noStrike" spc="-1" dirty="0">
                <a:solidFill>
                  <a:srgbClr val="000000"/>
                </a:solidFill>
                <a:uFill>
                  <a:solidFill>
                    <a:srgbClr val="FFFFFF"/>
                  </a:solidFill>
                </a:uFill>
                <a:latin typeface="Arial"/>
                <a:ea typeface="DejaVu Sans"/>
              </a:rPr>
              <a:t>.</a:t>
            </a:r>
            <a:endParaRPr lang="en-IN" sz="1800" b="0" strike="noStrike" spc="-1" dirty="0">
              <a:solidFill>
                <a:srgbClr val="000000"/>
              </a:solidFill>
              <a:uFill>
                <a:solidFill>
                  <a:srgbClr val="FFFFFF"/>
                </a:solidFill>
              </a:uFill>
              <a:latin typeface="Arial"/>
            </a:endParaRPr>
          </a:p>
        </p:txBody>
      </p:sp>
      <p:sp>
        <p:nvSpPr>
          <p:cNvPr id="108" name="CustomShape 3"/>
          <p:cNvSpPr/>
          <p:nvPr/>
        </p:nvSpPr>
        <p:spPr>
          <a:xfrm>
            <a:off x="3497600" y="1356542"/>
            <a:ext cx="519680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dirty="0">
                <a:solidFill>
                  <a:srgbClr val="000000"/>
                </a:solidFill>
                <a:uFill>
                  <a:solidFill>
                    <a:srgbClr val="FFFFFF"/>
                  </a:solidFill>
                </a:uFill>
                <a:latin typeface="Calibri"/>
                <a:ea typeface="DejaVu Sans"/>
              </a:rPr>
              <a:t>Componente</a:t>
            </a:r>
            <a:r>
              <a:rPr lang="pt-BR" sz="3200" spc="-1" dirty="0">
                <a:solidFill>
                  <a:srgbClr val="000000"/>
                </a:solidFill>
                <a:uFill>
                  <a:solidFill>
                    <a:srgbClr val="FFFFFF"/>
                  </a:solidFill>
                </a:uFill>
                <a:latin typeface="Calibri"/>
                <a:ea typeface="DejaVu Sans"/>
              </a:rPr>
              <a:t>s</a:t>
            </a:r>
            <a:r>
              <a:rPr lang="en-IN" sz="3200" spc="-1" dirty="0">
                <a:solidFill>
                  <a:srgbClr val="000000"/>
                </a:solidFill>
                <a:uFill>
                  <a:solidFill>
                    <a:srgbClr val="FFFFFF"/>
                  </a:solidFill>
                </a:uFill>
                <a:latin typeface="Calibri"/>
                <a:ea typeface="DejaVu Sans"/>
              </a:rPr>
              <a:t> </a:t>
            </a:r>
            <a:r>
              <a:rPr lang="en-IN" sz="3200" b="0" strike="noStrike" spc="-1" dirty="0">
                <a:solidFill>
                  <a:srgbClr val="000000"/>
                </a:solidFill>
                <a:uFill>
                  <a:solidFill>
                    <a:srgbClr val="FFFFFF"/>
                  </a:solidFill>
                </a:uFill>
                <a:latin typeface="Calibri"/>
                <a:ea typeface="DejaVu Sans"/>
              </a:rPr>
              <a:t>Kafka: </a:t>
            </a:r>
            <a:r>
              <a:rPr lang="pt-BR" sz="3200" b="0" strike="noStrike" spc="-1" dirty="0">
                <a:solidFill>
                  <a:srgbClr val="000000"/>
                </a:solidFill>
                <a:uFill>
                  <a:solidFill>
                    <a:srgbClr val="FFFFFF"/>
                  </a:solidFill>
                </a:uFill>
                <a:latin typeface="Calibri"/>
                <a:ea typeface="DejaVu Sans"/>
              </a:rPr>
              <a:t>Partições</a:t>
            </a:r>
            <a:r>
              <a:rPr lang="en-IN" sz="3200" b="0" strike="noStrike" spc="-1" dirty="0">
                <a:solidFill>
                  <a:srgbClr val="000000"/>
                </a:solidFill>
                <a:uFill>
                  <a:solidFill>
                    <a:srgbClr val="FFFFFF"/>
                  </a:solidFill>
                </a:uFill>
                <a:latin typeface="Calibri"/>
                <a:ea typeface="DejaVu Sans"/>
              </a:rPr>
              <a:t> </a:t>
            </a:r>
            <a:endParaRPr lang="en-IN" sz="1800" b="0" strike="noStrike" spc="-1" dirty="0">
              <a:solidFill>
                <a:srgbClr val="000000"/>
              </a:solidFill>
              <a:uFill>
                <a:solidFill>
                  <a:srgbClr val="FFFFFF"/>
                </a:solidFill>
              </a:uFill>
              <a:latin typeface="Arial"/>
            </a:endParaRPr>
          </a:p>
        </p:txBody>
      </p:sp>
      <p:pic>
        <p:nvPicPr>
          <p:cNvPr id="110" name="Picture 1"/>
          <p:cNvPicPr/>
          <p:nvPr/>
        </p:nvPicPr>
        <p:blipFill>
          <a:blip r:embed="rId2"/>
          <a:stretch/>
        </p:blipFill>
        <p:spPr>
          <a:xfrm>
            <a:off x="5911109" y="3077640"/>
            <a:ext cx="5905440" cy="3708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2"/>
          <p:cNvSpPr/>
          <p:nvPr/>
        </p:nvSpPr>
        <p:spPr>
          <a:xfrm>
            <a:off x="979787" y="2337221"/>
            <a:ext cx="10929600" cy="19870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lnSpc>
                <a:spcPct val="100000"/>
              </a:lnSpc>
              <a:buFont typeface="Arial" panose="020B0604020202020204" pitchFamily="34" charset="0"/>
              <a:buChar char="•"/>
            </a:pPr>
            <a:r>
              <a:rPr lang="pt-BR" sz="1800" b="0" strike="noStrike" spc="-1" dirty="0">
                <a:solidFill>
                  <a:srgbClr val="000000"/>
                </a:solidFill>
                <a:uFill>
                  <a:solidFill>
                    <a:srgbClr val="FFFFFF"/>
                  </a:solidFill>
                </a:uFill>
                <a:latin typeface="Arial"/>
                <a:ea typeface="DejaVu Sans"/>
              </a:rPr>
              <a:t>O cluster Kafka persiste de forma durável todos os registros publicados - tenham ou não sido consumidos - usando um período de retenção configurável. Por exemplo, se a política de retenção for definida para dois dias, nos dois dias após a publicação de um registro, ele ainda estará disponível para consumo, após 1 minuto desse tempo o mesmo será descartado para liberar espaço.</a:t>
            </a:r>
          </a:p>
          <a:p>
            <a:pPr marL="285750" indent="-285750" algn="just">
              <a:lnSpc>
                <a:spcPct val="100000"/>
              </a:lnSpc>
              <a:buFont typeface="Arial" panose="020B0604020202020204" pitchFamily="34" charset="0"/>
              <a:buChar char="•"/>
            </a:pPr>
            <a:r>
              <a:rPr lang="pt-BR" sz="1800" b="0" strike="noStrike" spc="-1" dirty="0">
                <a:solidFill>
                  <a:srgbClr val="000000"/>
                </a:solidFill>
                <a:uFill>
                  <a:solidFill>
                    <a:srgbClr val="FFFFFF"/>
                  </a:solidFill>
                </a:uFill>
                <a:latin typeface="Arial"/>
                <a:ea typeface="DejaVu Sans"/>
              </a:rPr>
              <a:t>O desempenho do Kafka é efetivamente constante em relação ao tamanho dos dados, portanto, armazenar dados por um longo tempo não é um problema. Esta é uma das maiores diferenças entre </a:t>
            </a:r>
            <a:r>
              <a:rPr lang="pt-BR" sz="1800" b="0" strike="noStrike" spc="-1" dirty="0" err="1">
                <a:solidFill>
                  <a:srgbClr val="000000"/>
                </a:solidFill>
                <a:uFill>
                  <a:solidFill>
                    <a:srgbClr val="FFFFFF"/>
                  </a:solidFill>
                </a:uFill>
                <a:latin typeface="Arial"/>
                <a:ea typeface="DejaVu Sans"/>
              </a:rPr>
              <a:t>RabbitMQ</a:t>
            </a:r>
            <a:r>
              <a:rPr lang="pt-BR" sz="1800" b="0" strike="noStrike" spc="-1" dirty="0">
                <a:solidFill>
                  <a:srgbClr val="000000"/>
                </a:solidFill>
                <a:uFill>
                  <a:solidFill>
                    <a:srgbClr val="FFFFFF"/>
                  </a:solidFill>
                </a:uFill>
                <a:latin typeface="Arial"/>
                <a:ea typeface="DejaVu Sans"/>
              </a:rPr>
              <a:t> / </a:t>
            </a:r>
            <a:r>
              <a:rPr lang="pt-BR" sz="1800" b="0" strike="noStrike" spc="-1" dirty="0" err="1">
                <a:solidFill>
                  <a:srgbClr val="000000"/>
                </a:solidFill>
                <a:uFill>
                  <a:solidFill>
                    <a:srgbClr val="FFFFFF"/>
                  </a:solidFill>
                </a:uFill>
                <a:latin typeface="Arial"/>
                <a:ea typeface="DejaVu Sans"/>
              </a:rPr>
              <a:t>ActiveMQ</a:t>
            </a:r>
            <a:r>
              <a:rPr lang="pt-BR" sz="1800" b="0" strike="noStrike" spc="-1" dirty="0">
                <a:solidFill>
                  <a:srgbClr val="000000"/>
                </a:solidFill>
                <a:uFill>
                  <a:solidFill>
                    <a:srgbClr val="FFFFFF"/>
                  </a:solidFill>
                </a:uFill>
                <a:latin typeface="Arial"/>
                <a:ea typeface="DejaVu Sans"/>
              </a:rPr>
              <a:t> e o Kafka.</a:t>
            </a:r>
            <a:endParaRPr lang="en-IN" sz="1800" b="0" strike="noStrike" spc="-1" dirty="0">
              <a:solidFill>
                <a:srgbClr val="000000"/>
              </a:solidFill>
              <a:uFill>
                <a:solidFill>
                  <a:srgbClr val="FFFFFF"/>
                </a:solidFill>
              </a:uFill>
              <a:latin typeface="Arial"/>
            </a:endParaRPr>
          </a:p>
        </p:txBody>
      </p:sp>
      <p:sp>
        <p:nvSpPr>
          <p:cNvPr id="99" name="CustomShape 3"/>
          <p:cNvSpPr/>
          <p:nvPr/>
        </p:nvSpPr>
        <p:spPr>
          <a:xfrm>
            <a:off x="4286598" y="1273705"/>
            <a:ext cx="3314929"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dirty="0">
                <a:solidFill>
                  <a:srgbClr val="000000"/>
                </a:solidFill>
                <a:uFill>
                  <a:solidFill>
                    <a:srgbClr val="FFFFFF"/>
                  </a:solidFill>
                </a:uFill>
                <a:latin typeface="Calibri"/>
                <a:ea typeface="DejaVu Sans"/>
              </a:rPr>
              <a:t>Kafka Components</a:t>
            </a:r>
            <a:endParaRPr lang="en-IN" sz="1800" b="0" strike="noStrike" spc="-1" dirty="0">
              <a:solidFill>
                <a:srgbClr val="000000"/>
              </a:solidFill>
              <a:uFill>
                <a:solidFill>
                  <a:srgbClr val="FFFFFF"/>
                </a:solidFill>
              </a:uFill>
              <a:latin typeface="Arial"/>
            </a:endParaRPr>
          </a:p>
        </p:txBody>
      </p:sp>
      <p:pic>
        <p:nvPicPr>
          <p:cNvPr id="101" name="Picture 2"/>
          <p:cNvPicPr/>
          <p:nvPr/>
        </p:nvPicPr>
        <p:blipFill>
          <a:blip r:embed="rId2"/>
          <a:stretch/>
        </p:blipFill>
        <p:spPr>
          <a:xfrm>
            <a:off x="5216315" y="4105653"/>
            <a:ext cx="4455224" cy="25765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2"/>
          <p:cNvSpPr/>
          <p:nvPr/>
        </p:nvSpPr>
        <p:spPr>
          <a:xfrm>
            <a:off x="1598621" y="2377017"/>
            <a:ext cx="7656215" cy="18984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800" b="0" strike="noStrike" spc="-1" dirty="0">
                <a:solidFill>
                  <a:srgbClr val="000000"/>
                </a:solidFill>
                <a:uFill>
                  <a:solidFill>
                    <a:srgbClr val="FFFFFF"/>
                  </a:solidFill>
                </a:uFill>
                <a:latin typeface="Calibri"/>
                <a:ea typeface="DejaVu Sans"/>
              </a:rPr>
              <a:t>Pense em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como um infinito. Um fluxo contínuo de dados em tempo real, onde os dados são pares de valores-chave.</a:t>
            </a: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Na API de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do Kafka, transforma-se e aumenta os dados.</a:t>
            </a:r>
          </a:p>
          <a:p>
            <a:pPr algn="just">
              <a:lnSpc>
                <a:spcPct val="100000"/>
              </a:lnSpc>
            </a:pPr>
            <a:endParaRPr lang="pt-BR" spc="-1" dirty="0">
              <a:solidFill>
                <a:srgbClr val="000000"/>
              </a:solidFill>
              <a:uFill>
                <a:solidFill>
                  <a:srgbClr val="FFFFFF"/>
                </a:solidFill>
              </a:uFill>
              <a:latin typeface="Calibri"/>
              <a:ea typeface="DejaVu Sans"/>
            </a:endParaRPr>
          </a:p>
          <a:p>
            <a:pPr marL="285750" indent="-285750" algn="just">
              <a:lnSpc>
                <a:spcPct val="100000"/>
              </a:lnSpc>
              <a:buFont typeface="Arial" panose="020B0604020202020204" pitchFamily="34" charset="0"/>
              <a:buChar char="•"/>
            </a:pPr>
            <a:r>
              <a:rPr lang="pt-BR" sz="1800" b="0" strike="noStrike" spc="-1" dirty="0">
                <a:solidFill>
                  <a:srgbClr val="000000"/>
                </a:solidFill>
                <a:uFill>
                  <a:solidFill>
                    <a:srgbClr val="FFFFFF"/>
                  </a:solidFill>
                </a:uFill>
                <a:latin typeface="Calibri"/>
                <a:ea typeface="DejaVu Sans"/>
              </a:rPr>
              <a:t>Suporte a processamento de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por registro com milissegundo.</a:t>
            </a:r>
            <a:endParaRPr lang="en-IN" sz="1800" b="0" strike="noStrike" spc="-1" dirty="0">
              <a:solidFill>
                <a:srgbClr val="000000"/>
              </a:solidFill>
              <a:uFill>
                <a:solidFill>
                  <a:srgbClr val="FFFFFF"/>
                </a:solidFill>
              </a:uFill>
              <a:latin typeface="Arial"/>
            </a:endParaRPr>
          </a:p>
        </p:txBody>
      </p:sp>
      <p:sp>
        <p:nvSpPr>
          <p:cNvPr id="88" name="CustomShape 3"/>
          <p:cNvSpPr/>
          <p:nvPr/>
        </p:nvSpPr>
        <p:spPr>
          <a:xfrm>
            <a:off x="1399309" y="1343568"/>
            <a:ext cx="9393382"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dirty="0" err="1">
                <a:solidFill>
                  <a:srgbClr val="000000"/>
                </a:solidFill>
                <a:uFill>
                  <a:solidFill>
                    <a:srgbClr val="FFFFFF"/>
                  </a:solidFill>
                </a:uFill>
                <a:latin typeface="Calibri"/>
                <a:ea typeface="DejaVu Sans"/>
              </a:rPr>
              <a:t>Componentes</a:t>
            </a:r>
            <a:r>
              <a:rPr lang="en-IN" sz="3200" b="0" strike="noStrike" spc="-1" dirty="0">
                <a:solidFill>
                  <a:srgbClr val="000000"/>
                </a:solidFill>
                <a:uFill>
                  <a:solidFill>
                    <a:srgbClr val="FFFFFF"/>
                  </a:solidFill>
                </a:uFill>
                <a:latin typeface="Calibri"/>
                <a:ea typeface="DejaVu Sans"/>
              </a:rPr>
              <a:t> do Kafka: O que é um stream de dados ?</a:t>
            </a:r>
            <a:endParaRPr lang="en-IN" sz="1800" b="0" strike="noStrike" spc="-1" dirty="0">
              <a:solidFill>
                <a:srgbClr val="000000"/>
              </a:solidFill>
              <a:uFill>
                <a:solidFill>
                  <a:srgbClr val="FFFFFF"/>
                </a:solidFill>
              </a:uFill>
              <a:latin typeface="Arial"/>
            </a:endParaRPr>
          </a:p>
        </p:txBody>
      </p:sp>
      <p:pic>
        <p:nvPicPr>
          <p:cNvPr id="90" name="Picture 92"/>
          <p:cNvPicPr/>
          <p:nvPr/>
        </p:nvPicPr>
        <p:blipFill>
          <a:blip r:embed="rId2"/>
          <a:stretch/>
        </p:blipFill>
        <p:spPr>
          <a:xfrm>
            <a:off x="2149091" y="4275433"/>
            <a:ext cx="7270560" cy="244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2"/>
          <p:cNvSpPr/>
          <p:nvPr/>
        </p:nvSpPr>
        <p:spPr>
          <a:xfrm>
            <a:off x="110836" y="1599341"/>
            <a:ext cx="12007273" cy="52586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buFont typeface="Arial" panose="020B0604020202020204" pitchFamily="34" charset="0"/>
              <a:buChar char="•"/>
            </a:pPr>
            <a:r>
              <a:rPr lang="en-US" sz="1600" b="1" i="0" dirty="0">
                <a:solidFill>
                  <a:srgbClr val="000000"/>
                </a:solidFill>
                <a:effectLst/>
                <a:latin typeface="inter-bold"/>
              </a:rPr>
              <a:t>Kafka Cluster:</a:t>
            </a:r>
            <a:r>
              <a:rPr lang="en-US" sz="1600" b="0" i="0" dirty="0">
                <a:solidFill>
                  <a:srgbClr val="000000"/>
                </a:solidFill>
                <a:effectLst/>
                <a:latin typeface="inter-regular"/>
              </a:rPr>
              <a:t> </a:t>
            </a:r>
            <a:r>
              <a:rPr lang="pt-BR" sz="1600" b="0" i="0" dirty="0">
                <a:solidFill>
                  <a:srgbClr val="000000"/>
                </a:solidFill>
                <a:effectLst/>
                <a:latin typeface="inter-regular"/>
              </a:rPr>
              <a:t>Um cluster Kafka é um sistema composto por diferentes brokers, tópicos e suas respectivas partições. Os dados são gravados no tópico dentro do cluster e lidos pelo próprio cluster.</a:t>
            </a:r>
          </a:p>
          <a:p>
            <a:pPr marL="285750" indent="-285750" algn="just">
              <a:buFont typeface="Arial" panose="020B0604020202020204" pitchFamily="34" charset="0"/>
              <a:buChar char="•"/>
            </a:pPr>
            <a:r>
              <a:rPr lang="en-US" sz="1600" b="1" i="0" dirty="0">
                <a:solidFill>
                  <a:srgbClr val="000000"/>
                </a:solidFill>
                <a:effectLst/>
                <a:latin typeface="inter-bold"/>
              </a:rPr>
              <a:t>Producers:</a:t>
            </a:r>
            <a:r>
              <a:rPr lang="en-US" sz="1600" b="0" i="0" dirty="0">
                <a:solidFill>
                  <a:srgbClr val="000000"/>
                </a:solidFill>
                <a:effectLst/>
                <a:latin typeface="inter-regular"/>
              </a:rPr>
              <a:t> </a:t>
            </a:r>
            <a:r>
              <a:rPr lang="pt-BR" sz="1600" b="0" i="0" dirty="0">
                <a:solidFill>
                  <a:srgbClr val="000000"/>
                </a:solidFill>
                <a:effectLst/>
                <a:latin typeface="inter-regular"/>
              </a:rPr>
              <a:t>Um produtor envia ou grava dados / mensagens no tópico dentro do cluster. Para armazenar uma grande quantidade de dados, diferentes produtores em um aplicativo enviam dados para o cluster Kafka.</a:t>
            </a:r>
          </a:p>
          <a:p>
            <a:pPr marL="285750" indent="-285750" algn="just">
              <a:buFont typeface="Arial" panose="020B0604020202020204" pitchFamily="34" charset="0"/>
              <a:buChar char="•"/>
            </a:pPr>
            <a:r>
              <a:rPr lang="en-US" sz="1600" b="1" i="0" dirty="0">
                <a:solidFill>
                  <a:srgbClr val="000000"/>
                </a:solidFill>
                <a:effectLst/>
                <a:latin typeface="inter-bold"/>
              </a:rPr>
              <a:t>Consumers:</a:t>
            </a:r>
            <a:r>
              <a:rPr lang="en-US" sz="1600" b="0" i="0" dirty="0">
                <a:solidFill>
                  <a:srgbClr val="000000"/>
                </a:solidFill>
                <a:effectLst/>
                <a:latin typeface="inter-regular"/>
              </a:rPr>
              <a:t> </a:t>
            </a:r>
            <a:r>
              <a:rPr lang="pt-BR" sz="1600" b="0" i="0" dirty="0">
                <a:solidFill>
                  <a:srgbClr val="000000"/>
                </a:solidFill>
                <a:effectLst/>
                <a:latin typeface="inter-regular"/>
              </a:rPr>
              <a:t>Consumidor é aquele que lê ou consome mensagens do cluster Kafka. Pode haver vários consumidores consumindo diferentes tipos de dados do cluster. A beleza do Kafka é que cada consumidor sabe de onde precisa consumir os dados.</a:t>
            </a:r>
          </a:p>
          <a:p>
            <a:pPr marL="285750" indent="-285750" algn="just">
              <a:buFont typeface="Arial" panose="020B0604020202020204" pitchFamily="34" charset="0"/>
              <a:buChar char="•"/>
            </a:pPr>
            <a:r>
              <a:rPr lang="en-US" sz="1600" b="1" i="0" dirty="0">
                <a:solidFill>
                  <a:srgbClr val="000000"/>
                </a:solidFill>
                <a:effectLst/>
                <a:latin typeface="inter-bold"/>
              </a:rPr>
              <a:t>Brokers:</a:t>
            </a:r>
            <a:r>
              <a:rPr lang="en-US" sz="1600" b="0" i="0" dirty="0">
                <a:solidFill>
                  <a:srgbClr val="000000"/>
                </a:solidFill>
                <a:effectLst/>
                <a:latin typeface="inter-regular"/>
              </a:rPr>
              <a:t> </a:t>
            </a:r>
            <a:r>
              <a:rPr lang="pt-BR" sz="1600" b="0" i="0" dirty="0">
                <a:solidFill>
                  <a:srgbClr val="000000"/>
                </a:solidFill>
                <a:effectLst/>
                <a:latin typeface="inter-regular"/>
              </a:rPr>
              <a:t>Um servidor Kafka é conhecido como Broker. Um Broker é uma ponte entre produtores e consumidores. Se um produtor deseja gravar dados no cluster, eles são enviados ao servidor Kafka. Todos os Brokers estão dentro do próprio cluster Kafka. Além disso, pode haver vários Brokers.</a:t>
            </a:r>
          </a:p>
          <a:p>
            <a:pPr marL="285750" indent="-285750" algn="just">
              <a:buFont typeface="Arial" panose="020B0604020202020204" pitchFamily="34" charset="0"/>
              <a:buChar char="•"/>
            </a:pPr>
            <a:r>
              <a:rPr lang="en-US" sz="1600" b="1" i="0" dirty="0">
                <a:solidFill>
                  <a:srgbClr val="000000"/>
                </a:solidFill>
                <a:effectLst/>
                <a:latin typeface="inter-bold"/>
              </a:rPr>
              <a:t>Topics:</a:t>
            </a:r>
            <a:r>
              <a:rPr lang="en-US" sz="1600" b="0" i="0" dirty="0">
                <a:solidFill>
                  <a:srgbClr val="000000"/>
                </a:solidFill>
                <a:effectLst/>
                <a:latin typeface="inter-regular"/>
              </a:rPr>
              <a:t> </a:t>
            </a:r>
            <a:r>
              <a:rPr lang="pt-BR" sz="1600" b="0" i="0" dirty="0">
                <a:solidFill>
                  <a:srgbClr val="000000"/>
                </a:solidFill>
                <a:effectLst/>
                <a:latin typeface="inter-regular"/>
              </a:rPr>
              <a:t>É um nome comum ou um título fornecido para representar um tipo semelhante de dados. No Apache Kafka, pode haver vários tópicos em um cluster. Cada tópico especifica diferentes tipos/padrões de mensagens.</a:t>
            </a:r>
          </a:p>
          <a:p>
            <a:pPr marL="285750" indent="-285750" algn="just">
              <a:buFont typeface="Arial" panose="020B0604020202020204" pitchFamily="34" charset="0"/>
              <a:buChar char="•"/>
            </a:pPr>
            <a:r>
              <a:rPr lang="en-US" sz="1600" b="1" i="0" dirty="0">
                <a:solidFill>
                  <a:srgbClr val="000000"/>
                </a:solidFill>
                <a:effectLst/>
                <a:latin typeface="inter-bold"/>
              </a:rPr>
              <a:t>Partitions:</a:t>
            </a:r>
            <a:r>
              <a:rPr lang="en-US" sz="1600" b="0" i="0" dirty="0">
                <a:solidFill>
                  <a:srgbClr val="000000"/>
                </a:solidFill>
                <a:effectLst/>
                <a:latin typeface="inter-regular"/>
              </a:rPr>
              <a:t> </a:t>
            </a:r>
            <a:r>
              <a:rPr lang="pt-BR" sz="1600" b="0" i="0" dirty="0">
                <a:solidFill>
                  <a:srgbClr val="000000"/>
                </a:solidFill>
                <a:effectLst/>
                <a:latin typeface="inter-regular"/>
              </a:rPr>
              <a:t> Os dados ou mensagens são divididos em pequenos pedaços, conhecidos como partições. Cada partição carrega dados dentro de si com um valor de offset/marcador. Os dados são sempre gravados de forma sequencial. Podemos ter um número infinito de partições com valores de offset/marcador infinitos. No entanto, não é garantido em qual partição a mensagem será gravada.</a:t>
            </a:r>
          </a:p>
          <a:p>
            <a:pPr marL="285750" indent="-285750" algn="just">
              <a:buFont typeface="Arial" panose="020B0604020202020204" pitchFamily="34" charset="0"/>
              <a:buChar char="•"/>
            </a:pPr>
            <a:r>
              <a:rPr lang="en-US" sz="1600" b="1" i="0" dirty="0" err="1">
                <a:solidFill>
                  <a:srgbClr val="000000"/>
                </a:solidFill>
                <a:effectLst/>
                <a:latin typeface="inter-bold"/>
              </a:rPr>
              <a:t>ZooKeeper</a:t>
            </a:r>
            <a:r>
              <a:rPr lang="en-US" sz="1600" b="1" i="0" dirty="0">
                <a:solidFill>
                  <a:srgbClr val="000000"/>
                </a:solidFill>
                <a:effectLst/>
                <a:latin typeface="inter-bold"/>
              </a:rPr>
              <a:t>:</a:t>
            </a:r>
            <a:r>
              <a:rPr lang="en-US" sz="1600" b="0" i="0" dirty="0">
                <a:solidFill>
                  <a:srgbClr val="000000"/>
                </a:solidFill>
                <a:effectLst/>
                <a:latin typeface="inter-regular"/>
              </a:rPr>
              <a:t> O</a:t>
            </a:r>
            <a:r>
              <a:rPr lang="pt-BR" sz="1600" b="0" i="0" dirty="0">
                <a:solidFill>
                  <a:srgbClr val="000000"/>
                </a:solidFill>
                <a:effectLst/>
                <a:latin typeface="inter-regular"/>
              </a:rPr>
              <a:t> </a:t>
            </a:r>
            <a:r>
              <a:rPr lang="pt-BR" sz="1600" b="0" i="0" dirty="0" err="1">
                <a:solidFill>
                  <a:srgbClr val="000000"/>
                </a:solidFill>
                <a:effectLst/>
                <a:latin typeface="inter-regular"/>
              </a:rPr>
              <a:t>ZooKeeper</a:t>
            </a:r>
            <a:r>
              <a:rPr lang="pt-BR" sz="1600" b="0" i="0" dirty="0">
                <a:solidFill>
                  <a:srgbClr val="000000"/>
                </a:solidFill>
                <a:effectLst/>
                <a:latin typeface="inter-regular"/>
              </a:rPr>
              <a:t> é usado para armazenar informações sobre o cluster Kafka e detalhes dos clientes consumidores. Ele gerencia Brokers mantendo uma lista deles. Além disso, um </a:t>
            </a:r>
            <a:r>
              <a:rPr lang="pt-BR" sz="1600" b="0" i="0" dirty="0" err="1">
                <a:solidFill>
                  <a:srgbClr val="000000"/>
                </a:solidFill>
                <a:effectLst/>
                <a:latin typeface="inter-regular"/>
              </a:rPr>
              <a:t>ZooKeeper</a:t>
            </a:r>
            <a:r>
              <a:rPr lang="pt-BR" sz="1600" b="0" i="0" dirty="0">
                <a:solidFill>
                  <a:srgbClr val="000000"/>
                </a:solidFill>
                <a:effectLst/>
                <a:latin typeface="inter-regular"/>
              </a:rPr>
              <a:t> é responsável por escolher um líder para as partições. Se ocorrer alguma mudança, como dados do Broker, novos tópicos, etc., o </a:t>
            </a:r>
            <a:r>
              <a:rPr lang="pt-BR" sz="1600" b="0" i="0" dirty="0" err="1">
                <a:solidFill>
                  <a:srgbClr val="000000"/>
                </a:solidFill>
                <a:effectLst/>
                <a:latin typeface="inter-regular"/>
              </a:rPr>
              <a:t>ZooKeeper</a:t>
            </a:r>
            <a:r>
              <a:rPr lang="pt-BR" sz="1600" b="0" i="0" dirty="0">
                <a:solidFill>
                  <a:srgbClr val="000000"/>
                </a:solidFill>
                <a:effectLst/>
                <a:latin typeface="inter-regular"/>
              </a:rPr>
              <a:t> enviará notificações ao Apache Kafka. Um </a:t>
            </a:r>
            <a:r>
              <a:rPr lang="pt-BR" sz="1600" b="0" i="0" dirty="0" err="1">
                <a:solidFill>
                  <a:srgbClr val="000000"/>
                </a:solidFill>
                <a:effectLst/>
                <a:latin typeface="inter-regular"/>
              </a:rPr>
              <a:t>ZooKeeper</a:t>
            </a:r>
            <a:r>
              <a:rPr lang="pt-BR" sz="1600" b="0" i="0" dirty="0">
                <a:solidFill>
                  <a:srgbClr val="000000"/>
                </a:solidFill>
                <a:effectLst/>
                <a:latin typeface="inter-regular"/>
              </a:rPr>
              <a:t> é projetado para operar com um número ímpar de servidores Kafka. </a:t>
            </a:r>
            <a:r>
              <a:rPr lang="pt-BR" sz="1600" b="0" i="0" dirty="0" err="1">
                <a:solidFill>
                  <a:srgbClr val="000000"/>
                </a:solidFill>
                <a:effectLst/>
                <a:latin typeface="inter-regular"/>
              </a:rPr>
              <a:t>Zookeeper</a:t>
            </a:r>
            <a:r>
              <a:rPr lang="pt-BR" sz="1600" b="0" i="0" dirty="0">
                <a:solidFill>
                  <a:srgbClr val="000000"/>
                </a:solidFill>
                <a:effectLst/>
                <a:latin typeface="inter-regular"/>
              </a:rPr>
              <a:t> tem um servidor líder que gerencia todas as gravações dentro do cluster, e o resto dos servidores são os seguidores que tratam de todas as leituras. No entanto, um usuário não interage diretamente com o </a:t>
            </a:r>
            <a:r>
              <a:rPr lang="pt-BR" sz="1600" b="0" i="0" dirty="0" err="1">
                <a:solidFill>
                  <a:srgbClr val="000000"/>
                </a:solidFill>
                <a:effectLst/>
                <a:latin typeface="inter-regular"/>
              </a:rPr>
              <a:t>Zookeeper</a:t>
            </a:r>
            <a:r>
              <a:rPr lang="pt-BR" sz="1600" b="0" i="0" dirty="0">
                <a:solidFill>
                  <a:srgbClr val="000000"/>
                </a:solidFill>
                <a:effectLst/>
                <a:latin typeface="inter-regular"/>
              </a:rPr>
              <a:t>, mas por meio dos Brokers Kafka. Nenhum servidor Kafka pode ser executado sem um servidor </a:t>
            </a:r>
            <a:r>
              <a:rPr lang="pt-BR" sz="1600" b="0" i="0" dirty="0" err="1">
                <a:solidFill>
                  <a:srgbClr val="000000"/>
                </a:solidFill>
                <a:effectLst/>
                <a:latin typeface="inter-regular"/>
              </a:rPr>
              <a:t>zookeeper</a:t>
            </a:r>
            <a:r>
              <a:rPr lang="pt-BR" sz="1600" b="0" i="0" dirty="0">
                <a:solidFill>
                  <a:srgbClr val="000000"/>
                </a:solidFill>
                <a:effectLst/>
                <a:latin typeface="inter-regular"/>
              </a:rPr>
              <a:t> ( até a vers</a:t>
            </a:r>
            <a:r>
              <a:rPr lang="pt-BR" sz="1600" dirty="0">
                <a:solidFill>
                  <a:srgbClr val="000000"/>
                </a:solidFill>
                <a:latin typeface="inter-regular"/>
              </a:rPr>
              <a:t>ão 2.8 do </a:t>
            </a:r>
            <a:r>
              <a:rPr lang="pt-BR" sz="1600" dirty="0" err="1">
                <a:solidFill>
                  <a:srgbClr val="000000"/>
                </a:solidFill>
                <a:latin typeface="inter-regular"/>
              </a:rPr>
              <a:t>kafka</a:t>
            </a:r>
            <a:r>
              <a:rPr lang="pt-BR" sz="1600" dirty="0">
                <a:solidFill>
                  <a:srgbClr val="000000"/>
                </a:solidFill>
                <a:latin typeface="inter-regular"/>
              </a:rPr>
              <a:t> )</a:t>
            </a:r>
            <a:r>
              <a:rPr lang="pt-BR" sz="1600" b="0" i="0" dirty="0">
                <a:solidFill>
                  <a:srgbClr val="000000"/>
                </a:solidFill>
                <a:effectLst/>
                <a:latin typeface="inter-regular"/>
              </a:rPr>
              <a:t>. É obrigatório executar o servidor </a:t>
            </a:r>
            <a:r>
              <a:rPr lang="pt-BR" sz="1600" b="0" i="0" dirty="0" err="1">
                <a:solidFill>
                  <a:srgbClr val="000000"/>
                </a:solidFill>
                <a:effectLst/>
                <a:latin typeface="inter-regular"/>
              </a:rPr>
              <a:t>zookeeper</a:t>
            </a:r>
            <a:r>
              <a:rPr lang="pt-BR" sz="1600" b="0" i="0" dirty="0">
                <a:solidFill>
                  <a:srgbClr val="000000"/>
                </a:solidFill>
                <a:effectLst/>
                <a:latin typeface="inter-regular"/>
              </a:rPr>
              <a:t>.</a:t>
            </a:r>
            <a:endParaRPr lang="en-US" sz="1600" b="0" i="0" dirty="0">
              <a:solidFill>
                <a:srgbClr val="000000"/>
              </a:solidFill>
              <a:effectLst/>
              <a:latin typeface="inter-regular"/>
            </a:endParaRPr>
          </a:p>
        </p:txBody>
      </p:sp>
      <p:sp>
        <p:nvSpPr>
          <p:cNvPr id="79" name="CustomShape 3"/>
          <p:cNvSpPr/>
          <p:nvPr/>
        </p:nvSpPr>
        <p:spPr>
          <a:xfrm>
            <a:off x="3575492" y="1025233"/>
            <a:ext cx="4774182" cy="5741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spc="-1" dirty="0">
                <a:solidFill>
                  <a:srgbClr val="000000"/>
                </a:solidFill>
                <a:uFill>
                  <a:solidFill>
                    <a:srgbClr val="FFFFFF"/>
                  </a:solidFill>
                </a:uFill>
                <a:latin typeface="Calibri"/>
                <a:ea typeface="DejaVu Sans"/>
              </a:rPr>
              <a:t>Resumo dos componentes.</a:t>
            </a:r>
            <a:endParaRPr lang="pt-B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654713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2"/>
          <p:cNvSpPr/>
          <p:nvPr/>
        </p:nvSpPr>
        <p:spPr>
          <a:xfrm>
            <a:off x="631200" y="2018477"/>
            <a:ext cx="10929600" cy="45757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pt-BR" sz="1800" b="0" strike="noStrike" spc="-1" dirty="0">
              <a:solidFill>
                <a:srgbClr val="000000"/>
              </a:solidFill>
              <a:uFill>
                <a:solidFill>
                  <a:srgbClr val="FFFFFF"/>
                </a:solidFill>
              </a:uFill>
              <a:latin typeface="Arial"/>
            </a:endParaRPr>
          </a:p>
          <a:p>
            <a:pPr algn="just">
              <a:lnSpc>
                <a:spcPct val="100000"/>
              </a:lnSpc>
            </a:pPr>
            <a:r>
              <a:rPr lang="pt-BR" b="0" i="0" dirty="0">
                <a:solidFill>
                  <a:srgbClr val="000000"/>
                </a:solidFill>
                <a:effectLst/>
                <a:latin typeface="Roboto" panose="02000000000000000000" pitchFamily="2" charset="0"/>
              </a:rPr>
              <a:t>Existem vários casos de uso do Kafka que mostram porquê realmente usamos o Apache Kafka. </a:t>
            </a:r>
          </a:p>
          <a:p>
            <a:pPr algn="just">
              <a:lnSpc>
                <a:spcPct val="100000"/>
              </a:lnSpc>
            </a:pPr>
            <a:endParaRPr lang="pt-BR" sz="1800" b="0" strike="noStrike" spc="-1" dirty="0">
              <a:solidFill>
                <a:srgbClr val="000000"/>
              </a:solidFill>
              <a:uFill>
                <a:solidFill>
                  <a:srgbClr val="FFFFFF"/>
                </a:solidFill>
              </a:uFill>
              <a:latin typeface="Arial"/>
            </a:endParaRPr>
          </a:p>
          <a:p>
            <a:pPr algn="just">
              <a:lnSpc>
                <a:spcPct val="100000"/>
              </a:lnSpc>
            </a:pPr>
            <a:r>
              <a:rPr lang="pt-BR" sz="1800" b="1" strike="noStrike" spc="-1" dirty="0">
                <a:solidFill>
                  <a:srgbClr val="000000"/>
                </a:solidFill>
                <a:uFill>
                  <a:solidFill>
                    <a:srgbClr val="FFFFFF"/>
                  </a:solidFill>
                </a:uFill>
                <a:latin typeface="Calibri"/>
                <a:ea typeface="DejaVu Sans"/>
              </a:rPr>
              <a:t>Mensageria:</a:t>
            </a: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Para uma solução de mensagens mais tradicional, o Kafka funciona bem como um substituto. Podemos dizer que o Kafka tem melhor rendimento, particionamento integrado, replicação e tolerância a falhas, o que o torna uma boa solução para aplicativos de processamento de mensagens em grande escala.</a:t>
            </a:r>
          </a:p>
          <a:p>
            <a:pPr algn="just">
              <a:lnSpc>
                <a:spcPct val="100000"/>
              </a:lnSpc>
            </a:pPr>
            <a:endParaRPr lang="pt-BR" sz="1800" b="0" strike="noStrike" spc="-1" dirty="0">
              <a:solidFill>
                <a:srgbClr val="000000"/>
              </a:solidFill>
              <a:uFill>
                <a:solidFill>
                  <a:srgbClr val="FFFFFF"/>
                </a:solidFill>
              </a:uFill>
              <a:latin typeface="Arial"/>
            </a:endParaRPr>
          </a:p>
          <a:p>
            <a:pPr algn="just">
              <a:lnSpc>
                <a:spcPct val="100000"/>
              </a:lnSpc>
            </a:pPr>
            <a:r>
              <a:rPr lang="pt-BR" sz="1800" b="1" strike="noStrike" spc="-1" dirty="0">
                <a:solidFill>
                  <a:srgbClr val="000000"/>
                </a:solidFill>
                <a:uFill>
                  <a:solidFill>
                    <a:srgbClr val="FFFFFF"/>
                  </a:solidFill>
                </a:uFill>
                <a:latin typeface="Calibri"/>
                <a:ea typeface="DejaVu Sans"/>
              </a:rPr>
              <a:t>Métricas:</a:t>
            </a: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Para dados de monitoramento operacional, o Kafka disponibiliza um bom conjunto de ferramentas. Inclui estatísticas agregadas de aplicativos distribuídos para produzir métricas centralizadas para os seus dados operacionais.</a:t>
            </a:r>
          </a:p>
          <a:p>
            <a:pPr algn="just">
              <a:lnSpc>
                <a:spcPct val="100000"/>
              </a:lnSpc>
            </a:pPr>
            <a:endParaRPr lang="pt-BR" sz="1800" b="0" strike="noStrike" spc="-1" dirty="0">
              <a:solidFill>
                <a:srgbClr val="000000"/>
              </a:solidFill>
              <a:uFill>
                <a:solidFill>
                  <a:srgbClr val="FFFFFF"/>
                </a:solidFill>
              </a:uFill>
              <a:latin typeface="Arial"/>
            </a:endParaRPr>
          </a:p>
          <a:p>
            <a:pPr algn="just">
              <a:lnSpc>
                <a:spcPct val="100000"/>
              </a:lnSpc>
            </a:pPr>
            <a:r>
              <a:rPr lang="pt-BR" sz="1800" b="1" strike="noStrike" spc="-1" dirty="0">
                <a:solidFill>
                  <a:srgbClr val="000000"/>
                </a:solidFill>
                <a:uFill>
                  <a:solidFill>
                    <a:srgbClr val="FFFFFF"/>
                  </a:solidFill>
                </a:uFill>
                <a:latin typeface="Calibri"/>
                <a:ea typeface="DejaVu Sans"/>
              </a:rPr>
              <a:t>Fornecedor de eventos</a:t>
            </a: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Uma vez que o Kafka suporta dados de logs/partições armazenados muito grandes, isso significa que o Kafka é um excelente </a:t>
            </a:r>
            <a:r>
              <a:rPr lang="pt-BR" sz="1800" b="0" strike="noStrike" spc="-1" dirty="0" err="1">
                <a:solidFill>
                  <a:srgbClr val="000000"/>
                </a:solidFill>
                <a:uFill>
                  <a:solidFill>
                    <a:srgbClr val="FFFFFF"/>
                  </a:solidFill>
                </a:uFill>
                <a:latin typeface="Calibri"/>
                <a:ea typeface="DejaVu Sans"/>
              </a:rPr>
              <a:t>back-end</a:t>
            </a:r>
            <a:r>
              <a:rPr lang="pt-BR" sz="1800" b="0" strike="noStrike" spc="-1" dirty="0">
                <a:solidFill>
                  <a:srgbClr val="000000"/>
                </a:solidFill>
                <a:uFill>
                  <a:solidFill>
                    <a:srgbClr val="FFFFFF"/>
                  </a:solidFill>
                </a:uFill>
                <a:latin typeface="Calibri"/>
                <a:ea typeface="DejaVu Sans"/>
              </a:rPr>
              <a:t> para aplicativos de origem de eventos.</a:t>
            </a:r>
            <a:endParaRPr lang="pt-BR" sz="1800" b="0" strike="noStrike" spc="-1" dirty="0">
              <a:solidFill>
                <a:srgbClr val="000000"/>
              </a:solidFill>
              <a:uFill>
                <a:solidFill>
                  <a:srgbClr val="FFFFFF"/>
                </a:solidFill>
              </a:uFill>
              <a:latin typeface="Arial"/>
            </a:endParaRPr>
          </a:p>
        </p:txBody>
      </p:sp>
      <p:sp>
        <p:nvSpPr>
          <p:cNvPr id="113" name="CustomShape 3"/>
          <p:cNvSpPr/>
          <p:nvPr/>
        </p:nvSpPr>
        <p:spPr>
          <a:xfrm>
            <a:off x="3773072" y="1306219"/>
            <a:ext cx="4645856"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a:solidFill>
                  <a:srgbClr val="000000"/>
                </a:solidFill>
                <a:uFill>
                  <a:solidFill>
                    <a:srgbClr val="FFFFFF"/>
                  </a:solidFill>
                </a:uFill>
                <a:latin typeface="Calibri"/>
                <a:ea typeface="DejaVu Sans"/>
              </a:rPr>
              <a:t>Casos de uso para o Kafka</a:t>
            </a:r>
            <a:endParaRPr lang="pt-BR"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2"/>
          <p:cNvSpPr/>
          <p:nvPr/>
        </p:nvSpPr>
        <p:spPr>
          <a:xfrm>
            <a:off x="958180" y="2174673"/>
            <a:ext cx="6661819" cy="45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Calibri"/>
                <a:ea typeface="DejaVu Sans"/>
              </a:rPr>
              <a:t>A </a:t>
            </a:r>
            <a:r>
              <a:rPr lang="en-IN" sz="1800" b="0" u="sng" strike="noStrike" spc="-1" dirty="0">
                <a:solidFill>
                  <a:srgbClr val="0000FF"/>
                </a:solidFill>
                <a:uFill>
                  <a:solidFill>
                    <a:srgbClr val="FFFFFF"/>
                  </a:solidFill>
                </a:uFill>
                <a:latin typeface="Calibri"/>
                <a:ea typeface="DejaVu Sans"/>
                <a:hlinkClick r:id="rId2"/>
              </a:rPr>
              <a:t>Producer API</a:t>
            </a:r>
            <a:r>
              <a:rPr lang="en-IN" sz="1800" b="0" strike="noStrike" spc="-1" dirty="0">
                <a:solidFill>
                  <a:srgbClr val="000000"/>
                </a:solidFill>
                <a:uFill>
                  <a:solidFill>
                    <a:srgbClr val="FFFFFF"/>
                  </a:solidFill>
                </a:uFill>
                <a:latin typeface="Calibri"/>
                <a:ea typeface="DejaVu Sans"/>
              </a:rPr>
              <a:t> </a:t>
            </a:r>
            <a:r>
              <a:rPr lang="pt-BR" sz="1800" b="0" strike="noStrike" spc="-1" dirty="0">
                <a:solidFill>
                  <a:srgbClr val="000000"/>
                </a:solidFill>
                <a:uFill>
                  <a:solidFill>
                    <a:srgbClr val="FFFFFF"/>
                  </a:solidFill>
                </a:uFill>
                <a:latin typeface="Calibri"/>
                <a:ea typeface="DejaVu Sans"/>
              </a:rPr>
              <a:t>permite que um aplicativo publique um flux/</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registros/dados para um ou mais tópicos do Kafka.</a:t>
            </a:r>
            <a:endParaRPr lang="pt-BR" spc="-1" dirty="0">
              <a:solidFill>
                <a:srgbClr val="000000"/>
              </a:solidFill>
              <a:uFill>
                <a:solidFill>
                  <a:srgbClr val="FFFFFF"/>
                </a:solidFill>
              </a:uFill>
              <a:latin typeface="Calibri"/>
              <a:ea typeface="DejaVu Sans"/>
            </a:endParaRPr>
          </a:p>
          <a:p>
            <a:pPr marL="285750" indent="-285750" algn="just">
              <a:lnSpc>
                <a:spcPct val="100000"/>
              </a:lnSpc>
              <a:buFont typeface="Arial" panose="020B0604020202020204" pitchFamily="34" charset="0"/>
              <a:buChar char="•"/>
            </a:pPr>
            <a:r>
              <a:rPr lang="en-IN" spc="-1" dirty="0">
                <a:solidFill>
                  <a:srgbClr val="000000"/>
                </a:solidFill>
                <a:uFill>
                  <a:solidFill>
                    <a:srgbClr val="FFFFFF"/>
                  </a:solidFill>
                </a:uFill>
                <a:latin typeface="Calibri"/>
                <a:ea typeface="DejaVu Sans"/>
              </a:rPr>
              <a:t>A</a:t>
            </a:r>
            <a:r>
              <a:rPr lang="en-IN" sz="1800" b="0" strike="noStrike" spc="-1" dirty="0">
                <a:solidFill>
                  <a:srgbClr val="000000"/>
                </a:solidFill>
                <a:uFill>
                  <a:solidFill>
                    <a:srgbClr val="FFFFFF"/>
                  </a:solidFill>
                </a:uFill>
                <a:latin typeface="Calibri"/>
                <a:ea typeface="DejaVu Sans"/>
              </a:rPr>
              <a:t> </a:t>
            </a:r>
            <a:r>
              <a:rPr lang="en-IN" sz="1800" b="0" u="sng" strike="noStrike" spc="-1" dirty="0">
                <a:solidFill>
                  <a:srgbClr val="0000FF"/>
                </a:solidFill>
                <a:uFill>
                  <a:solidFill>
                    <a:srgbClr val="FFFFFF"/>
                  </a:solidFill>
                </a:uFill>
                <a:latin typeface="Calibri"/>
                <a:ea typeface="DejaVu Sans"/>
                <a:hlinkClick r:id="rId3"/>
              </a:rPr>
              <a:t>Consumer API</a:t>
            </a:r>
            <a:r>
              <a:rPr lang="en-IN" sz="1800" b="0" strike="noStrike" spc="-1" dirty="0">
                <a:solidFill>
                  <a:srgbClr val="000000"/>
                </a:solidFill>
                <a:uFill>
                  <a:solidFill>
                    <a:srgbClr val="FFFFFF"/>
                  </a:solidFill>
                </a:uFill>
                <a:latin typeface="Calibri"/>
                <a:ea typeface="DejaVu Sans"/>
              </a:rPr>
              <a:t> </a:t>
            </a:r>
            <a:r>
              <a:rPr lang="pt-BR" sz="1800" b="0" strike="noStrike" spc="-1" dirty="0">
                <a:solidFill>
                  <a:srgbClr val="000000"/>
                </a:solidFill>
                <a:uFill>
                  <a:solidFill>
                    <a:srgbClr val="FFFFFF"/>
                  </a:solidFill>
                </a:uFill>
                <a:latin typeface="Calibri"/>
                <a:ea typeface="DejaVu Sans"/>
              </a:rPr>
              <a:t> permite que um aplicativo se inscreva/</a:t>
            </a:r>
            <a:r>
              <a:rPr lang="pt-BR" sz="1800" b="0" strike="noStrike" spc="-1" dirty="0" err="1">
                <a:solidFill>
                  <a:srgbClr val="000000"/>
                </a:solidFill>
                <a:uFill>
                  <a:solidFill>
                    <a:srgbClr val="FFFFFF"/>
                  </a:solidFill>
                </a:uFill>
                <a:latin typeface="Calibri"/>
                <a:ea typeface="DejaVu Sans"/>
              </a:rPr>
              <a:t>subscribe</a:t>
            </a:r>
            <a:r>
              <a:rPr lang="pt-BR" sz="1800" b="0" strike="noStrike" spc="-1" dirty="0">
                <a:solidFill>
                  <a:srgbClr val="000000"/>
                </a:solidFill>
                <a:uFill>
                  <a:solidFill>
                    <a:srgbClr val="FFFFFF"/>
                  </a:solidFill>
                </a:uFill>
                <a:latin typeface="Calibri"/>
                <a:ea typeface="DejaVu Sans"/>
              </a:rPr>
              <a:t>/consuma em um ou mais tópicos e processe o fluxo/</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registros produzidos para eles.</a:t>
            </a:r>
            <a:endParaRPr lang="en-IN" sz="1800" b="0" strike="noStrike" spc="-1" dirty="0">
              <a:solidFill>
                <a:srgbClr val="000000"/>
              </a:solidFill>
              <a:uFill>
                <a:solidFill>
                  <a:srgbClr val="FFFFFF"/>
                </a:solidFill>
              </a:uFill>
              <a:latin typeface="Arial"/>
            </a:endParaRPr>
          </a:p>
          <a:p>
            <a:pPr marL="2857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Calibri"/>
                <a:ea typeface="DejaVu Sans"/>
              </a:rPr>
              <a:t>A </a:t>
            </a:r>
            <a:r>
              <a:rPr lang="en-IN" sz="1800" b="0" u="sng" strike="noStrike" spc="-1" dirty="0">
                <a:solidFill>
                  <a:srgbClr val="0000FF"/>
                </a:solidFill>
                <a:uFill>
                  <a:solidFill>
                    <a:srgbClr val="FFFFFF"/>
                  </a:solidFill>
                </a:uFill>
                <a:latin typeface="Calibri"/>
                <a:ea typeface="DejaVu Sans"/>
                <a:hlinkClick r:id="rId4"/>
              </a:rPr>
              <a:t>Streams API</a:t>
            </a:r>
            <a:r>
              <a:rPr lang="en-IN" sz="1800" b="0" strike="noStrike" spc="-1" dirty="0">
                <a:solidFill>
                  <a:srgbClr val="000000"/>
                </a:solidFill>
                <a:uFill>
                  <a:solidFill>
                    <a:srgbClr val="FFFFFF"/>
                  </a:solidFill>
                </a:uFill>
                <a:latin typeface="Calibri"/>
                <a:ea typeface="DejaVu Sans"/>
              </a:rPr>
              <a:t> </a:t>
            </a:r>
            <a:r>
              <a:rPr lang="pt-BR" sz="1800" b="0" strike="noStrike" spc="-1" dirty="0">
                <a:solidFill>
                  <a:srgbClr val="000000"/>
                </a:solidFill>
                <a:uFill>
                  <a:solidFill>
                    <a:srgbClr val="FFFFFF"/>
                  </a:solidFill>
                </a:uFill>
                <a:latin typeface="Calibri"/>
                <a:ea typeface="DejaVu Sans"/>
              </a:rPr>
              <a:t>permite que um aplicativo atue como um processador de fluxo/</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consumindo uma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entrada de um ou mais tópicos e produzindo um fluxo/</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saída para um ou mais tópicos de saída, transformando efetivamente(em tempo de execução) as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entrada em </a:t>
            </a:r>
            <a:r>
              <a:rPr lang="pt-BR" sz="1800" b="0" strike="noStrike" spc="-1" dirty="0" err="1">
                <a:solidFill>
                  <a:srgbClr val="000000"/>
                </a:solidFill>
                <a:uFill>
                  <a:solidFill>
                    <a:srgbClr val="FFFFFF"/>
                  </a:solidFill>
                </a:uFill>
                <a:latin typeface="Calibri"/>
                <a:ea typeface="DejaVu Sans"/>
              </a:rPr>
              <a:t>stream</a:t>
            </a:r>
            <a:r>
              <a:rPr lang="pt-BR" sz="1800" b="0" strike="noStrike" spc="-1" dirty="0">
                <a:solidFill>
                  <a:srgbClr val="000000"/>
                </a:solidFill>
                <a:uFill>
                  <a:solidFill>
                    <a:srgbClr val="FFFFFF"/>
                  </a:solidFill>
                </a:uFill>
                <a:latin typeface="Calibri"/>
                <a:ea typeface="DejaVu Sans"/>
              </a:rPr>
              <a:t> de saída.</a:t>
            </a:r>
          </a:p>
          <a:p>
            <a:pPr marL="2857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Calibri"/>
                <a:ea typeface="DejaVu Sans"/>
              </a:rPr>
              <a:t>A </a:t>
            </a:r>
            <a:r>
              <a:rPr lang="en-IN" sz="1800" b="0" u="sng" strike="noStrike" spc="-1" dirty="0">
                <a:solidFill>
                  <a:srgbClr val="0000FF"/>
                </a:solidFill>
                <a:uFill>
                  <a:solidFill>
                    <a:srgbClr val="FFFFFF"/>
                  </a:solidFill>
                </a:uFill>
                <a:latin typeface="Calibri"/>
                <a:ea typeface="DejaVu Sans"/>
                <a:hlinkClick r:id="rId5"/>
              </a:rPr>
              <a:t>Connector API</a:t>
            </a:r>
            <a:r>
              <a:rPr lang="en-IN" sz="1800" b="0" strike="noStrike" spc="-1" dirty="0">
                <a:solidFill>
                  <a:srgbClr val="000000"/>
                </a:solidFill>
                <a:uFill>
                  <a:solidFill>
                    <a:srgbClr val="FFFFFF"/>
                  </a:solidFill>
                </a:uFill>
                <a:latin typeface="Calibri"/>
                <a:ea typeface="DejaVu Sans"/>
              </a:rPr>
              <a:t> </a:t>
            </a:r>
            <a:r>
              <a:rPr lang="pt-BR" sz="1800" b="0" strike="noStrike" spc="-1" dirty="0">
                <a:solidFill>
                  <a:srgbClr val="000000"/>
                </a:solidFill>
                <a:uFill>
                  <a:solidFill>
                    <a:srgbClr val="FFFFFF"/>
                  </a:solidFill>
                </a:uFill>
                <a:latin typeface="Calibri"/>
                <a:ea typeface="DejaVu Sans"/>
              </a:rPr>
              <a:t> permite a construção e execução de produtores ou consumidores reutilizáveis que conectam os tópicos do Kafka a aplicativos ou sistemas de dados existentes. Por exemplo, um conector para um banco de dados relacional pode capturar todas as alterações em uma tabela.</a:t>
            </a:r>
            <a:endParaRPr lang="en-IN" sz="1800" b="0" strike="noStrike" spc="-1" dirty="0">
              <a:solidFill>
                <a:srgbClr val="000000"/>
              </a:solidFill>
              <a:uFill>
                <a:solidFill>
                  <a:srgbClr val="FFFFFF"/>
                </a:solidFill>
              </a:uFill>
              <a:latin typeface="Arial"/>
            </a:endParaRPr>
          </a:p>
        </p:txBody>
      </p:sp>
      <p:sp>
        <p:nvSpPr>
          <p:cNvPr id="83" name="CustomShape 3"/>
          <p:cNvSpPr/>
          <p:nvPr/>
        </p:nvSpPr>
        <p:spPr>
          <a:xfrm>
            <a:off x="3419520" y="1294560"/>
            <a:ext cx="5262662"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dirty="0">
                <a:solidFill>
                  <a:srgbClr val="000000"/>
                </a:solidFill>
                <a:uFill>
                  <a:solidFill>
                    <a:srgbClr val="FFFFFF"/>
                  </a:solidFill>
                </a:uFill>
                <a:latin typeface="Calibri"/>
                <a:ea typeface="DejaVu Sans"/>
              </a:rPr>
              <a:t>API principal do Apache Kafka</a:t>
            </a:r>
            <a:endParaRPr lang="en-IN" sz="1800" b="0" strike="noStrike" spc="-1" dirty="0">
              <a:solidFill>
                <a:srgbClr val="000000"/>
              </a:solidFill>
              <a:uFill>
                <a:solidFill>
                  <a:srgbClr val="FFFFFF"/>
                </a:solidFill>
              </a:uFill>
              <a:latin typeface="Arial"/>
            </a:endParaRPr>
          </a:p>
        </p:txBody>
      </p:sp>
      <p:pic>
        <p:nvPicPr>
          <p:cNvPr id="85" name="Picture 1"/>
          <p:cNvPicPr/>
          <p:nvPr/>
        </p:nvPicPr>
        <p:blipFill>
          <a:blip r:embed="rId6"/>
          <a:stretch/>
        </p:blipFill>
        <p:spPr>
          <a:xfrm>
            <a:off x="7544400" y="2653919"/>
            <a:ext cx="4462873" cy="3571389"/>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2"/>
          <p:cNvSpPr/>
          <p:nvPr/>
        </p:nvSpPr>
        <p:spPr>
          <a:xfrm>
            <a:off x="1529552" y="2294790"/>
            <a:ext cx="9132895" cy="24003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pt-BR" sz="1500" b="1" strike="noStrike" spc="-1" dirty="0">
                <a:solidFill>
                  <a:srgbClr val="000000"/>
                </a:solidFill>
                <a:uFill>
                  <a:solidFill>
                    <a:srgbClr val="FFFFFF"/>
                  </a:solidFill>
                </a:uFill>
                <a:latin typeface="Calibri"/>
                <a:ea typeface="DejaVu Sans"/>
              </a:rPr>
              <a:t>Taxa de desempenho</a:t>
            </a:r>
          </a:p>
          <a:p>
            <a:pPr algn="just">
              <a:lnSpc>
                <a:spcPct val="100000"/>
              </a:lnSpc>
            </a:pPr>
            <a:endParaRPr lang="pt-BR" sz="1500" b="0" strike="noStrike" spc="-1" dirty="0">
              <a:solidFill>
                <a:srgbClr val="000000"/>
              </a:solidFill>
              <a:uFill>
                <a:solidFill>
                  <a:srgbClr val="FFFFFF"/>
                </a:solidFill>
              </a:uFill>
              <a:latin typeface="Arial"/>
            </a:endParaRPr>
          </a:p>
          <a:p>
            <a:pPr algn="just">
              <a:lnSpc>
                <a:spcPct val="100000"/>
              </a:lnSpc>
            </a:pPr>
            <a:r>
              <a:rPr lang="pt-BR" sz="1500" b="0" strike="noStrike" spc="-1" dirty="0">
                <a:solidFill>
                  <a:srgbClr val="000000"/>
                </a:solidFill>
                <a:uFill>
                  <a:solidFill>
                    <a:srgbClr val="FFFFFF"/>
                  </a:solidFill>
                </a:uFill>
                <a:latin typeface="Calibri"/>
                <a:ea typeface="DejaVu Sans"/>
              </a:rPr>
              <a:t>Sua taxa de desempenho é elevada, chegando a 100.000 mensagens / segundo, sem ter impacto na performance / tempo de resposta para os seus consumidores/produtores de mensagens.</a:t>
            </a:r>
          </a:p>
          <a:p>
            <a:pPr algn="just">
              <a:lnSpc>
                <a:spcPct val="100000"/>
              </a:lnSpc>
            </a:pPr>
            <a:endParaRPr lang="pt-BR" sz="1500" spc="-1" dirty="0">
              <a:solidFill>
                <a:srgbClr val="000000"/>
              </a:solidFill>
              <a:uFill>
                <a:solidFill>
                  <a:srgbClr val="FFFFFF"/>
                </a:solidFill>
              </a:uFill>
              <a:latin typeface="Calibri"/>
              <a:ea typeface="DejaVu Sans"/>
            </a:endParaRPr>
          </a:p>
          <a:p>
            <a:pPr algn="just">
              <a:lnSpc>
                <a:spcPct val="100000"/>
              </a:lnSpc>
            </a:pPr>
            <a:endParaRPr lang="pt-BR" sz="1500" spc="-1" dirty="0">
              <a:solidFill>
                <a:srgbClr val="000000"/>
              </a:solidFill>
              <a:uFill>
                <a:solidFill>
                  <a:srgbClr val="FFFFFF"/>
                </a:solidFill>
              </a:uFill>
              <a:latin typeface="Calibri"/>
              <a:ea typeface="DejaVu Sans"/>
            </a:endParaRPr>
          </a:p>
          <a:p>
            <a:pPr algn="just">
              <a:lnSpc>
                <a:spcPct val="100000"/>
              </a:lnSpc>
            </a:pPr>
            <a:r>
              <a:rPr lang="pt-BR" sz="1500" b="0" strike="noStrike" spc="-1" dirty="0">
                <a:solidFill>
                  <a:srgbClr val="000000"/>
                </a:solidFill>
                <a:uFill>
                  <a:solidFill>
                    <a:srgbClr val="FFFFFF"/>
                  </a:solidFill>
                </a:uFill>
                <a:latin typeface="Calibri"/>
                <a:ea typeface="DejaVu Sans"/>
              </a:rPr>
              <a:t>Mais testes realizados com o Kafka que demonstram </a:t>
            </a:r>
            <a:r>
              <a:rPr lang="pt-BR" sz="1500" spc="-1" dirty="0">
                <a:solidFill>
                  <a:srgbClr val="000000"/>
                </a:solidFill>
                <a:uFill>
                  <a:solidFill>
                    <a:srgbClr val="FFFFFF"/>
                  </a:solidFill>
                </a:uFill>
                <a:latin typeface="Calibri"/>
                <a:ea typeface="DejaVu Sans"/>
              </a:rPr>
              <a:t>a sua performance</a:t>
            </a:r>
            <a:r>
              <a:rPr lang="pt-BR" sz="1500" b="0" strike="noStrike" spc="-1" dirty="0">
                <a:solidFill>
                  <a:srgbClr val="000000"/>
                </a:solidFill>
                <a:uFill>
                  <a:solidFill>
                    <a:srgbClr val="FFFFFF"/>
                  </a:solidFill>
                </a:uFill>
                <a:latin typeface="Calibri"/>
                <a:ea typeface="DejaVu Sans"/>
              </a:rPr>
              <a:t>:</a:t>
            </a:r>
          </a:p>
          <a:p>
            <a:pPr algn="just">
              <a:lnSpc>
                <a:spcPct val="100000"/>
              </a:lnSpc>
            </a:pPr>
            <a:r>
              <a:rPr lang="pt-BR" sz="1500" b="0" strike="noStrike" spc="-1" dirty="0">
                <a:solidFill>
                  <a:srgbClr val="000000"/>
                </a:solidFill>
                <a:uFill>
                  <a:solidFill>
                    <a:srgbClr val="FFFFFF"/>
                  </a:solidFill>
                </a:uFill>
                <a:latin typeface="Arial"/>
                <a:hlinkClick r:id="rId2"/>
              </a:rPr>
              <a:t>https://engineering.linkedin.com/kafka/benchmarking-apache-kafka-2-million-writes-second-three-cheap-machines</a:t>
            </a:r>
            <a:endParaRPr lang="pt-BR" sz="1500" spc="-1" dirty="0">
              <a:solidFill>
                <a:srgbClr val="000000"/>
              </a:solidFill>
              <a:uFill>
                <a:solidFill>
                  <a:srgbClr val="FFFFFF"/>
                </a:solidFill>
              </a:uFill>
              <a:latin typeface="Calibri"/>
              <a:ea typeface="DejaVu Sans"/>
            </a:endParaRPr>
          </a:p>
          <a:p>
            <a:pPr>
              <a:lnSpc>
                <a:spcPct val="100000"/>
              </a:lnSpc>
            </a:pPr>
            <a:endParaRPr lang="pt-BR" sz="1500" b="0" strike="noStrike" spc="-1" dirty="0">
              <a:solidFill>
                <a:srgbClr val="000000"/>
              </a:solidFill>
              <a:uFill>
                <a:solidFill>
                  <a:srgbClr val="FFFFFF"/>
                </a:solidFill>
              </a:uFill>
              <a:latin typeface="Arial"/>
            </a:endParaRPr>
          </a:p>
          <a:p>
            <a:pPr>
              <a:lnSpc>
                <a:spcPct val="100000"/>
              </a:lnSpc>
            </a:pPr>
            <a:endParaRPr lang="pt-BR" sz="1500" b="0" strike="noStrike" spc="-1" dirty="0">
              <a:solidFill>
                <a:srgbClr val="000000"/>
              </a:solidFill>
              <a:uFill>
                <a:solidFill>
                  <a:srgbClr val="FFFFFF"/>
                </a:solidFill>
              </a:uFill>
              <a:latin typeface="Arial"/>
            </a:endParaRPr>
          </a:p>
        </p:txBody>
      </p:sp>
      <p:sp>
        <p:nvSpPr>
          <p:cNvPr id="126" name="CustomShape 3"/>
          <p:cNvSpPr/>
          <p:nvPr/>
        </p:nvSpPr>
        <p:spPr>
          <a:xfrm>
            <a:off x="4620046" y="1497843"/>
            <a:ext cx="2143468" cy="392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uFill>
                  <a:solidFill>
                    <a:srgbClr val="FFFFFF"/>
                  </a:solidFill>
                </a:uFill>
                <a:latin typeface="Arial"/>
              </a:rPr>
              <a:t>Números do Kafka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2"/>
          <p:cNvSpPr/>
          <p:nvPr/>
        </p:nvSpPr>
        <p:spPr>
          <a:xfrm>
            <a:off x="763086" y="1958674"/>
            <a:ext cx="8600722" cy="43981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400">
              <a:lnSpc>
                <a:spcPct val="100000"/>
              </a:lnSpc>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Apache Kafka</a:t>
            </a:r>
          </a:p>
          <a:p>
            <a:pPr marL="914400" lvl="1" indent="-455400">
              <a:buClr>
                <a:srgbClr val="000000"/>
              </a:buClr>
              <a:buFont typeface="Arial"/>
              <a:buChar char="•"/>
            </a:pPr>
            <a:r>
              <a:rPr lang="pt-BR" sz="28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Introdução</a:t>
            </a:r>
            <a:endParaRPr lang="pt-BR" sz="2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Sistemas de mensageria</a:t>
            </a:r>
            <a:endParaRPr lang="pt-BR" sz="2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Mensageria</a:t>
            </a:r>
            <a:endParaRPr lang="pt-BR" sz="2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Arquitetura</a:t>
            </a: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Fluxo de trabalho</a:t>
            </a: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Principais componentes</a:t>
            </a: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API</a:t>
            </a:r>
          </a:p>
          <a:p>
            <a:pPr marL="914400" lvl="1" indent="-455400">
              <a:buClr>
                <a:srgbClr val="000000"/>
              </a:buClr>
              <a:buFont typeface="Arial"/>
              <a:buChar char="•"/>
            </a:pPr>
            <a:r>
              <a:rPr lang="pt-BR" sz="2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Casos de uso</a:t>
            </a:r>
            <a:endParaRPr lang="pt-BR" sz="2800" spc="-1" dirty="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p:txBody>
      </p:sp>
      <p:sp>
        <p:nvSpPr>
          <p:cNvPr id="40" name="CustomShape 3"/>
          <p:cNvSpPr/>
          <p:nvPr/>
        </p:nvSpPr>
        <p:spPr>
          <a:xfrm>
            <a:off x="4907176" y="1382314"/>
            <a:ext cx="175488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1" strike="noStrike" spc="-1" dirty="0">
                <a:solidFill>
                  <a:srgbClr val="000000"/>
                </a:solidFill>
                <a:uFill>
                  <a:solidFill>
                    <a:srgbClr val="FFFFFF"/>
                  </a:solidFill>
                </a:uFill>
                <a:latin typeface="Calibri"/>
                <a:ea typeface="DejaVu Sans"/>
              </a:rPr>
              <a:t>EMENTA</a:t>
            </a:r>
            <a:endParaRPr lang="en-IN" sz="1800" b="0" strike="noStrike" spc="-1" dirty="0">
              <a:solidFill>
                <a:srgbClr val="000000"/>
              </a:solidFill>
              <a:uFill>
                <a:solidFill>
                  <a:srgbClr val="FFFFFF"/>
                </a:solidFill>
              </a:uFill>
              <a:latin typeface="Arial"/>
            </a:endParaRPr>
          </a:p>
        </p:txBody>
      </p:sp>
      <p:pic>
        <p:nvPicPr>
          <p:cNvPr id="8" name="Picture 10" descr="Apache Kafka in 5 Minutes. Getting Started with Apache Kafka in… | by  Mayank Gupta | TechnoFunnel | Medium">
            <a:extLst>
              <a:ext uri="{FF2B5EF4-FFF2-40B4-BE49-F238E27FC236}">
                <a16:creationId xmlns:a16="http://schemas.microsoft.com/office/drawing/2014/main" id="{D015D051-C019-4749-BB00-57516F81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8" y="82502"/>
            <a:ext cx="3194977" cy="953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2"/>
          <p:cNvSpPr/>
          <p:nvPr/>
        </p:nvSpPr>
        <p:spPr>
          <a:xfrm>
            <a:off x="942840" y="1376640"/>
            <a:ext cx="10929600" cy="3928680"/>
          </a:xfrm>
          <a:prstGeom prst="rect">
            <a:avLst/>
          </a:prstGeom>
          <a:noFill/>
          <a:ln>
            <a:noFill/>
          </a:ln>
        </p:spPr>
        <p:style>
          <a:lnRef idx="0">
            <a:scrgbClr r="0" g="0" b="0"/>
          </a:lnRef>
          <a:fillRef idx="0">
            <a:scrgbClr r="0" g="0" b="0"/>
          </a:fillRef>
          <a:effectRef idx="0">
            <a:scrgbClr r="0" g="0" b="0"/>
          </a:effectRef>
          <a:fontRef idx="minor"/>
        </p:style>
      </p:sp>
      <p:sp>
        <p:nvSpPr>
          <p:cNvPr id="117" name="CustomShape 3"/>
          <p:cNvSpPr/>
          <p:nvPr/>
        </p:nvSpPr>
        <p:spPr>
          <a:xfrm>
            <a:off x="3566160" y="119160"/>
            <a:ext cx="5352840" cy="576360"/>
          </a:xfrm>
          <a:prstGeom prst="rect">
            <a:avLst/>
          </a:prstGeom>
          <a:noFill/>
          <a:ln>
            <a:noFill/>
          </a:ln>
        </p:spPr>
        <p:style>
          <a:lnRef idx="0">
            <a:scrgbClr r="0" g="0" b="0"/>
          </a:lnRef>
          <a:fillRef idx="0">
            <a:scrgbClr r="0" g="0" b="0"/>
          </a:fillRef>
          <a:effectRef idx="0">
            <a:scrgbClr r="0" g="0" b="0"/>
          </a:effectRef>
          <a:fontRef idx="minor"/>
        </p:style>
      </p:sp>
      <p:pic>
        <p:nvPicPr>
          <p:cNvPr id="118" name="Picture 1"/>
          <p:cNvPicPr/>
          <p:nvPr/>
        </p:nvPicPr>
        <p:blipFill rotWithShape="1">
          <a:blip r:embed="rId2"/>
          <a:srcRect t="10918"/>
          <a:stretch/>
        </p:blipFill>
        <p:spPr>
          <a:xfrm>
            <a:off x="703030" y="1173309"/>
            <a:ext cx="10785939" cy="5565531"/>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3"/>
          <p:cNvSpPr/>
          <p:nvPr/>
        </p:nvSpPr>
        <p:spPr>
          <a:xfrm>
            <a:off x="3566160" y="119160"/>
            <a:ext cx="5352840" cy="576360"/>
          </a:xfrm>
          <a:prstGeom prst="rect">
            <a:avLst/>
          </a:prstGeom>
          <a:noFill/>
          <a:ln>
            <a:noFill/>
          </a:ln>
        </p:spPr>
        <p:style>
          <a:lnRef idx="0">
            <a:scrgbClr r="0" g="0" b="0"/>
          </a:lnRef>
          <a:fillRef idx="0">
            <a:scrgbClr r="0" g="0" b="0"/>
          </a:fillRef>
          <a:effectRef idx="0">
            <a:scrgbClr r="0" g="0" b="0"/>
          </a:effectRef>
          <a:fontRef idx="minor"/>
        </p:style>
      </p:sp>
      <p:pic>
        <p:nvPicPr>
          <p:cNvPr id="5122" name="Picture 2" descr="How to Use Open-Ended Survey Questions +25 Examples | SurveyLegend">
            <a:extLst>
              <a:ext uri="{FF2B5EF4-FFF2-40B4-BE49-F238E27FC236}">
                <a16:creationId xmlns:a16="http://schemas.microsoft.com/office/drawing/2014/main" id="{02B1F9C5-E98F-462A-AB69-3FDC6BF56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347" y="1566007"/>
            <a:ext cx="7039708" cy="4106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076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2"/>
          <p:cNvSpPr/>
          <p:nvPr/>
        </p:nvSpPr>
        <p:spPr>
          <a:xfrm>
            <a:off x="3341601" y="1566972"/>
            <a:ext cx="4800914" cy="6391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Introdução ao Apache Kafka</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IN"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44" name="CustomShape 3"/>
          <p:cNvSpPr/>
          <p:nvPr/>
        </p:nvSpPr>
        <p:spPr>
          <a:xfrm>
            <a:off x="631200" y="2226004"/>
            <a:ext cx="10929600" cy="43682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lnSpc>
                <a:spcPct val="100000"/>
              </a:lnSpc>
              <a:buFont typeface="Arial" panose="020B0604020202020204" pitchFamily="34" charset="0"/>
              <a:buChar char="•"/>
            </a:pP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Apache Kafka é uma solução de software baseada em um processo de streaming. É um sistema de mensagens do tipo publicação/assinatura(</a:t>
            </a:r>
            <a:r>
              <a:rPr lang="pt-BR" sz="20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publish</a:t>
            </a: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r>
              <a:rPr lang="pt-BR" sz="20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subscriber</a:t>
            </a:r>
            <a:r>
              <a:rPr lang="pt-BR" sz="2000"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que permite a troca de dados entre aplicativos e servidores.</a:t>
            </a:r>
          </a:p>
          <a:p>
            <a:pPr marL="285750" indent="-285750" algn="just">
              <a:lnSpc>
                <a:spcPct val="100000"/>
              </a:lnSpc>
              <a:buFont typeface="Arial" panose="020B0604020202020204" pitchFamily="34" charset="0"/>
              <a:buChar char="•"/>
            </a:pPr>
            <a:endParaRPr lang="en-IN" sz="2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750" indent="-285750" algn="just">
              <a:lnSpc>
                <a:spcPct val="100000"/>
              </a:lnSpc>
              <a:buFont typeface="Arial" panose="020B0604020202020204" pitchFamily="34" charset="0"/>
              <a:buChar char="•"/>
            </a:pP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Foi originalmente desenvolvido pelo LinkedIn em 2010 e, posteriormente, doado à Apache Software Foundation. Atualmente, ele é mantido pela </a:t>
            </a:r>
            <a:r>
              <a:rPr lang="pt-BR" sz="20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Confluent</a:t>
            </a: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sob a Apache Software Foundation.</a:t>
            </a:r>
            <a:b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br>
            <a:endParaRPr lang="en-IN" sz="2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750" indent="-285750" algn="just">
              <a:lnSpc>
                <a:spcPct val="100000"/>
              </a:lnSpc>
              <a:buFont typeface="Arial" panose="020B0604020202020204" pitchFamily="34" charset="0"/>
              <a:buChar char="•"/>
            </a:pP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No ano de 2011, tornou-se um projeto público ( licenciado pela Apache </a:t>
            </a:r>
            <a:r>
              <a:rPr lang="pt-BR" sz="20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License</a:t>
            </a: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b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br>
            <a:endParaRPr lang="en-IN" sz="2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285750" indent="-285750" algn="just">
              <a:lnSpc>
                <a:spcPct val="100000"/>
              </a:lnSpc>
              <a:buFont typeface="Arial" panose="020B0604020202020204" pitchFamily="34" charset="0"/>
              <a:buChar char="•"/>
            </a:pP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Funciona bem como um substituto para um barramento de mensagens mais tradicional ( IBM MQ ).</a:t>
            </a:r>
            <a:b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br>
            <a:endPar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marL="285750" indent="-285750" algn="just">
              <a:lnSpc>
                <a:spcPct val="100000"/>
              </a:lnSpc>
              <a:buFont typeface="Arial" panose="020B0604020202020204" pitchFamily="34" charset="0"/>
              <a:buChar char="•"/>
            </a:pP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Resolveu o problema letárgico na comunicação de dados entre o remetente e o destinatário(Publisher/</a:t>
            </a:r>
            <a:r>
              <a:rPr lang="pt-BR" sz="20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Subscriber</a:t>
            </a:r>
            <a:r>
              <a:rPr lang="pt-BR" sz="20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endParaRPr lang="en-IN" sz="20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2"/>
          <p:cNvSpPr/>
          <p:nvPr/>
        </p:nvSpPr>
        <p:spPr>
          <a:xfrm>
            <a:off x="784579" y="2062440"/>
            <a:ext cx="10929600" cy="338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800" b="0" strike="noStrike" spc="-1" dirty="0">
                <a:solidFill>
                  <a:srgbClr val="000000"/>
                </a:solidFill>
                <a:uFill>
                  <a:solidFill>
                    <a:srgbClr val="FFFFFF"/>
                  </a:solidFill>
                </a:uFill>
                <a:latin typeface="Calibri"/>
                <a:ea typeface="DejaVu Sans"/>
              </a:rPr>
              <a:t>Existem dois tipos de Sistemas de Mensageria:</a:t>
            </a:r>
            <a:br>
              <a:rPr lang="pt-BR" sz="1800" b="0" strike="noStrike" spc="-1" dirty="0">
                <a:solidFill>
                  <a:srgbClr val="000000"/>
                </a:solidFill>
                <a:uFill>
                  <a:solidFill>
                    <a:srgbClr val="FFFFFF"/>
                  </a:solidFill>
                </a:uFill>
                <a:latin typeface="Calibri"/>
                <a:ea typeface="DejaVu Sans"/>
              </a:rPr>
            </a:br>
            <a:r>
              <a:rPr lang="pt-BR" sz="1800" b="0" strike="noStrike" spc="-1" dirty="0">
                <a:solidFill>
                  <a:srgbClr val="000000"/>
                </a:solidFill>
                <a:uFill>
                  <a:solidFill>
                    <a:srgbClr val="FFFFFF"/>
                  </a:solidFill>
                </a:uFill>
                <a:latin typeface="Calibri"/>
                <a:ea typeface="DejaVu Sans"/>
              </a:rPr>
              <a:t>- </a:t>
            </a:r>
            <a:r>
              <a:rPr lang="pt-BR" sz="1800" b="1" strike="noStrike" spc="-1" dirty="0">
                <a:solidFill>
                  <a:srgbClr val="000000"/>
                </a:solidFill>
                <a:uFill>
                  <a:solidFill>
                    <a:srgbClr val="FFFFFF"/>
                  </a:solidFill>
                </a:uFill>
                <a:latin typeface="Calibri"/>
                <a:ea typeface="DejaVu Sans"/>
              </a:rPr>
              <a:t>Ponto-a-Ponto</a:t>
            </a:r>
            <a:br>
              <a:rPr lang="pt-BR" sz="1800" b="1" strike="noStrike" spc="-1" dirty="0">
                <a:solidFill>
                  <a:srgbClr val="000000"/>
                </a:solidFill>
                <a:uFill>
                  <a:solidFill>
                    <a:srgbClr val="FFFFFF"/>
                  </a:solidFill>
                </a:uFill>
                <a:latin typeface="Calibri"/>
                <a:ea typeface="DejaVu Sans"/>
              </a:rPr>
            </a:br>
            <a:r>
              <a:rPr lang="pt-BR" sz="1800" b="1" strike="noStrike" spc="-1" dirty="0">
                <a:solidFill>
                  <a:srgbClr val="000000"/>
                </a:solidFill>
                <a:uFill>
                  <a:solidFill>
                    <a:srgbClr val="FFFFFF"/>
                  </a:solidFill>
                </a:uFill>
                <a:latin typeface="Calibri"/>
                <a:ea typeface="DejaVu Sans"/>
              </a:rPr>
              <a:t>- Publicação (</a:t>
            </a:r>
            <a:r>
              <a:rPr lang="pt-BR" sz="1800" b="1" strike="noStrike" spc="-1" dirty="0" err="1">
                <a:solidFill>
                  <a:srgbClr val="000000"/>
                </a:solidFill>
                <a:uFill>
                  <a:solidFill>
                    <a:srgbClr val="FFFFFF"/>
                  </a:solidFill>
                </a:uFill>
                <a:latin typeface="Calibri"/>
                <a:ea typeface="DejaVu Sans"/>
              </a:rPr>
              <a:t>Publish</a:t>
            </a:r>
            <a:r>
              <a:rPr lang="pt-BR" sz="1800" b="1" strike="noStrike" spc="-1" dirty="0">
                <a:solidFill>
                  <a:srgbClr val="000000"/>
                </a:solidFill>
                <a:uFill>
                  <a:solidFill>
                    <a:srgbClr val="FFFFFF"/>
                  </a:solidFill>
                </a:uFill>
                <a:latin typeface="Calibri"/>
                <a:ea typeface="DejaVu Sans"/>
              </a:rPr>
              <a:t>) / Assinatura (</a:t>
            </a:r>
            <a:r>
              <a:rPr lang="pt-BR" sz="1800" b="1" strike="noStrike" spc="-1" dirty="0" err="1">
                <a:solidFill>
                  <a:srgbClr val="000000"/>
                </a:solidFill>
                <a:uFill>
                  <a:solidFill>
                    <a:srgbClr val="FFFFFF"/>
                  </a:solidFill>
                </a:uFill>
                <a:latin typeface="Calibri"/>
                <a:ea typeface="DejaVu Sans"/>
              </a:rPr>
              <a:t>Subscriber</a:t>
            </a:r>
            <a:r>
              <a:rPr lang="pt-BR" sz="1800" b="1" strike="noStrike" spc="-1" dirty="0">
                <a:solidFill>
                  <a:srgbClr val="000000"/>
                </a:solidFill>
                <a:uFill>
                  <a:solidFill>
                    <a:srgbClr val="FFFFFF"/>
                  </a:solidFill>
                </a:uFill>
                <a:latin typeface="Calibri"/>
                <a:ea typeface="DejaVu Sans"/>
              </a:rPr>
              <a:t>)</a:t>
            </a:r>
            <a:endParaRPr lang="pt-BR" sz="1800" b="0" strike="noStrike" spc="-1" dirty="0">
              <a:solidFill>
                <a:srgbClr val="000000"/>
              </a:solidFill>
              <a:uFill>
                <a:solidFill>
                  <a:srgbClr val="FFFFFF"/>
                </a:solidFill>
              </a:uFill>
              <a:latin typeface="Arial"/>
            </a:endParaRPr>
          </a:p>
          <a:p>
            <a:pPr>
              <a:lnSpc>
                <a:spcPct val="100000"/>
              </a:lnSpc>
            </a:pPr>
            <a:endParaRPr lang="pt-BR" sz="1800" b="0" strike="noStrike" spc="-1" dirty="0">
              <a:solidFill>
                <a:srgbClr val="000000"/>
              </a:solidFill>
              <a:uFill>
                <a:solidFill>
                  <a:srgbClr val="FFFFFF"/>
                </a:solidFill>
              </a:uFill>
              <a:latin typeface="Arial"/>
            </a:endParaRPr>
          </a:p>
          <a:p>
            <a:pPr>
              <a:lnSpc>
                <a:spcPct val="100000"/>
              </a:lnSpc>
            </a:pPr>
            <a:r>
              <a:rPr lang="pt-BR" sz="1800" b="1" strike="noStrike" spc="-1" dirty="0">
                <a:solidFill>
                  <a:srgbClr val="000000"/>
                </a:solidFill>
                <a:uFill>
                  <a:solidFill>
                    <a:srgbClr val="FFFFFF"/>
                  </a:solidFill>
                </a:uFill>
                <a:latin typeface="Calibri"/>
                <a:ea typeface="DejaVu Sans"/>
              </a:rPr>
              <a:t>1. Ponto a Ponto</a:t>
            </a: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As mensagens são mantidas em uma fila, mas uma determinada mensagem pode ser consumida por no máximo um consumidor apenas. Depois que um consumidor lê uma mensagem na fila, ela desaparece dessa fila.</a:t>
            </a:r>
            <a:br>
              <a:rPr lang="pt-BR" sz="1800" b="0" strike="noStrike" spc="-1" dirty="0">
                <a:solidFill>
                  <a:srgbClr val="000000"/>
                </a:solidFill>
                <a:uFill>
                  <a:solidFill>
                    <a:srgbClr val="FFFFFF"/>
                  </a:solidFill>
                </a:uFill>
                <a:latin typeface="Calibri"/>
                <a:ea typeface="DejaVu Sans"/>
              </a:rPr>
            </a:br>
            <a:endParaRPr lang="pt-BR" sz="1800" b="0" strike="noStrike" spc="-1" dirty="0">
              <a:solidFill>
                <a:srgbClr val="000000"/>
              </a:solidFill>
              <a:uFill>
                <a:solidFill>
                  <a:srgbClr val="FFFFFF"/>
                </a:solidFill>
              </a:uFill>
              <a:latin typeface="Arial"/>
            </a:endParaRPr>
          </a:p>
          <a:p>
            <a:pPr algn="just">
              <a:lnSpc>
                <a:spcPct val="100000"/>
              </a:lnSpc>
            </a:pPr>
            <a:r>
              <a:rPr lang="pt-BR" sz="1800" b="0" strike="noStrike" spc="-1" dirty="0">
                <a:solidFill>
                  <a:srgbClr val="000000"/>
                </a:solidFill>
                <a:uFill>
                  <a:solidFill>
                    <a:srgbClr val="FFFFFF"/>
                  </a:solidFill>
                </a:uFill>
                <a:latin typeface="Calibri"/>
                <a:ea typeface="DejaVu Sans"/>
              </a:rPr>
              <a:t>O exemplo típico desse sistema é um Sistema de Processamento Ordenado/Enfileirado, em que cada pedido será processado por um processo, mas vários processos de consumo também podem funcionar ao mesmo tempo. O diagrama a seguir descreve a estrutura:</a:t>
            </a:r>
            <a:endParaRPr lang="pt-BR" sz="1800" b="0" strike="noStrike" spc="-1" dirty="0">
              <a:solidFill>
                <a:srgbClr val="000000"/>
              </a:solidFill>
              <a:uFill>
                <a:solidFill>
                  <a:srgbClr val="FFFFFF"/>
                </a:solidFill>
              </a:uFill>
              <a:latin typeface="Arial"/>
            </a:endParaRPr>
          </a:p>
        </p:txBody>
      </p:sp>
      <p:sp>
        <p:nvSpPr>
          <p:cNvPr id="56" name="CustomShape 3"/>
          <p:cNvSpPr/>
          <p:nvPr/>
        </p:nvSpPr>
        <p:spPr>
          <a:xfrm>
            <a:off x="3963956" y="1415228"/>
            <a:ext cx="4264088" cy="6472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spc="-1" dirty="0">
                <a:solidFill>
                  <a:srgbClr val="000000"/>
                </a:solidFill>
                <a:uFill>
                  <a:solidFill>
                    <a:srgbClr val="FFFFFF"/>
                  </a:solidFill>
                </a:uFill>
                <a:latin typeface="Calibri"/>
                <a:ea typeface="DejaVu Sans"/>
              </a:rPr>
              <a:t>Sistemas de Mensageria </a:t>
            </a:r>
            <a:endParaRPr lang="pt-BR"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58" name="Picture 2"/>
          <p:cNvPicPr/>
          <p:nvPr/>
        </p:nvPicPr>
        <p:blipFill rotWithShape="1">
          <a:blip r:embed="rId2"/>
          <a:srcRect t="12741" b="17826"/>
          <a:stretch/>
        </p:blipFill>
        <p:spPr>
          <a:xfrm>
            <a:off x="2718749" y="5169876"/>
            <a:ext cx="6754502" cy="146831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2"/>
          <p:cNvSpPr/>
          <p:nvPr/>
        </p:nvSpPr>
        <p:spPr>
          <a:xfrm>
            <a:off x="942840" y="1376639"/>
            <a:ext cx="10929600" cy="40912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2. Sistema </a:t>
            </a:r>
            <a:r>
              <a:rPr lang="en-IN" sz="2200" b="1"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Publicação</a:t>
            </a:r>
            <a:r>
              <a:rPr lang="en-IN" sz="2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r>
              <a:rPr lang="en-IN" sz="2200" b="1"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Assinatura</a:t>
            </a:r>
            <a:r>
              <a:rPr lang="en-IN" sz="2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(Publish/Subscribe).</a:t>
            </a:r>
            <a:br>
              <a:rPr lang="en-IN" sz="2200" b="1"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br>
            <a:endParaRPr lang="en-IN" sz="2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gn="just">
              <a:lnSpc>
                <a:spcPct val="100000"/>
              </a:lnSpc>
            </a:pPr>
            <a:r>
              <a:rPr lang="pt-BR" sz="2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As mensagens são persistidas em um tópico. Ao contrário do sistema ponto-a-ponto, os consumidores podem se inscrever(assinar) em um ou mais tópicos e consumir todas as mensagens desse tópico. No sistema Publicação/Assinatura(</a:t>
            </a:r>
            <a:r>
              <a:rPr lang="pt-BR" sz="22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Publish-Subscriber</a:t>
            </a:r>
            <a:r>
              <a:rPr lang="pt-BR" sz="2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os produtores de mensagens são chamados de publicadores e os consumidores de mensagens são chamados de assinantes.</a:t>
            </a:r>
          </a:p>
          <a:p>
            <a:pPr algn="just">
              <a:lnSpc>
                <a:spcPct val="100000"/>
              </a:lnSpc>
            </a:pPr>
            <a:endParaRPr lang="en-IN" sz="2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gn="just">
              <a:lnSpc>
                <a:spcPct val="100000"/>
              </a:lnSpc>
            </a:pPr>
            <a:r>
              <a:rPr lang="pt-BR" sz="2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Um exemplo na vida real é o Youtube, que publica diferentes canais como, comédia, entrevista, música, etc., e qualquer pessoa pode assinar(e Ativar o Sino) seu próprio conjunto de canais e obtê-los sempre que seus canais assinados estiverem disponíveis ou lançarem algum conteúdo novo.</a:t>
            </a:r>
            <a:endParaRPr lang="en-IN" sz="22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pic>
        <p:nvPicPr>
          <p:cNvPr id="63" name="Picture 2"/>
          <p:cNvPicPr/>
          <p:nvPr/>
        </p:nvPicPr>
        <p:blipFill>
          <a:blip r:embed="rId2"/>
          <a:stretch/>
        </p:blipFill>
        <p:spPr>
          <a:xfrm>
            <a:off x="3737276" y="5222631"/>
            <a:ext cx="4465947" cy="1635369"/>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3"/>
          <p:cNvPicPr/>
          <p:nvPr/>
        </p:nvPicPr>
        <p:blipFill rotWithShape="1">
          <a:blip r:embed="rId3"/>
          <a:srcRect t="17582"/>
          <a:stretch/>
        </p:blipFill>
        <p:spPr>
          <a:xfrm>
            <a:off x="684137" y="2083776"/>
            <a:ext cx="10778189" cy="4774223"/>
          </a:xfrm>
          <a:prstGeom prst="rect">
            <a:avLst/>
          </a:prstGeom>
          <a:ln>
            <a:noFill/>
          </a:ln>
        </p:spPr>
      </p:pic>
      <p:sp>
        <p:nvSpPr>
          <p:cNvPr id="5" name="CaixaDeTexto 4">
            <a:extLst>
              <a:ext uri="{FF2B5EF4-FFF2-40B4-BE49-F238E27FC236}">
                <a16:creationId xmlns:a16="http://schemas.microsoft.com/office/drawing/2014/main" id="{12BBE60A-F169-43DB-B7CD-AE16298A5C20}"/>
              </a:ext>
            </a:extLst>
          </p:cNvPr>
          <p:cNvSpPr txBox="1"/>
          <p:nvPr/>
        </p:nvSpPr>
        <p:spPr>
          <a:xfrm>
            <a:off x="1087146" y="1468224"/>
            <a:ext cx="11354235" cy="615553"/>
          </a:xfrm>
          <a:prstGeom prst="rect">
            <a:avLst/>
          </a:prstGeom>
          <a:noFill/>
        </p:spPr>
        <p:txBody>
          <a:bodyPr wrap="square">
            <a:spAutoFit/>
          </a:bodyPr>
          <a:lstStyle/>
          <a:p>
            <a:pPr marL="1800">
              <a:lnSpc>
                <a:spcPct val="100000"/>
              </a:lnSpc>
              <a:buClr>
                <a:srgbClr val="000000"/>
              </a:buClr>
            </a:pPr>
            <a:r>
              <a:rPr lang="pt-BR" sz="34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Sistemas de mensageria complexos (Sem auxílio do Kafka)</a:t>
            </a:r>
            <a:endParaRPr lang="pt-BR" sz="34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3"/>
          <p:cNvPicPr/>
          <p:nvPr/>
        </p:nvPicPr>
        <p:blipFill rotWithShape="1">
          <a:blip r:embed="rId2"/>
          <a:srcRect t="16403"/>
          <a:stretch/>
        </p:blipFill>
        <p:spPr>
          <a:xfrm>
            <a:off x="1046532" y="2277208"/>
            <a:ext cx="10175650" cy="4580791"/>
          </a:xfrm>
          <a:prstGeom prst="rect">
            <a:avLst/>
          </a:prstGeom>
          <a:ln>
            <a:noFill/>
          </a:ln>
        </p:spPr>
      </p:pic>
      <p:sp>
        <p:nvSpPr>
          <p:cNvPr id="4" name="CaixaDeTexto 3">
            <a:extLst>
              <a:ext uri="{FF2B5EF4-FFF2-40B4-BE49-F238E27FC236}">
                <a16:creationId xmlns:a16="http://schemas.microsoft.com/office/drawing/2014/main" id="{FD3A067C-4B29-4E72-8D88-9A65B07BA333}"/>
              </a:ext>
            </a:extLst>
          </p:cNvPr>
          <p:cNvSpPr txBox="1"/>
          <p:nvPr/>
        </p:nvSpPr>
        <p:spPr>
          <a:xfrm>
            <a:off x="1197984" y="1551073"/>
            <a:ext cx="10994016" cy="615553"/>
          </a:xfrm>
          <a:prstGeom prst="rect">
            <a:avLst/>
          </a:prstGeom>
          <a:noFill/>
        </p:spPr>
        <p:txBody>
          <a:bodyPr wrap="square">
            <a:spAutoFit/>
          </a:bodyPr>
          <a:lstStyle/>
          <a:p>
            <a:pPr marL="1800">
              <a:lnSpc>
                <a:spcPct val="100000"/>
              </a:lnSpc>
              <a:buClr>
                <a:srgbClr val="000000"/>
              </a:buClr>
            </a:pPr>
            <a:r>
              <a:rPr lang="pt-BR" sz="34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Sistemas de mensageria complexos (Com auxílio do Kafka)</a:t>
            </a:r>
            <a:endParaRPr lang="pt-BR" sz="34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2"/>
          <p:cNvSpPr/>
          <p:nvPr/>
        </p:nvSpPr>
        <p:spPr>
          <a:xfrm>
            <a:off x="625666" y="2272144"/>
            <a:ext cx="11296440" cy="44807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indent="-285750" algn="just">
              <a:lnSpc>
                <a:spcPct val="100000"/>
              </a:lnSpc>
              <a:buFont typeface="Arial" panose="020B0604020202020204" pitchFamily="34" charset="0"/>
              <a:buChar char="•"/>
            </a:pPr>
            <a:r>
              <a:rPr lang="pt-BR" sz="1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Kafka é um sistema de mensagens/logs distribuído e replicado de mensagens. O Kafka não tem o conceito de fila, o que pode parecer estranho à primeira vista, já que, é usado principalmente como um sistema de mensagens. As filas(</a:t>
            </a:r>
            <a:r>
              <a:rPr lang="pt-BR" sz="1800"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queues</a:t>
            </a:r>
            <a:r>
              <a:rPr lang="pt-BR" sz="1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são sinônimos de sistemas de mensageria há muito tempo.</a:t>
            </a:r>
          </a:p>
          <a:p>
            <a:pPr marL="285750" indent="-285750" algn="just">
              <a:lnSpc>
                <a:spcPct val="100000"/>
              </a:lnSpc>
              <a:buFont typeface="Arial" panose="020B0604020202020204" pitchFamily="34" charset="0"/>
              <a:buChar char="•"/>
            </a:pPr>
            <a:endParaRPr lang="pt-BR" sz="1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marL="285750" indent="-285750" algn="just">
              <a:lnSpc>
                <a:spcPct val="100000"/>
              </a:lnSpc>
              <a:buFont typeface="Arial" panose="020B0604020202020204" pitchFamily="34" charset="0"/>
              <a:buChar char="•"/>
            </a:pPr>
            <a:r>
              <a:rPr lang="pt-BR" sz="18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Vamos analisar um pouco o “sistema de mensagens/logs distribuído e replicado de mensagens”:</a:t>
            </a:r>
          </a:p>
          <a:p>
            <a:pPr marL="742950" lvl="1" indent="-285750" algn="just">
              <a:buFont typeface="Arial" panose="020B0604020202020204" pitchFamily="34" charset="0"/>
              <a:buChar char="•"/>
            </a:pPr>
            <a:endParaRPr lang="en-IN"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marL="800100" lvl="1" indent="-342900" algn="just">
              <a:buFont typeface="+mj-lt"/>
              <a:buAutoNum type="arabicPeriod"/>
            </a:pP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Distribuído porque o Kafka é implantado como um cluster de nós, para tolerância a falhas e </a:t>
            </a:r>
            <a:r>
              <a:rPr lang="pt-BR"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escalanomento</a:t>
            </a: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t>
            </a:r>
          </a:p>
          <a:p>
            <a:pPr marL="800100" lvl="1" indent="-342900" algn="just">
              <a:buFont typeface="+mj-lt"/>
              <a:buAutoNum type="arabicPeriod"/>
            </a:pP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Replicado porque as mensagens geralmente são replicadas(</a:t>
            </a:r>
            <a:r>
              <a:rPr lang="pt-BR"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replication</a:t>
            </a: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a:t>
            </a:r>
            <a:r>
              <a:rPr lang="pt-BR"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factor</a:t>
            </a: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em vários nós/brokers(servidores).</a:t>
            </a:r>
            <a:endParaRPr lang="pt-BR" spc="-1" dirty="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marL="800100" lvl="1" indent="-342900" algn="just">
              <a:buFont typeface="+mj-lt"/>
              <a:buAutoNum type="arabicPeriod"/>
            </a:pP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O Kafka é tão poderoso em relação a performance e escalabilidade que permite você lidar com o fluxo contínuo de mensagens. </a:t>
            </a:r>
            <a:endParaRPr lang="pt-BR" spc="-1" dirty="0">
              <a:solidFill>
                <a:srgbClr val="000000"/>
              </a:solidFill>
              <a:uFill>
                <a:solidFill>
                  <a:srgbClr val="FFFFFF"/>
                </a:solidFill>
              </a:uFill>
              <a:latin typeface="Calibri" panose="020F0502020204030204" pitchFamily="34" charset="0"/>
              <a:ea typeface="DejaVu Sans"/>
              <a:cs typeface="Calibri" panose="020F0502020204030204" pitchFamily="34" charset="0"/>
            </a:endParaRPr>
          </a:p>
          <a:p>
            <a:pPr marL="800100" lvl="1" indent="-342900" algn="just">
              <a:buFont typeface="+mj-lt"/>
              <a:buAutoNum type="arabicPeriod"/>
            </a:pP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Confirmação de persistência (</a:t>
            </a:r>
            <a:r>
              <a:rPr lang="pt-BR"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commit</a:t>
            </a: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log </a:t>
            </a:r>
            <a:r>
              <a:rPr lang="pt-BR" b="0" strike="noStrike" spc="-1" dirty="0" err="1">
                <a:solidFill>
                  <a:srgbClr val="000000"/>
                </a:solidFill>
                <a:uFill>
                  <a:solidFill>
                    <a:srgbClr val="FFFFFF"/>
                  </a:solidFill>
                </a:uFill>
                <a:latin typeface="Calibri" panose="020F0502020204030204" pitchFamily="34" charset="0"/>
                <a:ea typeface="DejaVu Sans"/>
                <a:cs typeface="Calibri" panose="020F0502020204030204" pitchFamily="34" charset="0"/>
              </a:rPr>
              <a:t>ack</a:t>
            </a:r>
            <a:r>
              <a:rPr lang="pt-BR"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 já que as mensagens são armazenadas em tópicos/partições/logs. Esse conceito de partição ou log é o principal diferencial do Kafka.</a:t>
            </a:r>
            <a:endParaRPr lang="en-IN"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
        <p:nvSpPr>
          <p:cNvPr id="75" name="CustomShape 3"/>
          <p:cNvSpPr/>
          <p:nvPr/>
        </p:nvSpPr>
        <p:spPr>
          <a:xfrm>
            <a:off x="3876055" y="1546880"/>
            <a:ext cx="5027800" cy="5449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600" b="0" strike="noStrike" spc="-1" dirty="0">
                <a:solidFill>
                  <a:srgbClr val="000000"/>
                </a:solidFill>
                <a:uFill>
                  <a:solidFill>
                    <a:srgbClr val="FFFFFF"/>
                  </a:solidFill>
                </a:uFill>
                <a:latin typeface="Calibri"/>
                <a:ea typeface="DejaVu Sans"/>
              </a:rPr>
              <a:t>Arquitetura</a:t>
            </a:r>
            <a:r>
              <a:rPr lang="en-IN" sz="3600" b="0" strike="noStrike" spc="-1" dirty="0">
                <a:solidFill>
                  <a:srgbClr val="000000"/>
                </a:solidFill>
                <a:uFill>
                  <a:solidFill>
                    <a:srgbClr val="FFFFFF"/>
                  </a:solidFill>
                </a:uFill>
                <a:latin typeface="Calibri"/>
                <a:ea typeface="DejaVu Sans"/>
              </a:rPr>
              <a:t> Apache Kafka </a:t>
            </a:r>
            <a:endParaRPr lang="en-IN" sz="36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2"/>
          <p:cNvSpPr/>
          <p:nvPr/>
        </p:nvSpPr>
        <p:spPr>
          <a:xfrm>
            <a:off x="942840" y="1224000"/>
            <a:ext cx="9999720" cy="2984040"/>
          </a:xfrm>
          <a:prstGeom prst="rect">
            <a:avLst/>
          </a:prstGeom>
          <a:noFill/>
          <a:ln>
            <a:noFill/>
          </a:ln>
        </p:spPr>
        <p:style>
          <a:lnRef idx="0">
            <a:scrgbClr r="0" g="0" b="0"/>
          </a:lnRef>
          <a:fillRef idx="0">
            <a:scrgbClr r="0" g="0" b="0"/>
          </a:fillRef>
          <a:effectRef idx="0">
            <a:scrgbClr r="0" g="0" b="0"/>
          </a:effectRef>
          <a:fontRef idx="minor"/>
        </p:style>
      </p:sp>
      <p:sp>
        <p:nvSpPr>
          <p:cNvPr id="66" name="CustomShape 3"/>
          <p:cNvSpPr/>
          <p:nvPr/>
        </p:nvSpPr>
        <p:spPr>
          <a:xfrm>
            <a:off x="2333007" y="1385253"/>
            <a:ext cx="8182593" cy="6193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b="0" strike="noStrike" spc="-1" dirty="0">
                <a:solidFill>
                  <a:srgbClr val="000000"/>
                </a:solidFill>
                <a:uFill>
                  <a:solidFill>
                    <a:srgbClr val="FFFFFF"/>
                  </a:solidFill>
                </a:uFill>
                <a:latin typeface="Calibri" panose="020F0502020204030204" pitchFamily="34" charset="0"/>
                <a:ea typeface="DejaVu Sans"/>
                <a:cs typeface="Calibri" panose="020F0502020204030204" pitchFamily="34" charset="0"/>
              </a:rPr>
              <a:t>Apache Kafka como um Sistema de Mensageria</a:t>
            </a:r>
            <a:endParaRPr lang="pt-BR" sz="18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a:p>
            <a:pPr>
              <a:lnSpc>
                <a:spcPct val="100000"/>
              </a:lnSpc>
            </a:pPr>
            <a:endParaRPr lang="en-IN" sz="1800" b="0" strike="noStrike" spc="-1" dirty="0">
              <a:solidFill>
                <a:srgbClr val="000000"/>
              </a:solidFill>
              <a:uFill>
                <a:solidFill>
                  <a:srgbClr val="FFFFFF"/>
                </a:solidFill>
              </a:uFill>
              <a:latin typeface="Arial"/>
            </a:endParaRPr>
          </a:p>
        </p:txBody>
      </p:sp>
      <p:pic>
        <p:nvPicPr>
          <p:cNvPr id="4098" name="Picture 2" descr="Apache Kafka Architecture">
            <a:extLst>
              <a:ext uri="{FF2B5EF4-FFF2-40B4-BE49-F238E27FC236}">
                <a16:creationId xmlns:a16="http://schemas.microsoft.com/office/drawing/2014/main" id="{76127B80-3E97-4F2F-807A-9BBAC7A51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43" y="1909690"/>
            <a:ext cx="6185388" cy="4948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4944</TotalTime>
  <Words>2076</Words>
  <Application>Microsoft Office PowerPoint</Application>
  <PresentationFormat>Widescreen</PresentationFormat>
  <Paragraphs>115</Paragraphs>
  <Slides>21</Slides>
  <Notes>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21</vt:i4>
      </vt:variant>
    </vt:vector>
  </HeadingPairs>
  <TitlesOfParts>
    <vt:vector size="29" baseType="lpstr">
      <vt:lpstr>Arial</vt:lpstr>
      <vt:lpstr>Calibri</vt:lpstr>
      <vt:lpstr>inter-bold</vt:lpstr>
      <vt:lpstr>inter-regular</vt:lpstr>
      <vt:lpstr>Roboto</vt:lpstr>
      <vt:lpstr>Symbol</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Praveen Verma</dc:creator>
  <dc:description/>
  <cp:lastModifiedBy>Jhanssen</cp:lastModifiedBy>
  <cp:revision>74</cp:revision>
  <dcterms:created xsi:type="dcterms:W3CDTF">2020-01-23T09:45:52Z</dcterms:created>
  <dcterms:modified xsi:type="dcterms:W3CDTF">2021-10-09T21:30:05Z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HCL Technologies</vt:lpwstr>
  </property>
  <property fmtid="{D5CDD505-2E9C-101B-9397-08002B2CF9AE}" pid="4" name="ContentTypeId">
    <vt:lpwstr>0x01010053FF2BE629963646B8143994CEC43B57</vt:lpwstr>
  </property>
  <property fmtid="{D5CDD505-2E9C-101B-9397-08002B2CF9AE}" pid="5" name="HCLClassification">
    <vt:lpwstr>HCL_Cla5s_Publ1c</vt:lpwstr>
  </property>
  <property fmtid="{D5CDD505-2E9C-101B-9397-08002B2CF9AE}" pid="6" name="HCL_Cla5s_D6">
    <vt:lpwstr>False</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Notes">
    <vt:i4>0</vt:i4>
  </property>
  <property fmtid="{D5CDD505-2E9C-101B-9397-08002B2CF9AE}" pid="12" name="PresentationFormat">
    <vt:lpwstr>Widescreen</vt:lpwstr>
  </property>
  <property fmtid="{D5CDD505-2E9C-101B-9397-08002B2CF9AE}" pid="13" name="ScaleCrop">
    <vt:bool>false</vt:bool>
  </property>
  <property fmtid="{D5CDD505-2E9C-101B-9397-08002B2CF9AE}" pid="14" name="ShareDoc">
    <vt:bool>false</vt:bool>
  </property>
  <property fmtid="{D5CDD505-2E9C-101B-9397-08002B2CF9AE}" pid="15" name="Slides">
    <vt:i4>28</vt:i4>
  </property>
  <property fmtid="{D5CDD505-2E9C-101B-9397-08002B2CF9AE}" pid="16" name="TitusGUID">
    <vt:lpwstr>9e82751e-ab37-47f4-a190-32313c3f26cf</vt:lpwstr>
  </property>
</Properties>
</file>