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74" r:id="rId11"/>
    <p:sldId id="272" r:id="rId12"/>
    <p:sldId id="267" r:id="rId13"/>
    <p:sldId id="275" r:id="rId14"/>
    <p:sldId id="268" r:id="rId15"/>
    <p:sldId id="276" r:id="rId16"/>
    <p:sldId id="269" r:id="rId17"/>
    <p:sldId id="277" r:id="rId18"/>
    <p:sldId id="270" r:id="rId19"/>
    <p:sldId id="278" r:id="rId20"/>
    <p:sldId id="271" r:id="rId21"/>
    <p:sldId id="279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4F25A-94F0-4CD9-987F-3E04F70E77CD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9B7B9-035B-44AD-BE9F-BE9DA59C1F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4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Reword what</a:t>
            </a:r>
            <a:r>
              <a:rPr lang="en-US" baseline="0" dirty="0" smtClean="0"/>
              <a:t> is in 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B7B9-035B-44AD-BE9F-BE9DA59C1F4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63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B7B9-035B-44AD-BE9F-BE9DA59C1F4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0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highest frequency is at 0 because the since function is highest</a:t>
            </a:r>
            <a:r>
              <a:rPr lang="en-US" baseline="0" dirty="0" smtClean="0"/>
              <a:t> in the middle and decreases as you span out so the intensity increases.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B7B9-035B-44AD-BE9F-BE9DA59C1F4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8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Difference-</a:t>
            </a:r>
            <a:r>
              <a:rPr lang="en-US" baseline="0" dirty="0" smtClean="0"/>
              <a:t> determines if you get a good image or not. Take the value of each pixel and square it then add them up . If the number is small its good.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B7B9-035B-44AD-BE9F-BE9DA59C1F4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19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Bad resolution means you cannot discriminate the two white lines.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B7B9-035B-44AD-BE9F-BE9DA59C1F4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19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C96F427-7D2F-4079-86C9-90921849E37E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57C83EB-6BDC-44BD-B6B4-2805A4F87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96F427-7D2F-4079-86C9-90921849E37E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7C83EB-6BDC-44BD-B6B4-2805A4F87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96F427-7D2F-4079-86C9-90921849E37E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7C83EB-6BDC-44BD-B6B4-2805A4F87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96F427-7D2F-4079-86C9-90921849E37E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7C83EB-6BDC-44BD-B6B4-2805A4F87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C96F427-7D2F-4079-86C9-90921849E37E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57C83EB-6BDC-44BD-B6B4-2805A4F87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96F427-7D2F-4079-86C9-90921849E37E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57C83EB-6BDC-44BD-B6B4-2805A4F87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96F427-7D2F-4079-86C9-90921849E37E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57C83EB-6BDC-44BD-B6B4-2805A4F87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96F427-7D2F-4079-86C9-90921849E37E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7C83EB-6BDC-44BD-B6B4-2805A4F87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96F427-7D2F-4079-86C9-90921849E37E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7C83EB-6BDC-44BD-B6B4-2805A4F87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C96F427-7D2F-4079-86C9-90921849E37E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57C83EB-6BDC-44BD-B6B4-2805A4F87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C96F427-7D2F-4079-86C9-90921849E37E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57C83EB-6BDC-44BD-B6B4-2805A4F87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8C96F427-7D2F-4079-86C9-90921849E37E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757C83EB-6BDC-44BD-B6B4-2805A4F87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BMEN 4894  Biomedical Imaging Project: Fourier Reconstruction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Siheng</a:t>
            </a:r>
            <a:r>
              <a:rPr lang="en-US" dirty="0" smtClean="0"/>
              <a:t> He</a:t>
            </a:r>
          </a:p>
          <a:p>
            <a:r>
              <a:rPr lang="en-US" dirty="0" smtClean="0"/>
              <a:t>Natalie </a:t>
            </a:r>
            <a:r>
              <a:rPr lang="en-US" dirty="0" err="1" smtClean="0"/>
              <a:t>Delpratt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3200400" cy="2400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508760"/>
            <a:ext cx="3200400" cy="2400300"/>
          </a:xfrm>
          <a:prstGeom prst="rect">
            <a:avLst/>
          </a:prstGeom>
        </p:spPr>
      </p:pic>
      <p:pic>
        <p:nvPicPr>
          <p:cNvPr id="2050" name="Picture 2" descr="F:\Images\image differenc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038600"/>
            <a:ext cx="3200400" cy="233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853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686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effects of different parameters on the resultant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Projections</a:t>
            </a:r>
          </a:p>
          <a:p>
            <a:r>
              <a:rPr lang="en-US" dirty="0" smtClean="0"/>
              <a:t>Image Size</a:t>
            </a:r>
          </a:p>
          <a:p>
            <a:r>
              <a:rPr lang="en-US" dirty="0" smtClean="0"/>
              <a:t>Different Interpolation Schemes</a:t>
            </a:r>
          </a:p>
          <a:p>
            <a:r>
              <a:rPr lang="en-US" dirty="0" smtClean="0"/>
              <a:t>Noise Tolerance</a:t>
            </a:r>
          </a:p>
          <a:p>
            <a:r>
              <a:rPr lang="en-US" dirty="0" smtClean="0"/>
              <a:t>Resolution Limits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Number of Projections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number of projections pertain to the number of slices that are processed through the object.</a:t>
            </a:r>
          </a:p>
          <a:p>
            <a:r>
              <a:rPr lang="en-US" sz="2000" dirty="0" smtClean="0"/>
              <a:t>As the number of projection slices decrease, the image becomes more blurry and contain artifacts.</a:t>
            </a:r>
          </a:p>
          <a:p>
            <a:r>
              <a:rPr lang="en-US" sz="2000" dirty="0" smtClean="0"/>
              <a:t>As the number of projection slices increase, the quality of the image becomes sharper and clearer.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8" y="1752600"/>
            <a:ext cx="2103120" cy="15773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140" y="1752600"/>
            <a:ext cx="2103120" cy="15773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92" y="3733800"/>
            <a:ext cx="2103120" cy="15773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5092" y="5311140"/>
            <a:ext cx="2103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180 Projections (radon)</a:t>
            </a:r>
            <a:endParaRPr lang="en-US" sz="1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756660"/>
            <a:ext cx="2103120" cy="15773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15768" y="5311139"/>
            <a:ext cx="2130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360 Projections (radon)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368808" y="3329940"/>
            <a:ext cx="2103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45 Projections (radon)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644140" y="3329940"/>
            <a:ext cx="2103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90 Projections (radon)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0" y="3576161"/>
            <a:ext cx="3352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017616"/>
              </p:ext>
            </p:extLst>
          </p:nvPr>
        </p:nvGraphicFramePr>
        <p:xfrm>
          <a:off x="4965699" y="1752597"/>
          <a:ext cx="3873501" cy="18235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7097"/>
                <a:gridCol w="609101"/>
                <a:gridCol w="609101"/>
                <a:gridCol w="609101"/>
                <a:gridCol w="609101"/>
              </a:tblGrid>
              <a:tr h="25627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Time 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82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of Projections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DFR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iradon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DFR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iradon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975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183.3997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306.0463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0.056596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0.00537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975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149.029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112.2927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0.076795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0.011519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975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128.156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91.9267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0.13572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0.01958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975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120.2064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89.2162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0.241939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0.037494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86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Image Size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Irregular.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" name="Content Placeholder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76400"/>
            <a:ext cx="2103120" cy="1577340"/>
          </a:xfrm>
          <a:prstGeom prst="rect">
            <a:avLst/>
          </a:prstGeom>
        </p:spPr>
      </p:pic>
      <p:pic>
        <p:nvPicPr>
          <p:cNvPr id="4" name="Picture 7" descr="F:\Images\Image Size_3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676400"/>
            <a:ext cx="2103120" cy="157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F:\Images\Image Size_4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0"/>
            <a:ext cx="2103120" cy="157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F:\Images\Image Size_50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31336"/>
            <a:ext cx="2103120" cy="157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1000" y="3253740"/>
            <a:ext cx="2103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201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743200" y="3253740"/>
            <a:ext cx="2103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301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5387340"/>
            <a:ext cx="2103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401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743200" y="5408676"/>
            <a:ext cx="2103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501</a:t>
            </a:r>
            <a:endParaRPr lang="en-US" sz="10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103493"/>
              </p:ext>
            </p:extLst>
          </p:nvPr>
        </p:nvGraphicFramePr>
        <p:xfrm>
          <a:off x="4953000" y="1697734"/>
          <a:ext cx="3873501" cy="18022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7097"/>
                <a:gridCol w="609101"/>
                <a:gridCol w="609101"/>
                <a:gridCol w="609101"/>
                <a:gridCol w="609101"/>
              </a:tblGrid>
              <a:tr h="26544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Time 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Image Size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DFR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iradon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DFR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iradon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94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142.0425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91.9267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2.463262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0.02418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94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159.7715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67.35353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5.502602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0.03624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94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96.00835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57.83848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10.39842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0.063486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94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101.2656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56.43682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16.33764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0.109589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953000" y="3499961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SSE normalized according to Image Size.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37692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Different Interpolation Schemes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Nearest Point Method- will cause a lot of artifacts and give very high contrast.</a:t>
            </a:r>
          </a:p>
          <a:p>
            <a:r>
              <a:rPr lang="en-US" dirty="0" smtClean="0"/>
              <a:t>Linear Method- will create clear images and take a short amount of time to compute.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" name="Content Placeholder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2590"/>
            <a:ext cx="2103120" cy="15773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920" y="1665732"/>
            <a:ext cx="2103120" cy="1577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73791"/>
            <a:ext cx="2103120" cy="15773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3249930"/>
            <a:ext cx="2103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Linear (radon)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2819400" y="3249930"/>
            <a:ext cx="2103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Nearest (radon)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5251131"/>
            <a:ext cx="2103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Cubic (radon)</a:t>
            </a:r>
            <a:endParaRPr lang="en-US" sz="1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047879"/>
              </p:ext>
            </p:extLst>
          </p:nvPr>
        </p:nvGraphicFramePr>
        <p:xfrm>
          <a:off x="5029198" y="1672590"/>
          <a:ext cx="3886201" cy="1823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1809"/>
                <a:gridCol w="611098"/>
                <a:gridCol w="611098"/>
                <a:gridCol w="611098"/>
                <a:gridCol w="611098"/>
              </a:tblGrid>
              <a:tr h="34399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Time 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9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Interpolation Scheme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DFR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iradon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DFR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iradon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69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Nearest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291.1311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91.9267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0.135518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0.018948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9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Linear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128.156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0.128465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9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Cubic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109.2783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0.140448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029200" y="3496151"/>
                <a:ext cx="3886200" cy="315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/>
                      </a:rPr>
                      <m:t>𝑆𝑁𝑅</m:t>
                    </m:r>
                    <m:r>
                      <a:rPr lang="en-US" sz="10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/>
                          </a:rPr>
                          <m:t>𝑑𝐵</m:t>
                        </m:r>
                      </m:e>
                    </m:d>
                    <m:r>
                      <a:rPr lang="en-US" sz="1000" b="0" i="1" smtClean="0">
                        <a:latin typeface="Cambria Math"/>
                      </a:rPr>
                      <m:t>=20</m:t>
                    </m:r>
                    <m:sSub>
                      <m:sSub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1000" b="0" i="1" smtClean="0">
                            <a:latin typeface="Cambria Math"/>
                          </a:rPr>
                          <m:t>10 </m:t>
                        </m:r>
                      </m:sub>
                    </m:sSub>
                    <m:f>
                      <m:f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000" b="0" i="1" smtClean="0">
                            <a:latin typeface="Cambria Math"/>
                          </a:rPr>
                          <m:t>𝑠𝑖𝑔𝑛𝑎𝑙</m:t>
                        </m:r>
                      </m:num>
                      <m:den>
                        <m:r>
                          <a:rPr lang="en-US" sz="1000" b="0" i="1" smtClean="0">
                            <a:latin typeface="Cambria Math"/>
                          </a:rPr>
                          <m:t>𝑛𝑜𝑖𝑠𝑒</m:t>
                        </m:r>
                        <m:r>
                          <a:rPr lang="en-US" sz="1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000" b="0" i="1" smtClean="0">
                            <a:latin typeface="Cambria Math"/>
                          </a:rPr>
                          <m:t>𝑣𝑎𝑟𝑖𝑎𝑖𝑜𝑛</m:t>
                        </m:r>
                      </m:den>
                    </m:f>
                  </m:oMath>
                </a14:m>
                <a:r>
                  <a:rPr lang="en-US" sz="1000" dirty="0" smtClean="0"/>
                  <a:t>  </a:t>
                </a:r>
                <a:endParaRPr lang="en-US" sz="1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496151"/>
                <a:ext cx="3886200" cy="31540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944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Noise Tolerance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Noise was added right after the radon transform to see how it would affect the data.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17720" y="6391656"/>
            <a:ext cx="1402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SNR </a:t>
            </a:r>
            <a:r>
              <a:rPr lang="en-US" sz="1000" dirty="0" err="1" smtClean="0"/>
              <a:t>Inf</a:t>
            </a:r>
            <a:r>
              <a:rPr lang="en-US" sz="1000" dirty="0" smtClean="0"/>
              <a:t> (radon)</a:t>
            </a:r>
            <a:endParaRPr lang="en-US" sz="1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52600"/>
            <a:ext cx="2103120" cy="1577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752600"/>
            <a:ext cx="2103120" cy="15773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4" y="3756660"/>
            <a:ext cx="2103120" cy="15773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756660"/>
            <a:ext cx="2103120" cy="15773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6720" y="3329940"/>
            <a:ext cx="1554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SNR 20dB ( radon)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2667000" y="3329940"/>
            <a:ext cx="1554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SNR 40dB (radon)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44424" y="5334000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SNR 60dB (radon)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667000" y="5334000"/>
            <a:ext cx="1402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SNR </a:t>
            </a:r>
            <a:r>
              <a:rPr lang="en-US" sz="1000" dirty="0" err="1" smtClean="0"/>
              <a:t>Inf</a:t>
            </a:r>
            <a:r>
              <a:rPr lang="en-US" sz="1000" dirty="0" smtClean="0"/>
              <a:t> (radon)</a:t>
            </a:r>
            <a:endParaRPr lang="en-US" sz="10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116323"/>
              </p:ext>
            </p:extLst>
          </p:nvPr>
        </p:nvGraphicFramePr>
        <p:xfrm>
          <a:off x="4953000" y="1752600"/>
          <a:ext cx="3873501" cy="17004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7097"/>
                <a:gridCol w="609101"/>
                <a:gridCol w="609101"/>
                <a:gridCol w="609101"/>
                <a:gridCol w="609101"/>
              </a:tblGrid>
              <a:tr h="28340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Time 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3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Noise Level / SNRdB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DFR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iradon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DFR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iradon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3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noise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128.156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91.9267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0.137809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0.043952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3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128.1875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91.94332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3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132.0015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94.53649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0.143402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0.025843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3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494.1461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345.8584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0.133453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0.025429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76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Main Method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35000" y="1603375"/>
            <a:ext cx="23399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FAFF54"/>
                </a:solidFill>
                <a:latin typeface="Arial" charset="0"/>
              </a:rPr>
              <a:t>Object Space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FAFF54"/>
                </a:solidFill>
                <a:latin typeface="Arial" charset="0"/>
              </a:rPr>
              <a:t> </a:t>
            </a:r>
            <a:r>
              <a:rPr lang="en-US" sz="2400" b="1">
                <a:solidFill>
                  <a:srgbClr val="FAFF54"/>
                </a:solidFill>
                <a:latin typeface="Symbol" pitchFamily="18" charset="2"/>
              </a:rPr>
              <a:t>m</a:t>
            </a:r>
            <a:r>
              <a:rPr lang="en-US" sz="2400" b="1">
                <a:solidFill>
                  <a:srgbClr val="FAFF54"/>
                </a:solidFill>
                <a:latin typeface="Arial" charset="0"/>
              </a:rPr>
              <a:t>(x,y)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83200" y="1450975"/>
            <a:ext cx="35179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FAFF54"/>
                </a:solidFill>
                <a:latin typeface="Arial" charset="0"/>
              </a:rPr>
              <a:t>2 Dimensional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FAFF54"/>
                </a:solidFill>
                <a:latin typeface="Arial" charset="0"/>
              </a:rPr>
              <a:t>Fourier-Object Space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FAFF54"/>
                </a:solidFill>
                <a:latin typeface="Arial" charset="0"/>
              </a:rPr>
              <a:t>F(</a:t>
            </a:r>
            <a:r>
              <a:rPr lang="en-US" sz="2400" b="1">
                <a:solidFill>
                  <a:srgbClr val="FAFF54"/>
                </a:solidFill>
                <a:latin typeface="Symbol" pitchFamily="18" charset="2"/>
              </a:rPr>
              <a:t></a:t>
            </a:r>
            <a:r>
              <a:rPr lang="en-US" sz="2400" b="1" baseline="-25000">
                <a:solidFill>
                  <a:srgbClr val="FAFF54"/>
                </a:solidFill>
                <a:latin typeface="Arial" charset="0"/>
              </a:rPr>
              <a:t>x</a:t>
            </a:r>
            <a:r>
              <a:rPr lang="en-US" sz="2400" b="1">
                <a:solidFill>
                  <a:srgbClr val="FAFF54"/>
                </a:solidFill>
                <a:latin typeface="Arial" charset="0"/>
              </a:rPr>
              <a:t>,</a:t>
            </a:r>
            <a:r>
              <a:rPr lang="en-US" sz="2400" b="1">
                <a:solidFill>
                  <a:srgbClr val="FAFF54"/>
                </a:solidFill>
                <a:latin typeface="Symbol" pitchFamily="18" charset="2"/>
              </a:rPr>
              <a:t></a:t>
            </a:r>
            <a:r>
              <a:rPr lang="en-US" sz="2400" b="1" baseline="-25000">
                <a:solidFill>
                  <a:srgbClr val="FAFF54"/>
                </a:solidFill>
                <a:latin typeface="Arial" charset="0"/>
              </a:rPr>
              <a:t>y</a:t>
            </a:r>
            <a:r>
              <a:rPr lang="en-US" sz="2400" b="1">
                <a:solidFill>
                  <a:srgbClr val="FAFF54"/>
                </a:solidFill>
                <a:latin typeface="Arial" charset="0"/>
              </a:rPr>
              <a:t>) = FT(</a:t>
            </a:r>
            <a:r>
              <a:rPr lang="en-US" sz="2400" b="1">
                <a:solidFill>
                  <a:srgbClr val="FAFF54"/>
                </a:solidFill>
                <a:latin typeface="Symbol" pitchFamily="18" charset="2"/>
              </a:rPr>
              <a:t>m</a:t>
            </a:r>
            <a:r>
              <a:rPr lang="en-US" sz="2400" b="1">
                <a:solidFill>
                  <a:srgbClr val="FAFF54"/>
                </a:solidFill>
                <a:latin typeface="Arial" charset="0"/>
              </a:rPr>
              <a:t>(x,y))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84200" y="5375275"/>
            <a:ext cx="23399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FAFF54"/>
                </a:solidFill>
                <a:latin typeface="Arial" charset="0"/>
              </a:rPr>
              <a:t>Radon Space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FAFF54"/>
                </a:solidFill>
                <a:latin typeface="Arial" charset="0"/>
              </a:rPr>
              <a:t> g(s,</a:t>
            </a:r>
            <a:r>
              <a:rPr lang="en-US" sz="2400" b="1">
                <a:solidFill>
                  <a:srgbClr val="FAFF54"/>
                </a:solidFill>
                <a:latin typeface="Symbol" pitchFamily="18" charset="2"/>
              </a:rPr>
              <a:t></a:t>
            </a:r>
            <a:r>
              <a:rPr lang="en-US" sz="2400" b="1">
                <a:solidFill>
                  <a:srgbClr val="FAFF54"/>
                </a:solidFill>
                <a:latin typeface="Arial" charset="0"/>
              </a:rPr>
              <a:t>) 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143500" y="5146675"/>
            <a:ext cx="37338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FAFF54"/>
                </a:solidFill>
                <a:latin typeface="Arial" charset="0"/>
              </a:rPr>
              <a:t>1 Dimensional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FAFF54"/>
                </a:solidFill>
                <a:latin typeface="Arial" charset="0"/>
              </a:rPr>
              <a:t>Fourier-Radon Space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FAFF54"/>
                </a:solidFill>
                <a:latin typeface="Arial" charset="0"/>
              </a:rPr>
              <a:t>G(</a:t>
            </a:r>
            <a:r>
              <a:rPr lang="en-US" sz="2400" b="1">
                <a:solidFill>
                  <a:srgbClr val="FAFF54"/>
                </a:solidFill>
                <a:latin typeface="Symbol" pitchFamily="18" charset="2"/>
              </a:rPr>
              <a:t></a:t>
            </a:r>
            <a:r>
              <a:rPr lang="en-US" sz="2400" b="1" baseline="-25000">
                <a:solidFill>
                  <a:srgbClr val="FAFF54"/>
                </a:solidFill>
                <a:latin typeface="Arial" charset="0"/>
              </a:rPr>
              <a:t>s</a:t>
            </a:r>
            <a:r>
              <a:rPr lang="en-US" sz="2400" b="1">
                <a:solidFill>
                  <a:srgbClr val="FAFF54"/>
                </a:solidFill>
                <a:latin typeface="Arial" charset="0"/>
              </a:rPr>
              <a:t>, </a:t>
            </a:r>
            <a:r>
              <a:rPr lang="en-US" sz="2400" b="1">
                <a:solidFill>
                  <a:srgbClr val="FAFF54"/>
                </a:solidFill>
                <a:latin typeface="Symbol" pitchFamily="18" charset="2"/>
              </a:rPr>
              <a:t></a:t>
            </a:r>
            <a:r>
              <a:rPr lang="en-US" sz="2400" b="1">
                <a:solidFill>
                  <a:srgbClr val="FAFF54"/>
                </a:solidFill>
                <a:latin typeface="Arial" charset="0"/>
              </a:rPr>
              <a:t>) = FT(g(s))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96900" y="1422400"/>
            <a:ext cx="2451100" cy="1092200"/>
          </a:xfrm>
          <a:prstGeom prst="rect">
            <a:avLst/>
          </a:prstGeom>
          <a:noFill/>
          <a:ln w="38100">
            <a:solidFill>
              <a:srgbClr val="FAFF5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96900" y="5168900"/>
            <a:ext cx="2451100" cy="1092200"/>
          </a:xfrm>
          <a:prstGeom prst="rect">
            <a:avLst/>
          </a:prstGeom>
          <a:noFill/>
          <a:ln w="38100">
            <a:solidFill>
              <a:srgbClr val="FAFF5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283200" y="1397000"/>
            <a:ext cx="3454400" cy="1282700"/>
          </a:xfrm>
          <a:prstGeom prst="rect">
            <a:avLst/>
          </a:prstGeom>
          <a:noFill/>
          <a:ln w="38100">
            <a:solidFill>
              <a:srgbClr val="FAFF5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295900" y="5054600"/>
            <a:ext cx="3454400" cy="1282700"/>
          </a:xfrm>
          <a:prstGeom prst="rect">
            <a:avLst/>
          </a:prstGeom>
          <a:noFill/>
          <a:ln w="38100">
            <a:solidFill>
              <a:srgbClr val="FAFF5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469900" y="2590800"/>
            <a:ext cx="2682875" cy="2476500"/>
            <a:chOff x="472" y="1632"/>
            <a:chExt cx="1690" cy="1560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272" y="1632"/>
              <a:ext cx="8" cy="156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472" y="2026"/>
              <a:ext cx="1690" cy="576"/>
            </a:xfrm>
            <a:prstGeom prst="rect">
              <a:avLst/>
            </a:prstGeom>
            <a:solidFill>
              <a:srgbClr val="3333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b="1">
                  <a:solidFill>
                    <a:schemeClr val="bg1"/>
                  </a:solidFill>
                  <a:latin typeface="Arial" charset="0"/>
                </a:rPr>
                <a:t>X-ray absorption measurements yield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b="1">
                  <a:solidFill>
                    <a:schemeClr val="bg1"/>
                  </a:solidFill>
                  <a:latin typeface="Arial" charset="0"/>
                </a:rPr>
                <a:t>Radon Transform</a:t>
              </a:r>
              <a:endParaRPr lang="en-US" sz="2400" b="1">
                <a:solidFill>
                  <a:srgbClr val="FF0000"/>
                </a:solidFill>
                <a:latin typeface="Arial" charset="0"/>
              </a:endParaRPr>
            </a:p>
          </p:txBody>
        </p:sp>
      </p:grp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3175000" y="5286375"/>
            <a:ext cx="1943100" cy="914400"/>
            <a:chOff x="2000" y="3330"/>
            <a:chExt cx="1224" cy="576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2000" y="3624"/>
              <a:ext cx="1224" cy="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168" y="3330"/>
              <a:ext cx="882" cy="576"/>
            </a:xfrm>
            <a:prstGeom prst="rect">
              <a:avLst/>
            </a:prstGeom>
            <a:solidFill>
              <a:srgbClr val="3333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b="1">
                  <a:solidFill>
                    <a:schemeClr val="bg1"/>
                  </a:solidFill>
                  <a:latin typeface="Arial" charset="0"/>
                </a:rPr>
                <a:t>1-D Fourier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b="1">
                  <a:solidFill>
                    <a:schemeClr val="bg1"/>
                  </a:solidFill>
                  <a:latin typeface="Arial" charset="0"/>
                </a:rPr>
                <a:t>Transform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b="1">
                  <a:solidFill>
                    <a:schemeClr val="bg1"/>
                  </a:solidFill>
                  <a:latin typeface="Arial" charset="0"/>
                </a:rPr>
                <a:t>FT(g(s))</a:t>
              </a:r>
              <a:endParaRPr lang="en-US" sz="2400" b="1">
                <a:solidFill>
                  <a:srgbClr val="FF0000"/>
                </a:solidFill>
                <a:latin typeface="Arial" charset="0"/>
              </a:endParaRPr>
            </a:p>
          </p:txBody>
        </p:sp>
      </p:grpSp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5448300" y="2832100"/>
            <a:ext cx="3136900" cy="2082800"/>
            <a:chOff x="3432" y="1784"/>
            <a:chExt cx="1976" cy="1312"/>
          </a:xfrm>
        </p:grpSpPr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4395" y="1784"/>
              <a:ext cx="8" cy="131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stealth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3432" y="2136"/>
              <a:ext cx="1976" cy="614"/>
            </a:xfrm>
            <a:prstGeom prst="rect">
              <a:avLst/>
            </a:prstGeom>
            <a:solidFill>
              <a:srgbClr val="3333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b="1" dirty="0">
                  <a:solidFill>
                    <a:schemeClr val="bg1"/>
                  </a:solidFill>
                  <a:latin typeface="Arial" charset="0"/>
                </a:rPr>
                <a:t>Many slices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b="1" dirty="0">
                  <a:solidFill>
                    <a:schemeClr val="bg1"/>
                  </a:solidFill>
                  <a:latin typeface="Arial" charset="0"/>
                </a:rPr>
                <a:t>at different </a:t>
              </a:r>
              <a:r>
                <a:rPr lang="en-US" sz="2400" b="1" dirty="0">
                  <a:solidFill>
                    <a:schemeClr val="bg1"/>
                  </a:solidFill>
                  <a:latin typeface="Symbol" pitchFamily="18" charset="2"/>
                </a:rPr>
                <a:t></a:t>
              </a:r>
              <a:r>
                <a:rPr lang="en-US" b="1" dirty="0">
                  <a:solidFill>
                    <a:schemeClr val="bg1"/>
                  </a:solidFill>
                  <a:latin typeface="Arial" charset="0"/>
                </a:rPr>
                <a:t> fill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b="1" dirty="0">
                  <a:solidFill>
                    <a:schemeClr val="bg1"/>
                  </a:solidFill>
                  <a:latin typeface="Arial" charset="0"/>
                </a:rPr>
                <a:t>2D Fourier-object space</a:t>
              </a:r>
            </a:p>
          </p:txBody>
        </p:sp>
      </p:grpSp>
      <p:grpSp>
        <p:nvGrpSpPr>
          <p:cNvPr id="21" name="Group 26"/>
          <p:cNvGrpSpPr>
            <a:grpSpLocks/>
          </p:cNvGrpSpPr>
          <p:nvPr/>
        </p:nvGrpSpPr>
        <p:grpSpPr bwMode="auto">
          <a:xfrm>
            <a:off x="3098800" y="1489075"/>
            <a:ext cx="2071688" cy="914400"/>
            <a:chOff x="1952" y="938"/>
            <a:chExt cx="1305" cy="576"/>
          </a:xfrm>
        </p:grpSpPr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1952" y="1240"/>
              <a:ext cx="1305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stealth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2184" y="938"/>
              <a:ext cx="890" cy="576"/>
            </a:xfrm>
            <a:prstGeom prst="rect">
              <a:avLst/>
            </a:prstGeom>
            <a:solidFill>
              <a:srgbClr val="3333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b="1">
                  <a:solidFill>
                    <a:schemeClr val="bg1"/>
                  </a:solidFill>
                  <a:latin typeface="Arial" charset="0"/>
                </a:rPr>
                <a:t>2-D Inverse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b="1">
                  <a:solidFill>
                    <a:schemeClr val="bg1"/>
                  </a:solidFill>
                  <a:latin typeface="Arial" charset="0"/>
                </a:rPr>
                <a:t>Fourier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b="1">
                  <a:solidFill>
                    <a:schemeClr val="bg1"/>
                  </a:solidFill>
                  <a:latin typeface="Arial" charset="0"/>
                </a:rPr>
                <a:t>Transform </a:t>
              </a:r>
              <a:endParaRPr lang="en-US" sz="2400" b="1">
                <a:solidFill>
                  <a:srgbClr val="FF0000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Resolution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Process-make 2 lines. The distance between the 2 lines are delta x. </a:t>
            </a:r>
          </a:p>
          <a:p>
            <a:r>
              <a:rPr lang="en-US" dirty="0" smtClean="0"/>
              <a:t>As you decrease delta x until you cant discriminate between those 2 lines.</a:t>
            </a:r>
          </a:p>
          <a:p>
            <a:r>
              <a:rPr lang="en-US" dirty="0" smtClean="0"/>
              <a:t>That delta x is the resolution limit.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10242" name="Picture 2" descr="F:\Images\Original dx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8696"/>
            <a:ext cx="3657600" cy="251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F:\Images\Recon dx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52600"/>
            <a:ext cx="3657600" cy="251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20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Acknowledgements and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Professor Andreas H. </a:t>
            </a:r>
            <a:r>
              <a:rPr lang="en-US" dirty="0" err="1" smtClean="0"/>
              <a:t>Hielscher</a:t>
            </a:r>
            <a:endParaRPr lang="en-US" dirty="0" smtClean="0"/>
          </a:p>
          <a:p>
            <a:r>
              <a:rPr lang="en-US" dirty="0" smtClean="0"/>
              <a:t>Michael </a:t>
            </a:r>
            <a:r>
              <a:rPr lang="en-US" dirty="0" err="1" smtClean="0"/>
              <a:t>Ashraf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Matlab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447800"/>
            <a:ext cx="9067800" cy="543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700" dirty="0"/>
              <a:t>%%%%%%%%%%%%%%%%%%%%%%%%%%%%%%%%%%%%%%%%%%%%%%%%%%%%%%%%%%%%%%%%%%%%%</a:t>
            </a:r>
          </a:p>
          <a:p>
            <a:r>
              <a:rPr lang="en-US" sz="700" dirty="0"/>
              <a:t>% Source data preparation</a:t>
            </a:r>
          </a:p>
          <a:p>
            <a:r>
              <a:rPr lang="en-US" sz="700" dirty="0" err="1"/>
              <a:t>d_theta</a:t>
            </a:r>
            <a:r>
              <a:rPr lang="en-US" sz="700" dirty="0"/>
              <a:t> = 180 / </a:t>
            </a:r>
            <a:r>
              <a:rPr lang="en-US" sz="700" dirty="0" err="1"/>
              <a:t>N_theta</a:t>
            </a:r>
            <a:r>
              <a:rPr lang="en-US" sz="700" dirty="0"/>
              <a:t>; </a:t>
            </a:r>
          </a:p>
          <a:p>
            <a:r>
              <a:rPr lang="en-US" sz="700" dirty="0"/>
              <a:t>theta = </a:t>
            </a:r>
            <a:r>
              <a:rPr lang="en-US" sz="700" dirty="0" err="1"/>
              <a:t>linspace</a:t>
            </a:r>
            <a:r>
              <a:rPr lang="en-US" sz="700" dirty="0"/>
              <a:t>(0,180-d_theta,N_theta); </a:t>
            </a:r>
          </a:p>
          <a:p>
            <a:r>
              <a:rPr lang="en-US" sz="700" dirty="0"/>
              <a:t> </a:t>
            </a:r>
          </a:p>
          <a:p>
            <a:r>
              <a:rPr lang="en-US" sz="700" dirty="0"/>
              <a:t>Phantom = phantom(</a:t>
            </a:r>
            <a:r>
              <a:rPr lang="en-US" sz="700" dirty="0" err="1"/>
              <a:t>N_image</a:t>
            </a:r>
            <a:r>
              <a:rPr lang="en-US" sz="700" dirty="0"/>
              <a:t>); </a:t>
            </a:r>
          </a:p>
          <a:p>
            <a:r>
              <a:rPr lang="pt-BR" sz="700" dirty="0"/>
              <a:t>axis = linspace(-(N_image-1)/2,(N_image-1)/2,N_image);</a:t>
            </a:r>
          </a:p>
          <a:p>
            <a:r>
              <a:rPr lang="en-US" sz="700" dirty="0"/>
              <a:t>Radon = radon(</a:t>
            </a:r>
            <a:r>
              <a:rPr lang="en-US" sz="700" dirty="0" err="1"/>
              <a:t>Phantom,theta</a:t>
            </a:r>
            <a:r>
              <a:rPr lang="en-US" sz="700" dirty="0"/>
              <a:t>);             % Apply Radon transform. </a:t>
            </a:r>
          </a:p>
          <a:p>
            <a:r>
              <a:rPr lang="en-US" sz="700" dirty="0"/>
              <a:t>if ~</a:t>
            </a:r>
            <a:r>
              <a:rPr lang="en-US" sz="700" dirty="0" err="1"/>
              <a:t>isinf</a:t>
            </a:r>
            <a:r>
              <a:rPr lang="en-US" sz="700" dirty="0"/>
              <a:t>(</a:t>
            </a:r>
            <a:r>
              <a:rPr lang="en-US" sz="700" dirty="0" err="1"/>
              <a:t>SNRdB</a:t>
            </a:r>
            <a:r>
              <a:rPr lang="en-US" sz="700" dirty="0"/>
              <a:t>)</a:t>
            </a:r>
          </a:p>
          <a:p>
            <a:r>
              <a:rPr lang="en-US" sz="700" dirty="0"/>
              <a:t>    Radon = </a:t>
            </a:r>
            <a:r>
              <a:rPr lang="en-US" sz="700" dirty="0" err="1"/>
              <a:t>add_noise</a:t>
            </a:r>
            <a:r>
              <a:rPr lang="en-US" sz="700" dirty="0"/>
              <a:t>(</a:t>
            </a:r>
            <a:r>
              <a:rPr lang="en-US" sz="700" dirty="0" err="1"/>
              <a:t>Radon,SNRdB</a:t>
            </a:r>
            <a:r>
              <a:rPr lang="en-US" sz="700" dirty="0"/>
              <a:t>);</a:t>
            </a:r>
          </a:p>
          <a:p>
            <a:r>
              <a:rPr lang="en-US" sz="700" dirty="0"/>
              <a:t>end</a:t>
            </a:r>
          </a:p>
          <a:p>
            <a:r>
              <a:rPr lang="en-US" sz="700" dirty="0" err="1"/>
              <a:t>axis_s</a:t>
            </a:r>
            <a:r>
              <a:rPr lang="en-US" sz="700" dirty="0"/>
              <a:t> = </a:t>
            </a:r>
            <a:r>
              <a:rPr lang="en-US" sz="700" dirty="0" err="1"/>
              <a:t>linspace</a:t>
            </a:r>
            <a:r>
              <a:rPr lang="en-US" sz="700" dirty="0"/>
              <a:t>(-(size(Radon,1)-1)/2,(size(Radon,1)-1)/2,size(Radon,1));</a:t>
            </a:r>
          </a:p>
          <a:p>
            <a:r>
              <a:rPr lang="en-US" sz="700" dirty="0"/>
              <a:t>if mode</a:t>
            </a:r>
          </a:p>
          <a:p>
            <a:r>
              <a:rPr lang="en-US" sz="700" dirty="0"/>
              <a:t>    </a:t>
            </a:r>
            <a:r>
              <a:rPr lang="en-US" sz="700" dirty="0" err="1"/>
              <a:t>save_result</a:t>
            </a:r>
            <a:r>
              <a:rPr lang="en-US" sz="700" dirty="0"/>
              <a:t>(</a:t>
            </a:r>
            <a:r>
              <a:rPr lang="en-US" sz="700" dirty="0" err="1"/>
              <a:t>axis,fliplr</a:t>
            </a:r>
            <a:r>
              <a:rPr lang="en-US" sz="700" dirty="0"/>
              <a:t>(axis),</a:t>
            </a:r>
            <a:r>
              <a:rPr lang="en-US" sz="700" dirty="0" err="1"/>
              <a:t>Phantom,'Original</a:t>
            </a:r>
            <a:r>
              <a:rPr lang="en-US" sz="700" dirty="0"/>
              <a:t> </a:t>
            </a:r>
            <a:r>
              <a:rPr lang="en-US" sz="700" dirty="0" err="1"/>
              <a:t>Image','x','y</a:t>
            </a:r>
            <a:r>
              <a:rPr lang="en-US" sz="700" dirty="0"/>
              <a:t>');</a:t>
            </a:r>
          </a:p>
          <a:p>
            <a:r>
              <a:rPr lang="en-US" sz="700" dirty="0"/>
              <a:t>    </a:t>
            </a:r>
            <a:r>
              <a:rPr lang="en-US" sz="700" dirty="0" err="1"/>
              <a:t>save_result</a:t>
            </a:r>
            <a:r>
              <a:rPr lang="en-US" sz="700" dirty="0"/>
              <a:t>(</a:t>
            </a:r>
            <a:r>
              <a:rPr lang="en-US" sz="700" dirty="0" err="1"/>
              <a:t>theta,axis_s,Radon,'Radon</a:t>
            </a:r>
            <a:r>
              <a:rPr lang="en-US" sz="700" dirty="0"/>
              <a:t> Transform','\</a:t>
            </a:r>
            <a:r>
              <a:rPr lang="en-US" sz="700" dirty="0" err="1"/>
              <a:t>theta','s</a:t>
            </a:r>
            <a:r>
              <a:rPr lang="en-US" sz="700" dirty="0"/>
              <a:t>');</a:t>
            </a:r>
          </a:p>
          <a:p>
            <a:r>
              <a:rPr lang="en-US" sz="700" dirty="0"/>
              <a:t>end</a:t>
            </a:r>
          </a:p>
          <a:p>
            <a:r>
              <a:rPr lang="en-US" sz="700" dirty="0" err="1"/>
              <a:t>Radon_pad</a:t>
            </a:r>
            <a:r>
              <a:rPr lang="en-US" sz="700" dirty="0"/>
              <a:t> = </a:t>
            </a:r>
            <a:r>
              <a:rPr lang="en-US" sz="700" dirty="0" err="1"/>
              <a:t>zeropad</a:t>
            </a:r>
            <a:r>
              <a:rPr lang="en-US" sz="700" dirty="0"/>
              <a:t>(Radon); </a:t>
            </a:r>
          </a:p>
          <a:p>
            <a:r>
              <a:rPr lang="en-US" sz="700" dirty="0"/>
              <a:t> </a:t>
            </a:r>
          </a:p>
          <a:p>
            <a:r>
              <a:rPr lang="en-US" sz="700" dirty="0"/>
              <a:t>%%%%%%%%%%%%%%%%%%%%%%%%%%%%%%%%%%%%%%%%%%%%%%%%%%%%%%%%%%%%%%%%%%%%% </a:t>
            </a:r>
          </a:p>
          <a:p>
            <a:r>
              <a:rPr lang="en-US" sz="700" dirty="0"/>
              <a:t>% 1D FOURIER TRANSFORM </a:t>
            </a:r>
          </a:p>
          <a:p>
            <a:r>
              <a:rPr lang="en-US" sz="700" dirty="0"/>
              <a:t>[</a:t>
            </a:r>
            <a:r>
              <a:rPr lang="en-US" sz="700" dirty="0" err="1"/>
              <a:t>Fourier_Radon</a:t>
            </a:r>
            <a:r>
              <a:rPr lang="en-US" sz="700" dirty="0"/>
              <a:t> </a:t>
            </a:r>
            <a:r>
              <a:rPr lang="en-US" sz="700" dirty="0" err="1"/>
              <a:t>w_s</a:t>
            </a:r>
            <a:r>
              <a:rPr lang="en-US" sz="700" dirty="0"/>
              <a:t>] = apply_fft1(</a:t>
            </a:r>
            <a:r>
              <a:rPr lang="en-US" sz="700" dirty="0" err="1"/>
              <a:t>Radon_pad</a:t>
            </a:r>
            <a:r>
              <a:rPr lang="en-US" sz="700" dirty="0"/>
              <a:t>); </a:t>
            </a:r>
          </a:p>
          <a:p>
            <a:r>
              <a:rPr lang="en-US" sz="700" dirty="0"/>
              <a:t>if mode</a:t>
            </a:r>
          </a:p>
          <a:p>
            <a:r>
              <a:rPr lang="en-US" sz="700" dirty="0"/>
              <a:t>    </a:t>
            </a:r>
            <a:r>
              <a:rPr lang="en-US" sz="700" dirty="0" err="1"/>
              <a:t>save_result</a:t>
            </a:r>
            <a:r>
              <a:rPr lang="en-US" sz="700" dirty="0"/>
              <a:t>(theta, </a:t>
            </a:r>
            <a:r>
              <a:rPr lang="en-US" sz="700" dirty="0" err="1"/>
              <a:t>w_s</a:t>
            </a:r>
            <a:r>
              <a:rPr lang="en-US" sz="700" dirty="0"/>
              <a:t>, log(abs(</a:t>
            </a:r>
            <a:r>
              <a:rPr lang="en-US" sz="700" dirty="0" err="1"/>
              <a:t>Fourier_Radon</a:t>
            </a:r>
            <a:r>
              <a:rPr lang="en-US" sz="700" dirty="0"/>
              <a:t>)),... </a:t>
            </a:r>
          </a:p>
          <a:p>
            <a:r>
              <a:rPr lang="en-US" sz="700" dirty="0"/>
              <a:t>        'Fourier Transform of Radon Space (Absolute Value in Log Scale)'...</a:t>
            </a:r>
          </a:p>
          <a:p>
            <a:r>
              <a:rPr lang="en-US" sz="700" dirty="0"/>
              <a:t>        ,'\theta','\</a:t>
            </a:r>
            <a:r>
              <a:rPr lang="en-US" sz="700" dirty="0" err="1"/>
              <a:t>omega_s</a:t>
            </a:r>
            <a:r>
              <a:rPr lang="en-US" sz="700" dirty="0"/>
              <a:t>'); </a:t>
            </a:r>
          </a:p>
          <a:p>
            <a:r>
              <a:rPr lang="en-US" sz="700" dirty="0"/>
              <a:t>end</a:t>
            </a:r>
          </a:p>
          <a:p>
            <a:r>
              <a:rPr lang="en-US" sz="700" dirty="0"/>
              <a:t> </a:t>
            </a:r>
          </a:p>
          <a:p>
            <a:r>
              <a:rPr lang="en-US" sz="700" dirty="0"/>
              <a:t>%%%%%%%%%%%%%%%%%%%%%%%%%%%%%%%%%%%%%%%%%%%%%%%%%%%%%%%%%%%%%%%%%%%%% </a:t>
            </a:r>
          </a:p>
          <a:p>
            <a:r>
              <a:rPr lang="en-US" sz="700" dirty="0"/>
              <a:t>% INTERPOLATION: Map slices from polar coordinates to rectangular coordinates </a:t>
            </a:r>
          </a:p>
          <a:p>
            <a:r>
              <a:rPr lang="en-US" sz="700" dirty="0"/>
              <a:t>[Fourier_2D </a:t>
            </a:r>
            <a:r>
              <a:rPr lang="en-US" sz="700" dirty="0" err="1"/>
              <a:t>w_xy</a:t>
            </a:r>
            <a:r>
              <a:rPr lang="en-US" sz="700" dirty="0"/>
              <a:t>] = </a:t>
            </a:r>
            <a:r>
              <a:rPr lang="en-US" sz="700" dirty="0" err="1"/>
              <a:t>polar_to_rect</a:t>
            </a:r>
            <a:r>
              <a:rPr lang="en-US" sz="700" dirty="0"/>
              <a:t>(</a:t>
            </a:r>
            <a:r>
              <a:rPr lang="en-US" sz="700" dirty="0" err="1"/>
              <a:t>theta,w_s,Fourier_Radon,N_image,method</a:t>
            </a:r>
            <a:r>
              <a:rPr lang="en-US" sz="700" dirty="0"/>
              <a:t>); </a:t>
            </a:r>
          </a:p>
          <a:p>
            <a:r>
              <a:rPr lang="en-US" sz="700" dirty="0"/>
              <a:t>if mode</a:t>
            </a:r>
          </a:p>
          <a:p>
            <a:r>
              <a:rPr lang="en-US" sz="700" dirty="0"/>
              <a:t>    </a:t>
            </a:r>
            <a:r>
              <a:rPr lang="en-US" sz="700" dirty="0" err="1"/>
              <a:t>save_result</a:t>
            </a:r>
            <a:r>
              <a:rPr lang="en-US" sz="700" dirty="0"/>
              <a:t>(</a:t>
            </a:r>
            <a:r>
              <a:rPr lang="en-US" sz="700" dirty="0" err="1"/>
              <a:t>w_xy,fliplr</a:t>
            </a:r>
            <a:r>
              <a:rPr lang="en-US" sz="700" dirty="0"/>
              <a:t>(</a:t>
            </a:r>
            <a:r>
              <a:rPr lang="en-US" sz="700" dirty="0" err="1"/>
              <a:t>w_xy</a:t>
            </a:r>
            <a:r>
              <a:rPr lang="en-US" sz="700" dirty="0"/>
              <a:t>),log(abs(Fourier_2D)),...</a:t>
            </a:r>
          </a:p>
          <a:p>
            <a:r>
              <a:rPr lang="en-US" sz="700" dirty="0"/>
              <a:t>    'Interpolated Fourier Space From </a:t>
            </a:r>
            <a:r>
              <a:rPr lang="en-US" sz="700" dirty="0" err="1"/>
              <a:t>Raidal</a:t>
            </a:r>
            <a:r>
              <a:rPr lang="en-US" sz="700" dirty="0"/>
              <a:t> Grid to Cartesian Grid (Log Scale)'...</a:t>
            </a:r>
          </a:p>
          <a:p>
            <a:r>
              <a:rPr lang="en-US" sz="700" dirty="0"/>
              <a:t>    ,'\</a:t>
            </a:r>
            <a:r>
              <a:rPr lang="en-US" sz="700" dirty="0" err="1"/>
              <a:t>omega_x</a:t>
            </a:r>
            <a:r>
              <a:rPr lang="en-US" sz="700" dirty="0"/>
              <a:t>','\</a:t>
            </a:r>
            <a:r>
              <a:rPr lang="en-US" sz="700" dirty="0" err="1"/>
              <a:t>omega_y</a:t>
            </a:r>
            <a:r>
              <a:rPr lang="en-US" sz="700" dirty="0"/>
              <a:t>') </a:t>
            </a:r>
          </a:p>
          <a:p>
            <a:r>
              <a:rPr lang="en-US" sz="700" dirty="0"/>
              <a:t>end</a:t>
            </a:r>
          </a:p>
          <a:p>
            <a:r>
              <a:rPr lang="en-US" sz="700" dirty="0"/>
              <a:t> </a:t>
            </a:r>
          </a:p>
          <a:p>
            <a:r>
              <a:rPr lang="en-US" sz="700" dirty="0"/>
              <a:t>%%%%%%%%%%%%%%%%%%%%%%%%%%%%%%%%%%%%%%%%%%%%%%%%%%%%%%%%%%%%%%%%%%%%% </a:t>
            </a:r>
          </a:p>
          <a:p>
            <a:r>
              <a:rPr lang="en-US" sz="700" dirty="0"/>
              <a:t>% INVERSE 2D FOURIER TRANSFORM </a:t>
            </a:r>
          </a:p>
          <a:p>
            <a:r>
              <a:rPr lang="en-US" sz="700" dirty="0"/>
              <a:t>[</a:t>
            </a:r>
            <a:r>
              <a:rPr lang="en-US" sz="700" dirty="0" err="1"/>
              <a:t>Reconstructed_image</a:t>
            </a:r>
            <a:r>
              <a:rPr lang="en-US" sz="700" dirty="0"/>
              <a:t> axis_xy_2] = inverse_Fourier_2D(Fourier_2D,w_xy); </a:t>
            </a:r>
          </a:p>
          <a:p>
            <a:r>
              <a:rPr lang="en-US" sz="700" dirty="0"/>
              <a:t> </a:t>
            </a:r>
          </a:p>
          <a:p>
            <a:r>
              <a:rPr lang="en-US" sz="700" dirty="0"/>
              <a:t>%%%%%%%%%%%%%%%%%%%%%%%%%%%%%%%%%%%%%%%%%%%%%%%%%%%%%%%%%%%%%%%%%%%%%</a:t>
            </a:r>
          </a:p>
          <a:p>
            <a:r>
              <a:rPr lang="en-US" sz="700" dirty="0" err="1" smtClean="0"/>
              <a:t>Reconstructed_image</a:t>
            </a:r>
            <a:r>
              <a:rPr lang="en-US" sz="700" dirty="0" smtClean="0"/>
              <a:t> </a:t>
            </a:r>
            <a:r>
              <a:rPr lang="en-US" sz="700" dirty="0"/>
              <a:t>= abs(</a:t>
            </a:r>
            <a:r>
              <a:rPr lang="en-US" sz="700" dirty="0" err="1"/>
              <a:t>Reconstructed_image</a:t>
            </a:r>
            <a:r>
              <a:rPr lang="en-US" sz="700" dirty="0"/>
              <a:t>);</a:t>
            </a:r>
          </a:p>
          <a:p>
            <a:r>
              <a:rPr lang="en-US" sz="700" dirty="0"/>
              <a:t>if mode</a:t>
            </a:r>
          </a:p>
          <a:p>
            <a:r>
              <a:rPr lang="en-US" sz="700" dirty="0"/>
              <a:t>    </a:t>
            </a:r>
            <a:r>
              <a:rPr lang="en-US" sz="700" dirty="0" err="1"/>
              <a:t>save_result</a:t>
            </a:r>
            <a:r>
              <a:rPr lang="en-US" sz="700" dirty="0"/>
              <a:t>(</a:t>
            </a:r>
            <a:r>
              <a:rPr lang="en-US" sz="700" dirty="0" err="1"/>
              <a:t>axis,fliplr</a:t>
            </a:r>
            <a:r>
              <a:rPr lang="en-US" sz="700" dirty="0"/>
              <a:t>(axis),abs(</a:t>
            </a:r>
            <a:r>
              <a:rPr lang="en-US" sz="700" dirty="0" err="1"/>
              <a:t>Reconstructed_image</a:t>
            </a:r>
            <a:r>
              <a:rPr lang="en-US" sz="700" dirty="0"/>
              <a:t>),'Reconstructed Image'...</a:t>
            </a:r>
          </a:p>
          <a:p>
            <a:r>
              <a:rPr lang="en-US" sz="700" dirty="0"/>
              <a:t>    ,'</a:t>
            </a:r>
            <a:r>
              <a:rPr lang="en-US" sz="700" dirty="0" err="1"/>
              <a:t>x','y</a:t>
            </a:r>
            <a:r>
              <a:rPr lang="en-US" sz="700" dirty="0"/>
              <a:t>');</a:t>
            </a:r>
          </a:p>
          <a:p>
            <a:r>
              <a:rPr lang="en-US" sz="700" dirty="0"/>
              <a:t>end</a:t>
            </a:r>
          </a:p>
          <a:p>
            <a:endParaRPr lang="en-US" sz="700" baseline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Original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Phantom Model Image </a:t>
            </a:r>
            <a:endParaRPr lang="en-US" sz="1600" dirty="0" smtClean="0"/>
          </a:p>
          <a:p>
            <a:r>
              <a:rPr lang="en-US" sz="1600" dirty="0"/>
              <a:t>P = phantom(</a:t>
            </a:r>
            <a:r>
              <a:rPr lang="en-US" sz="1600" dirty="0" err="1"/>
              <a:t>def</a:t>
            </a:r>
            <a:r>
              <a:rPr lang="en-US" sz="1600" dirty="0"/>
              <a:t>, n) </a:t>
            </a:r>
            <a:r>
              <a:rPr lang="en-US" sz="1600" dirty="0" smtClean="0"/>
              <a:t>is the function used to obtain your test data and compare the accuracy of the functions radon vs. </a:t>
            </a:r>
            <a:r>
              <a:rPr lang="en-US" sz="1600" dirty="0" err="1" smtClean="0"/>
              <a:t>iradon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The output of this </a:t>
            </a:r>
            <a:r>
              <a:rPr lang="en-US" sz="1600" dirty="0" err="1" smtClean="0"/>
              <a:t>fucntion</a:t>
            </a:r>
            <a:r>
              <a:rPr lang="en-US" sz="1600" dirty="0" smtClean="0"/>
              <a:t>, P, results as a </a:t>
            </a:r>
            <a:r>
              <a:rPr lang="en-US" sz="1600" dirty="0" err="1" smtClean="0"/>
              <a:t>grayscale</a:t>
            </a:r>
            <a:r>
              <a:rPr lang="en-US" sz="1600" dirty="0" smtClean="0"/>
              <a:t> image</a:t>
            </a:r>
            <a:r>
              <a:rPr lang="en-US" sz="16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1600" dirty="0" smtClean="0"/>
              <a:t>The </a:t>
            </a:r>
            <a:r>
              <a:rPr lang="en-US" sz="1600" dirty="0" err="1" smtClean="0"/>
              <a:t>Shepp</a:t>
            </a:r>
            <a:r>
              <a:rPr lang="en-US" sz="1600" dirty="0" smtClean="0"/>
              <a:t>-Logan phantom model was chosen since it is most used when doing tomography.</a:t>
            </a:r>
            <a:endParaRPr lang="en-US" sz="1600" dirty="0" smtClean="0"/>
          </a:p>
          <a:p>
            <a:r>
              <a:rPr lang="en-US" sz="1600" dirty="0" smtClean="0"/>
              <a:t>Used this image to perform our reconstruction method based on it’s Cartesian coordinate system.</a:t>
            </a:r>
          </a:p>
          <a:p>
            <a:endParaRPr lang="en-US" sz="1600" dirty="0"/>
          </a:p>
        </p:txBody>
      </p:sp>
      <p:pic>
        <p:nvPicPr>
          <p:cNvPr id="5" name="Content Placeholder 4" descr="Phantom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1600200"/>
            <a:ext cx="403860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Step: Creating Source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114800" cy="48310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had to pick a range of angles and projections to implant on our phantom model</a:t>
            </a:r>
          </a:p>
          <a:p>
            <a:r>
              <a:rPr lang="en-US" sz="2000" dirty="0" err="1" smtClean="0"/>
              <a:t>N_theta</a:t>
            </a:r>
            <a:r>
              <a:rPr lang="en-US" sz="2000" dirty="0" smtClean="0"/>
              <a:t> is the number of projections</a:t>
            </a:r>
            <a:r>
              <a:rPr lang="en-US" sz="2000" dirty="0"/>
              <a:t> </a:t>
            </a:r>
            <a:r>
              <a:rPr lang="en-US" sz="2000" dirty="0" smtClean="0"/>
              <a:t>chosen (180) </a:t>
            </a:r>
          </a:p>
          <a:p>
            <a:r>
              <a:rPr lang="en-US" sz="2000" dirty="0" err="1" smtClean="0"/>
              <a:t>N_image</a:t>
            </a:r>
            <a:r>
              <a:rPr lang="en-US" sz="2000" dirty="0" smtClean="0"/>
              <a:t> is the size of the image (201x201 pixels)</a:t>
            </a:r>
          </a:p>
          <a:p>
            <a:r>
              <a:rPr lang="en-US" sz="2000" dirty="0" smtClean="0"/>
              <a:t>Theta is an array of numbers determined by d-theta and </a:t>
            </a:r>
            <a:r>
              <a:rPr lang="en-US" sz="2000" dirty="0" err="1" smtClean="0"/>
              <a:t>N_theta</a:t>
            </a:r>
            <a:r>
              <a:rPr lang="en-US" sz="2000" dirty="0" smtClean="0"/>
              <a:t>, a range from 0 to 180˚.</a:t>
            </a:r>
            <a:endParaRPr lang="en-US" sz="20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i="1" dirty="0" err="1"/>
              <a:t>d_theta</a:t>
            </a:r>
            <a:r>
              <a:rPr lang="en-US" sz="2600" i="1" dirty="0"/>
              <a:t> = 180 / </a:t>
            </a:r>
            <a:r>
              <a:rPr lang="en-US" sz="2600" i="1" dirty="0" err="1"/>
              <a:t>N_theta</a:t>
            </a:r>
            <a:r>
              <a:rPr lang="en-US" sz="2600" i="1" dirty="0"/>
              <a:t>; </a:t>
            </a:r>
          </a:p>
          <a:p>
            <a:pPr marL="0" indent="0">
              <a:buNone/>
            </a:pPr>
            <a:r>
              <a:rPr lang="en-US" sz="2600" i="1" dirty="0"/>
              <a:t>theta = </a:t>
            </a:r>
            <a:r>
              <a:rPr lang="en-US" sz="2600" i="1" dirty="0" err="1" smtClean="0"/>
              <a:t>linspace</a:t>
            </a:r>
            <a:r>
              <a:rPr lang="en-US" sz="2600" i="1" dirty="0" smtClean="0"/>
              <a:t>(0,180-d_theta,N_theta</a:t>
            </a:r>
            <a:r>
              <a:rPr lang="en-US" sz="2600" i="1" dirty="0"/>
              <a:t>); </a:t>
            </a:r>
          </a:p>
          <a:p>
            <a:pPr marL="0" indent="0">
              <a:buNone/>
            </a:pPr>
            <a:r>
              <a:rPr lang="en-US" sz="2600" i="1" dirty="0"/>
              <a:t> </a:t>
            </a:r>
          </a:p>
          <a:p>
            <a:pPr marL="0" indent="0">
              <a:buNone/>
            </a:pPr>
            <a:r>
              <a:rPr lang="en-US" sz="2600" i="1" dirty="0"/>
              <a:t>Phantom = phantom(</a:t>
            </a:r>
            <a:r>
              <a:rPr lang="en-US" sz="2600" i="1" dirty="0" err="1"/>
              <a:t>N_image</a:t>
            </a:r>
            <a:r>
              <a:rPr lang="en-US" sz="2600" i="1" dirty="0"/>
              <a:t>); </a:t>
            </a:r>
          </a:p>
          <a:p>
            <a:pPr marL="0" indent="0">
              <a:buNone/>
            </a:pPr>
            <a:r>
              <a:rPr lang="pt-BR" sz="2600" i="1" dirty="0"/>
              <a:t>axis = linspace(-(N_image-1)/2,(N_image-1)/2,N_image);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Step: Radon Transform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The radon transform </a:t>
                </a:r>
                <a:r>
                  <a:rPr lang="en-US" dirty="0"/>
                  <a:t>is the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projection of a certain image defined along a line integral at a certain angle,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 smtClean="0"/>
                  <a:t>function radon was then performed on our source data, phantom head, based on our </a:t>
                </a:r>
                <a:r>
                  <a:rPr lang="en-US" dirty="0" smtClean="0"/>
                  <a:t>180 </a:t>
                </a:r>
                <a:r>
                  <a:rPr lang="en-US" dirty="0" smtClean="0"/>
                  <a:t>projections.</a:t>
                </a:r>
              </a:p>
              <a:p>
                <a:r>
                  <a:rPr lang="en-US" dirty="0" smtClean="0"/>
                  <a:t>Our output, the radon transform of our image,  was labeled as </a:t>
                </a:r>
                <a:r>
                  <a:rPr lang="en-US" dirty="0" smtClean="0"/>
                  <a:t>Radon.</a:t>
                </a:r>
                <a:endParaRPr lang="en-US" dirty="0" smtClean="0"/>
              </a:p>
              <a:p>
                <a:r>
                  <a:rPr lang="en-US" dirty="0" smtClean="0"/>
                  <a:t>Each column in our matrix,  </a:t>
                </a:r>
                <a:r>
                  <a:rPr lang="en-US" dirty="0" smtClean="0"/>
                  <a:t>Radon, </a:t>
                </a:r>
                <a:r>
                  <a:rPr lang="en-US" dirty="0" smtClean="0"/>
                  <a:t>is the radon transform at one angle theta.</a:t>
                </a:r>
              </a:p>
              <a:p>
                <a:r>
                  <a:rPr lang="en-US" dirty="0" smtClean="0"/>
                  <a:t>The resultant radon transform of the phantom image is a </a:t>
                </a:r>
                <a:r>
                  <a:rPr lang="en-US" dirty="0" err="1" smtClean="0"/>
                  <a:t>sinogram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3"/>
                <a:stretch>
                  <a:fillRect t="-2019" r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394412" y="5696712"/>
            <a:ext cx="35539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Radon = radon(</a:t>
            </a:r>
            <a:r>
              <a:rPr lang="en-US" sz="1600" dirty="0" err="1"/>
              <a:t>Phantom,theta</a:t>
            </a:r>
            <a:r>
              <a:rPr lang="en-US" sz="1600" dirty="0"/>
              <a:t>);             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764" y="3725632"/>
            <a:ext cx="2628106" cy="1971080"/>
          </a:xfrm>
        </p:spPr>
      </p:pic>
      <p:grpSp>
        <p:nvGrpSpPr>
          <p:cNvPr id="37" name="Group 36"/>
          <p:cNvGrpSpPr/>
          <p:nvPr/>
        </p:nvGrpSpPr>
        <p:grpSpPr>
          <a:xfrm>
            <a:off x="5483085" y="1549504"/>
            <a:ext cx="2430462" cy="1898649"/>
            <a:chOff x="5284788" y="3459163"/>
            <a:chExt cx="3498850" cy="2874962"/>
          </a:xfrm>
        </p:grpSpPr>
        <p:sp>
          <p:nvSpPr>
            <p:cNvPr id="38" name="Rectangle 7"/>
            <p:cNvSpPr>
              <a:spLocks noChangeArrowheads="1"/>
            </p:cNvSpPr>
            <p:nvPr/>
          </p:nvSpPr>
          <p:spPr bwMode="auto">
            <a:xfrm>
              <a:off x="8164513" y="3484563"/>
              <a:ext cx="22225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100" b="1">
                  <a:solidFill>
                    <a:schemeClr val="bg1"/>
                  </a:solidFill>
                  <a:latin typeface="Arial" charset="0"/>
                  <a:sym typeface="Symbol" pitchFamily="18" charset="2"/>
                </a:rPr>
                <a:t>x’</a:t>
              </a:r>
              <a:endParaRPr lang="en-US" sz="24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9" name="Oval 8"/>
            <p:cNvSpPr>
              <a:spLocks noChangeArrowheads="1"/>
            </p:cNvSpPr>
            <p:nvPr/>
          </p:nvSpPr>
          <p:spPr bwMode="auto">
            <a:xfrm>
              <a:off x="6480175" y="4062413"/>
              <a:ext cx="1481138" cy="1635125"/>
            </a:xfrm>
            <a:prstGeom prst="ellipse">
              <a:avLst/>
            </a:prstGeom>
            <a:solidFill>
              <a:schemeClr val="folHlink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6931025" y="4216400"/>
              <a:ext cx="328613" cy="417513"/>
            </a:xfrm>
            <a:custGeom>
              <a:avLst/>
              <a:gdLst>
                <a:gd name="T0" fmla="*/ 0 w 207"/>
                <a:gd name="T1" fmla="*/ 35 h 263"/>
                <a:gd name="T2" fmla="*/ 34 w 207"/>
                <a:gd name="T3" fmla="*/ 152 h 263"/>
                <a:gd name="T4" fmla="*/ 13 w 207"/>
                <a:gd name="T5" fmla="*/ 221 h 263"/>
                <a:gd name="T6" fmla="*/ 131 w 207"/>
                <a:gd name="T7" fmla="*/ 263 h 263"/>
                <a:gd name="T8" fmla="*/ 172 w 207"/>
                <a:gd name="T9" fmla="*/ 249 h 263"/>
                <a:gd name="T10" fmla="*/ 172 w 207"/>
                <a:gd name="T11" fmla="*/ 249 h 263"/>
                <a:gd name="T12" fmla="*/ 207 w 207"/>
                <a:gd name="T13" fmla="*/ 228 h 263"/>
                <a:gd name="T14" fmla="*/ 207 w 207"/>
                <a:gd name="T15" fmla="*/ 208 h 263"/>
                <a:gd name="T16" fmla="*/ 207 w 207"/>
                <a:gd name="T17" fmla="*/ 208 h 263"/>
                <a:gd name="T18" fmla="*/ 207 w 207"/>
                <a:gd name="T19" fmla="*/ 187 h 263"/>
                <a:gd name="T20" fmla="*/ 96 w 207"/>
                <a:gd name="T21" fmla="*/ 187 h 263"/>
                <a:gd name="T22" fmla="*/ 96 w 207"/>
                <a:gd name="T23" fmla="*/ 111 h 263"/>
                <a:gd name="T24" fmla="*/ 96 w 207"/>
                <a:gd name="T25" fmla="*/ 35 h 263"/>
                <a:gd name="T26" fmla="*/ 62 w 207"/>
                <a:gd name="T27" fmla="*/ 21 h 263"/>
                <a:gd name="T28" fmla="*/ 62 w 207"/>
                <a:gd name="T29" fmla="*/ 21 h 263"/>
                <a:gd name="T30" fmla="*/ 27 w 207"/>
                <a:gd name="T31" fmla="*/ 0 h 263"/>
                <a:gd name="T32" fmla="*/ 7 w 207"/>
                <a:gd name="T33" fmla="*/ 42 h 263"/>
                <a:gd name="T34" fmla="*/ 7 w 207"/>
                <a:gd name="T35" fmla="*/ 4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7" h="263">
                  <a:moveTo>
                    <a:pt x="0" y="35"/>
                  </a:moveTo>
                  <a:lnTo>
                    <a:pt x="34" y="152"/>
                  </a:lnTo>
                  <a:lnTo>
                    <a:pt x="13" y="221"/>
                  </a:lnTo>
                  <a:lnTo>
                    <a:pt x="131" y="263"/>
                  </a:lnTo>
                  <a:lnTo>
                    <a:pt x="172" y="249"/>
                  </a:lnTo>
                  <a:lnTo>
                    <a:pt x="172" y="249"/>
                  </a:lnTo>
                  <a:lnTo>
                    <a:pt x="207" y="228"/>
                  </a:lnTo>
                  <a:lnTo>
                    <a:pt x="207" y="208"/>
                  </a:lnTo>
                  <a:lnTo>
                    <a:pt x="207" y="208"/>
                  </a:lnTo>
                  <a:lnTo>
                    <a:pt x="207" y="187"/>
                  </a:lnTo>
                  <a:lnTo>
                    <a:pt x="96" y="187"/>
                  </a:lnTo>
                  <a:lnTo>
                    <a:pt x="96" y="111"/>
                  </a:lnTo>
                  <a:lnTo>
                    <a:pt x="96" y="35"/>
                  </a:lnTo>
                  <a:lnTo>
                    <a:pt x="62" y="21"/>
                  </a:lnTo>
                  <a:lnTo>
                    <a:pt x="62" y="21"/>
                  </a:lnTo>
                  <a:lnTo>
                    <a:pt x="27" y="0"/>
                  </a:lnTo>
                  <a:lnTo>
                    <a:pt x="7" y="42"/>
                  </a:lnTo>
                  <a:lnTo>
                    <a:pt x="7" y="42"/>
                  </a:lnTo>
                </a:path>
              </a:pathLst>
            </a:custGeom>
            <a:solidFill>
              <a:srgbClr val="3366FF"/>
            </a:solidFill>
            <a:ln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10"/>
            <p:cNvSpPr>
              <a:spLocks/>
            </p:cNvSpPr>
            <p:nvPr/>
          </p:nvSpPr>
          <p:spPr bwMode="auto">
            <a:xfrm>
              <a:off x="6931025" y="4238625"/>
              <a:ext cx="328613" cy="373063"/>
            </a:xfrm>
            <a:custGeom>
              <a:avLst/>
              <a:gdLst>
                <a:gd name="T0" fmla="*/ 0 w 207"/>
                <a:gd name="T1" fmla="*/ 21 h 235"/>
                <a:gd name="T2" fmla="*/ 7 w 207"/>
                <a:gd name="T3" fmla="*/ 76 h 235"/>
                <a:gd name="T4" fmla="*/ 20 w 207"/>
                <a:gd name="T5" fmla="*/ 117 h 235"/>
                <a:gd name="T6" fmla="*/ 20 w 207"/>
                <a:gd name="T7" fmla="*/ 180 h 235"/>
                <a:gd name="T8" fmla="*/ 27 w 207"/>
                <a:gd name="T9" fmla="*/ 200 h 235"/>
                <a:gd name="T10" fmla="*/ 76 w 207"/>
                <a:gd name="T11" fmla="*/ 228 h 235"/>
                <a:gd name="T12" fmla="*/ 124 w 207"/>
                <a:gd name="T13" fmla="*/ 235 h 235"/>
                <a:gd name="T14" fmla="*/ 172 w 207"/>
                <a:gd name="T15" fmla="*/ 235 h 235"/>
                <a:gd name="T16" fmla="*/ 200 w 207"/>
                <a:gd name="T17" fmla="*/ 214 h 235"/>
                <a:gd name="T18" fmla="*/ 207 w 207"/>
                <a:gd name="T19" fmla="*/ 194 h 235"/>
                <a:gd name="T20" fmla="*/ 186 w 207"/>
                <a:gd name="T21" fmla="*/ 173 h 235"/>
                <a:gd name="T22" fmla="*/ 152 w 207"/>
                <a:gd name="T23" fmla="*/ 173 h 235"/>
                <a:gd name="T24" fmla="*/ 110 w 207"/>
                <a:gd name="T25" fmla="*/ 166 h 235"/>
                <a:gd name="T26" fmla="*/ 96 w 207"/>
                <a:gd name="T27" fmla="*/ 138 h 235"/>
                <a:gd name="T28" fmla="*/ 96 w 207"/>
                <a:gd name="T29" fmla="*/ 62 h 235"/>
                <a:gd name="T30" fmla="*/ 83 w 207"/>
                <a:gd name="T31" fmla="*/ 21 h 235"/>
                <a:gd name="T32" fmla="*/ 62 w 207"/>
                <a:gd name="T33" fmla="*/ 7 h 235"/>
                <a:gd name="T34" fmla="*/ 27 w 207"/>
                <a:gd name="T35" fmla="*/ 0 h 235"/>
                <a:gd name="T36" fmla="*/ 7 w 207"/>
                <a:gd name="T37" fmla="*/ 2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7" h="235">
                  <a:moveTo>
                    <a:pt x="0" y="21"/>
                  </a:moveTo>
                  <a:lnTo>
                    <a:pt x="7" y="76"/>
                  </a:lnTo>
                  <a:lnTo>
                    <a:pt x="20" y="117"/>
                  </a:lnTo>
                  <a:lnTo>
                    <a:pt x="20" y="180"/>
                  </a:lnTo>
                  <a:lnTo>
                    <a:pt x="27" y="200"/>
                  </a:lnTo>
                  <a:lnTo>
                    <a:pt x="76" y="228"/>
                  </a:lnTo>
                  <a:lnTo>
                    <a:pt x="124" y="235"/>
                  </a:lnTo>
                  <a:lnTo>
                    <a:pt x="172" y="235"/>
                  </a:lnTo>
                  <a:lnTo>
                    <a:pt x="200" y="214"/>
                  </a:lnTo>
                  <a:lnTo>
                    <a:pt x="207" y="194"/>
                  </a:lnTo>
                  <a:lnTo>
                    <a:pt x="186" y="173"/>
                  </a:lnTo>
                  <a:lnTo>
                    <a:pt x="152" y="173"/>
                  </a:lnTo>
                  <a:lnTo>
                    <a:pt x="110" y="166"/>
                  </a:lnTo>
                  <a:lnTo>
                    <a:pt x="96" y="138"/>
                  </a:lnTo>
                  <a:lnTo>
                    <a:pt x="96" y="62"/>
                  </a:lnTo>
                  <a:lnTo>
                    <a:pt x="83" y="21"/>
                  </a:lnTo>
                  <a:lnTo>
                    <a:pt x="62" y="7"/>
                  </a:lnTo>
                  <a:lnTo>
                    <a:pt x="27" y="0"/>
                  </a:lnTo>
                  <a:lnTo>
                    <a:pt x="7" y="28"/>
                  </a:lnTo>
                </a:path>
              </a:pathLst>
            </a:custGeom>
            <a:solidFill>
              <a:srgbClr val="5E5E5E"/>
            </a:solidFill>
            <a:ln w="15875" cap="rnd">
              <a:solidFill>
                <a:srgbClr val="5E5E5E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/>
            </p:cNvSpPr>
            <p:nvPr/>
          </p:nvSpPr>
          <p:spPr bwMode="auto">
            <a:xfrm>
              <a:off x="7051675" y="5149850"/>
              <a:ext cx="449263" cy="415925"/>
            </a:xfrm>
            <a:custGeom>
              <a:avLst/>
              <a:gdLst>
                <a:gd name="T0" fmla="*/ 186 w 283"/>
                <a:gd name="T1" fmla="*/ 0 h 262"/>
                <a:gd name="T2" fmla="*/ 0 w 283"/>
                <a:gd name="T3" fmla="*/ 117 h 262"/>
                <a:gd name="T4" fmla="*/ 48 w 283"/>
                <a:gd name="T5" fmla="*/ 186 h 262"/>
                <a:gd name="T6" fmla="*/ 48 w 283"/>
                <a:gd name="T7" fmla="*/ 186 h 262"/>
                <a:gd name="T8" fmla="*/ 96 w 283"/>
                <a:gd name="T9" fmla="*/ 262 h 262"/>
                <a:gd name="T10" fmla="*/ 96 w 283"/>
                <a:gd name="T11" fmla="*/ 262 h 262"/>
                <a:gd name="T12" fmla="*/ 117 w 283"/>
                <a:gd name="T13" fmla="*/ 221 h 262"/>
                <a:gd name="T14" fmla="*/ 117 w 283"/>
                <a:gd name="T15" fmla="*/ 221 h 262"/>
                <a:gd name="T16" fmla="*/ 138 w 283"/>
                <a:gd name="T17" fmla="*/ 186 h 262"/>
                <a:gd name="T18" fmla="*/ 152 w 283"/>
                <a:gd name="T19" fmla="*/ 159 h 262"/>
                <a:gd name="T20" fmla="*/ 152 w 283"/>
                <a:gd name="T21" fmla="*/ 159 h 262"/>
                <a:gd name="T22" fmla="*/ 152 w 283"/>
                <a:gd name="T23" fmla="*/ 138 h 262"/>
                <a:gd name="T24" fmla="*/ 221 w 283"/>
                <a:gd name="T25" fmla="*/ 179 h 262"/>
                <a:gd name="T26" fmla="*/ 221 w 283"/>
                <a:gd name="T27" fmla="*/ 179 h 262"/>
                <a:gd name="T28" fmla="*/ 283 w 283"/>
                <a:gd name="T29" fmla="*/ 221 h 262"/>
                <a:gd name="T30" fmla="*/ 262 w 283"/>
                <a:gd name="T31" fmla="*/ 173 h 262"/>
                <a:gd name="T32" fmla="*/ 262 w 283"/>
                <a:gd name="T33" fmla="*/ 173 h 262"/>
                <a:gd name="T34" fmla="*/ 235 w 283"/>
                <a:gd name="T35" fmla="*/ 131 h 262"/>
                <a:gd name="T36" fmla="*/ 214 w 283"/>
                <a:gd name="T37" fmla="*/ 69 h 262"/>
                <a:gd name="T38" fmla="*/ 214 w 283"/>
                <a:gd name="T39" fmla="*/ 69 h 262"/>
                <a:gd name="T40" fmla="*/ 193 w 283"/>
                <a:gd name="T41" fmla="*/ 20 h 262"/>
                <a:gd name="T42" fmla="*/ 186 w 283"/>
                <a:gd name="T43" fmla="*/ 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3" h="262">
                  <a:moveTo>
                    <a:pt x="186" y="0"/>
                  </a:moveTo>
                  <a:lnTo>
                    <a:pt x="0" y="117"/>
                  </a:lnTo>
                  <a:lnTo>
                    <a:pt x="48" y="186"/>
                  </a:lnTo>
                  <a:lnTo>
                    <a:pt x="48" y="186"/>
                  </a:lnTo>
                  <a:lnTo>
                    <a:pt x="96" y="262"/>
                  </a:lnTo>
                  <a:lnTo>
                    <a:pt x="96" y="262"/>
                  </a:lnTo>
                  <a:lnTo>
                    <a:pt x="117" y="221"/>
                  </a:lnTo>
                  <a:lnTo>
                    <a:pt x="117" y="221"/>
                  </a:lnTo>
                  <a:lnTo>
                    <a:pt x="138" y="186"/>
                  </a:lnTo>
                  <a:lnTo>
                    <a:pt x="152" y="159"/>
                  </a:lnTo>
                  <a:lnTo>
                    <a:pt x="152" y="159"/>
                  </a:lnTo>
                  <a:lnTo>
                    <a:pt x="152" y="138"/>
                  </a:lnTo>
                  <a:lnTo>
                    <a:pt x="221" y="179"/>
                  </a:lnTo>
                  <a:lnTo>
                    <a:pt x="221" y="179"/>
                  </a:lnTo>
                  <a:lnTo>
                    <a:pt x="283" y="221"/>
                  </a:lnTo>
                  <a:lnTo>
                    <a:pt x="262" y="173"/>
                  </a:lnTo>
                  <a:lnTo>
                    <a:pt x="262" y="173"/>
                  </a:lnTo>
                  <a:lnTo>
                    <a:pt x="235" y="131"/>
                  </a:lnTo>
                  <a:lnTo>
                    <a:pt x="214" y="69"/>
                  </a:lnTo>
                  <a:lnTo>
                    <a:pt x="214" y="69"/>
                  </a:lnTo>
                  <a:lnTo>
                    <a:pt x="193" y="20"/>
                  </a:lnTo>
                  <a:lnTo>
                    <a:pt x="186" y="7"/>
                  </a:lnTo>
                </a:path>
              </a:pathLst>
            </a:custGeom>
            <a:solidFill>
              <a:schemeClr val="tx1"/>
            </a:solidFill>
            <a:ln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/>
            </p:cNvSpPr>
            <p:nvPr/>
          </p:nvSpPr>
          <p:spPr bwMode="auto">
            <a:xfrm>
              <a:off x="7105650" y="5149850"/>
              <a:ext cx="361950" cy="415925"/>
            </a:xfrm>
            <a:custGeom>
              <a:avLst/>
              <a:gdLst>
                <a:gd name="T0" fmla="*/ 152 w 228"/>
                <a:gd name="T1" fmla="*/ 0 h 262"/>
                <a:gd name="T2" fmla="*/ 69 w 228"/>
                <a:gd name="T3" fmla="*/ 55 h 262"/>
                <a:gd name="T4" fmla="*/ 21 w 228"/>
                <a:gd name="T5" fmla="*/ 103 h 262"/>
                <a:gd name="T6" fmla="*/ 0 w 228"/>
                <a:gd name="T7" fmla="*/ 145 h 262"/>
                <a:gd name="T8" fmla="*/ 14 w 228"/>
                <a:gd name="T9" fmla="*/ 186 h 262"/>
                <a:gd name="T10" fmla="*/ 62 w 228"/>
                <a:gd name="T11" fmla="*/ 262 h 262"/>
                <a:gd name="T12" fmla="*/ 83 w 228"/>
                <a:gd name="T13" fmla="*/ 221 h 262"/>
                <a:gd name="T14" fmla="*/ 97 w 228"/>
                <a:gd name="T15" fmla="*/ 186 h 262"/>
                <a:gd name="T16" fmla="*/ 118 w 228"/>
                <a:gd name="T17" fmla="*/ 159 h 262"/>
                <a:gd name="T18" fmla="*/ 132 w 228"/>
                <a:gd name="T19" fmla="*/ 152 h 262"/>
                <a:gd name="T20" fmla="*/ 187 w 228"/>
                <a:gd name="T21" fmla="*/ 179 h 262"/>
                <a:gd name="T22" fmla="*/ 208 w 228"/>
                <a:gd name="T23" fmla="*/ 193 h 262"/>
                <a:gd name="T24" fmla="*/ 228 w 228"/>
                <a:gd name="T25" fmla="*/ 193 h 262"/>
                <a:gd name="T26" fmla="*/ 228 w 228"/>
                <a:gd name="T27" fmla="*/ 186 h 262"/>
                <a:gd name="T28" fmla="*/ 228 w 228"/>
                <a:gd name="T29" fmla="*/ 173 h 262"/>
                <a:gd name="T30" fmla="*/ 180 w 228"/>
                <a:gd name="T31" fmla="*/ 69 h 262"/>
                <a:gd name="T32" fmla="*/ 159 w 228"/>
                <a:gd name="T33" fmla="*/ 27 h 262"/>
                <a:gd name="T34" fmla="*/ 152 w 228"/>
                <a:gd name="T35" fmla="*/ 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8" h="262">
                  <a:moveTo>
                    <a:pt x="152" y="0"/>
                  </a:moveTo>
                  <a:lnTo>
                    <a:pt x="69" y="55"/>
                  </a:lnTo>
                  <a:lnTo>
                    <a:pt x="21" y="103"/>
                  </a:lnTo>
                  <a:lnTo>
                    <a:pt x="0" y="145"/>
                  </a:lnTo>
                  <a:lnTo>
                    <a:pt x="14" y="186"/>
                  </a:lnTo>
                  <a:lnTo>
                    <a:pt x="62" y="262"/>
                  </a:lnTo>
                  <a:lnTo>
                    <a:pt x="83" y="221"/>
                  </a:lnTo>
                  <a:lnTo>
                    <a:pt x="97" y="186"/>
                  </a:lnTo>
                  <a:lnTo>
                    <a:pt x="118" y="159"/>
                  </a:lnTo>
                  <a:lnTo>
                    <a:pt x="132" y="152"/>
                  </a:lnTo>
                  <a:lnTo>
                    <a:pt x="187" y="179"/>
                  </a:lnTo>
                  <a:lnTo>
                    <a:pt x="208" y="193"/>
                  </a:lnTo>
                  <a:lnTo>
                    <a:pt x="228" y="193"/>
                  </a:lnTo>
                  <a:lnTo>
                    <a:pt x="228" y="186"/>
                  </a:lnTo>
                  <a:lnTo>
                    <a:pt x="228" y="173"/>
                  </a:lnTo>
                  <a:lnTo>
                    <a:pt x="180" y="69"/>
                  </a:lnTo>
                  <a:lnTo>
                    <a:pt x="159" y="27"/>
                  </a:lnTo>
                  <a:lnTo>
                    <a:pt x="152" y="7"/>
                  </a:lnTo>
                </a:path>
              </a:pathLst>
            </a:custGeom>
            <a:solidFill>
              <a:schemeClr val="tx1"/>
            </a:solidFill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" name="Group 13"/>
            <p:cNvGrpSpPr>
              <a:grpSpLocks/>
            </p:cNvGrpSpPr>
            <p:nvPr/>
          </p:nvGrpSpPr>
          <p:grpSpPr bwMode="auto">
            <a:xfrm>
              <a:off x="7116763" y="3459163"/>
              <a:ext cx="87312" cy="2874962"/>
              <a:chOff x="1988" y="1183"/>
              <a:chExt cx="55" cy="1811"/>
            </a:xfrm>
          </p:grpSpPr>
          <p:sp>
            <p:nvSpPr>
              <p:cNvPr id="63" name="Freeform 14"/>
              <p:cNvSpPr>
                <a:spLocks/>
              </p:cNvSpPr>
              <p:nvPr/>
            </p:nvSpPr>
            <p:spPr bwMode="auto">
              <a:xfrm>
                <a:off x="1988" y="1183"/>
                <a:ext cx="55" cy="118"/>
              </a:xfrm>
              <a:custGeom>
                <a:avLst/>
                <a:gdLst>
                  <a:gd name="T0" fmla="*/ 28 w 55"/>
                  <a:gd name="T1" fmla="*/ 0 h 118"/>
                  <a:gd name="T2" fmla="*/ 28 w 55"/>
                  <a:gd name="T3" fmla="*/ 0 h 118"/>
                  <a:gd name="T4" fmla="*/ 55 w 55"/>
                  <a:gd name="T5" fmla="*/ 118 h 118"/>
                  <a:gd name="T6" fmla="*/ 55 w 55"/>
                  <a:gd name="T7" fmla="*/ 118 h 118"/>
                  <a:gd name="T8" fmla="*/ 28 w 55"/>
                  <a:gd name="T9" fmla="*/ 118 h 118"/>
                  <a:gd name="T10" fmla="*/ 28 w 55"/>
                  <a:gd name="T11" fmla="*/ 118 h 118"/>
                  <a:gd name="T12" fmla="*/ 0 w 55"/>
                  <a:gd name="T13" fmla="*/ 118 h 118"/>
                  <a:gd name="T14" fmla="*/ 0 w 55"/>
                  <a:gd name="T15" fmla="*/ 118 h 118"/>
                  <a:gd name="T16" fmla="*/ 28 w 55"/>
                  <a:gd name="T17" fmla="*/ 0 h 118"/>
                  <a:gd name="T18" fmla="*/ 28 w 55"/>
                  <a:gd name="T1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118">
                    <a:moveTo>
                      <a:pt x="28" y="0"/>
                    </a:moveTo>
                    <a:lnTo>
                      <a:pt x="28" y="0"/>
                    </a:lnTo>
                    <a:lnTo>
                      <a:pt x="55" y="118"/>
                    </a:lnTo>
                    <a:lnTo>
                      <a:pt x="55" y="118"/>
                    </a:lnTo>
                    <a:lnTo>
                      <a:pt x="28" y="118"/>
                    </a:lnTo>
                    <a:lnTo>
                      <a:pt x="28" y="118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15"/>
              <p:cNvSpPr>
                <a:spLocks noChangeShapeType="1"/>
              </p:cNvSpPr>
              <p:nvPr/>
            </p:nvSpPr>
            <p:spPr bwMode="auto">
              <a:xfrm>
                <a:off x="2009" y="1294"/>
                <a:ext cx="1" cy="1700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>
              <a:off x="8636000" y="4902200"/>
              <a:ext cx="14763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100" b="1">
                  <a:solidFill>
                    <a:schemeClr val="bg1"/>
                  </a:solidFill>
                  <a:latin typeface="Helvetica" charset="0"/>
                </a:rPr>
                <a:t>x</a:t>
              </a:r>
              <a:endParaRPr lang="en-US" sz="2400" b="1">
                <a:solidFill>
                  <a:schemeClr val="bg1"/>
                </a:solidFill>
                <a:latin typeface="Times"/>
              </a:endParaRPr>
            </a:p>
          </p:txBody>
        </p:sp>
        <p:sp>
          <p:nvSpPr>
            <p:cNvPr id="46" name="Rectangle 18"/>
            <p:cNvSpPr>
              <a:spLocks noChangeArrowheads="1"/>
            </p:cNvSpPr>
            <p:nvPr/>
          </p:nvSpPr>
          <p:spPr bwMode="auto">
            <a:xfrm>
              <a:off x="8251825" y="4252913"/>
              <a:ext cx="1397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100" b="1">
                  <a:solidFill>
                    <a:srgbClr val="99CCFF"/>
                  </a:solidFill>
                  <a:latin typeface="Symbol" pitchFamily="18" charset="2"/>
                  <a:sym typeface="Symbol" pitchFamily="18" charset="2"/>
                </a:rPr>
                <a:t></a:t>
              </a:r>
              <a:endParaRPr lang="en-US" sz="2400" b="1">
                <a:solidFill>
                  <a:srgbClr val="99CCFF"/>
                </a:solidFill>
                <a:latin typeface="Time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7556500" y="4435475"/>
              <a:ext cx="328613" cy="450850"/>
            </a:xfrm>
            <a:custGeom>
              <a:avLst/>
              <a:gdLst>
                <a:gd name="T0" fmla="*/ 83 w 207"/>
                <a:gd name="T1" fmla="*/ 21 h 284"/>
                <a:gd name="T2" fmla="*/ 0 w 207"/>
                <a:gd name="T3" fmla="*/ 76 h 284"/>
                <a:gd name="T4" fmla="*/ 13 w 207"/>
                <a:gd name="T5" fmla="*/ 118 h 284"/>
                <a:gd name="T6" fmla="*/ 13 w 207"/>
                <a:gd name="T7" fmla="*/ 118 h 284"/>
                <a:gd name="T8" fmla="*/ 34 w 207"/>
                <a:gd name="T9" fmla="*/ 166 h 284"/>
                <a:gd name="T10" fmla="*/ 55 w 207"/>
                <a:gd name="T11" fmla="*/ 208 h 284"/>
                <a:gd name="T12" fmla="*/ 55 w 207"/>
                <a:gd name="T13" fmla="*/ 208 h 284"/>
                <a:gd name="T14" fmla="*/ 83 w 207"/>
                <a:gd name="T15" fmla="*/ 249 h 284"/>
                <a:gd name="T16" fmla="*/ 110 w 207"/>
                <a:gd name="T17" fmla="*/ 270 h 284"/>
                <a:gd name="T18" fmla="*/ 110 w 207"/>
                <a:gd name="T19" fmla="*/ 270 h 284"/>
                <a:gd name="T20" fmla="*/ 138 w 207"/>
                <a:gd name="T21" fmla="*/ 284 h 284"/>
                <a:gd name="T22" fmla="*/ 166 w 207"/>
                <a:gd name="T23" fmla="*/ 249 h 284"/>
                <a:gd name="T24" fmla="*/ 166 w 207"/>
                <a:gd name="T25" fmla="*/ 249 h 284"/>
                <a:gd name="T26" fmla="*/ 193 w 207"/>
                <a:gd name="T27" fmla="*/ 208 h 284"/>
                <a:gd name="T28" fmla="*/ 200 w 207"/>
                <a:gd name="T29" fmla="*/ 166 h 284"/>
                <a:gd name="T30" fmla="*/ 200 w 207"/>
                <a:gd name="T31" fmla="*/ 166 h 284"/>
                <a:gd name="T32" fmla="*/ 207 w 207"/>
                <a:gd name="T33" fmla="*/ 118 h 284"/>
                <a:gd name="T34" fmla="*/ 124 w 207"/>
                <a:gd name="T35" fmla="*/ 104 h 284"/>
                <a:gd name="T36" fmla="*/ 83 w 207"/>
                <a:gd name="T37" fmla="*/ 0 h 284"/>
                <a:gd name="T38" fmla="*/ 69 w 207"/>
                <a:gd name="T39" fmla="*/ 7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7" h="284">
                  <a:moveTo>
                    <a:pt x="83" y="21"/>
                  </a:moveTo>
                  <a:lnTo>
                    <a:pt x="0" y="76"/>
                  </a:lnTo>
                  <a:lnTo>
                    <a:pt x="13" y="118"/>
                  </a:lnTo>
                  <a:lnTo>
                    <a:pt x="13" y="118"/>
                  </a:lnTo>
                  <a:lnTo>
                    <a:pt x="34" y="166"/>
                  </a:lnTo>
                  <a:lnTo>
                    <a:pt x="55" y="208"/>
                  </a:lnTo>
                  <a:lnTo>
                    <a:pt x="55" y="208"/>
                  </a:lnTo>
                  <a:lnTo>
                    <a:pt x="83" y="249"/>
                  </a:lnTo>
                  <a:lnTo>
                    <a:pt x="110" y="270"/>
                  </a:lnTo>
                  <a:lnTo>
                    <a:pt x="110" y="270"/>
                  </a:lnTo>
                  <a:lnTo>
                    <a:pt x="138" y="284"/>
                  </a:lnTo>
                  <a:lnTo>
                    <a:pt x="166" y="249"/>
                  </a:lnTo>
                  <a:lnTo>
                    <a:pt x="166" y="249"/>
                  </a:lnTo>
                  <a:lnTo>
                    <a:pt x="193" y="208"/>
                  </a:lnTo>
                  <a:lnTo>
                    <a:pt x="200" y="166"/>
                  </a:lnTo>
                  <a:lnTo>
                    <a:pt x="200" y="166"/>
                  </a:lnTo>
                  <a:lnTo>
                    <a:pt x="207" y="118"/>
                  </a:lnTo>
                  <a:lnTo>
                    <a:pt x="124" y="104"/>
                  </a:lnTo>
                  <a:lnTo>
                    <a:pt x="83" y="0"/>
                  </a:lnTo>
                  <a:lnTo>
                    <a:pt x="69" y="7"/>
                  </a:lnTo>
                </a:path>
              </a:pathLst>
            </a:custGeom>
            <a:solidFill>
              <a:srgbClr val="A1A1A1"/>
            </a:solidFill>
            <a:ln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7567613" y="4435475"/>
              <a:ext cx="295275" cy="417513"/>
            </a:xfrm>
            <a:custGeom>
              <a:avLst/>
              <a:gdLst>
                <a:gd name="T0" fmla="*/ 69 w 186"/>
                <a:gd name="T1" fmla="*/ 14 h 263"/>
                <a:gd name="T2" fmla="*/ 27 w 186"/>
                <a:gd name="T3" fmla="*/ 35 h 263"/>
                <a:gd name="T4" fmla="*/ 6 w 186"/>
                <a:gd name="T5" fmla="*/ 63 h 263"/>
                <a:gd name="T6" fmla="*/ 0 w 186"/>
                <a:gd name="T7" fmla="*/ 83 h 263"/>
                <a:gd name="T8" fmla="*/ 0 w 186"/>
                <a:gd name="T9" fmla="*/ 111 h 263"/>
                <a:gd name="T10" fmla="*/ 41 w 186"/>
                <a:gd name="T11" fmla="*/ 201 h 263"/>
                <a:gd name="T12" fmla="*/ 96 w 186"/>
                <a:gd name="T13" fmla="*/ 263 h 263"/>
                <a:gd name="T14" fmla="*/ 124 w 186"/>
                <a:gd name="T15" fmla="*/ 263 h 263"/>
                <a:gd name="T16" fmla="*/ 152 w 186"/>
                <a:gd name="T17" fmla="*/ 242 h 263"/>
                <a:gd name="T18" fmla="*/ 172 w 186"/>
                <a:gd name="T19" fmla="*/ 201 h 263"/>
                <a:gd name="T20" fmla="*/ 186 w 186"/>
                <a:gd name="T21" fmla="*/ 159 h 263"/>
                <a:gd name="T22" fmla="*/ 179 w 186"/>
                <a:gd name="T23" fmla="*/ 118 h 263"/>
                <a:gd name="T24" fmla="*/ 152 w 186"/>
                <a:gd name="T25" fmla="*/ 104 h 263"/>
                <a:gd name="T26" fmla="*/ 110 w 186"/>
                <a:gd name="T27" fmla="*/ 83 h 263"/>
                <a:gd name="T28" fmla="*/ 89 w 186"/>
                <a:gd name="T29" fmla="*/ 42 h 263"/>
                <a:gd name="T30" fmla="*/ 69 w 186"/>
                <a:gd name="T31" fmla="*/ 0 h 263"/>
                <a:gd name="T32" fmla="*/ 55 w 186"/>
                <a:gd name="T33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6" h="263">
                  <a:moveTo>
                    <a:pt x="69" y="14"/>
                  </a:moveTo>
                  <a:lnTo>
                    <a:pt x="27" y="35"/>
                  </a:lnTo>
                  <a:lnTo>
                    <a:pt x="6" y="63"/>
                  </a:lnTo>
                  <a:lnTo>
                    <a:pt x="0" y="83"/>
                  </a:lnTo>
                  <a:lnTo>
                    <a:pt x="0" y="111"/>
                  </a:lnTo>
                  <a:lnTo>
                    <a:pt x="41" y="201"/>
                  </a:lnTo>
                  <a:lnTo>
                    <a:pt x="96" y="263"/>
                  </a:lnTo>
                  <a:lnTo>
                    <a:pt x="124" y="263"/>
                  </a:lnTo>
                  <a:lnTo>
                    <a:pt x="152" y="242"/>
                  </a:lnTo>
                  <a:lnTo>
                    <a:pt x="172" y="201"/>
                  </a:lnTo>
                  <a:lnTo>
                    <a:pt x="186" y="159"/>
                  </a:lnTo>
                  <a:lnTo>
                    <a:pt x="179" y="118"/>
                  </a:lnTo>
                  <a:lnTo>
                    <a:pt x="152" y="104"/>
                  </a:lnTo>
                  <a:lnTo>
                    <a:pt x="110" y="83"/>
                  </a:lnTo>
                  <a:lnTo>
                    <a:pt x="89" y="42"/>
                  </a:lnTo>
                  <a:lnTo>
                    <a:pt x="69" y="0"/>
                  </a:lnTo>
                  <a:lnTo>
                    <a:pt x="55" y="0"/>
                  </a:lnTo>
                </a:path>
              </a:pathLst>
            </a:custGeom>
            <a:noFill/>
            <a:ln w="26988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" name="Group 21"/>
            <p:cNvGrpSpPr>
              <a:grpSpLocks/>
            </p:cNvGrpSpPr>
            <p:nvPr/>
          </p:nvGrpSpPr>
          <p:grpSpPr bwMode="auto">
            <a:xfrm>
              <a:off x="6415088" y="4962525"/>
              <a:ext cx="2216150" cy="77788"/>
              <a:chOff x="1546" y="2130"/>
              <a:chExt cx="1396" cy="49"/>
            </a:xfrm>
          </p:grpSpPr>
          <p:sp>
            <p:nvSpPr>
              <p:cNvPr id="61" name="Freeform 22"/>
              <p:cNvSpPr>
                <a:spLocks/>
              </p:cNvSpPr>
              <p:nvPr/>
            </p:nvSpPr>
            <p:spPr bwMode="auto">
              <a:xfrm>
                <a:off x="2845" y="2130"/>
                <a:ext cx="97" cy="49"/>
              </a:xfrm>
              <a:custGeom>
                <a:avLst/>
                <a:gdLst>
                  <a:gd name="T0" fmla="*/ 97 w 97"/>
                  <a:gd name="T1" fmla="*/ 28 h 49"/>
                  <a:gd name="T2" fmla="*/ 97 w 97"/>
                  <a:gd name="T3" fmla="*/ 28 h 49"/>
                  <a:gd name="T4" fmla="*/ 0 w 97"/>
                  <a:gd name="T5" fmla="*/ 49 h 49"/>
                  <a:gd name="T6" fmla="*/ 0 w 97"/>
                  <a:gd name="T7" fmla="*/ 49 h 49"/>
                  <a:gd name="T8" fmla="*/ 0 w 97"/>
                  <a:gd name="T9" fmla="*/ 28 h 49"/>
                  <a:gd name="T10" fmla="*/ 0 w 97"/>
                  <a:gd name="T11" fmla="*/ 28 h 49"/>
                  <a:gd name="T12" fmla="*/ 0 w 97"/>
                  <a:gd name="T13" fmla="*/ 0 h 49"/>
                  <a:gd name="T14" fmla="*/ 0 w 97"/>
                  <a:gd name="T15" fmla="*/ 0 h 49"/>
                  <a:gd name="T16" fmla="*/ 97 w 97"/>
                  <a:gd name="T17" fmla="*/ 28 h 49"/>
                  <a:gd name="T18" fmla="*/ 97 w 97"/>
                  <a:gd name="T19" fmla="*/ 2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" h="49">
                    <a:moveTo>
                      <a:pt x="97" y="28"/>
                    </a:moveTo>
                    <a:lnTo>
                      <a:pt x="97" y="28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97" y="28"/>
                    </a:lnTo>
                    <a:lnTo>
                      <a:pt x="97" y="28"/>
                    </a:lnTo>
                    <a:close/>
                  </a:path>
                </a:pathLst>
              </a:custGeom>
              <a:noFill/>
              <a:ln w="269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23"/>
              <p:cNvSpPr>
                <a:spLocks noChangeShapeType="1"/>
              </p:cNvSpPr>
              <p:nvPr/>
            </p:nvSpPr>
            <p:spPr bwMode="auto">
              <a:xfrm>
                <a:off x="1546" y="2144"/>
                <a:ext cx="1292" cy="7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" name="Freeform 25"/>
            <p:cNvSpPr>
              <a:spLocks/>
            </p:cNvSpPr>
            <p:nvPr/>
          </p:nvSpPr>
          <p:spPr bwMode="auto">
            <a:xfrm>
              <a:off x="7918450" y="3754438"/>
              <a:ext cx="163513" cy="174625"/>
            </a:xfrm>
            <a:custGeom>
              <a:avLst/>
              <a:gdLst>
                <a:gd name="T0" fmla="*/ 103 w 103"/>
                <a:gd name="T1" fmla="*/ 0 h 110"/>
                <a:gd name="T2" fmla="*/ 62 w 103"/>
                <a:gd name="T3" fmla="*/ 110 h 110"/>
                <a:gd name="T4" fmla="*/ 55 w 103"/>
                <a:gd name="T5" fmla="*/ 62 h 110"/>
                <a:gd name="T6" fmla="*/ 0 w 103"/>
                <a:gd name="T7" fmla="*/ 69 h 110"/>
                <a:gd name="T8" fmla="*/ 103 w 103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10">
                  <a:moveTo>
                    <a:pt x="103" y="0"/>
                  </a:moveTo>
                  <a:lnTo>
                    <a:pt x="62" y="110"/>
                  </a:lnTo>
                  <a:lnTo>
                    <a:pt x="55" y="62"/>
                  </a:lnTo>
                  <a:lnTo>
                    <a:pt x="0" y="69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99CC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26"/>
            <p:cNvSpPr>
              <a:spLocks noChangeShapeType="1"/>
            </p:cNvSpPr>
            <p:nvPr/>
          </p:nvSpPr>
          <p:spPr bwMode="auto">
            <a:xfrm flipV="1">
              <a:off x="6227763" y="3876675"/>
              <a:ext cx="1766887" cy="2392363"/>
            </a:xfrm>
            <a:prstGeom prst="line">
              <a:avLst/>
            </a:prstGeom>
            <a:noFill/>
            <a:ln w="26988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27"/>
            <p:cNvSpPr>
              <a:spLocks/>
            </p:cNvSpPr>
            <p:nvPr/>
          </p:nvSpPr>
          <p:spPr bwMode="auto">
            <a:xfrm>
              <a:off x="7950994" y="4164014"/>
              <a:ext cx="406400" cy="798511"/>
            </a:xfrm>
            <a:custGeom>
              <a:avLst/>
              <a:gdLst>
                <a:gd name="T0" fmla="*/ 14 w 256"/>
                <a:gd name="T1" fmla="*/ 7 h 581"/>
                <a:gd name="T2" fmla="*/ 21 w 256"/>
                <a:gd name="T3" fmla="*/ 14 h 581"/>
                <a:gd name="T4" fmla="*/ 35 w 256"/>
                <a:gd name="T5" fmla="*/ 28 h 581"/>
                <a:gd name="T6" fmla="*/ 42 w 256"/>
                <a:gd name="T7" fmla="*/ 35 h 581"/>
                <a:gd name="T8" fmla="*/ 49 w 256"/>
                <a:gd name="T9" fmla="*/ 55 h 581"/>
                <a:gd name="T10" fmla="*/ 56 w 256"/>
                <a:gd name="T11" fmla="*/ 55 h 581"/>
                <a:gd name="T12" fmla="*/ 62 w 256"/>
                <a:gd name="T13" fmla="*/ 62 h 581"/>
                <a:gd name="T14" fmla="*/ 62 w 256"/>
                <a:gd name="T15" fmla="*/ 69 h 581"/>
                <a:gd name="T16" fmla="*/ 76 w 256"/>
                <a:gd name="T17" fmla="*/ 83 h 581"/>
                <a:gd name="T18" fmla="*/ 76 w 256"/>
                <a:gd name="T19" fmla="*/ 90 h 581"/>
                <a:gd name="T20" fmla="*/ 90 w 256"/>
                <a:gd name="T21" fmla="*/ 104 h 581"/>
                <a:gd name="T22" fmla="*/ 90 w 256"/>
                <a:gd name="T23" fmla="*/ 111 h 581"/>
                <a:gd name="T24" fmla="*/ 97 w 256"/>
                <a:gd name="T25" fmla="*/ 118 h 581"/>
                <a:gd name="T26" fmla="*/ 104 w 256"/>
                <a:gd name="T27" fmla="*/ 124 h 581"/>
                <a:gd name="T28" fmla="*/ 111 w 256"/>
                <a:gd name="T29" fmla="*/ 131 h 581"/>
                <a:gd name="T30" fmla="*/ 111 w 256"/>
                <a:gd name="T31" fmla="*/ 138 h 581"/>
                <a:gd name="T32" fmla="*/ 118 w 256"/>
                <a:gd name="T33" fmla="*/ 145 h 581"/>
                <a:gd name="T34" fmla="*/ 125 w 256"/>
                <a:gd name="T35" fmla="*/ 152 h 581"/>
                <a:gd name="T36" fmla="*/ 132 w 256"/>
                <a:gd name="T37" fmla="*/ 159 h 581"/>
                <a:gd name="T38" fmla="*/ 132 w 256"/>
                <a:gd name="T39" fmla="*/ 166 h 581"/>
                <a:gd name="T40" fmla="*/ 138 w 256"/>
                <a:gd name="T41" fmla="*/ 173 h 581"/>
                <a:gd name="T42" fmla="*/ 138 w 256"/>
                <a:gd name="T43" fmla="*/ 180 h 581"/>
                <a:gd name="T44" fmla="*/ 145 w 256"/>
                <a:gd name="T45" fmla="*/ 187 h 581"/>
                <a:gd name="T46" fmla="*/ 152 w 256"/>
                <a:gd name="T47" fmla="*/ 187 h 581"/>
                <a:gd name="T48" fmla="*/ 159 w 256"/>
                <a:gd name="T49" fmla="*/ 200 h 581"/>
                <a:gd name="T50" fmla="*/ 159 w 256"/>
                <a:gd name="T51" fmla="*/ 207 h 581"/>
                <a:gd name="T52" fmla="*/ 166 w 256"/>
                <a:gd name="T53" fmla="*/ 221 h 581"/>
                <a:gd name="T54" fmla="*/ 166 w 256"/>
                <a:gd name="T55" fmla="*/ 228 h 581"/>
                <a:gd name="T56" fmla="*/ 173 w 256"/>
                <a:gd name="T57" fmla="*/ 235 h 581"/>
                <a:gd name="T58" fmla="*/ 173 w 256"/>
                <a:gd name="T59" fmla="*/ 242 h 581"/>
                <a:gd name="T60" fmla="*/ 180 w 256"/>
                <a:gd name="T61" fmla="*/ 256 h 581"/>
                <a:gd name="T62" fmla="*/ 180 w 256"/>
                <a:gd name="T63" fmla="*/ 263 h 581"/>
                <a:gd name="T64" fmla="*/ 187 w 256"/>
                <a:gd name="T65" fmla="*/ 270 h 581"/>
                <a:gd name="T66" fmla="*/ 187 w 256"/>
                <a:gd name="T67" fmla="*/ 277 h 581"/>
                <a:gd name="T68" fmla="*/ 194 w 256"/>
                <a:gd name="T69" fmla="*/ 290 h 581"/>
                <a:gd name="T70" fmla="*/ 201 w 256"/>
                <a:gd name="T71" fmla="*/ 297 h 581"/>
                <a:gd name="T72" fmla="*/ 208 w 256"/>
                <a:gd name="T73" fmla="*/ 304 h 581"/>
                <a:gd name="T74" fmla="*/ 208 w 256"/>
                <a:gd name="T75" fmla="*/ 318 h 581"/>
                <a:gd name="T76" fmla="*/ 215 w 256"/>
                <a:gd name="T77" fmla="*/ 339 h 581"/>
                <a:gd name="T78" fmla="*/ 215 w 256"/>
                <a:gd name="T79" fmla="*/ 346 h 581"/>
                <a:gd name="T80" fmla="*/ 221 w 256"/>
                <a:gd name="T81" fmla="*/ 359 h 581"/>
                <a:gd name="T82" fmla="*/ 221 w 256"/>
                <a:gd name="T83" fmla="*/ 366 h 581"/>
                <a:gd name="T84" fmla="*/ 228 w 256"/>
                <a:gd name="T85" fmla="*/ 380 h 581"/>
                <a:gd name="T86" fmla="*/ 228 w 256"/>
                <a:gd name="T87" fmla="*/ 387 h 581"/>
                <a:gd name="T88" fmla="*/ 242 w 256"/>
                <a:gd name="T89" fmla="*/ 408 h 581"/>
                <a:gd name="T90" fmla="*/ 242 w 256"/>
                <a:gd name="T91" fmla="*/ 415 h 581"/>
                <a:gd name="T92" fmla="*/ 242 w 256"/>
                <a:gd name="T93" fmla="*/ 429 h 581"/>
                <a:gd name="T94" fmla="*/ 242 w 256"/>
                <a:gd name="T95" fmla="*/ 442 h 581"/>
                <a:gd name="T96" fmla="*/ 242 w 256"/>
                <a:gd name="T97" fmla="*/ 456 h 581"/>
                <a:gd name="T98" fmla="*/ 249 w 256"/>
                <a:gd name="T99" fmla="*/ 477 h 581"/>
                <a:gd name="T100" fmla="*/ 249 w 256"/>
                <a:gd name="T101" fmla="*/ 491 h 581"/>
                <a:gd name="T102" fmla="*/ 249 w 256"/>
                <a:gd name="T103" fmla="*/ 498 h 581"/>
                <a:gd name="T104" fmla="*/ 249 w 256"/>
                <a:gd name="T105" fmla="*/ 512 h 581"/>
                <a:gd name="T106" fmla="*/ 249 w 256"/>
                <a:gd name="T107" fmla="*/ 525 h 581"/>
                <a:gd name="T108" fmla="*/ 256 w 256"/>
                <a:gd name="T109" fmla="*/ 539 h 581"/>
                <a:gd name="T110" fmla="*/ 256 w 256"/>
                <a:gd name="T111" fmla="*/ 546 h 581"/>
                <a:gd name="T112" fmla="*/ 256 w 256"/>
                <a:gd name="T113" fmla="*/ 581 h 581"/>
                <a:gd name="T114" fmla="*/ 256 w 256"/>
                <a:gd name="T115" fmla="*/ 574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6" h="581">
                  <a:moveTo>
                    <a:pt x="0" y="0"/>
                  </a:moveTo>
                  <a:lnTo>
                    <a:pt x="0" y="0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8" y="21"/>
                  </a:lnTo>
                  <a:lnTo>
                    <a:pt x="28" y="21"/>
                  </a:lnTo>
                  <a:lnTo>
                    <a:pt x="35" y="28"/>
                  </a:lnTo>
                  <a:lnTo>
                    <a:pt x="35" y="28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9" y="48"/>
                  </a:lnTo>
                  <a:lnTo>
                    <a:pt x="49" y="48"/>
                  </a:lnTo>
                  <a:lnTo>
                    <a:pt x="49" y="55"/>
                  </a:lnTo>
                  <a:lnTo>
                    <a:pt x="49" y="55"/>
                  </a:lnTo>
                  <a:lnTo>
                    <a:pt x="56" y="55"/>
                  </a:lnTo>
                  <a:lnTo>
                    <a:pt x="56" y="55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2" y="69"/>
                  </a:lnTo>
                  <a:lnTo>
                    <a:pt x="62" y="69"/>
                  </a:lnTo>
                  <a:lnTo>
                    <a:pt x="69" y="76"/>
                  </a:lnTo>
                  <a:lnTo>
                    <a:pt x="69" y="76"/>
                  </a:lnTo>
                  <a:lnTo>
                    <a:pt x="76" y="83"/>
                  </a:lnTo>
                  <a:lnTo>
                    <a:pt x="76" y="83"/>
                  </a:lnTo>
                  <a:lnTo>
                    <a:pt x="76" y="90"/>
                  </a:lnTo>
                  <a:lnTo>
                    <a:pt x="76" y="90"/>
                  </a:lnTo>
                  <a:lnTo>
                    <a:pt x="83" y="97"/>
                  </a:lnTo>
                  <a:lnTo>
                    <a:pt x="83" y="97"/>
                  </a:lnTo>
                  <a:lnTo>
                    <a:pt x="90" y="104"/>
                  </a:lnTo>
                  <a:lnTo>
                    <a:pt x="90" y="104"/>
                  </a:lnTo>
                  <a:lnTo>
                    <a:pt x="90" y="111"/>
                  </a:lnTo>
                  <a:lnTo>
                    <a:pt x="90" y="111"/>
                  </a:lnTo>
                  <a:lnTo>
                    <a:pt x="97" y="111"/>
                  </a:lnTo>
                  <a:lnTo>
                    <a:pt x="97" y="111"/>
                  </a:lnTo>
                  <a:lnTo>
                    <a:pt x="97" y="118"/>
                  </a:lnTo>
                  <a:lnTo>
                    <a:pt x="97" y="118"/>
                  </a:lnTo>
                  <a:lnTo>
                    <a:pt x="104" y="124"/>
                  </a:lnTo>
                  <a:lnTo>
                    <a:pt x="104" y="124"/>
                  </a:lnTo>
                  <a:lnTo>
                    <a:pt x="104" y="131"/>
                  </a:lnTo>
                  <a:lnTo>
                    <a:pt x="104" y="131"/>
                  </a:lnTo>
                  <a:lnTo>
                    <a:pt x="111" y="131"/>
                  </a:lnTo>
                  <a:lnTo>
                    <a:pt x="111" y="131"/>
                  </a:lnTo>
                  <a:lnTo>
                    <a:pt x="111" y="138"/>
                  </a:lnTo>
                  <a:lnTo>
                    <a:pt x="111" y="138"/>
                  </a:lnTo>
                  <a:lnTo>
                    <a:pt x="118" y="138"/>
                  </a:lnTo>
                  <a:lnTo>
                    <a:pt x="118" y="138"/>
                  </a:lnTo>
                  <a:lnTo>
                    <a:pt x="118" y="145"/>
                  </a:lnTo>
                  <a:lnTo>
                    <a:pt x="118" y="145"/>
                  </a:lnTo>
                  <a:lnTo>
                    <a:pt x="125" y="152"/>
                  </a:lnTo>
                  <a:lnTo>
                    <a:pt x="125" y="152"/>
                  </a:lnTo>
                  <a:lnTo>
                    <a:pt x="125" y="159"/>
                  </a:lnTo>
                  <a:lnTo>
                    <a:pt x="125" y="159"/>
                  </a:lnTo>
                  <a:lnTo>
                    <a:pt x="132" y="159"/>
                  </a:lnTo>
                  <a:lnTo>
                    <a:pt x="132" y="159"/>
                  </a:lnTo>
                  <a:lnTo>
                    <a:pt x="132" y="166"/>
                  </a:lnTo>
                  <a:lnTo>
                    <a:pt x="132" y="166"/>
                  </a:lnTo>
                  <a:lnTo>
                    <a:pt x="132" y="173"/>
                  </a:lnTo>
                  <a:lnTo>
                    <a:pt x="132" y="173"/>
                  </a:lnTo>
                  <a:lnTo>
                    <a:pt x="138" y="173"/>
                  </a:lnTo>
                  <a:lnTo>
                    <a:pt x="138" y="173"/>
                  </a:lnTo>
                  <a:lnTo>
                    <a:pt x="138" y="180"/>
                  </a:lnTo>
                  <a:lnTo>
                    <a:pt x="138" y="180"/>
                  </a:lnTo>
                  <a:lnTo>
                    <a:pt x="145" y="180"/>
                  </a:lnTo>
                  <a:lnTo>
                    <a:pt x="145" y="180"/>
                  </a:lnTo>
                  <a:lnTo>
                    <a:pt x="145" y="187"/>
                  </a:lnTo>
                  <a:lnTo>
                    <a:pt x="145" y="187"/>
                  </a:lnTo>
                  <a:lnTo>
                    <a:pt x="152" y="187"/>
                  </a:lnTo>
                  <a:lnTo>
                    <a:pt x="152" y="187"/>
                  </a:lnTo>
                  <a:lnTo>
                    <a:pt x="152" y="194"/>
                  </a:lnTo>
                  <a:lnTo>
                    <a:pt x="152" y="194"/>
                  </a:lnTo>
                  <a:lnTo>
                    <a:pt x="159" y="200"/>
                  </a:lnTo>
                  <a:lnTo>
                    <a:pt x="159" y="200"/>
                  </a:lnTo>
                  <a:lnTo>
                    <a:pt x="159" y="207"/>
                  </a:lnTo>
                  <a:lnTo>
                    <a:pt x="159" y="207"/>
                  </a:lnTo>
                  <a:lnTo>
                    <a:pt x="166" y="214"/>
                  </a:lnTo>
                  <a:lnTo>
                    <a:pt x="166" y="214"/>
                  </a:lnTo>
                  <a:lnTo>
                    <a:pt x="166" y="221"/>
                  </a:lnTo>
                  <a:lnTo>
                    <a:pt x="166" y="221"/>
                  </a:lnTo>
                  <a:lnTo>
                    <a:pt x="166" y="228"/>
                  </a:lnTo>
                  <a:lnTo>
                    <a:pt x="166" y="228"/>
                  </a:lnTo>
                  <a:lnTo>
                    <a:pt x="173" y="228"/>
                  </a:lnTo>
                  <a:lnTo>
                    <a:pt x="173" y="228"/>
                  </a:lnTo>
                  <a:lnTo>
                    <a:pt x="173" y="235"/>
                  </a:lnTo>
                  <a:lnTo>
                    <a:pt x="173" y="235"/>
                  </a:lnTo>
                  <a:lnTo>
                    <a:pt x="173" y="242"/>
                  </a:lnTo>
                  <a:lnTo>
                    <a:pt x="173" y="242"/>
                  </a:lnTo>
                  <a:lnTo>
                    <a:pt x="180" y="242"/>
                  </a:lnTo>
                  <a:lnTo>
                    <a:pt x="180" y="242"/>
                  </a:lnTo>
                  <a:lnTo>
                    <a:pt x="180" y="256"/>
                  </a:lnTo>
                  <a:lnTo>
                    <a:pt x="180" y="256"/>
                  </a:lnTo>
                  <a:lnTo>
                    <a:pt x="180" y="263"/>
                  </a:lnTo>
                  <a:lnTo>
                    <a:pt x="180" y="263"/>
                  </a:lnTo>
                  <a:lnTo>
                    <a:pt x="187" y="263"/>
                  </a:lnTo>
                  <a:lnTo>
                    <a:pt x="187" y="263"/>
                  </a:lnTo>
                  <a:lnTo>
                    <a:pt x="187" y="270"/>
                  </a:lnTo>
                  <a:lnTo>
                    <a:pt x="187" y="270"/>
                  </a:lnTo>
                  <a:lnTo>
                    <a:pt x="187" y="277"/>
                  </a:lnTo>
                  <a:lnTo>
                    <a:pt x="187" y="277"/>
                  </a:lnTo>
                  <a:lnTo>
                    <a:pt x="194" y="283"/>
                  </a:lnTo>
                  <a:lnTo>
                    <a:pt x="194" y="283"/>
                  </a:lnTo>
                  <a:lnTo>
                    <a:pt x="194" y="290"/>
                  </a:lnTo>
                  <a:lnTo>
                    <a:pt x="194" y="290"/>
                  </a:lnTo>
                  <a:lnTo>
                    <a:pt x="201" y="297"/>
                  </a:lnTo>
                  <a:lnTo>
                    <a:pt x="201" y="297"/>
                  </a:lnTo>
                  <a:lnTo>
                    <a:pt x="201" y="304"/>
                  </a:lnTo>
                  <a:lnTo>
                    <a:pt x="201" y="304"/>
                  </a:lnTo>
                  <a:lnTo>
                    <a:pt x="208" y="304"/>
                  </a:lnTo>
                  <a:lnTo>
                    <a:pt x="208" y="304"/>
                  </a:lnTo>
                  <a:lnTo>
                    <a:pt x="208" y="318"/>
                  </a:lnTo>
                  <a:lnTo>
                    <a:pt x="208" y="318"/>
                  </a:lnTo>
                  <a:lnTo>
                    <a:pt x="208" y="332"/>
                  </a:lnTo>
                  <a:lnTo>
                    <a:pt x="208" y="332"/>
                  </a:lnTo>
                  <a:lnTo>
                    <a:pt x="215" y="339"/>
                  </a:lnTo>
                  <a:lnTo>
                    <a:pt x="215" y="339"/>
                  </a:lnTo>
                  <a:lnTo>
                    <a:pt x="215" y="346"/>
                  </a:lnTo>
                  <a:lnTo>
                    <a:pt x="215" y="346"/>
                  </a:lnTo>
                  <a:lnTo>
                    <a:pt x="221" y="353"/>
                  </a:lnTo>
                  <a:lnTo>
                    <a:pt x="221" y="353"/>
                  </a:lnTo>
                  <a:lnTo>
                    <a:pt x="221" y="359"/>
                  </a:lnTo>
                  <a:lnTo>
                    <a:pt x="221" y="359"/>
                  </a:lnTo>
                  <a:lnTo>
                    <a:pt x="221" y="366"/>
                  </a:lnTo>
                  <a:lnTo>
                    <a:pt x="221" y="366"/>
                  </a:lnTo>
                  <a:lnTo>
                    <a:pt x="228" y="373"/>
                  </a:lnTo>
                  <a:lnTo>
                    <a:pt x="228" y="373"/>
                  </a:lnTo>
                  <a:lnTo>
                    <a:pt x="228" y="380"/>
                  </a:lnTo>
                  <a:lnTo>
                    <a:pt x="228" y="380"/>
                  </a:lnTo>
                  <a:lnTo>
                    <a:pt x="228" y="387"/>
                  </a:lnTo>
                  <a:lnTo>
                    <a:pt x="228" y="387"/>
                  </a:lnTo>
                  <a:lnTo>
                    <a:pt x="235" y="394"/>
                  </a:lnTo>
                  <a:lnTo>
                    <a:pt x="235" y="394"/>
                  </a:lnTo>
                  <a:lnTo>
                    <a:pt x="242" y="408"/>
                  </a:lnTo>
                  <a:lnTo>
                    <a:pt x="242" y="408"/>
                  </a:lnTo>
                  <a:lnTo>
                    <a:pt x="242" y="415"/>
                  </a:lnTo>
                  <a:lnTo>
                    <a:pt x="242" y="415"/>
                  </a:lnTo>
                  <a:lnTo>
                    <a:pt x="242" y="422"/>
                  </a:lnTo>
                  <a:lnTo>
                    <a:pt x="242" y="422"/>
                  </a:lnTo>
                  <a:lnTo>
                    <a:pt x="242" y="429"/>
                  </a:lnTo>
                  <a:lnTo>
                    <a:pt x="242" y="429"/>
                  </a:lnTo>
                  <a:lnTo>
                    <a:pt x="242" y="442"/>
                  </a:lnTo>
                  <a:lnTo>
                    <a:pt x="242" y="442"/>
                  </a:lnTo>
                  <a:lnTo>
                    <a:pt x="242" y="449"/>
                  </a:lnTo>
                  <a:lnTo>
                    <a:pt x="242" y="449"/>
                  </a:lnTo>
                  <a:lnTo>
                    <a:pt x="242" y="456"/>
                  </a:lnTo>
                  <a:lnTo>
                    <a:pt x="242" y="456"/>
                  </a:lnTo>
                  <a:lnTo>
                    <a:pt x="249" y="477"/>
                  </a:lnTo>
                  <a:lnTo>
                    <a:pt x="249" y="477"/>
                  </a:lnTo>
                  <a:lnTo>
                    <a:pt x="249" y="484"/>
                  </a:lnTo>
                  <a:lnTo>
                    <a:pt x="249" y="484"/>
                  </a:lnTo>
                  <a:lnTo>
                    <a:pt x="249" y="491"/>
                  </a:lnTo>
                  <a:lnTo>
                    <a:pt x="249" y="491"/>
                  </a:lnTo>
                  <a:lnTo>
                    <a:pt x="249" y="498"/>
                  </a:lnTo>
                  <a:lnTo>
                    <a:pt x="249" y="498"/>
                  </a:lnTo>
                  <a:lnTo>
                    <a:pt x="249" y="505"/>
                  </a:lnTo>
                  <a:lnTo>
                    <a:pt x="249" y="505"/>
                  </a:lnTo>
                  <a:lnTo>
                    <a:pt x="249" y="512"/>
                  </a:lnTo>
                  <a:lnTo>
                    <a:pt x="249" y="512"/>
                  </a:lnTo>
                  <a:lnTo>
                    <a:pt x="249" y="525"/>
                  </a:lnTo>
                  <a:lnTo>
                    <a:pt x="249" y="525"/>
                  </a:lnTo>
                  <a:lnTo>
                    <a:pt x="249" y="532"/>
                  </a:lnTo>
                  <a:lnTo>
                    <a:pt x="249" y="532"/>
                  </a:lnTo>
                  <a:lnTo>
                    <a:pt x="256" y="539"/>
                  </a:lnTo>
                  <a:lnTo>
                    <a:pt x="256" y="539"/>
                  </a:lnTo>
                  <a:lnTo>
                    <a:pt x="256" y="546"/>
                  </a:lnTo>
                  <a:lnTo>
                    <a:pt x="256" y="546"/>
                  </a:lnTo>
                  <a:lnTo>
                    <a:pt x="256" y="574"/>
                  </a:lnTo>
                  <a:lnTo>
                    <a:pt x="256" y="574"/>
                  </a:lnTo>
                  <a:lnTo>
                    <a:pt x="256" y="581"/>
                  </a:lnTo>
                  <a:lnTo>
                    <a:pt x="256" y="581"/>
                  </a:lnTo>
                  <a:lnTo>
                    <a:pt x="256" y="574"/>
                  </a:lnTo>
                  <a:lnTo>
                    <a:pt x="256" y="574"/>
                  </a:lnTo>
                </a:path>
              </a:pathLst>
            </a:custGeom>
            <a:noFill/>
            <a:ln w="26988">
              <a:solidFill>
                <a:srgbClr val="DD080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" name="Group 29"/>
            <p:cNvGrpSpPr>
              <a:grpSpLocks/>
            </p:cNvGrpSpPr>
            <p:nvPr/>
          </p:nvGrpSpPr>
          <p:grpSpPr bwMode="auto">
            <a:xfrm>
              <a:off x="7862888" y="4083051"/>
              <a:ext cx="176213" cy="165100"/>
              <a:chOff x="2444" y="1584"/>
              <a:chExt cx="111" cy="104"/>
            </a:xfrm>
          </p:grpSpPr>
          <p:sp>
            <p:nvSpPr>
              <p:cNvPr id="59" name="Freeform 30"/>
              <p:cNvSpPr>
                <a:spLocks/>
              </p:cNvSpPr>
              <p:nvPr/>
            </p:nvSpPr>
            <p:spPr bwMode="auto">
              <a:xfrm>
                <a:off x="2444" y="1584"/>
                <a:ext cx="111" cy="104"/>
              </a:xfrm>
              <a:custGeom>
                <a:avLst/>
                <a:gdLst>
                  <a:gd name="T0" fmla="*/ 0 w 111"/>
                  <a:gd name="T1" fmla="*/ 0 h 104"/>
                  <a:gd name="T2" fmla="*/ 111 w 111"/>
                  <a:gd name="T3" fmla="*/ 42 h 104"/>
                  <a:gd name="T4" fmla="*/ 56 w 111"/>
                  <a:gd name="T5" fmla="*/ 48 h 104"/>
                  <a:gd name="T6" fmla="*/ 63 w 111"/>
                  <a:gd name="T7" fmla="*/ 104 h 104"/>
                  <a:gd name="T8" fmla="*/ 0 w 111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104">
                    <a:moveTo>
                      <a:pt x="0" y="0"/>
                    </a:moveTo>
                    <a:lnTo>
                      <a:pt x="111" y="42"/>
                    </a:lnTo>
                    <a:lnTo>
                      <a:pt x="56" y="48"/>
                    </a:lnTo>
                    <a:lnTo>
                      <a:pt x="63" y="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080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31"/>
              <p:cNvSpPr>
                <a:spLocks noChangeShapeType="1"/>
              </p:cNvSpPr>
              <p:nvPr/>
            </p:nvSpPr>
            <p:spPr bwMode="auto">
              <a:xfrm>
                <a:off x="2493" y="1626"/>
                <a:ext cx="34" cy="27"/>
              </a:xfrm>
              <a:prstGeom prst="line">
                <a:avLst/>
              </a:prstGeom>
              <a:noFill/>
              <a:ln w="26988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" name="Rectangle 32"/>
            <p:cNvSpPr>
              <a:spLocks noChangeArrowheads="1"/>
            </p:cNvSpPr>
            <p:nvPr/>
          </p:nvSpPr>
          <p:spPr bwMode="auto">
            <a:xfrm>
              <a:off x="6011863" y="3849688"/>
              <a:ext cx="147637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99CC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100" b="1">
                  <a:solidFill>
                    <a:srgbClr val="99CCFF"/>
                  </a:solidFill>
                  <a:latin typeface="Arial" charset="0"/>
                  <a:sym typeface="Symbol" pitchFamily="18" charset="2"/>
                </a:rPr>
                <a:t>s</a:t>
              </a:r>
              <a:endParaRPr lang="en-US" sz="2400" b="1">
                <a:solidFill>
                  <a:srgbClr val="99CCFF"/>
                </a:solidFill>
                <a:latin typeface="Times"/>
              </a:endParaRPr>
            </a:p>
          </p:txBody>
        </p:sp>
        <p:sp>
          <p:nvSpPr>
            <p:cNvPr id="55" name="Line 34"/>
            <p:cNvSpPr>
              <a:spLocks noChangeShapeType="1"/>
            </p:cNvSpPr>
            <p:nvPr/>
          </p:nvSpPr>
          <p:spPr bwMode="auto">
            <a:xfrm flipH="1" flipV="1">
              <a:off x="6129338" y="3824288"/>
              <a:ext cx="2454275" cy="1549400"/>
            </a:xfrm>
            <a:prstGeom prst="line">
              <a:avLst/>
            </a:prstGeom>
            <a:noFill/>
            <a:ln w="38100">
              <a:solidFill>
                <a:srgbClr val="FAFF5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35"/>
            <p:cNvSpPr>
              <a:spLocks noChangeShapeType="1"/>
            </p:cNvSpPr>
            <p:nvPr/>
          </p:nvSpPr>
          <p:spPr bwMode="auto">
            <a:xfrm flipH="1" flipV="1">
              <a:off x="5581650" y="4064000"/>
              <a:ext cx="2643188" cy="1582738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36"/>
            <p:cNvSpPr>
              <a:spLocks noChangeArrowheads="1"/>
            </p:cNvSpPr>
            <p:nvPr/>
          </p:nvSpPr>
          <p:spPr bwMode="auto">
            <a:xfrm>
              <a:off x="5284788" y="3946525"/>
              <a:ext cx="3333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100" b="1">
                  <a:solidFill>
                    <a:schemeClr val="bg1"/>
                  </a:solidFill>
                  <a:latin typeface="Arial" charset="0"/>
                  <a:sym typeface="Symbol" pitchFamily="18" charset="2"/>
                </a:rPr>
                <a:t>y’</a:t>
              </a:r>
              <a:endParaRPr lang="en-US" sz="24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58" name="Line 37"/>
            <p:cNvSpPr>
              <a:spLocks noChangeShapeType="1"/>
            </p:cNvSpPr>
            <p:nvPr/>
          </p:nvSpPr>
          <p:spPr bwMode="auto">
            <a:xfrm flipH="1">
              <a:off x="6081713" y="3935413"/>
              <a:ext cx="234950" cy="355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394412" y="3352800"/>
            <a:ext cx="2987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Radon Transform Process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Step: 1-D Fourier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We took the 1-D Fourier Transform of the image in the radon space.</a:t>
            </a:r>
          </a:p>
          <a:p>
            <a:r>
              <a:rPr lang="en-US" sz="1800" dirty="0" smtClean="0"/>
              <a:t>This takes us from the spatial domain to the frequency domain.</a:t>
            </a:r>
          </a:p>
          <a:p>
            <a:r>
              <a:rPr lang="en-US" sz="1800" dirty="0" smtClean="0"/>
              <a:t>We first took </a:t>
            </a:r>
            <a:r>
              <a:rPr lang="en-US" sz="1800" dirty="0" smtClean="0"/>
              <a:t>the 1-D Fourier Transform of each column of Radon.</a:t>
            </a:r>
            <a:endParaRPr lang="en-US" sz="1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35130" y="609600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err="1"/>
              <a:t>Fourier_Radon</a:t>
            </a:r>
            <a:r>
              <a:rPr lang="en-US" sz="1400" dirty="0"/>
              <a:t> </a:t>
            </a:r>
            <a:r>
              <a:rPr lang="en-US" sz="1400" dirty="0" err="1"/>
              <a:t>w_s</a:t>
            </a:r>
            <a:r>
              <a:rPr lang="en-US" sz="1400" dirty="0"/>
              <a:t>] </a:t>
            </a:r>
            <a:r>
              <a:rPr lang="en-US" sz="1400" dirty="0" smtClean="0"/>
              <a:t>= apply_fft1(</a:t>
            </a:r>
            <a:r>
              <a:rPr lang="en-US" sz="1400" dirty="0" err="1" smtClean="0"/>
              <a:t>Radon_pad</a:t>
            </a:r>
            <a:r>
              <a:rPr lang="en-US" sz="1400" dirty="0"/>
              <a:t>); </a:t>
            </a:r>
          </a:p>
          <a:p>
            <a:endParaRPr lang="en-US" sz="1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221" y="3750072"/>
            <a:ext cx="3124200" cy="2343150"/>
          </a:xfrm>
        </p:spPr>
      </p:pic>
      <p:grpSp>
        <p:nvGrpSpPr>
          <p:cNvPr id="10" name="Group 9"/>
          <p:cNvGrpSpPr/>
          <p:nvPr/>
        </p:nvGrpSpPr>
        <p:grpSpPr>
          <a:xfrm>
            <a:off x="4343401" y="1458941"/>
            <a:ext cx="4648200" cy="2277135"/>
            <a:chOff x="317500" y="2514600"/>
            <a:chExt cx="8670730" cy="3462338"/>
          </a:xfrm>
        </p:grpSpPr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H="1">
              <a:off x="898525" y="2914650"/>
              <a:ext cx="1141413" cy="12557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989013" y="3019425"/>
              <a:ext cx="884237" cy="1057275"/>
            </a:xfrm>
            <a:custGeom>
              <a:avLst/>
              <a:gdLst>
                <a:gd name="T0" fmla="*/ 0 w 525"/>
                <a:gd name="T1" fmla="*/ 719 h 719"/>
                <a:gd name="T2" fmla="*/ 27 w 525"/>
                <a:gd name="T3" fmla="*/ 546 h 719"/>
                <a:gd name="T4" fmla="*/ 27 w 525"/>
                <a:gd name="T5" fmla="*/ 422 h 719"/>
                <a:gd name="T6" fmla="*/ 89 w 525"/>
                <a:gd name="T7" fmla="*/ 325 h 719"/>
                <a:gd name="T8" fmla="*/ 152 w 525"/>
                <a:gd name="T9" fmla="*/ 208 h 719"/>
                <a:gd name="T10" fmla="*/ 165 w 525"/>
                <a:gd name="T11" fmla="*/ 76 h 719"/>
                <a:gd name="T12" fmla="*/ 235 w 525"/>
                <a:gd name="T13" fmla="*/ 76 h 719"/>
                <a:gd name="T14" fmla="*/ 235 w 525"/>
                <a:gd name="T15" fmla="*/ 76 h 719"/>
                <a:gd name="T16" fmla="*/ 297 w 525"/>
                <a:gd name="T17" fmla="*/ 69 h 719"/>
                <a:gd name="T18" fmla="*/ 345 w 525"/>
                <a:gd name="T19" fmla="*/ 76 h 719"/>
                <a:gd name="T20" fmla="*/ 345 w 525"/>
                <a:gd name="T21" fmla="*/ 76 h 719"/>
                <a:gd name="T22" fmla="*/ 400 w 525"/>
                <a:gd name="T23" fmla="*/ 83 h 719"/>
                <a:gd name="T24" fmla="*/ 428 w 525"/>
                <a:gd name="T25" fmla="*/ 62 h 719"/>
                <a:gd name="T26" fmla="*/ 428 w 525"/>
                <a:gd name="T27" fmla="*/ 62 h 719"/>
                <a:gd name="T28" fmla="*/ 463 w 525"/>
                <a:gd name="T29" fmla="*/ 35 h 719"/>
                <a:gd name="T30" fmla="*/ 490 w 525"/>
                <a:gd name="T31" fmla="*/ 21 h 719"/>
                <a:gd name="T32" fmla="*/ 490 w 525"/>
                <a:gd name="T33" fmla="*/ 21 h 719"/>
                <a:gd name="T34" fmla="*/ 511 w 525"/>
                <a:gd name="T35" fmla="*/ 0 h 719"/>
                <a:gd name="T36" fmla="*/ 525 w 525"/>
                <a:gd name="T37" fmla="*/ 21 h 719"/>
                <a:gd name="T38" fmla="*/ 525 w 525"/>
                <a:gd name="T39" fmla="*/ 21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5" h="719">
                  <a:moveTo>
                    <a:pt x="0" y="719"/>
                  </a:moveTo>
                  <a:lnTo>
                    <a:pt x="27" y="546"/>
                  </a:lnTo>
                  <a:lnTo>
                    <a:pt x="27" y="422"/>
                  </a:lnTo>
                  <a:lnTo>
                    <a:pt x="89" y="325"/>
                  </a:lnTo>
                  <a:lnTo>
                    <a:pt x="152" y="208"/>
                  </a:lnTo>
                  <a:lnTo>
                    <a:pt x="165" y="76"/>
                  </a:lnTo>
                  <a:lnTo>
                    <a:pt x="235" y="76"/>
                  </a:lnTo>
                  <a:lnTo>
                    <a:pt x="235" y="76"/>
                  </a:lnTo>
                  <a:lnTo>
                    <a:pt x="297" y="69"/>
                  </a:lnTo>
                  <a:lnTo>
                    <a:pt x="345" y="76"/>
                  </a:lnTo>
                  <a:lnTo>
                    <a:pt x="345" y="76"/>
                  </a:lnTo>
                  <a:lnTo>
                    <a:pt x="400" y="83"/>
                  </a:lnTo>
                  <a:lnTo>
                    <a:pt x="428" y="62"/>
                  </a:lnTo>
                  <a:lnTo>
                    <a:pt x="428" y="62"/>
                  </a:lnTo>
                  <a:lnTo>
                    <a:pt x="463" y="35"/>
                  </a:lnTo>
                  <a:lnTo>
                    <a:pt x="490" y="21"/>
                  </a:lnTo>
                  <a:lnTo>
                    <a:pt x="490" y="21"/>
                  </a:lnTo>
                  <a:lnTo>
                    <a:pt x="511" y="0"/>
                  </a:lnTo>
                  <a:lnTo>
                    <a:pt x="525" y="21"/>
                  </a:lnTo>
                  <a:lnTo>
                    <a:pt x="525" y="21"/>
                  </a:lnTo>
                </a:path>
              </a:pathLst>
            </a:custGeom>
            <a:noFill/>
            <a:ln w="269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1685925" y="3771900"/>
              <a:ext cx="1481138" cy="1635125"/>
            </a:xfrm>
            <a:prstGeom prst="ellipse">
              <a:avLst/>
            </a:prstGeom>
            <a:solidFill>
              <a:schemeClr val="folHlink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136775" y="3925888"/>
              <a:ext cx="328613" cy="417512"/>
            </a:xfrm>
            <a:custGeom>
              <a:avLst/>
              <a:gdLst>
                <a:gd name="T0" fmla="*/ 0 w 207"/>
                <a:gd name="T1" fmla="*/ 35 h 263"/>
                <a:gd name="T2" fmla="*/ 34 w 207"/>
                <a:gd name="T3" fmla="*/ 152 h 263"/>
                <a:gd name="T4" fmla="*/ 13 w 207"/>
                <a:gd name="T5" fmla="*/ 221 h 263"/>
                <a:gd name="T6" fmla="*/ 131 w 207"/>
                <a:gd name="T7" fmla="*/ 263 h 263"/>
                <a:gd name="T8" fmla="*/ 172 w 207"/>
                <a:gd name="T9" fmla="*/ 249 h 263"/>
                <a:gd name="T10" fmla="*/ 172 w 207"/>
                <a:gd name="T11" fmla="*/ 249 h 263"/>
                <a:gd name="T12" fmla="*/ 207 w 207"/>
                <a:gd name="T13" fmla="*/ 228 h 263"/>
                <a:gd name="T14" fmla="*/ 207 w 207"/>
                <a:gd name="T15" fmla="*/ 208 h 263"/>
                <a:gd name="T16" fmla="*/ 207 w 207"/>
                <a:gd name="T17" fmla="*/ 208 h 263"/>
                <a:gd name="T18" fmla="*/ 207 w 207"/>
                <a:gd name="T19" fmla="*/ 187 h 263"/>
                <a:gd name="T20" fmla="*/ 96 w 207"/>
                <a:gd name="T21" fmla="*/ 187 h 263"/>
                <a:gd name="T22" fmla="*/ 96 w 207"/>
                <a:gd name="T23" fmla="*/ 111 h 263"/>
                <a:gd name="T24" fmla="*/ 96 w 207"/>
                <a:gd name="T25" fmla="*/ 35 h 263"/>
                <a:gd name="T26" fmla="*/ 62 w 207"/>
                <a:gd name="T27" fmla="*/ 21 h 263"/>
                <a:gd name="T28" fmla="*/ 62 w 207"/>
                <a:gd name="T29" fmla="*/ 21 h 263"/>
                <a:gd name="T30" fmla="*/ 27 w 207"/>
                <a:gd name="T31" fmla="*/ 0 h 263"/>
                <a:gd name="T32" fmla="*/ 7 w 207"/>
                <a:gd name="T33" fmla="*/ 42 h 263"/>
                <a:gd name="T34" fmla="*/ 7 w 207"/>
                <a:gd name="T35" fmla="*/ 4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7" h="263">
                  <a:moveTo>
                    <a:pt x="0" y="35"/>
                  </a:moveTo>
                  <a:lnTo>
                    <a:pt x="34" y="152"/>
                  </a:lnTo>
                  <a:lnTo>
                    <a:pt x="13" y="221"/>
                  </a:lnTo>
                  <a:lnTo>
                    <a:pt x="131" y="263"/>
                  </a:lnTo>
                  <a:lnTo>
                    <a:pt x="172" y="249"/>
                  </a:lnTo>
                  <a:lnTo>
                    <a:pt x="172" y="249"/>
                  </a:lnTo>
                  <a:lnTo>
                    <a:pt x="207" y="228"/>
                  </a:lnTo>
                  <a:lnTo>
                    <a:pt x="207" y="208"/>
                  </a:lnTo>
                  <a:lnTo>
                    <a:pt x="207" y="208"/>
                  </a:lnTo>
                  <a:lnTo>
                    <a:pt x="207" y="187"/>
                  </a:lnTo>
                  <a:lnTo>
                    <a:pt x="96" y="187"/>
                  </a:lnTo>
                  <a:lnTo>
                    <a:pt x="96" y="111"/>
                  </a:lnTo>
                  <a:lnTo>
                    <a:pt x="96" y="35"/>
                  </a:lnTo>
                  <a:lnTo>
                    <a:pt x="62" y="21"/>
                  </a:lnTo>
                  <a:lnTo>
                    <a:pt x="62" y="21"/>
                  </a:lnTo>
                  <a:lnTo>
                    <a:pt x="27" y="0"/>
                  </a:lnTo>
                  <a:lnTo>
                    <a:pt x="7" y="42"/>
                  </a:lnTo>
                  <a:lnTo>
                    <a:pt x="7" y="42"/>
                  </a:lnTo>
                </a:path>
              </a:pathLst>
            </a:custGeom>
            <a:solidFill>
              <a:srgbClr val="3366FF"/>
            </a:solidFill>
            <a:ln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136775" y="3948113"/>
              <a:ext cx="328613" cy="373062"/>
            </a:xfrm>
            <a:custGeom>
              <a:avLst/>
              <a:gdLst>
                <a:gd name="T0" fmla="*/ 0 w 207"/>
                <a:gd name="T1" fmla="*/ 21 h 235"/>
                <a:gd name="T2" fmla="*/ 7 w 207"/>
                <a:gd name="T3" fmla="*/ 76 h 235"/>
                <a:gd name="T4" fmla="*/ 20 w 207"/>
                <a:gd name="T5" fmla="*/ 117 h 235"/>
                <a:gd name="T6" fmla="*/ 20 w 207"/>
                <a:gd name="T7" fmla="*/ 180 h 235"/>
                <a:gd name="T8" fmla="*/ 27 w 207"/>
                <a:gd name="T9" fmla="*/ 200 h 235"/>
                <a:gd name="T10" fmla="*/ 76 w 207"/>
                <a:gd name="T11" fmla="*/ 228 h 235"/>
                <a:gd name="T12" fmla="*/ 124 w 207"/>
                <a:gd name="T13" fmla="*/ 235 h 235"/>
                <a:gd name="T14" fmla="*/ 172 w 207"/>
                <a:gd name="T15" fmla="*/ 235 h 235"/>
                <a:gd name="T16" fmla="*/ 200 w 207"/>
                <a:gd name="T17" fmla="*/ 214 h 235"/>
                <a:gd name="T18" fmla="*/ 207 w 207"/>
                <a:gd name="T19" fmla="*/ 194 h 235"/>
                <a:gd name="T20" fmla="*/ 186 w 207"/>
                <a:gd name="T21" fmla="*/ 173 h 235"/>
                <a:gd name="T22" fmla="*/ 152 w 207"/>
                <a:gd name="T23" fmla="*/ 173 h 235"/>
                <a:gd name="T24" fmla="*/ 110 w 207"/>
                <a:gd name="T25" fmla="*/ 166 h 235"/>
                <a:gd name="T26" fmla="*/ 96 w 207"/>
                <a:gd name="T27" fmla="*/ 138 h 235"/>
                <a:gd name="T28" fmla="*/ 96 w 207"/>
                <a:gd name="T29" fmla="*/ 62 h 235"/>
                <a:gd name="T30" fmla="*/ 83 w 207"/>
                <a:gd name="T31" fmla="*/ 21 h 235"/>
                <a:gd name="T32" fmla="*/ 62 w 207"/>
                <a:gd name="T33" fmla="*/ 7 h 235"/>
                <a:gd name="T34" fmla="*/ 27 w 207"/>
                <a:gd name="T35" fmla="*/ 0 h 235"/>
                <a:gd name="T36" fmla="*/ 7 w 207"/>
                <a:gd name="T37" fmla="*/ 2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7" h="235">
                  <a:moveTo>
                    <a:pt x="0" y="21"/>
                  </a:moveTo>
                  <a:lnTo>
                    <a:pt x="7" y="76"/>
                  </a:lnTo>
                  <a:lnTo>
                    <a:pt x="20" y="117"/>
                  </a:lnTo>
                  <a:lnTo>
                    <a:pt x="20" y="180"/>
                  </a:lnTo>
                  <a:lnTo>
                    <a:pt x="27" y="200"/>
                  </a:lnTo>
                  <a:lnTo>
                    <a:pt x="76" y="228"/>
                  </a:lnTo>
                  <a:lnTo>
                    <a:pt x="124" y="235"/>
                  </a:lnTo>
                  <a:lnTo>
                    <a:pt x="172" y="235"/>
                  </a:lnTo>
                  <a:lnTo>
                    <a:pt x="200" y="214"/>
                  </a:lnTo>
                  <a:lnTo>
                    <a:pt x="207" y="194"/>
                  </a:lnTo>
                  <a:lnTo>
                    <a:pt x="186" y="173"/>
                  </a:lnTo>
                  <a:lnTo>
                    <a:pt x="152" y="173"/>
                  </a:lnTo>
                  <a:lnTo>
                    <a:pt x="110" y="166"/>
                  </a:lnTo>
                  <a:lnTo>
                    <a:pt x="96" y="138"/>
                  </a:lnTo>
                  <a:lnTo>
                    <a:pt x="96" y="62"/>
                  </a:lnTo>
                  <a:lnTo>
                    <a:pt x="83" y="21"/>
                  </a:lnTo>
                  <a:lnTo>
                    <a:pt x="62" y="7"/>
                  </a:lnTo>
                  <a:lnTo>
                    <a:pt x="27" y="0"/>
                  </a:lnTo>
                  <a:lnTo>
                    <a:pt x="7" y="28"/>
                  </a:lnTo>
                </a:path>
              </a:pathLst>
            </a:custGeom>
            <a:solidFill>
              <a:srgbClr val="5E5E5E"/>
            </a:solidFill>
            <a:ln w="15875" cap="rnd">
              <a:solidFill>
                <a:srgbClr val="5E5E5E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257425" y="4859338"/>
              <a:ext cx="449263" cy="415925"/>
            </a:xfrm>
            <a:custGeom>
              <a:avLst/>
              <a:gdLst>
                <a:gd name="T0" fmla="*/ 186 w 283"/>
                <a:gd name="T1" fmla="*/ 0 h 262"/>
                <a:gd name="T2" fmla="*/ 0 w 283"/>
                <a:gd name="T3" fmla="*/ 117 h 262"/>
                <a:gd name="T4" fmla="*/ 48 w 283"/>
                <a:gd name="T5" fmla="*/ 186 h 262"/>
                <a:gd name="T6" fmla="*/ 48 w 283"/>
                <a:gd name="T7" fmla="*/ 186 h 262"/>
                <a:gd name="T8" fmla="*/ 96 w 283"/>
                <a:gd name="T9" fmla="*/ 262 h 262"/>
                <a:gd name="T10" fmla="*/ 96 w 283"/>
                <a:gd name="T11" fmla="*/ 262 h 262"/>
                <a:gd name="T12" fmla="*/ 117 w 283"/>
                <a:gd name="T13" fmla="*/ 221 h 262"/>
                <a:gd name="T14" fmla="*/ 117 w 283"/>
                <a:gd name="T15" fmla="*/ 221 h 262"/>
                <a:gd name="T16" fmla="*/ 138 w 283"/>
                <a:gd name="T17" fmla="*/ 186 h 262"/>
                <a:gd name="T18" fmla="*/ 152 w 283"/>
                <a:gd name="T19" fmla="*/ 159 h 262"/>
                <a:gd name="T20" fmla="*/ 152 w 283"/>
                <a:gd name="T21" fmla="*/ 159 h 262"/>
                <a:gd name="T22" fmla="*/ 152 w 283"/>
                <a:gd name="T23" fmla="*/ 138 h 262"/>
                <a:gd name="T24" fmla="*/ 221 w 283"/>
                <a:gd name="T25" fmla="*/ 179 h 262"/>
                <a:gd name="T26" fmla="*/ 221 w 283"/>
                <a:gd name="T27" fmla="*/ 179 h 262"/>
                <a:gd name="T28" fmla="*/ 283 w 283"/>
                <a:gd name="T29" fmla="*/ 221 h 262"/>
                <a:gd name="T30" fmla="*/ 262 w 283"/>
                <a:gd name="T31" fmla="*/ 173 h 262"/>
                <a:gd name="T32" fmla="*/ 262 w 283"/>
                <a:gd name="T33" fmla="*/ 173 h 262"/>
                <a:gd name="T34" fmla="*/ 235 w 283"/>
                <a:gd name="T35" fmla="*/ 131 h 262"/>
                <a:gd name="T36" fmla="*/ 214 w 283"/>
                <a:gd name="T37" fmla="*/ 69 h 262"/>
                <a:gd name="T38" fmla="*/ 214 w 283"/>
                <a:gd name="T39" fmla="*/ 69 h 262"/>
                <a:gd name="T40" fmla="*/ 193 w 283"/>
                <a:gd name="T41" fmla="*/ 20 h 262"/>
                <a:gd name="T42" fmla="*/ 186 w 283"/>
                <a:gd name="T43" fmla="*/ 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3" h="262">
                  <a:moveTo>
                    <a:pt x="186" y="0"/>
                  </a:moveTo>
                  <a:lnTo>
                    <a:pt x="0" y="117"/>
                  </a:lnTo>
                  <a:lnTo>
                    <a:pt x="48" y="186"/>
                  </a:lnTo>
                  <a:lnTo>
                    <a:pt x="48" y="186"/>
                  </a:lnTo>
                  <a:lnTo>
                    <a:pt x="96" y="262"/>
                  </a:lnTo>
                  <a:lnTo>
                    <a:pt x="96" y="262"/>
                  </a:lnTo>
                  <a:lnTo>
                    <a:pt x="117" y="221"/>
                  </a:lnTo>
                  <a:lnTo>
                    <a:pt x="117" y="221"/>
                  </a:lnTo>
                  <a:lnTo>
                    <a:pt x="138" y="186"/>
                  </a:lnTo>
                  <a:lnTo>
                    <a:pt x="152" y="159"/>
                  </a:lnTo>
                  <a:lnTo>
                    <a:pt x="152" y="159"/>
                  </a:lnTo>
                  <a:lnTo>
                    <a:pt x="152" y="138"/>
                  </a:lnTo>
                  <a:lnTo>
                    <a:pt x="221" y="179"/>
                  </a:lnTo>
                  <a:lnTo>
                    <a:pt x="221" y="179"/>
                  </a:lnTo>
                  <a:lnTo>
                    <a:pt x="283" y="221"/>
                  </a:lnTo>
                  <a:lnTo>
                    <a:pt x="262" y="173"/>
                  </a:lnTo>
                  <a:lnTo>
                    <a:pt x="262" y="173"/>
                  </a:lnTo>
                  <a:lnTo>
                    <a:pt x="235" y="131"/>
                  </a:lnTo>
                  <a:lnTo>
                    <a:pt x="214" y="69"/>
                  </a:lnTo>
                  <a:lnTo>
                    <a:pt x="214" y="69"/>
                  </a:lnTo>
                  <a:lnTo>
                    <a:pt x="193" y="20"/>
                  </a:lnTo>
                  <a:lnTo>
                    <a:pt x="186" y="7"/>
                  </a:lnTo>
                </a:path>
              </a:pathLst>
            </a:custGeom>
            <a:solidFill>
              <a:schemeClr val="tx1"/>
            </a:solidFill>
            <a:ln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311400" y="4859338"/>
              <a:ext cx="361950" cy="415925"/>
            </a:xfrm>
            <a:custGeom>
              <a:avLst/>
              <a:gdLst>
                <a:gd name="T0" fmla="*/ 152 w 228"/>
                <a:gd name="T1" fmla="*/ 0 h 262"/>
                <a:gd name="T2" fmla="*/ 69 w 228"/>
                <a:gd name="T3" fmla="*/ 55 h 262"/>
                <a:gd name="T4" fmla="*/ 21 w 228"/>
                <a:gd name="T5" fmla="*/ 103 h 262"/>
                <a:gd name="T6" fmla="*/ 0 w 228"/>
                <a:gd name="T7" fmla="*/ 145 h 262"/>
                <a:gd name="T8" fmla="*/ 14 w 228"/>
                <a:gd name="T9" fmla="*/ 186 h 262"/>
                <a:gd name="T10" fmla="*/ 62 w 228"/>
                <a:gd name="T11" fmla="*/ 262 h 262"/>
                <a:gd name="T12" fmla="*/ 83 w 228"/>
                <a:gd name="T13" fmla="*/ 221 h 262"/>
                <a:gd name="T14" fmla="*/ 97 w 228"/>
                <a:gd name="T15" fmla="*/ 186 h 262"/>
                <a:gd name="T16" fmla="*/ 118 w 228"/>
                <a:gd name="T17" fmla="*/ 159 h 262"/>
                <a:gd name="T18" fmla="*/ 132 w 228"/>
                <a:gd name="T19" fmla="*/ 152 h 262"/>
                <a:gd name="T20" fmla="*/ 187 w 228"/>
                <a:gd name="T21" fmla="*/ 179 h 262"/>
                <a:gd name="T22" fmla="*/ 208 w 228"/>
                <a:gd name="T23" fmla="*/ 193 h 262"/>
                <a:gd name="T24" fmla="*/ 228 w 228"/>
                <a:gd name="T25" fmla="*/ 193 h 262"/>
                <a:gd name="T26" fmla="*/ 228 w 228"/>
                <a:gd name="T27" fmla="*/ 186 h 262"/>
                <a:gd name="T28" fmla="*/ 228 w 228"/>
                <a:gd name="T29" fmla="*/ 173 h 262"/>
                <a:gd name="T30" fmla="*/ 180 w 228"/>
                <a:gd name="T31" fmla="*/ 69 h 262"/>
                <a:gd name="T32" fmla="*/ 159 w 228"/>
                <a:gd name="T33" fmla="*/ 27 h 262"/>
                <a:gd name="T34" fmla="*/ 152 w 228"/>
                <a:gd name="T35" fmla="*/ 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8" h="262">
                  <a:moveTo>
                    <a:pt x="152" y="0"/>
                  </a:moveTo>
                  <a:lnTo>
                    <a:pt x="69" y="55"/>
                  </a:lnTo>
                  <a:lnTo>
                    <a:pt x="21" y="103"/>
                  </a:lnTo>
                  <a:lnTo>
                    <a:pt x="0" y="145"/>
                  </a:lnTo>
                  <a:lnTo>
                    <a:pt x="14" y="186"/>
                  </a:lnTo>
                  <a:lnTo>
                    <a:pt x="62" y="262"/>
                  </a:lnTo>
                  <a:lnTo>
                    <a:pt x="83" y="221"/>
                  </a:lnTo>
                  <a:lnTo>
                    <a:pt x="97" y="186"/>
                  </a:lnTo>
                  <a:lnTo>
                    <a:pt x="118" y="159"/>
                  </a:lnTo>
                  <a:lnTo>
                    <a:pt x="132" y="152"/>
                  </a:lnTo>
                  <a:lnTo>
                    <a:pt x="187" y="179"/>
                  </a:lnTo>
                  <a:lnTo>
                    <a:pt x="208" y="193"/>
                  </a:lnTo>
                  <a:lnTo>
                    <a:pt x="228" y="193"/>
                  </a:lnTo>
                  <a:lnTo>
                    <a:pt x="228" y="186"/>
                  </a:lnTo>
                  <a:lnTo>
                    <a:pt x="228" y="173"/>
                  </a:lnTo>
                  <a:lnTo>
                    <a:pt x="180" y="69"/>
                  </a:lnTo>
                  <a:lnTo>
                    <a:pt x="159" y="27"/>
                  </a:lnTo>
                  <a:lnTo>
                    <a:pt x="152" y="7"/>
                  </a:lnTo>
                </a:path>
              </a:pathLst>
            </a:custGeom>
            <a:solidFill>
              <a:schemeClr val="tx1"/>
            </a:solidFill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841751" y="4611688"/>
              <a:ext cx="275621" cy="347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b="1" dirty="0">
                  <a:solidFill>
                    <a:schemeClr val="bg1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2428875" y="3016250"/>
              <a:ext cx="275621" cy="347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b="1" dirty="0">
                  <a:solidFill>
                    <a:schemeClr val="bg1"/>
                  </a:solidFill>
                  <a:latin typeface="Helvetica" charset="0"/>
                </a:rPr>
                <a:t>y</a:t>
              </a:r>
              <a:endParaRPr lang="en-US" b="1" dirty="0">
                <a:solidFill>
                  <a:schemeClr val="bg1"/>
                </a:solidFill>
                <a:latin typeface="Times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457575" y="3911600"/>
              <a:ext cx="539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100" b="1">
                  <a:solidFill>
                    <a:srgbClr val="FF0000"/>
                  </a:solidFill>
                  <a:latin typeface="Symbol" pitchFamily="18" charset="2"/>
                  <a:sym typeface="Symbol" pitchFamily="18" charset="2"/>
                </a:rPr>
                <a:t></a:t>
              </a:r>
              <a:endParaRPr lang="en-US" sz="2400" b="1">
                <a:solidFill>
                  <a:srgbClr val="99CCFF"/>
                </a:solidFill>
                <a:latin typeface="Times"/>
              </a:endParaRPr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2762250" y="4144963"/>
              <a:ext cx="328613" cy="450850"/>
            </a:xfrm>
            <a:custGeom>
              <a:avLst/>
              <a:gdLst>
                <a:gd name="T0" fmla="*/ 83 w 207"/>
                <a:gd name="T1" fmla="*/ 21 h 284"/>
                <a:gd name="T2" fmla="*/ 0 w 207"/>
                <a:gd name="T3" fmla="*/ 76 h 284"/>
                <a:gd name="T4" fmla="*/ 13 w 207"/>
                <a:gd name="T5" fmla="*/ 118 h 284"/>
                <a:gd name="T6" fmla="*/ 13 w 207"/>
                <a:gd name="T7" fmla="*/ 118 h 284"/>
                <a:gd name="T8" fmla="*/ 34 w 207"/>
                <a:gd name="T9" fmla="*/ 166 h 284"/>
                <a:gd name="T10" fmla="*/ 55 w 207"/>
                <a:gd name="T11" fmla="*/ 208 h 284"/>
                <a:gd name="T12" fmla="*/ 55 w 207"/>
                <a:gd name="T13" fmla="*/ 208 h 284"/>
                <a:gd name="T14" fmla="*/ 83 w 207"/>
                <a:gd name="T15" fmla="*/ 249 h 284"/>
                <a:gd name="T16" fmla="*/ 110 w 207"/>
                <a:gd name="T17" fmla="*/ 270 h 284"/>
                <a:gd name="T18" fmla="*/ 110 w 207"/>
                <a:gd name="T19" fmla="*/ 270 h 284"/>
                <a:gd name="T20" fmla="*/ 138 w 207"/>
                <a:gd name="T21" fmla="*/ 284 h 284"/>
                <a:gd name="T22" fmla="*/ 166 w 207"/>
                <a:gd name="T23" fmla="*/ 249 h 284"/>
                <a:gd name="T24" fmla="*/ 166 w 207"/>
                <a:gd name="T25" fmla="*/ 249 h 284"/>
                <a:gd name="T26" fmla="*/ 193 w 207"/>
                <a:gd name="T27" fmla="*/ 208 h 284"/>
                <a:gd name="T28" fmla="*/ 200 w 207"/>
                <a:gd name="T29" fmla="*/ 166 h 284"/>
                <a:gd name="T30" fmla="*/ 200 w 207"/>
                <a:gd name="T31" fmla="*/ 166 h 284"/>
                <a:gd name="T32" fmla="*/ 207 w 207"/>
                <a:gd name="T33" fmla="*/ 118 h 284"/>
                <a:gd name="T34" fmla="*/ 124 w 207"/>
                <a:gd name="T35" fmla="*/ 104 h 284"/>
                <a:gd name="T36" fmla="*/ 83 w 207"/>
                <a:gd name="T37" fmla="*/ 0 h 284"/>
                <a:gd name="T38" fmla="*/ 69 w 207"/>
                <a:gd name="T39" fmla="*/ 7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7" h="284">
                  <a:moveTo>
                    <a:pt x="83" y="21"/>
                  </a:moveTo>
                  <a:lnTo>
                    <a:pt x="0" y="76"/>
                  </a:lnTo>
                  <a:lnTo>
                    <a:pt x="13" y="118"/>
                  </a:lnTo>
                  <a:lnTo>
                    <a:pt x="13" y="118"/>
                  </a:lnTo>
                  <a:lnTo>
                    <a:pt x="34" y="166"/>
                  </a:lnTo>
                  <a:lnTo>
                    <a:pt x="55" y="208"/>
                  </a:lnTo>
                  <a:lnTo>
                    <a:pt x="55" y="208"/>
                  </a:lnTo>
                  <a:lnTo>
                    <a:pt x="83" y="249"/>
                  </a:lnTo>
                  <a:lnTo>
                    <a:pt x="110" y="270"/>
                  </a:lnTo>
                  <a:lnTo>
                    <a:pt x="110" y="270"/>
                  </a:lnTo>
                  <a:lnTo>
                    <a:pt x="138" y="284"/>
                  </a:lnTo>
                  <a:lnTo>
                    <a:pt x="166" y="249"/>
                  </a:lnTo>
                  <a:lnTo>
                    <a:pt x="166" y="249"/>
                  </a:lnTo>
                  <a:lnTo>
                    <a:pt x="193" y="208"/>
                  </a:lnTo>
                  <a:lnTo>
                    <a:pt x="200" y="166"/>
                  </a:lnTo>
                  <a:lnTo>
                    <a:pt x="200" y="166"/>
                  </a:lnTo>
                  <a:lnTo>
                    <a:pt x="207" y="118"/>
                  </a:lnTo>
                  <a:lnTo>
                    <a:pt x="124" y="104"/>
                  </a:lnTo>
                  <a:lnTo>
                    <a:pt x="83" y="0"/>
                  </a:lnTo>
                  <a:lnTo>
                    <a:pt x="69" y="7"/>
                  </a:lnTo>
                </a:path>
              </a:pathLst>
            </a:custGeom>
            <a:solidFill>
              <a:srgbClr val="A1A1A1"/>
            </a:solidFill>
            <a:ln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2773363" y="4144963"/>
              <a:ext cx="295275" cy="417512"/>
            </a:xfrm>
            <a:custGeom>
              <a:avLst/>
              <a:gdLst>
                <a:gd name="T0" fmla="*/ 69 w 186"/>
                <a:gd name="T1" fmla="*/ 14 h 263"/>
                <a:gd name="T2" fmla="*/ 27 w 186"/>
                <a:gd name="T3" fmla="*/ 35 h 263"/>
                <a:gd name="T4" fmla="*/ 6 w 186"/>
                <a:gd name="T5" fmla="*/ 63 h 263"/>
                <a:gd name="T6" fmla="*/ 0 w 186"/>
                <a:gd name="T7" fmla="*/ 83 h 263"/>
                <a:gd name="T8" fmla="*/ 0 w 186"/>
                <a:gd name="T9" fmla="*/ 111 h 263"/>
                <a:gd name="T10" fmla="*/ 41 w 186"/>
                <a:gd name="T11" fmla="*/ 201 h 263"/>
                <a:gd name="T12" fmla="*/ 96 w 186"/>
                <a:gd name="T13" fmla="*/ 263 h 263"/>
                <a:gd name="T14" fmla="*/ 124 w 186"/>
                <a:gd name="T15" fmla="*/ 263 h 263"/>
                <a:gd name="T16" fmla="*/ 152 w 186"/>
                <a:gd name="T17" fmla="*/ 242 h 263"/>
                <a:gd name="T18" fmla="*/ 172 w 186"/>
                <a:gd name="T19" fmla="*/ 201 h 263"/>
                <a:gd name="T20" fmla="*/ 186 w 186"/>
                <a:gd name="T21" fmla="*/ 159 h 263"/>
                <a:gd name="T22" fmla="*/ 179 w 186"/>
                <a:gd name="T23" fmla="*/ 118 h 263"/>
                <a:gd name="T24" fmla="*/ 152 w 186"/>
                <a:gd name="T25" fmla="*/ 104 h 263"/>
                <a:gd name="T26" fmla="*/ 110 w 186"/>
                <a:gd name="T27" fmla="*/ 83 h 263"/>
                <a:gd name="T28" fmla="*/ 89 w 186"/>
                <a:gd name="T29" fmla="*/ 42 h 263"/>
                <a:gd name="T30" fmla="*/ 69 w 186"/>
                <a:gd name="T31" fmla="*/ 0 h 263"/>
                <a:gd name="T32" fmla="*/ 55 w 186"/>
                <a:gd name="T33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6" h="263">
                  <a:moveTo>
                    <a:pt x="69" y="14"/>
                  </a:moveTo>
                  <a:lnTo>
                    <a:pt x="27" y="35"/>
                  </a:lnTo>
                  <a:lnTo>
                    <a:pt x="6" y="63"/>
                  </a:lnTo>
                  <a:lnTo>
                    <a:pt x="0" y="83"/>
                  </a:lnTo>
                  <a:lnTo>
                    <a:pt x="0" y="111"/>
                  </a:lnTo>
                  <a:lnTo>
                    <a:pt x="41" y="201"/>
                  </a:lnTo>
                  <a:lnTo>
                    <a:pt x="96" y="263"/>
                  </a:lnTo>
                  <a:lnTo>
                    <a:pt x="124" y="263"/>
                  </a:lnTo>
                  <a:lnTo>
                    <a:pt x="152" y="242"/>
                  </a:lnTo>
                  <a:lnTo>
                    <a:pt x="172" y="201"/>
                  </a:lnTo>
                  <a:lnTo>
                    <a:pt x="186" y="159"/>
                  </a:lnTo>
                  <a:lnTo>
                    <a:pt x="179" y="118"/>
                  </a:lnTo>
                  <a:lnTo>
                    <a:pt x="152" y="104"/>
                  </a:lnTo>
                  <a:lnTo>
                    <a:pt x="110" y="83"/>
                  </a:lnTo>
                  <a:lnTo>
                    <a:pt x="89" y="42"/>
                  </a:lnTo>
                  <a:lnTo>
                    <a:pt x="69" y="0"/>
                  </a:lnTo>
                  <a:lnTo>
                    <a:pt x="55" y="0"/>
                  </a:lnTo>
                </a:path>
              </a:pathLst>
            </a:custGeom>
            <a:noFill/>
            <a:ln w="26988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3203575" y="3959225"/>
              <a:ext cx="246063" cy="727075"/>
            </a:xfrm>
            <a:custGeom>
              <a:avLst/>
              <a:gdLst>
                <a:gd name="T0" fmla="*/ 14 w 256"/>
                <a:gd name="T1" fmla="*/ 7 h 581"/>
                <a:gd name="T2" fmla="*/ 21 w 256"/>
                <a:gd name="T3" fmla="*/ 14 h 581"/>
                <a:gd name="T4" fmla="*/ 35 w 256"/>
                <a:gd name="T5" fmla="*/ 28 h 581"/>
                <a:gd name="T6" fmla="*/ 42 w 256"/>
                <a:gd name="T7" fmla="*/ 35 h 581"/>
                <a:gd name="T8" fmla="*/ 49 w 256"/>
                <a:gd name="T9" fmla="*/ 55 h 581"/>
                <a:gd name="T10" fmla="*/ 56 w 256"/>
                <a:gd name="T11" fmla="*/ 55 h 581"/>
                <a:gd name="T12" fmla="*/ 62 w 256"/>
                <a:gd name="T13" fmla="*/ 62 h 581"/>
                <a:gd name="T14" fmla="*/ 62 w 256"/>
                <a:gd name="T15" fmla="*/ 69 h 581"/>
                <a:gd name="T16" fmla="*/ 76 w 256"/>
                <a:gd name="T17" fmla="*/ 83 h 581"/>
                <a:gd name="T18" fmla="*/ 76 w 256"/>
                <a:gd name="T19" fmla="*/ 90 h 581"/>
                <a:gd name="T20" fmla="*/ 90 w 256"/>
                <a:gd name="T21" fmla="*/ 104 h 581"/>
                <a:gd name="T22" fmla="*/ 90 w 256"/>
                <a:gd name="T23" fmla="*/ 111 h 581"/>
                <a:gd name="T24" fmla="*/ 97 w 256"/>
                <a:gd name="T25" fmla="*/ 118 h 581"/>
                <a:gd name="T26" fmla="*/ 104 w 256"/>
                <a:gd name="T27" fmla="*/ 124 h 581"/>
                <a:gd name="T28" fmla="*/ 111 w 256"/>
                <a:gd name="T29" fmla="*/ 131 h 581"/>
                <a:gd name="T30" fmla="*/ 111 w 256"/>
                <a:gd name="T31" fmla="*/ 138 h 581"/>
                <a:gd name="T32" fmla="*/ 118 w 256"/>
                <a:gd name="T33" fmla="*/ 145 h 581"/>
                <a:gd name="T34" fmla="*/ 125 w 256"/>
                <a:gd name="T35" fmla="*/ 152 h 581"/>
                <a:gd name="T36" fmla="*/ 132 w 256"/>
                <a:gd name="T37" fmla="*/ 159 h 581"/>
                <a:gd name="T38" fmla="*/ 132 w 256"/>
                <a:gd name="T39" fmla="*/ 166 h 581"/>
                <a:gd name="T40" fmla="*/ 138 w 256"/>
                <a:gd name="T41" fmla="*/ 173 h 581"/>
                <a:gd name="T42" fmla="*/ 138 w 256"/>
                <a:gd name="T43" fmla="*/ 180 h 581"/>
                <a:gd name="T44" fmla="*/ 145 w 256"/>
                <a:gd name="T45" fmla="*/ 187 h 581"/>
                <a:gd name="T46" fmla="*/ 152 w 256"/>
                <a:gd name="T47" fmla="*/ 187 h 581"/>
                <a:gd name="T48" fmla="*/ 159 w 256"/>
                <a:gd name="T49" fmla="*/ 200 h 581"/>
                <a:gd name="T50" fmla="*/ 159 w 256"/>
                <a:gd name="T51" fmla="*/ 207 h 581"/>
                <a:gd name="T52" fmla="*/ 166 w 256"/>
                <a:gd name="T53" fmla="*/ 221 h 581"/>
                <a:gd name="T54" fmla="*/ 166 w 256"/>
                <a:gd name="T55" fmla="*/ 228 h 581"/>
                <a:gd name="T56" fmla="*/ 173 w 256"/>
                <a:gd name="T57" fmla="*/ 235 h 581"/>
                <a:gd name="T58" fmla="*/ 173 w 256"/>
                <a:gd name="T59" fmla="*/ 242 h 581"/>
                <a:gd name="T60" fmla="*/ 180 w 256"/>
                <a:gd name="T61" fmla="*/ 256 h 581"/>
                <a:gd name="T62" fmla="*/ 180 w 256"/>
                <a:gd name="T63" fmla="*/ 263 h 581"/>
                <a:gd name="T64" fmla="*/ 187 w 256"/>
                <a:gd name="T65" fmla="*/ 270 h 581"/>
                <a:gd name="T66" fmla="*/ 187 w 256"/>
                <a:gd name="T67" fmla="*/ 277 h 581"/>
                <a:gd name="T68" fmla="*/ 194 w 256"/>
                <a:gd name="T69" fmla="*/ 290 h 581"/>
                <a:gd name="T70" fmla="*/ 201 w 256"/>
                <a:gd name="T71" fmla="*/ 297 h 581"/>
                <a:gd name="T72" fmla="*/ 208 w 256"/>
                <a:gd name="T73" fmla="*/ 304 h 581"/>
                <a:gd name="T74" fmla="*/ 208 w 256"/>
                <a:gd name="T75" fmla="*/ 318 h 581"/>
                <a:gd name="T76" fmla="*/ 215 w 256"/>
                <a:gd name="T77" fmla="*/ 339 h 581"/>
                <a:gd name="T78" fmla="*/ 215 w 256"/>
                <a:gd name="T79" fmla="*/ 346 h 581"/>
                <a:gd name="T80" fmla="*/ 221 w 256"/>
                <a:gd name="T81" fmla="*/ 359 h 581"/>
                <a:gd name="T82" fmla="*/ 221 w 256"/>
                <a:gd name="T83" fmla="*/ 366 h 581"/>
                <a:gd name="T84" fmla="*/ 228 w 256"/>
                <a:gd name="T85" fmla="*/ 380 h 581"/>
                <a:gd name="T86" fmla="*/ 228 w 256"/>
                <a:gd name="T87" fmla="*/ 387 h 581"/>
                <a:gd name="T88" fmla="*/ 242 w 256"/>
                <a:gd name="T89" fmla="*/ 408 h 581"/>
                <a:gd name="T90" fmla="*/ 242 w 256"/>
                <a:gd name="T91" fmla="*/ 415 h 581"/>
                <a:gd name="T92" fmla="*/ 242 w 256"/>
                <a:gd name="T93" fmla="*/ 429 h 581"/>
                <a:gd name="T94" fmla="*/ 242 w 256"/>
                <a:gd name="T95" fmla="*/ 442 h 581"/>
                <a:gd name="T96" fmla="*/ 242 w 256"/>
                <a:gd name="T97" fmla="*/ 456 h 581"/>
                <a:gd name="T98" fmla="*/ 249 w 256"/>
                <a:gd name="T99" fmla="*/ 477 h 581"/>
                <a:gd name="T100" fmla="*/ 249 w 256"/>
                <a:gd name="T101" fmla="*/ 491 h 581"/>
                <a:gd name="T102" fmla="*/ 249 w 256"/>
                <a:gd name="T103" fmla="*/ 498 h 581"/>
                <a:gd name="T104" fmla="*/ 249 w 256"/>
                <a:gd name="T105" fmla="*/ 512 h 581"/>
                <a:gd name="T106" fmla="*/ 249 w 256"/>
                <a:gd name="T107" fmla="*/ 525 h 581"/>
                <a:gd name="T108" fmla="*/ 256 w 256"/>
                <a:gd name="T109" fmla="*/ 539 h 581"/>
                <a:gd name="T110" fmla="*/ 256 w 256"/>
                <a:gd name="T111" fmla="*/ 546 h 581"/>
                <a:gd name="T112" fmla="*/ 256 w 256"/>
                <a:gd name="T113" fmla="*/ 581 h 581"/>
                <a:gd name="T114" fmla="*/ 256 w 256"/>
                <a:gd name="T115" fmla="*/ 574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6" h="581">
                  <a:moveTo>
                    <a:pt x="0" y="0"/>
                  </a:moveTo>
                  <a:lnTo>
                    <a:pt x="0" y="0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8" y="21"/>
                  </a:lnTo>
                  <a:lnTo>
                    <a:pt x="28" y="21"/>
                  </a:lnTo>
                  <a:lnTo>
                    <a:pt x="35" y="28"/>
                  </a:lnTo>
                  <a:lnTo>
                    <a:pt x="35" y="28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9" y="48"/>
                  </a:lnTo>
                  <a:lnTo>
                    <a:pt x="49" y="48"/>
                  </a:lnTo>
                  <a:lnTo>
                    <a:pt x="49" y="55"/>
                  </a:lnTo>
                  <a:lnTo>
                    <a:pt x="49" y="55"/>
                  </a:lnTo>
                  <a:lnTo>
                    <a:pt x="56" y="55"/>
                  </a:lnTo>
                  <a:lnTo>
                    <a:pt x="56" y="55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2" y="69"/>
                  </a:lnTo>
                  <a:lnTo>
                    <a:pt x="62" y="69"/>
                  </a:lnTo>
                  <a:lnTo>
                    <a:pt x="69" y="76"/>
                  </a:lnTo>
                  <a:lnTo>
                    <a:pt x="69" y="76"/>
                  </a:lnTo>
                  <a:lnTo>
                    <a:pt x="76" y="83"/>
                  </a:lnTo>
                  <a:lnTo>
                    <a:pt x="76" y="83"/>
                  </a:lnTo>
                  <a:lnTo>
                    <a:pt x="76" y="90"/>
                  </a:lnTo>
                  <a:lnTo>
                    <a:pt x="76" y="90"/>
                  </a:lnTo>
                  <a:lnTo>
                    <a:pt x="83" y="97"/>
                  </a:lnTo>
                  <a:lnTo>
                    <a:pt x="83" y="97"/>
                  </a:lnTo>
                  <a:lnTo>
                    <a:pt x="90" y="104"/>
                  </a:lnTo>
                  <a:lnTo>
                    <a:pt x="90" y="104"/>
                  </a:lnTo>
                  <a:lnTo>
                    <a:pt x="90" y="111"/>
                  </a:lnTo>
                  <a:lnTo>
                    <a:pt x="90" y="111"/>
                  </a:lnTo>
                  <a:lnTo>
                    <a:pt x="97" y="111"/>
                  </a:lnTo>
                  <a:lnTo>
                    <a:pt x="97" y="111"/>
                  </a:lnTo>
                  <a:lnTo>
                    <a:pt x="97" y="118"/>
                  </a:lnTo>
                  <a:lnTo>
                    <a:pt x="97" y="118"/>
                  </a:lnTo>
                  <a:lnTo>
                    <a:pt x="104" y="124"/>
                  </a:lnTo>
                  <a:lnTo>
                    <a:pt x="104" y="124"/>
                  </a:lnTo>
                  <a:lnTo>
                    <a:pt x="104" y="131"/>
                  </a:lnTo>
                  <a:lnTo>
                    <a:pt x="104" y="131"/>
                  </a:lnTo>
                  <a:lnTo>
                    <a:pt x="111" y="131"/>
                  </a:lnTo>
                  <a:lnTo>
                    <a:pt x="111" y="131"/>
                  </a:lnTo>
                  <a:lnTo>
                    <a:pt x="111" y="138"/>
                  </a:lnTo>
                  <a:lnTo>
                    <a:pt x="111" y="138"/>
                  </a:lnTo>
                  <a:lnTo>
                    <a:pt x="118" y="138"/>
                  </a:lnTo>
                  <a:lnTo>
                    <a:pt x="118" y="138"/>
                  </a:lnTo>
                  <a:lnTo>
                    <a:pt x="118" y="145"/>
                  </a:lnTo>
                  <a:lnTo>
                    <a:pt x="118" y="145"/>
                  </a:lnTo>
                  <a:lnTo>
                    <a:pt x="125" y="152"/>
                  </a:lnTo>
                  <a:lnTo>
                    <a:pt x="125" y="152"/>
                  </a:lnTo>
                  <a:lnTo>
                    <a:pt x="125" y="159"/>
                  </a:lnTo>
                  <a:lnTo>
                    <a:pt x="125" y="159"/>
                  </a:lnTo>
                  <a:lnTo>
                    <a:pt x="132" y="159"/>
                  </a:lnTo>
                  <a:lnTo>
                    <a:pt x="132" y="159"/>
                  </a:lnTo>
                  <a:lnTo>
                    <a:pt x="132" y="166"/>
                  </a:lnTo>
                  <a:lnTo>
                    <a:pt x="132" y="166"/>
                  </a:lnTo>
                  <a:lnTo>
                    <a:pt x="132" y="173"/>
                  </a:lnTo>
                  <a:lnTo>
                    <a:pt x="132" y="173"/>
                  </a:lnTo>
                  <a:lnTo>
                    <a:pt x="138" y="173"/>
                  </a:lnTo>
                  <a:lnTo>
                    <a:pt x="138" y="173"/>
                  </a:lnTo>
                  <a:lnTo>
                    <a:pt x="138" y="180"/>
                  </a:lnTo>
                  <a:lnTo>
                    <a:pt x="138" y="180"/>
                  </a:lnTo>
                  <a:lnTo>
                    <a:pt x="145" y="180"/>
                  </a:lnTo>
                  <a:lnTo>
                    <a:pt x="145" y="180"/>
                  </a:lnTo>
                  <a:lnTo>
                    <a:pt x="145" y="187"/>
                  </a:lnTo>
                  <a:lnTo>
                    <a:pt x="145" y="187"/>
                  </a:lnTo>
                  <a:lnTo>
                    <a:pt x="152" y="187"/>
                  </a:lnTo>
                  <a:lnTo>
                    <a:pt x="152" y="187"/>
                  </a:lnTo>
                  <a:lnTo>
                    <a:pt x="152" y="194"/>
                  </a:lnTo>
                  <a:lnTo>
                    <a:pt x="152" y="194"/>
                  </a:lnTo>
                  <a:lnTo>
                    <a:pt x="159" y="200"/>
                  </a:lnTo>
                  <a:lnTo>
                    <a:pt x="159" y="200"/>
                  </a:lnTo>
                  <a:lnTo>
                    <a:pt x="159" y="207"/>
                  </a:lnTo>
                  <a:lnTo>
                    <a:pt x="159" y="207"/>
                  </a:lnTo>
                  <a:lnTo>
                    <a:pt x="166" y="214"/>
                  </a:lnTo>
                  <a:lnTo>
                    <a:pt x="166" y="214"/>
                  </a:lnTo>
                  <a:lnTo>
                    <a:pt x="166" y="221"/>
                  </a:lnTo>
                  <a:lnTo>
                    <a:pt x="166" y="221"/>
                  </a:lnTo>
                  <a:lnTo>
                    <a:pt x="166" y="228"/>
                  </a:lnTo>
                  <a:lnTo>
                    <a:pt x="166" y="228"/>
                  </a:lnTo>
                  <a:lnTo>
                    <a:pt x="173" y="228"/>
                  </a:lnTo>
                  <a:lnTo>
                    <a:pt x="173" y="228"/>
                  </a:lnTo>
                  <a:lnTo>
                    <a:pt x="173" y="235"/>
                  </a:lnTo>
                  <a:lnTo>
                    <a:pt x="173" y="235"/>
                  </a:lnTo>
                  <a:lnTo>
                    <a:pt x="173" y="242"/>
                  </a:lnTo>
                  <a:lnTo>
                    <a:pt x="173" y="242"/>
                  </a:lnTo>
                  <a:lnTo>
                    <a:pt x="180" y="242"/>
                  </a:lnTo>
                  <a:lnTo>
                    <a:pt x="180" y="242"/>
                  </a:lnTo>
                  <a:lnTo>
                    <a:pt x="180" y="256"/>
                  </a:lnTo>
                  <a:lnTo>
                    <a:pt x="180" y="256"/>
                  </a:lnTo>
                  <a:lnTo>
                    <a:pt x="180" y="263"/>
                  </a:lnTo>
                  <a:lnTo>
                    <a:pt x="180" y="263"/>
                  </a:lnTo>
                  <a:lnTo>
                    <a:pt x="187" y="263"/>
                  </a:lnTo>
                  <a:lnTo>
                    <a:pt x="187" y="263"/>
                  </a:lnTo>
                  <a:lnTo>
                    <a:pt x="187" y="270"/>
                  </a:lnTo>
                  <a:lnTo>
                    <a:pt x="187" y="270"/>
                  </a:lnTo>
                  <a:lnTo>
                    <a:pt x="187" y="277"/>
                  </a:lnTo>
                  <a:lnTo>
                    <a:pt x="187" y="277"/>
                  </a:lnTo>
                  <a:lnTo>
                    <a:pt x="194" y="283"/>
                  </a:lnTo>
                  <a:lnTo>
                    <a:pt x="194" y="283"/>
                  </a:lnTo>
                  <a:lnTo>
                    <a:pt x="194" y="290"/>
                  </a:lnTo>
                  <a:lnTo>
                    <a:pt x="194" y="290"/>
                  </a:lnTo>
                  <a:lnTo>
                    <a:pt x="201" y="297"/>
                  </a:lnTo>
                  <a:lnTo>
                    <a:pt x="201" y="297"/>
                  </a:lnTo>
                  <a:lnTo>
                    <a:pt x="201" y="304"/>
                  </a:lnTo>
                  <a:lnTo>
                    <a:pt x="201" y="304"/>
                  </a:lnTo>
                  <a:lnTo>
                    <a:pt x="208" y="304"/>
                  </a:lnTo>
                  <a:lnTo>
                    <a:pt x="208" y="304"/>
                  </a:lnTo>
                  <a:lnTo>
                    <a:pt x="208" y="318"/>
                  </a:lnTo>
                  <a:lnTo>
                    <a:pt x="208" y="318"/>
                  </a:lnTo>
                  <a:lnTo>
                    <a:pt x="208" y="332"/>
                  </a:lnTo>
                  <a:lnTo>
                    <a:pt x="208" y="332"/>
                  </a:lnTo>
                  <a:lnTo>
                    <a:pt x="215" y="339"/>
                  </a:lnTo>
                  <a:lnTo>
                    <a:pt x="215" y="339"/>
                  </a:lnTo>
                  <a:lnTo>
                    <a:pt x="215" y="346"/>
                  </a:lnTo>
                  <a:lnTo>
                    <a:pt x="215" y="346"/>
                  </a:lnTo>
                  <a:lnTo>
                    <a:pt x="221" y="353"/>
                  </a:lnTo>
                  <a:lnTo>
                    <a:pt x="221" y="353"/>
                  </a:lnTo>
                  <a:lnTo>
                    <a:pt x="221" y="359"/>
                  </a:lnTo>
                  <a:lnTo>
                    <a:pt x="221" y="359"/>
                  </a:lnTo>
                  <a:lnTo>
                    <a:pt x="221" y="366"/>
                  </a:lnTo>
                  <a:lnTo>
                    <a:pt x="221" y="366"/>
                  </a:lnTo>
                  <a:lnTo>
                    <a:pt x="228" y="373"/>
                  </a:lnTo>
                  <a:lnTo>
                    <a:pt x="228" y="373"/>
                  </a:lnTo>
                  <a:lnTo>
                    <a:pt x="228" y="380"/>
                  </a:lnTo>
                  <a:lnTo>
                    <a:pt x="228" y="380"/>
                  </a:lnTo>
                  <a:lnTo>
                    <a:pt x="228" y="387"/>
                  </a:lnTo>
                  <a:lnTo>
                    <a:pt x="228" y="387"/>
                  </a:lnTo>
                  <a:lnTo>
                    <a:pt x="235" y="394"/>
                  </a:lnTo>
                  <a:lnTo>
                    <a:pt x="235" y="394"/>
                  </a:lnTo>
                  <a:lnTo>
                    <a:pt x="242" y="408"/>
                  </a:lnTo>
                  <a:lnTo>
                    <a:pt x="242" y="408"/>
                  </a:lnTo>
                  <a:lnTo>
                    <a:pt x="242" y="415"/>
                  </a:lnTo>
                  <a:lnTo>
                    <a:pt x="242" y="415"/>
                  </a:lnTo>
                  <a:lnTo>
                    <a:pt x="242" y="422"/>
                  </a:lnTo>
                  <a:lnTo>
                    <a:pt x="242" y="422"/>
                  </a:lnTo>
                  <a:lnTo>
                    <a:pt x="242" y="429"/>
                  </a:lnTo>
                  <a:lnTo>
                    <a:pt x="242" y="429"/>
                  </a:lnTo>
                  <a:lnTo>
                    <a:pt x="242" y="442"/>
                  </a:lnTo>
                  <a:lnTo>
                    <a:pt x="242" y="442"/>
                  </a:lnTo>
                  <a:lnTo>
                    <a:pt x="242" y="449"/>
                  </a:lnTo>
                  <a:lnTo>
                    <a:pt x="242" y="449"/>
                  </a:lnTo>
                  <a:lnTo>
                    <a:pt x="242" y="456"/>
                  </a:lnTo>
                  <a:lnTo>
                    <a:pt x="242" y="456"/>
                  </a:lnTo>
                  <a:lnTo>
                    <a:pt x="249" y="477"/>
                  </a:lnTo>
                  <a:lnTo>
                    <a:pt x="249" y="477"/>
                  </a:lnTo>
                  <a:lnTo>
                    <a:pt x="249" y="484"/>
                  </a:lnTo>
                  <a:lnTo>
                    <a:pt x="249" y="484"/>
                  </a:lnTo>
                  <a:lnTo>
                    <a:pt x="249" y="491"/>
                  </a:lnTo>
                  <a:lnTo>
                    <a:pt x="249" y="491"/>
                  </a:lnTo>
                  <a:lnTo>
                    <a:pt x="249" y="498"/>
                  </a:lnTo>
                  <a:lnTo>
                    <a:pt x="249" y="498"/>
                  </a:lnTo>
                  <a:lnTo>
                    <a:pt x="249" y="505"/>
                  </a:lnTo>
                  <a:lnTo>
                    <a:pt x="249" y="505"/>
                  </a:lnTo>
                  <a:lnTo>
                    <a:pt x="249" y="512"/>
                  </a:lnTo>
                  <a:lnTo>
                    <a:pt x="249" y="512"/>
                  </a:lnTo>
                  <a:lnTo>
                    <a:pt x="249" y="525"/>
                  </a:lnTo>
                  <a:lnTo>
                    <a:pt x="249" y="525"/>
                  </a:lnTo>
                  <a:lnTo>
                    <a:pt x="249" y="532"/>
                  </a:lnTo>
                  <a:lnTo>
                    <a:pt x="249" y="532"/>
                  </a:lnTo>
                  <a:lnTo>
                    <a:pt x="256" y="539"/>
                  </a:lnTo>
                  <a:lnTo>
                    <a:pt x="256" y="539"/>
                  </a:lnTo>
                  <a:lnTo>
                    <a:pt x="256" y="546"/>
                  </a:lnTo>
                  <a:lnTo>
                    <a:pt x="256" y="546"/>
                  </a:lnTo>
                  <a:lnTo>
                    <a:pt x="256" y="574"/>
                  </a:lnTo>
                  <a:lnTo>
                    <a:pt x="256" y="574"/>
                  </a:lnTo>
                  <a:lnTo>
                    <a:pt x="256" y="581"/>
                  </a:lnTo>
                  <a:lnTo>
                    <a:pt x="256" y="581"/>
                  </a:lnTo>
                  <a:lnTo>
                    <a:pt x="256" y="574"/>
                  </a:lnTo>
                  <a:lnTo>
                    <a:pt x="256" y="574"/>
                  </a:lnTo>
                </a:path>
              </a:pathLst>
            </a:custGeom>
            <a:noFill/>
            <a:ln w="26988">
              <a:solidFill>
                <a:srgbClr val="99C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" name="Group 31"/>
            <p:cNvGrpSpPr>
              <a:grpSpLocks/>
            </p:cNvGrpSpPr>
            <p:nvPr/>
          </p:nvGrpSpPr>
          <p:grpSpPr bwMode="auto">
            <a:xfrm>
              <a:off x="3092450" y="3871913"/>
              <a:ext cx="176213" cy="165100"/>
              <a:chOff x="2444" y="1584"/>
              <a:chExt cx="111" cy="104"/>
            </a:xfrm>
          </p:grpSpPr>
          <p:sp>
            <p:nvSpPr>
              <p:cNvPr id="74" name="Freeform 32"/>
              <p:cNvSpPr>
                <a:spLocks/>
              </p:cNvSpPr>
              <p:nvPr/>
            </p:nvSpPr>
            <p:spPr bwMode="auto">
              <a:xfrm>
                <a:off x="2444" y="1584"/>
                <a:ext cx="111" cy="104"/>
              </a:xfrm>
              <a:custGeom>
                <a:avLst/>
                <a:gdLst>
                  <a:gd name="T0" fmla="*/ 0 w 111"/>
                  <a:gd name="T1" fmla="*/ 0 h 104"/>
                  <a:gd name="T2" fmla="*/ 111 w 111"/>
                  <a:gd name="T3" fmla="*/ 42 h 104"/>
                  <a:gd name="T4" fmla="*/ 56 w 111"/>
                  <a:gd name="T5" fmla="*/ 48 h 104"/>
                  <a:gd name="T6" fmla="*/ 63 w 111"/>
                  <a:gd name="T7" fmla="*/ 104 h 104"/>
                  <a:gd name="T8" fmla="*/ 0 w 111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104">
                    <a:moveTo>
                      <a:pt x="0" y="0"/>
                    </a:moveTo>
                    <a:lnTo>
                      <a:pt x="111" y="42"/>
                    </a:lnTo>
                    <a:lnTo>
                      <a:pt x="56" y="48"/>
                    </a:lnTo>
                    <a:lnTo>
                      <a:pt x="63" y="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CCFF"/>
              </a:solidFill>
              <a:ln w="9525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33"/>
              <p:cNvSpPr>
                <a:spLocks noChangeShapeType="1"/>
              </p:cNvSpPr>
              <p:nvPr/>
            </p:nvSpPr>
            <p:spPr bwMode="auto">
              <a:xfrm>
                <a:off x="2493" y="1626"/>
                <a:ext cx="34" cy="27"/>
              </a:xfrm>
              <a:prstGeom prst="line">
                <a:avLst/>
              </a:prstGeom>
              <a:noFill/>
              <a:ln w="26988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" name="Rectangle 36"/>
            <p:cNvSpPr>
              <a:spLocks noChangeArrowheads="1"/>
            </p:cNvSpPr>
            <p:nvPr/>
          </p:nvSpPr>
          <p:spPr bwMode="auto">
            <a:xfrm>
              <a:off x="317500" y="2555875"/>
              <a:ext cx="1400176" cy="347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b="1" dirty="0">
                  <a:solidFill>
                    <a:srgbClr val="FF0000"/>
                  </a:solidFill>
                  <a:latin typeface="Helvetica" charset="0"/>
                </a:rPr>
                <a:t>g(</a:t>
              </a:r>
              <a:r>
                <a:rPr lang="en-US" b="1" dirty="0">
                  <a:solidFill>
                    <a:srgbClr val="FF0000"/>
                  </a:solidFill>
                  <a:latin typeface="Arial" charset="0"/>
                  <a:sym typeface="Symbol" pitchFamily="18" charset="2"/>
                </a:rPr>
                <a:t>s,</a:t>
              </a:r>
              <a:r>
                <a:rPr lang="en-US" b="1" dirty="0">
                  <a:solidFill>
                    <a:srgbClr val="FF0000"/>
                  </a:solidFill>
                  <a:latin typeface="Symbol" pitchFamily="18" charset="2"/>
                  <a:sym typeface="Symbol" pitchFamily="18" charset="2"/>
                </a:rPr>
                <a:t></a:t>
              </a:r>
              <a:endParaRPr lang="en-US" b="1" dirty="0">
                <a:solidFill>
                  <a:srgbClr val="000000"/>
                </a:solidFill>
                <a:latin typeface="Arial" charset="0"/>
                <a:sym typeface="Symbol" pitchFamily="18" charset="2"/>
              </a:endParaRPr>
            </a:p>
          </p:txBody>
        </p:sp>
        <p:sp>
          <p:nvSpPr>
            <p:cNvPr id="26" name="Rectangle 37"/>
            <p:cNvSpPr>
              <a:spLocks noChangeArrowheads="1"/>
            </p:cNvSpPr>
            <p:nvPr/>
          </p:nvSpPr>
          <p:spPr bwMode="auto">
            <a:xfrm>
              <a:off x="839787" y="5218113"/>
              <a:ext cx="1305759" cy="347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b="1" dirty="0">
                  <a:solidFill>
                    <a:schemeClr val="bg1"/>
                  </a:solidFill>
                  <a:latin typeface="Symbol" pitchFamily="18" charset="2"/>
                </a:rPr>
                <a:t>m</a:t>
              </a:r>
              <a:r>
                <a:rPr lang="en-US" b="1" dirty="0">
                  <a:solidFill>
                    <a:schemeClr val="bg1"/>
                  </a:solidFill>
                  <a:latin typeface="Helvetica" charset="0"/>
                </a:rPr>
                <a:t>(</a:t>
              </a:r>
              <a:r>
                <a:rPr lang="en-US" b="1" dirty="0" err="1">
                  <a:solidFill>
                    <a:schemeClr val="bg1"/>
                  </a:solidFill>
                  <a:latin typeface="Helvetica" charset="0"/>
                </a:rPr>
                <a:t>x,y</a:t>
              </a:r>
              <a:r>
                <a:rPr lang="en-US" b="1" dirty="0">
                  <a:solidFill>
                    <a:schemeClr val="bg1"/>
                  </a:solidFill>
                  <a:latin typeface="Helvetica" charset="0"/>
                </a:rPr>
                <a:t>)</a:t>
              </a:r>
              <a:endParaRPr lang="en-US" b="1" dirty="0">
                <a:latin typeface="Times"/>
              </a:endParaRPr>
            </a:p>
          </p:txBody>
        </p:sp>
        <p:sp>
          <p:nvSpPr>
            <p:cNvPr id="27" name="Line 40"/>
            <p:cNvSpPr>
              <a:spLocks noChangeShapeType="1"/>
            </p:cNvSpPr>
            <p:nvPr/>
          </p:nvSpPr>
          <p:spPr bwMode="auto">
            <a:xfrm flipH="1" flipV="1">
              <a:off x="1847850" y="3186113"/>
              <a:ext cx="1827213" cy="1862137"/>
            </a:xfrm>
            <a:prstGeom prst="line">
              <a:avLst/>
            </a:prstGeom>
            <a:noFill/>
            <a:ln w="38100">
              <a:solidFill>
                <a:srgbClr val="FAFF5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 flipV="1">
              <a:off x="2381250" y="3457575"/>
              <a:ext cx="1149350" cy="1228725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44"/>
            <p:cNvSpPr>
              <a:spLocks noChangeShapeType="1"/>
            </p:cNvSpPr>
            <p:nvPr/>
          </p:nvSpPr>
          <p:spPr bwMode="auto">
            <a:xfrm flipV="1">
              <a:off x="2387600" y="3228975"/>
              <a:ext cx="0" cy="27479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45"/>
            <p:cNvSpPr>
              <a:spLocks noChangeShapeType="1"/>
            </p:cNvSpPr>
            <p:nvPr/>
          </p:nvSpPr>
          <p:spPr bwMode="auto">
            <a:xfrm flipV="1">
              <a:off x="1201738" y="4684713"/>
              <a:ext cx="2540000" cy="1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46"/>
            <p:cNvSpPr>
              <a:spLocks noChangeShapeType="1"/>
            </p:cNvSpPr>
            <p:nvPr/>
          </p:nvSpPr>
          <p:spPr bwMode="auto">
            <a:xfrm flipH="1" flipV="1">
              <a:off x="1720850" y="3286125"/>
              <a:ext cx="1827213" cy="1862138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62"/>
            <p:cNvSpPr>
              <a:spLocks noChangeShapeType="1"/>
            </p:cNvSpPr>
            <p:nvPr/>
          </p:nvSpPr>
          <p:spPr bwMode="auto">
            <a:xfrm flipH="1" flipV="1">
              <a:off x="1738313" y="3303588"/>
              <a:ext cx="1827212" cy="1862137"/>
            </a:xfrm>
            <a:prstGeom prst="line">
              <a:avLst/>
            </a:prstGeom>
            <a:noFill/>
            <a:ln w="38100">
              <a:solidFill>
                <a:srgbClr val="FAFF5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63"/>
            <p:cNvSpPr>
              <a:spLocks noChangeShapeType="1"/>
            </p:cNvSpPr>
            <p:nvPr/>
          </p:nvSpPr>
          <p:spPr bwMode="auto">
            <a:xfrm flipH="1" flipV="1">
              <a:off x="1628775" y="3421063"/>
              <a:ext cx="1827213" cy="1862137"/>
            </a:xfrm>
            <a:prstGeom prst="line">
              <a:avLst/>
            </a:prstGeom>
            <a:noFill/>
            <a:ln w="38100">
              <a:solidFill>
                <a:srgbClr val="FAFF5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64"/>
            <p:cNvSpPr>
              <a:spLocks noChangeShapeType="1"/>
            </p:cNvSpPr>
            <p:nvPr/>
          </p:nvSpPr>
          <p:spPr bwMode="auto">
            <a:xfrm flipH="1" flipV="1">
              <a:off x="1519238" y="3538538"/>
              <a:ext cx="1827212" cy="1862137"/>
            </a:xfrm>
            <a:prstGeom prst="line">
              <a:avLst/>
            </a:prstGeom>
            <a:noFill/>
            <a:ln w="38100">
              <a:solidFill>
                <a:srgbClr val="FAFF5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65"/>
            <p:cNvSpPr>
              <a:spLocks noChangeShapeType="1"/>
            </p:cNvSpPr>
            <p:nvPr/>
          </p:nvSpPr>
          <p:spPr bwMode="auto">
            <a:xfrm flipH="1" flipV="1">
              <a:off x="1409700" y="3656013"/>
              <a:ext cx="1827213" cy="1862137"/>
            </a:xfrm>
            <a:prstGeom prst="line">
              <a:avLst/>
            </a:prstGeom>
            <a:noFill/>
            <a:ln w="38100">
              <a:solidFill>
                <a:srgbClr val="FAFF5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66"/>
            <p:cNvSpPr>
              <a:spLocks noChangeShapeType="1"/>
            </p:cNvSpPr>
            <p:nvPr/>
          </p:nvSpPr>
          <p:spPr bwMode="auto">
            <a:xfrm flipH="1" flipV="1">
              <a:off x="1300163" y="3773488"/>
              <a:ext cx="1827212" cy="1862137"/>
            </a:xfrm>
            <a:prstGeom prst="line">
              <a:avLst/>
            </a:prstGeom>
            <a:noFill/>
            <a:ln w="38100">
              <a:solidFill>
                <a:srgbClr val="FAFF5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67"/>
            <p:cNvSpPr>
              <a:spLocks noChangeShapeType="1"/>
            </p:cNvSpPr>
            <p:nvPr/>
          </p:nvSpPr>
          <p:spPr bwMode="auto">
            <a:xfrm flipH="1" flipV="1">
              <a:off x="1190625" y="3890963"/>
              <a:ext cx="1827213" cy="1862137"/>
            </a:xfrm>
            <a:prstGeom prst="line">
              <a:avLst/>
            </a:prstGeom>
            <a:noFill/>
            <a:ln w="38100">
              <a:solidFill>
                <a:srgbClr val="FAFF5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68"/>
            <p:cNvSpPr>
              <a:spLocks noChangeShapeType="1"/>
            </p:cNvSpPr>
            <p:nvPr/>
          </p:nvSpPr>
          <p:spPr bwMode="auto">
            <a:xfrm flipH="1" flipV="1">
              <a:off x="1081088" y="4008438"/>
              <a:ext cx="1827212" cy="1862137"/>
            </a:xfrm>
            <a:prstGeom prst="line">
              <a:avLst/>
            </a:prstGeom>
            <a:noFill/>
            <a:ln w="38100">
              <a:solidFill>
                <a:srgbClr val="FAFF5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AutoShape 69"/>
            <p:cNvSpPr>
              <a:spLocks noChangeArrowheads="1"/>
            </p:cNvSpPr>
            <p:nvPr/>
          </p:nvSpPr>
          <p:spPr bwMode="auto">
            <a:xfrm>
              <a:off x="976313" y="3910013"/>
              <a:ext cx="76200" cy="76200"/>
            </a:xfrm>
            <a:prstGeom prst="octagon">
              <a:avLst>
                <a:gd name="adj" fmla="val 29287"/>
              </a:avLst>
            </a:prstGeom>
            <a:solidFill>
              <a:srgbClr val="FAFF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70"/>
            <p:cNvSpPr>
              <a:spLocks noChangeArrowheads="1"/>
            </p:cNvSpPr>
            <p:nvPr/>
          </p:nvSpPr>
          <p:spPr bwMode="auto">
            <a:xfrm>
              <a:off x="1001713" y="3732213"/>
              <a:ext cx="76200" cy="76200"/>
            </a:xfrm>
            <a:prstGeom prst="octagon">
              <a:avLst>
                <a:gd name="adj" fmla="val 29287"/>
              </a:avLst>
            </a:prstGeom>
            <a:solidFill>
              <a:srgbClr val="FAFF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AutoShape 71"/>
            <p:cNvSpPr>
              <a:spLocks noChangeArrowheads="1"/>
            </p:cNvSpPr>
            <p:nvPr/>
          </p:nvSpPr>
          <p:spPr bwMode="auto">
            <a:xfrm>
              <a:off x="1027113" y="3554413"/>
              <a:ext cx="76200" cy="76200"/>
            </a:xfrm>
            <a:prstGeom prst="octagon">
              <a:avLst>
                <a:gd name="adj" fmla="val 29287"/>
              </a:avLst>
            </a:prstGeom>
            <a:solidFill>
              <a:srgbClr val="FAFF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AutoShape 72"/>
            <p:cNvSpPr>
              <a:spLocks noChangeArrowheads="1"/>
            </p:cNvSpPr>
            <p:nvPr/>
          </p:nvSpPr>
          <p:spPr bwMode="auto">
            <a:xfrm>
              <a:off x="1111250" y="3440113"/>
              <a:ext cx="76200" cy="76200"/>
            </a:xfrm>
            <a:prstGeom prst="octagon">
              <a:avLst>
                <a:gd name="adj" fmla="val 29287"/>
              </a:avLst>
            </a:prstGeom>
            <a:solidFill>
              <a:srgbClr val="FAFF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73"/>
            <p:cNvSpPr>
              <a:spLocks noChangeArrowheads="1"/>
            </p:cNvSpPr>
            <p:nvPr/>
          </p:nvSpPr>
          <p:spPr bwMode="auto">
            <a:xfrm>
              <a:off x="1200150" y="3305175"/>
              <a:ext cx="76200" cy="76200"/>
            </a:xfrm>
            <a:prstGeom prst="octagon">
              <a:avLst>
                <a:gd name="adj" fmla="val 29287"/>
              </a:avLst>
            </a:prstGeom>
            <a:solidFill>
              <a:srgbClr val="FAFF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utoShape 74"/>
            <p:cNvSpPr>
              <a:spLocks noChangeArrowheads="1"/>
            </p:cNvSpPr>
            <p:nvPr/>
          </p:nvSpPr>
          <p:spPr bwMode="auto">
            <a:xfrm>
              <a:off x="1228725" y="3114675"/>
              <a:ext cx="76200" cy="76200"/>
            </a:xfrm>
            <a:prstGeom prst="octagon">
              <a:avLst>
                <a:gd name="adj" fmla="val 29287"/>
              </a:avLst>
            </a:prstGeom>
            <a:solidFill>
              <a:srgbClr val="FAFF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AutoShape 75"/>
            <p:cNvSpPr>
              <a:spLocks noChangeArrowheads="1"/>
            </p:cNvSpPr>
            <p:nvPr/>
          </p:nvSpPr>
          <p:spPr bwMode="auto">
            <a:xfrm>
              <a:off x="1425575" y="3097213"/>
              <a:ext cx="76200" cy="76200"/>
            </a:xfrm>
            <a:prstGeom prst="octagon">
              <a:avLst>
                <a:gd name="adj" fmla="val 29287"/>
              </a:avLst>
            </a:prstGeom>
            <a:solidFill>
              <a:srgbClr val="FAFF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AutoShape 76"/>
            <p:cNvSpPr>
              <a:spLocks noChangeArrowheads="1"/>
            </p:cNvSpPr>
            <p:nvPr/>
          </p:nvSpPr>
          <p:spPr bwMode="auto">
            <a:xfrm>
              <a:off x="1614488" y="3103563"/>
              <a:ext cx="76200" cy="76200"/>
            </a:xfrm>
            <a:prstGeom prst="octagon">
              <a:avLst>
                <a:gd name="adj" fmla="val 29287"/>
              </a:avLst>
            </a:prstGeom>
            <a:solidFill>
              <a:srgbClr val="FAFF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AutoShape 77"/>
            <p:cNvSpPr>
              <a:spLocks noChangeArrowheads="1"/>
            </p:cNvSpPr>
            <p:nvPr/>
          </p:nvSpPr>
          <p:spPr bwMode="auto">
            <a:xfrm>
              <a:off x="1728788" y="3040063"/>
              <a:ext cx="76200" cy="76200"/>
            </a:xfrm>
            <a:prstGeom prst="octagon">
              <a:avLst>
                <a:gd name="adj" fmla="val 29287"/>
              </a:avLst>
            </a:prstGeom>
            <a:solidFill>
              <a:srgbClr val="FAFF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80"/>
            <p:cNvSpPr>
              <a:spLocks noChangeShapeType="1"/>
            </p:cNvSpPr>
            <p:nvPr/>
          </p:nvSpPr>
          <p:spPr bwMode="auto">
            <a:xfrm flipV="1">
              <a:off x="7150100" y="3228975"/>
              <a:ext cx="0" cy="27479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81"/>
            <p:cNvSpPr>
              <a:spLocks noChangeShapeType="1"/>
            </p:cNvSpPr>
            <p:nvPr/>
          </p:nvSpPr>
          <p:spPr bwMode="auto">
            <a:xfrm flipV="1">
              <a:off x="5964238" y="4684713"/>
              <a:ext cx="2540000" cy="1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82"/>
            <p:cNvSpPr>
              <a:spLocks noChangeArrowheads="1"/>
            </p:cNvSpPr>
            <p:nvPr/>
          </p:nvSpPr>
          <p:spPr bwMode="auto">
            <a:xfrm>
              <a:off x="8464550" y="4611688"/>
              <a:ext cx="523680" cy="347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b="1" dirty="0" err="1">
                  <a:solidFill>
                    <a:schemeClr val="bg1"/>
                  </a:solidFill>
                  <a:latin typeface="Symbol" pitchFamily="18" charset="2"/>
                </a:rPr>
                <a:t>w</a:t>
              </a:r>
              <a:r>
                <a:rPr lang="en-US" b="1" baseline="-25000" dirty="0" err="1">
                  <a:solidFill>
                    <a:schemeClr val="bg1"/>
                  </a:solidFill>
                  <a:latin typeface="Arial" charset="0"/>
                </a:rPr>
                <a:t>x</a:t>
              </a:r>
              <a:endParaRPr lang="en-US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51" name="Rectangle 84"/>
            <p:cNvSpPr>
              <a:spLocks noChangeArrowheads="1"/>
            </p:cNvSpPr>
            <p:nvPr/>
          </p:nvSpPr>
          <p:spPr bwMode="auto">
            <a:xfrm>
              <a:off x="7232650" y="2935288"/>
              <a:ext cx="523680" cy="347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b="1" dirty="0" err="1">
                  <a:solidFill>
                    <a:schemeClr val="bg1"/>
                  </a:solidFill>
                  <a:latin typeface="Symbol" pitchFamily="18" charset="2"/>
                </a:rPr>
                <a:t>w</a:t>
              </a:r>
              <a:r>
                <a:rPr lang="en-US" b="1" baseline="-25000" dirty="0" err="1">
                  <a:solidFill>
                    <a:schemeClr val="bg1"/>
                  </a:solidFill>
                  <a:latin typeface="Arial" charset="0"/>
                </a:rPr>
                <a:t>y</a:t>
              </a:r>
              <a:endParaRPr lang="en-US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52" name="Line 86"/>
            <p:cNvSpPr>
              <a:spLocks noChangeShapeType="1"/>
            </p:cNvSpPr>
            <p:nvPr/>
          </p:nvSpPr>
          <p:spPr bwMode="auto">
            <a:xfrm flipV="1">
              <a:off x="6356350" y="3724275"/>
              <a:ext cx="1708150" cy="18256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87"/>
            <p:cNvSpPr>
              <a:spLocks noChangeArrowheads="1"/>
            </p:cNvSpPr>
            <p:nvPr/>
          </p:nvSpPr>
          <p:spPr bwMode="auto">
            <a:xfrm>
              <a:off x="8169274" y="3936999"/>
              <a:ext cx="53974" cy="347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b="1" dirty="0">
                  <a:solidFill>
                    <a:srgbClr val="FF0000"/>
                  </a:solidFill>
                  <a:latin typeface="Symbol" pitchFamily="18" charset="2"/>
                  <a:sym typeface="Symbol" pitchFamily="18" charset="2"/>
                </a:rPr>
                <a:t></a:t>
              </a:r>
              <a:endParaRPr lang="en-US" b="1" dirty="0">
                <a:solidFill>
                  <a:srgbClr val="FF0000"/>
                </a:solidFill>
                <a:latin typeface="Times"/>
              </a:endParaRPr>
            </a:p>
          </p:txBody>
        </p:sp>
        <p:sp>
          <p:nvSpPr>
            <p:cNvPr id="54" name="Freeform 88"/>
            <p:cNvSpPr>
              <a:spLocks/>
            </p:cNvSpPr>
            <p:nvPr/>
          </p:nvSpPr>
          <p:spPr bwMode="auto">
            <a:xfrm>
              <a:off x="7915275" y="3984625"/>
              <a:ext cx="246063" cy="727075"/>
            </a:xfrm>
            <a:custGeom>
              <a:avLst/>
              <a:gdLst>
                <a:gd name="T0" fmla="*/ 14 w 256"/>
                <a:gd name="T1" fmla="*/ 7 h 581"/>
                <a:gd name="T2" fmla="*/ 21 w 256"/>
                <a:gd name="T3" fmla="*/ 14 h 581"/>
                <a:gd name="T4" fmla="*/ 35 w 256"/>
                <a:gd name="T5" fmla="*/ 28 h 581"/>
                <a:gd name="T6" fmla="*/ 42 w 256"/>
                <a:gd name="T7" fmla="*/ 35 h 581"/>
                <a:gd name="T8" fmla="*/ 49 w 256"/>
                <a:gd name="T9" fmla="*/ 55 h 581"/>
                <a:gd name="T10" fmla="*/ 56 w 256"/>
                <a:gd name="T11" fmla="*/ 55 h 581"/>
                <a:gd name="T12" fmla="*/ 62 w 256"/>
                <a:gd name="T13" fmla="*/ 62 h 581"/>
                <a:gd name="T14" fmla="*/ 62 w 256"/>
                <a:gd name="T15" fmla="*/ 69 h 581"/>
                <a:gd name="T16" fmla="*/ 76 w 256"/>
                <a:gd name="T17" fmla="*/ 83 h 581"/>
                <a:gd name="T18" fmla="*/ 76 w 256"/>
                <a:gd name="T19" fmla="*/ 90 h 581"/>
                <a:gd name="T20" fmla="*/ 90 w 256"/>
                <a:gd name="T21" fmla="*/ 104 h 581"/>
                <a:gd name="T22" fmla="*/ 90 w 256"/>
                <a:gd name="T23" fmla="*/ 111 h 581"/>
                <a:gd name="T24" fmla="*/ 97 w 256"/>
                <a:gd name="T25" fmla="*/ 118 h 581"/>
                <a:gd name="T26" fmla="*/ 104 w 256"/>
                <a:gd name="T27" fmla="*/ 124 h 581"/>
                <a:gd name="T28" fmla="*/ 111 w 256"/>
                <a:gd name="T29" fmla="*/ 131 h 581"/>
                <a:gd name="T30" fmla="*/ 111 w 256"/>
                <a:gd name="T31" fmla="*/ 138 h 581"/>
                <a:gd name="T32" fmla="*/ 118 w 256"/>
                <a:gd name="T33" fmla="*/ 145 h 581"/>
                <a:gd name="T34" fmla="*/ 125 w 256"/>
                <a:gd name="T35" fmla="*/ 152 h 581"/>
                <a:gd name="T36" fmla="*/ 132 w 256"/>
                <a:gd name="T37" fmla="*/ 159 h 581"/>
                <a:gd name="T38" fmla="*/ 132 w 256"/>
                <a:gd name="T39" fmla="*/ 166 h 581"/>
                <a:gd name="T40" fmla="*/ 138 w 256"/>
                <a:gd name="T41" fmla="*/ 173 h 581"/>
                <a:gd name="T42" fmla="*/ 138 w 256"/>
                <a:gd name="T43" fmla="*/ 180 h 581"/>
                <a:gd name="T44" fmla="*/ 145 w 256"/>
                <a:gd name="T45" fmla="*/ 187 h 581"/>
                <a:gd name="T46" fmla="*/ 152 w 256"/>
                <a:gd name="T47" fmla="*/ 187 h 581"/>
                <a:gd name="T48" fmla="*/ 159 w 256"/>
                <a:gd name="T49" fmla="*/ 200 h 581"/>
                <a:gd name="T50" fmla="*/ 159 w 256"/>
                <a:gd name="T51" fmla="*/ 207 h 581"/>
                <a:gd name="T52" fmla="*/ 166 w 256"/>
                <a:gd name="T53" fmla="*/ 221 h 581"/>
                <a:gd name="T54" fmla="*/ 166 w 256"/>
                <a:gd name="T55" fmla="*/ 228 h 581"/>
                <a:gd name="T56" fmla="*/ 173 w 256"/>
                <a:gd name="T57" fmla="*/ 235 h 581"/>
                <a:gd name="T58" fmla="*/ 173 w 256"/>
                <a:gd name="T59" fmla="*/ 242 h 581"/>
                <a:gd name="T60" fmla="*/ 180 w 256"/>
                <a:gd name="T61" fmla="*/ 256 h 581"/>
                <a:gd name="T62" fmla="*/ 180 w 256"/>
                <a:gd name="T63" fmla="*/ 263 h 581"/>
                <a:gd name="T64" fmla="*/ 187 w 256"/>
                <a:gd name="T65" fmla="*/ 270 h 581"/>
                <a:gd name="T66" fmla="*/ 187 w 256"/>
                <a:gd name="T67" fmla="*/ 277 h 581"/>
                <a:gd name="T68" fmla="*/ 194 w 256"/>
                <a:gd name="T69" fmla="*/ 290 h 581"/>
                <a:gd name="T70" fmla="*/ 201 w 256"/>
                <a:gd name="T71" fmla="*/ 297 h 581"/>
                <a:gd name="T72" fmla="*/ 208 w 256"/>
                <a:gd name="T73" fmla="*/ 304 h 581"/>
                <a:gd name="T74" fmla="*/ 208 w 256"/>
                <a:gd name="T75" fmla="*/ 318 h 581"/>
                <a:gd name="T76" fmla="*/ 215 w 256"/>
                <a:gd name="T77" fmla="*/ 339 h 581"/>
                <a:gd name="T78" fmla="*/ 215 w 256"/>
                <a:gd name="T79" fmla="*/ 346 h 581"/>
                <a:gd name="T80" fmla="*/ 221 w 256"/>
                <a:gd name="T81" fmla="*/ 359 h 581"/>
                <a:gd name="T82" fmla="*/ 221 w 256"/>
                <a:gd name="T83" fmla="*/ 366 h 581"/>
                <a:gd name="T84" fmla="*/ 228 w 256"/>
                <a:gd name="T85" fmla="*/ 380 h 581"/>
                <a:gd name="T86" fmla="*/ 228 w 256"/>
                <a:gd name="T87" fmla="*/ 387 h 581"/>
                <a:gd name="T88" fmla="*/ 242 w 256"/>
                <a:gd name="T89" fmla="*/ 408 h 581"/>
                <a:gd name="T90" fmla="*/ 242 w 256"/>
                <a:gd name="T91" fmla="*/ 415 h 581"/>
                <a:gd name="T92" fmla="*/ 242 w 256"/>
                <a:gd name="T93" fmla="*/ 429 h 581"/>
                <a:gd name="T94" fmla="*/ 242 w 256"/>
                <a:gd name="T95" fmla="*/ 442 h 581"/>
                <a:gd name="T96" fmla="*/ 242 w 256"/>
                <a:gd name="T97" fmla="*/ 456 h 581"/>
                <a:gd name="T98" fmla="*/ 249 w 256"/>
                <a:gd name="T99" fmla="*/ 477 h 581"/>
                <a:gd name="T100" fmla="*/ 249 w 256"/>
                <a:gd name="T101" fmla="*/ 491 h 581"/>
                <a:gd name="T102" fmla="*/ 249 w 256"/>
                <a:gd name="T103" fmla="*/ 498 h 581"/>
                <a:gd name="T104" fmla="*/ 249 w 256"/>
                <a:gd name="T105" fmla="*/ 512 h 581"/>
                <a:gd name="T106" fmla="*/ 249 w 256"/>
                <a:gd name="T107" fmla="*/ 525 h 581"/>
                <a:gd name="T108" fmla="*/ 256 w 256"/>
                <a:gd name="T109" fmla="*/ 539 h 581"/>
                <a:gd name="T110" fmla="*/ 256 w 256"/>
                <a:gd name="T111" fmla="*/ 546 h 581"/>
                <a:gd name="T112" fmla="*/ 256 w 256"/>
                <a:gd name="T113" fmla="*/ 581 h 581"/>
                <a:gd name="T114" fmla="*/ 256 w 256"/>
                <a:gd name="T115" fmla="*/ 574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6" h="581">
                  <a:moveTo>
                    <a:pt x="0" y="0"/>
                  </a:moveTo>
                  <a:lnTo>
                    <a:pt x="0" y="0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8" y="21"/>
                  </a:lnTo>
                  <a:lnTo>
                    <a:pt x="28" y="21"/>
                  </a:lnTo>
                  <a:lnTo>
                    <a:pt x="35" y="28"/>
                  </a:lnTo>
                  <a:lnTo>
                    <a:pt x="35" y="28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9" y="48"/>
                  </a:lnTo>
                  <a:lnTo>
                    <a:pt x="49" y="48"/>
                  </a:lnTo>
                  <a:lnTo>
                    <a:pt x="49" y="55"/>
                  </a:lnTo>
                  <a:lnTo>
                    <a:pt x="49" y="55"/>
                  </a:lnTo>
                  <a:lnTo>
                    <a:pt x="56" y="55"/>
                  </a:lnTo>
                  <a:lnTo>
                    <a:pt x="56" y="55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2" y="69"/>
                  </a:lnTo>
                  <a:lnTo>
                    <a:pt x="62" y="69"/>
                  </a:lnTo>
                  <a:lnTo>
                    <a:pt x="69" y="76"/>
                  </a:lnTo>
                  <a:lnTo>
                    <a:pt x="69" y="76"/>
                  </a:lnTo>
                  <a:lnTo>
                    <a:pt x="76" y="83"/>
                  </a:lnTo>
                  <a:lnTo>
                    <a:pt x="76" y="83"/>
                  </a:lnTo>
                  <a:lnTo>
                    <a:pt x="76" y="90"/>
                  </a:lnTo>
                  <a:lnTo>
                    <a:pt x="76" y="90"/>
                  </a:lnTo>
                  <a:lnTo>
                    <a:pt x="83" y="97"/>
                  </a:lnTo>
                  <a:lnTo>
                    <a:pt x="83" y="97"/>
                  </a:lnTo>
                  <a:lnTo>
                    <a:pt x="90" y="104"/>
                  </a:lnTo>
                  <a:lnTo>
                    <a:pt x="90" y="104"/>
                  </a:lnTo>
                  <a:lnTo>
                    <a:pt x="90" y="111"/>
                  </a:lnTo>
                  <a:lnTo>
                    <a:pt x="90" y="111"/>
                  </a:lnTo>
                  <a:lnTo>
                    <a:pt x="97" y="111"/>
                  </a:lnTo>
                  <a:lnTo>
                    <a:pt x="97" y="111"/>
                  </a:lnTo>
                  <a:lnTo>
                    <a:pt x="97" y="118"/>
                  </a:lnTo>
                  <a:lnTo>
                    <a:pt x="97" y="118"/>
                  </a:lnTo>
                  <a:lnTo>
                    <a:pt x="104" y="124"/>
                  </a:lnTo>
                  <a:lnTo>
                    <a:pt x="104" y="124"/>
                  </a:lnTo>
                  <a:lnTo>
                    <a:pt x="104" y="131"/>
                  </a:lnTo>
                  <a:lnTo>
                    <a:pt x="104" y="131"/>
                  </a:lnTo>
                  <a:lnTo>
                    <a:pt x="111" y="131"/>
                  </a:lnTo>
                  <a:lnTo>
                    <a:pt x="111" y="131"/>
                  </a:lnTo>
                  <a:lnTo>
                    <a:pt x="111" y="138"/>
                  </a:lnTo>
                  <a:lnTo>
                    <a:pt x="111" y="138"/>
                  </a:lnTo>
                  <a:lnTo>
                    <a:pt x="118" y="138"/>
                  </a:lnTo>
                  <a:lnTo>
                    <a:pt x="118" y="138"/>
                  </a:lnTo>
                  <a:lnTo>
                    <a:pt x="118" y="145"/>
                  </a:lnTo>
                  <a:lnTo>
                    <a:pt x="118" y="145"/>
                  </a:lnTo>
                  <a:lnTo>
                    <a:pt x="125" y="152"/>
                  </a:lnTo>
                  <a:lnTo>
                    <a:pt x="125" y="152"/>
                  </a:lnTo>
                  <a:lnTo>
                    <a:pt x="125" y="159"/>
                  </a:lnTo>
                  <a:lnTo>
                    <a:pt x="125" y="159"/>
                  </a:lnTo>
                  <a:lnTo>
                    <a:pt x="132" y="159"/>
                  </a:lnTo>
                  <a:lnTo>
                    <a:pt x="132" y="159"/>
                  </a:lnTo>
                  <a:lnTo>
                    <a:pt x="132" y="166"/>
                  </a:lnTo>
                  <a:lnTo>
                    <a:pt x="132" y="166"/>
                  </a:lnTo>
                  <a:lnTo>
                    <a:pt x="132" y="173"/>
                  </a:lnTo>
                  <a:lnTo>
                    <a:pt x="132" y="173"/>
                  </a:lnTo>
                  <a:lnTo>
                    <a:pt x="138" y="173"/>
                  </a:lnTo>
                  <a:lnTo>
                    <a:pt x="138" y="173"/>
                  </a:lnTo>
                  <a:lnTo>
                    <a:pt x="138" y="180"/>
                  </a:lnTo>
                  <a:lnTo>
                    <a:pt x="138" y="180"/>
                  </a:lnTo>
                  <a:lnTo>
                    <a:pt x="145" y="180"/>
                  </a:lnTo>
                  <a:lnTo>
                    <a:pt x="145" y="180"/>
                  </a:lnTo>
                  <a:lnTo>
                    <a:pt x="145" y="187"/>
                  </a:lnTo>
                  <a:lnTo>
                    <a:pt x="145" y="187"/>
                  </a:lnTo>
                  <a:lnTo>
                    <a:pt x="152" y="187"/>
                  </a:lnTo>
                  <a:lnTo>
                    <a:pt x="152" y="187"/>
                  </a:lnTo>
                  <a:lnTo>
                    <a:pt x="152" y="194"/>
                  </a:lnTo>
                  <a:lnTo>
                    <a:pt x="152" y="194"/>
                  </a:lnTo>
                  <a:lnTo>
                    <a:pt x="159" y="200"/>
                  </a:lnTo>
                  <a:lnTo>
                    <a:pt x="159" y="200"/>
                  </a:lnTo>
                  <a:lnTo>
                    <a:pt x="159" y="207"/>
                  </a:lnTo>
                  <a:lnTo>
                    <a:pt x="159" y="207"/>
                  </a:lnTo>
                  <a:lnTo>
                    <a:pt x="166" y="214"/>
                  </a:lnTo>
                  <a:lnTo>
                    <a:pt x="166" y="214"/>
                  </a:lnTo>
                  <a:lnTo>
                    <a:pt x="166" y="221"/>
                  </a:lnTo>
                  <a:lnTo>
                    <a:pt x="166" y="221"/>
                  </a:lnTo>
                  <a:lnTo>
                    <a:pt x="166" y="228"/>
                  </a:lnTo>
                  <a:lnTo>
                    <a:pt x="166" y="228"/>
                  </a:lnTo>
                  <a:lnTo>
                    <a:pt x="173" y="228"/>
                  </a:lnTo>
                  <a:lnTo>
                    <a:pt x="173" y="228"/>
                  </a:lnTo>
                  <a:lnTo>
                    <a:pt x="173" y="235"/>
                  </a:lnTo>
                  <a:lnTo>
                    <a:pt x="173" y="235"/>
                  </a:lnTo>
                  <a:lnTo>
                    <a:pt x="173" y="242"/>
                  </a:lnTo>
                  <a:lnTo>
                    <a:pt x="173" y="242"/>
                  </a:lnTo>
                  <a:lnTo>
                    <a:pt x="180" y="242"/>
                  </a:lnTo>
                  <a:lnTo>
                    <a:pt x="180" y="242"/>
                  </a:lnTo>
                  <a:lnTo>
                    <a:pt x="180" y="256"/>
                  </a:lnTo>
                  <a:lnTo>
                    <a:pt x="180" y="256"/>
                  </a:lnTo>
                  <a:lnTo>
                    <a:pt x="180" y="263"/>
                  </a:lnTo>
                  <a:lnTo>
                    <a:pt x="180" y="263"/>
                  </a:lnTo>
                  <a:lnTo>
                    <a:pt x="187" y="263"/>
                  </a:lnTo>
                  <a:lnTo>
                    <a:pt x="187" y="263"/>
                  </a:lnTo>
                  <a:lnTo>
                    <a:pt x="187" y="270"/>
                  </a:lnTo>
                  <a:lnTo>
                    <a:pt x="187" y="270"/>
                  </a:lnTo>
                  <a:lnTo>
                    <a:pt x="187" y="277"/>
                  </a:lnTo>
                  <a:lnTo>
                    <a:pt x="187" y="277"/>
                  </a:lnTo>
                  <a:lnTo>
                    <a:pt x="194" y="283"/>
                  </a:lnTo>
                  <a:lnTo>
                    <a:pt x="194" y="283"/>
                  </a:lnTo>
                  <a:lnTo>
                    <a:pt x="194" y="290"/>
                  </a:lnTo>
                  <a:lnTo>
                    <a:pt x="194" y="290"/>
                  </a:lnTo>
                  <a:lnTo>
                    <a:pt x="201" y="297"/>
                  </a:lnTo>
                  <a:lnTo>
                    <a:pt x="201" y="297"/>
                  </a:lnTo>
                  <a:lnTo>
                    <a:pt x="201" y="304"/>
                  </a:lnTo>
                  <a:lnTo>
                    <a:pt x="201" y="304"/>
                  </a:lnTo>
                  <a:lnTo>
                    <a:pt x="208" y="304"/>
                  </a:lnTo>
                  <a:lnTo>
                    <a:pt x="208" y="304"/>
                  </a:lnTo>
                  <a:lnTo>
                    <a:pt x="208" y="318"/>
                  </a:lnTo>
                  <a:lnTo>
                    <a:pt x="208" y="318"/>
                  </a:lnTo>
                  <a:lnTo>
                    <a:pt x="208" y="332"/>
                  </a:lnTo>
                  <a:lnTo>
                    <a:pt x="208" y="332"/>
                  </a:lnTo>
                  <a:lnTo>
                    <a:pt x="215" y="339"/>
                  </a:lnTo>
                  <a:lnTo>
                    <a:pt x="215" y="339"/>
                  </a:lnTo>
                  <a:lnTo>
                    <a:pt x="215" y="346"/>
                  </a:lnTo>
                  <a:lnTo>
                    <a:pt x="215" y="346"/>
                  </a:lnTo>
                  <a:lnTo>
                    <a:pt x="221" y="353"/>
                  </a:lnTo>
                  <a:lnTo>
                    <a:pt x="221" y="353"/>
                  </a:lnTo>
                  <a:lnTo>
                    <a:pt x="221" y="359"/>
                  </a:lnTo>
                  <a:lnTo>
                    <a:pt x="221" y="359"/>
                  </a:lnTo>
                  <a:lnTo>
                    <a:pt x="221" y="366"/>
                  </a:lnTo>
                  <a:lnTo>
                    <a:pt x="221" y="366"/>
                  </a:lnTo>
                  <a:lnTo>
                    <a:pt x="228" y="373"/>
                  </a:lnTo>
                  <a:lnTo>
                    <a:pt x="228" y="373"/>
                  </a:lnTo>
                  <a:lnTo>
                    <a:pt x="228" y="380"/>
                  </a:lnTo>
                  <a:lnTo>
                    <a:pt x="228" y="380"/>
                  </a:lnTo>
                  <a:lnTo>
                    <a:pt x="228" y="387"/>
                  </a:lnTo>
                  <a:lnTo>
                    <a:pt x="228" y="387"/>
                  </a:lnTo>
                  <a:lnTo>
                    <a:pt x="235" y="394"/>
                  </a:lnTo>
                  <a:lnTo>
                    <a:pt x="235" y="394"/>
                  </a:lnTo>
                  <a:lnTo>
                    <a:pt x="242" y="408"/>
                  </a:lnTo>
                  <a:lnTo>
                    <a:pt x="242" y="408"/>
                  </a:lnTo>
                  <a:lnTo>
                    <a:pt x="242" y="415"/>
                  </a:lnTo>
                  <a:lnTo>
                    <a:pt x="242" y="415"/>
                  </a:lnTo>
                  <a:lnTo>
                    <a:pt x="242" y="422"/>
                  </a:lnTo>
                  <a:lnTo>
                    <a:pt x="242" y="422"/>
                  </a:lnTo>
                  <a:lnTo>
                    <a:pt x="242" y="429"/>
                  </a:lnTo>
                  <a:lnTo>
                    <a:pt x="242" y="429"/>
                  </a:lnTo>
                  <a:lnTo>
                    <a:pt x="242" y="442"/>
                  </a:lnTo>
                  <a:lnTo>
                    <a:pt x="242" y="442"/>
                  </a:lnTo>
                  <a:lnTo>
                    <a:pt x="242" y="449"/>
                  </a:lnTo>
                  <a:lnTo>
                    <a:pt x="242" y="449"/>
                  </a:lnTo>
                  <a:lnTo>
                    <a:pt x="242" y="456"/>
                  </a:lnTo>
                  <a:lnTo>
                    <a:pt x="242" y="456"/>
                  </a:lnTo>
                  <a:lnTo>
                    <a:pt x="249" y="477"/>
                  </a:lnTo>
                  <a:lnTo>
                    <a:pt x="249" y="477"/>
                  </a:lnTo>
                  <a:lnTo>
                    <a:pt x="249" y="484"/>
                  </a:lnTo>
                  <a:lnTo>
                    <a:pt x="249" y="484"/>
                  </a:lnTo>
                  <a:lnTo>
                    <a:pt x="249" y="491"/>
                  </a:lnTo>
                  <a:lnTo>
                    <a:pt x="249" y="491"/>
                  </a:lnTo>
                  <a:lnTo>
                    <a:pt x="249" y="498"/>
                  </a:lnTo>
                  <a:lnTo>
                    <a:pt x="249" y="498"/>
                  </a:lnTo>
                  <a:lnTo>
                    <a:pt x="249" y="505"/>
                  </a:lnTo>
                  <a:lnTo>
                    <a:pt x="249" y="505"/>
                  </a:lnTo>
                  <a:lnTo>
                    <a:pt x="249" y="512"/>
                  </a:lnTo>
                  <a:lnTo>
                    <a:pt x="249" y="512"/>
                  </a:lnTo>
                  <a:lnTo>
                    <a:pt x="249" y="525"/>
                  </a:lnTo>
                  <a:lnTo>
                    <a:pt x="249" y="525"/>
                  </a:lnTo>
                  <a:lnTo>
                    <a:pt x="249" y="532"/>
                  </a:lnTo>
                  <a:lnTo>
                    <a:pt x="249" y="532"/>
                  </a:lnTo>
                  <a:lnTo>
                    <a:pt x="256" y="539"/>
                  </a:lnTo>
                  <a:lnTo>
                    <a:pt x="256" y="539"/>
                  </a:lnTo>
                  <a:lnTo>
                    <a:pt x="256" y="546"/>
                  </a:lnTo>
                  <a:lnTo>
                    <a:pt x="256" y="546"/>
                  </a:lnTo>
                  <a:lnTo>
                    <a:pt x="256" y="574"/>
                  </a:lnTo>
                  <a:lnTo>
                    <a:pt x="256" y="574"/>
                  </a:lnTo>
                  <a:lnTo>
                    <a:pt x="256" y="581"/>
                  </a:lnTo>
                  <a:lnTo>
                    <a:pt x="256" y="581"/>
                  </a:lnTo>
                  <a:lnTo>
                    <a:pt x="256" y="574"/>
                  </a:lnTo>
                  <a:lnTo>
                    <a:pt x="256" y="574"/>
                  </a:lnTo>
                </a:path>
              </a:pathLst>
            </a:custGeom>
            <a:noFill/>
            <a:ln w="26988">
              <a:solidFill>
                <a:srgbClr val="99C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5" name="Group 89"/>
            <p:cNvGrpSpPr>
              <a:grpSpLocks/>
            </p:cNvGrpSpPr>
            <p:nvPr/>
          </p:nvGrpSpPr>
          <p:grpSpPr bwMode="auto">
            <a:xfrm>
              <a:off x="7816850" y="3935413"/>
              <a:ext cx="176213" cy="165100"/>
              <a:chOff x="2444" y="1584"/>
              <a:chExt cx="111" cy="104"/>
            </a:xfrm>
          </p:grpSpPr>
          <p:sp>
            <p:nvSpPr>
              <p:cNvPr id="72" name="Freeform 90"/>
              <p:cNvSpPr>
                <a:spLocks/>
              </p:cNvSpPr>
              <p:nvPr/>
            </p:nvSpPr>
            <p:spPr bwMode="auto">
              <a:xfrm>
                <a:off x="2444" y="1584"/>
                <a:ext cx="111" cy="104"/>
              </a:xfrm>
              <a:custGeom>
                <a:avLst/>
                <a:gdLst>
                  <a:gd name="T0" fmla="*/ 0 w 111"/>
                  <a:gd name="T1" fmla="*/ 0 h 104"/>
                  <a:gd name="T2" fmla="*/ 111 w 111"/>
                  <a:gd name="T3" fmla="*/ 42 h 104"/>
                  <a:gd name="T4" fmla="*/ 56 w 111"/>
                  <a:gd name="T5" fmla="*/ 48 h 104"/>
                  <a:gd name="T6" fmla="*/ 63 w 111"/>
                  <a:gd name="T7" fmla="*/ 104 h 104"/>
                  <a:gd name="T8" fmla="*/ 0 w 111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104">
                    <a:moveTo>
                      <a:pt x="0" y="0"/>
                    </a:moveTo>
                    <a:lnTo>
                      <a:pt x="111" y="42"/>
                    </a:lnTo>
                    <a:lnTo>
                      <a:pt x="56" y="48"/>
                    </a:lnTo>
                    <a:lnTo>
                      <a:pt x="63" y="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CCFF"/>
              </a:solidFill>
              <a:ln w="9525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91"/>
              <p:cNvSpPr>
                <a:spLocks noChangeShapeType="1"/>
              </p:cNvSpPr>
              <p:nvPr/>
            </p:nvSpPr>
            <p:spPr bwMode="auto">
              <a:xfrm>
                <a:off x="2493" y="1626"/>
                <a:ext cx="34" cy="27"/>
              </a:xfrm>
              <a:prstGeom prst="line">
                <a:avLst/>
              </a:prstGeom>
              <a:noFill/>
              <a:ln w="26988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" name="AutoShape 92"/>
            <p:cNvSpPr>
              <a:spLocks noChangeArrowheads="1"/>
            </p:cNvSpPr>
            <p:nvPr/>
          </p:nvSpPr>
          <p:spPr bwMode="auto">
            <a:xfrm>
              <a:off x="6475413" y="5332413"/>
              <a:ext cx="76200" cy="76200"/>
            </a:xfrm>
            <a:prstGeom prst="octagon">
              <a:avLst>
                <a:gd name="adj" fmla="val 29287"/>
              </a:avLst>
            </a:prstGeom>
            <a:solidFill>
              <a:srgbClr val="FAFF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AutoShape 94"/>
            <p:cNvSpPr>
              <a:spLocks noChangeArrowheads="1"/>
            </p:cNvSpPr>
            <p:nvPr/>
          </p:nvSpPr>
          <p:spPr bwMode="auto">
            <a:xfrm>
              <a:off x="6634163" y="5167313"/>
              <a:ext cx="76200" cy="76200"/>
            </a:xfrm>
            <a:prstGeom prst="octagon">
              <a:avLst>
                <a:gd name="adj" fmla="val 29287"/>
              </a:avLst>
            </a:prstGeom>
            <a:solidFill>
              <a:srgbClr val="FAFF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AutoShape 95"/>
            <p:cNvSpPr>
              <a:spLocks noChangeArrowheads="1"/>
            </p:cNvSpPr>
            <p:nvPr/>
          </p:nvSpPr>
          <p:spPr bwMode="auto">
            <a:xfrm>
              <a:off x="6792913" y="4995863"/>
              <a:ext cx="76200" cy="76200"/>
            </a:xfrm>
            <a:prstGeom prst="octagon">
              <a:avLst>
                <a:gd name="adj" fmla="val 29287"/>
              </a:avLst>
            </a:prstGeom>
            <a:solidFill>
              <a:srgbClr val="FAFF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AutoShape 96"/>
            <p:cNvSpPr>
              <a:spLocks noChangeArrowheads="1"/>
            </p:cNvSpPr>
            <p:nvPr/>
          </p:nvSpPr>
          <p:spPr bwMode="auto">
            <a:xfrm>
              <a:off x="6951663" y="4824413"/>
              <a:ext cx="76200" cy="76200"/>
            </a:xfrm>
            <a:prstGeom prst="octagon">
              <a:avLst>
                <a:gd name="adj" fmla="val 29287"/>
              </a:avLst>
            </a:prstGeom>
            <a:solidFill>
              <a:srgbClr val="FAFF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AutoShape 97"/>
            <p:cNvSpPr>
              <a:spLocks noChangeArrowheads="1"/>
            </p:cNvSpPr>
            <p:nvPr/>
          </p:nvSpPr>
          <p:spPr bwMode="auto">
            <a:xfrm>
              <a:off x="7110413" y="4652963"/>
              <a:ext cx="76200" cy="76200"/>
            </a:xfrm>
            <a:prstGeom prst="octagon">
              <a:avLst>
                <a:gd name="adj" fmla="val 29287"/>
              </a:avLst>
            </a:prstGeom>
            <a:solidFill>
              <a:srgbClr val="FAFF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AutoShape 99"/>
            <p:cNvSpPr>
              <a:spLocks noChangeArrowheads="1"/>
            </p:cNvSpPr>
            <p:nvPr/>
          </p:nvSpPr>
          <p:spPr bwMode="auto">
            <a:xfrm>
              <a:off x="7269163" y="4487863"/>
              <a:ext cx="76200" cy="76200"/>
            </a:xfrm>
            <a:prstGeom prst="octagon">
              <a:avLst>
                <a:gd name="adj" fmla="val 29287"/>
              </a:avLst>
            </a:prstGeom>
            <a:solidFill>
              <a:srgbClr val="FAFF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AutoShape 100"/>
            <p:cNvSpPr>
              <a:spLocks noChangeArrowheads="1"/>
            </p:cNvSpPr>
            <p:nvPr/>
          </p:nvSpPr>
          <p:spPr bwMode="auto">
            <a:xfrm>
              <a:off x="7427913" y="4316413"/>
              <a:ext cx="76200" cy="76200"/>
            </a:xfrm>
            <a:prstGeom prst="octagon">
              <a:avLst>
                <a:gd name="adj" fmla="val 29287"/>
              </a:avLst>
            </a:prstGeom>
            <a:solidFill>
              <a:srgbClr val="FAFF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utoShape 101"/>
            <p:cNvSpPr>
              <a:spLocks noChangeArrowheads="1"/>
            </p:cNvSpPr>
            <p:nvPr/>
          </p:nvSpPr>
          <p:spPr bwMode="auto">
            <a:xfrm>
              <a:off x="7586663" y="4144963"/>
              <a:ext cx="76200" cy="76200"/>
            </a:xfrm>
            <a:prstGeom prst="octagon">
              <a:avLst>
                <a:gd name="adj" fmla="val 29287"/>
              </a:avLst>
            </a:prstGeom>
            <a:solidFill>
              <a:srgbClr val="FAFF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AutoShape 102"/>
            <p:cNvSpPr>
              <a:spLocks noChangeArrowheads="1"/>
            </p:cNvSpPr>
            <p:nvPr/>
          </p:nvSpPr>
          <p:spPr bwMode="auto">
            <a:xfrm>
              <a:off x="7745413" y="3973513"/>
              <a:ext cx="76200" cy="76200"/>
            </a:xfrm>
            <a:prstGeom prst="octagon">
              <a:avLst>
                <a:gd name="adj" fmla="val 29287"/>
              </a:avLst>
            </a:prstGeom>
            <a:solidFill>
              <a:srgbClr val="FAFF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106"/>
            <p:cNvSpPr>
              <a:spLocks noChangeArrowheads="1"/>
            </p:cNvSpPr>
            <p:nvPr/>
          </p:nvSpPr>
          <p:spPr bwMode="auto">
            <a:xfrm>
              <a:off x="2301082" y="2597149"/>
              <a:ext cx="275621" cy="347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b="1" dirty="0">
                  <a:solidFill>
                    <a:srgbClr val="FF0000"/>
                  </a:solidFill>
                  <a:latin typeface="Arial" charset="0"/>
                  <a:sym typeface="Symbol" pitchFamily="18" charset="2"/>
                </a:rPr>
                <a:t>s</a:t>
              </a:r>
            </a:p>
          </p:txBody>
        </p:sp>
        <p:grpSp>
          <p:nvGrpSpPr>
            <p:cNvPr id="66" name="Group 109"/>
            <p:cNvGrpSpPr>
              <a:grpSpLocks/>
            </p:cNvGrpSpPr>
            <p:nvPr/>
          </p:nvGrpSpPr>
          <p:grpSpPr bwMode="auto">
            <a:xfrm>
              <a:off x="1587500" y="2514600"/>
              <a:ext cx="4933950" cy="2695575"/>
              <a:chOff x="1000" y="1584"/>
              <a:chExt cx="3108" cy="1698"/>
            </a:xfrm>
          </p:grpSpPr>
          <p:sp>
            <p:nvSpPr>
              <p:cNvPr id="67" name="Line 104"/>
              <p:cNvSpPr>
                <a:spLocks noChangeShapeType="1"/>
              </p:cNvSpPr>
              <p:nvPr/>
            </p:nvSpPr>
            <p:spPr bwMode="auto">
              <a:xfrm flipH="1" flipV="1">
                <a:off x="2520" y="1586"/>
                <a:ext cx="1060" cy="1614"/>
              </a:xfrm>
              <a:prstGeom prst="line">
                <a:avLst/>
              </a:prstGeom>
              <a:noFill/>
              <a:ln w="38100">
                <a:solidFill>
                  <a:srgbClr val="00004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105"/>
              <p:cNvSpPr>
                <a:spLocks noChangeShapeType="1"/>
              </p:cNvSpPr>
              <p:nvPr/>
            </p:nvSpPr>
            <p:spPr bwMode="auto">
              <a:xfrm>
                <a:off x="1196" y="1584"/>
                <a:ext cx="1308" cy="2"/>
              </a:xfrm>
              <a:prstGeom prst="line">
                <a:avLst/>
              </a:prstGeom>
              <a:noFill/>
              <a:ln w="38100">
                <a:solidFill>
                  <a:srgbClr val="00004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79"/>
              <p:cNvSpPr>
                <a:spLocks noChangeArrowheads="1"/>
              </p:cNvSpPr>
              <p:nvPr/>
            </p:nvSpPr>
            <p:spPr bwMode="auto">
              <a:xfrm>
                <a:off x="2400" y="2026"/>
                <a:ext cx="1604" cy="796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b="1" dirty="0">
                    <a:solidFill>
                      <a:schemeClr val="bg1"/>
                    </a:solidFill>
                    <a:latin typeface="Helvetica" charset="0"/>
                  </a:rPr>
                  <a:t>1D-Fourier transform F(g(s))</a:t>
                </a:r>
                <a:endParaRPr lang="en-US" b="1" dirty="0">
                  <a:solidFill>
                    <a:srgbClr val="FF0000"/>
                  </a:solidFill>
                  <a:latin typeface="Helvetica" charset="0"/>
                </a:endParaRPr>
              </a:p>
            </p:txBody>
          </p:sp>
          <p:sp>
            <p:nvSpPr>
              <p:cNvPr id="70" name="Line 107"/>
              <p:cNvSpPr>
                <a:spLocks noChangeShapeType="1"/>
              </p:cNvSpPr>
              <p:nvPr/>
            </p:nvSpPr>
            <p:spPr bwMode="auto">
              <a:xfrm flipH="1">
                <a:off x="1000" y="1584"/>
                <a:ext cx="212" cy="330"/>
              </a:xfrm>
              <a:prstGeom prst="line">
                <a:avLst/>
              </a:prstGeom>
              <a:noFill/>
              <a:ln w="38100">
                <a:solidFill>
                  <a:srgbClr val="000042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108"/>
              <p:cNvSpPr>
                <a:spLocks noChangeShapeType="1"/>
              </p:cNvSpPr>
              <p:nvPr/>
            </p:nvSpPr>
            <p:spPr bwMode="auto">
              <a:xfrm>
                <a:off x="3600" y="3200"/>
                <a:ext cx="508" cy="82"/>
              </a:xfrm>
              <a:prstGeom prst="line">
                <a:avLst/>
              </a:prstGeom>
              <a:noFill/>
              <a:ln w="38100">
                <a:solidFill>
                  <a:srgbClr val="000042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Step: </a:t>
            </a:r>
            <a:r>
              <a:rPr lang="en-US" dirty="0" err="1" smtClean="0"/>
              <a:t>Interpolaton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dirty="0" smtClean="0"/>
                  <a:t>The purpose of interpolation is to change the coordinates from the </a:t>
                </a:r>
                <a:r>
                  <a:rPr lang="en-US" sz="2200" dirty="0" smtClean="0"/>
                  <a:t>Radial grid (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en-US" sz="2200" baseline="-25000" dirty="0" smtClean="0">
                    <a:sym typeface="Symbol"/>
                  </a:rPr>
                  <a:t>s,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/>
                        <a:ea typeface="Cambria Math"/>
                        <a:sym typeface="Symbol"/>
                      </a:rPr>
                      <m:t>𝜃</m:t>
                    </m:r>
                  </m:oMath>
                </a14:m>
                <a:r>
                  <a:rPr lang="en-US" sz="2200" dirty="0" smtClean="0">
                    <a:sym typeface="Symbol"/>
                  </a:rPr>
                  <a:t>) </a:t>
                </a:r>
                <a:r>
                  <a:rPr lang="en-US" sz="2200" dirty="0" smtClean="0">
                    <a:sym typeface="Symbol"/>
                  </a:rPr>
                  <a:t>or polar coordinates, into </a:t>
                </a:r>
                <a:endParaRPr lang="en-US" sz="2200" dirty="0" smtClean="0">
                  <a:sym typeface="Symbol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ym typeface="Symbol"/>
                  </a:rPr>
                  <a:t> </a:t>
                </a:r>
                <a:r>
                  <a:rPr lang="en-US" sz="2200" dirty="0" smtClean="0">
                    <a:sym typeface="Symbol"/>
                  </a:rPr>
                  <a:t>   </a:t>
                </a:r>
                <a:r>
                  <a:rPr lang="en-US" sz="2200" dirty="0" smtClean="0">
                    <a:sym typeface="Symbol"/>
                  </a:rPr>
                  <a:t>2-D </a:t>
                </a:r>
                <a:r>
                  <a:rPr lang="en-US" sz="2200" dirty="0" smtClean="0">
                    <a:sym typeface="Symbol"/>
                  </a:rPr>
                  <a:t>Cartesian coordinates. </a:t>
                </a:r>
              </a:p>
              <a:p>
                <a:pPr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302" t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60" y="3886200"/>
            <a:ext cx="2398776" cy="1799082"/>
          </a:xfrm>
        </p:spPr>
      </p:pic>
      <p:sp>
        <p:nvSpPr>
          <p:cNvPr id="5" name="TextBox 4"/>
          <p:cNvSpPr txBox="1"/>
          <p:nvPr/>
        </p:nvSpPr>
        <p:spPr>
          <a:xfrm>
            <a:off x="4681728" y="5750004"/>
            <a:ext cx="39624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</a:t>
            </a:r>
            <a:r>
              <a:rPr lang="en-US" sz="1400" dirty="0"/>
              <a:t>Fourier_2D </a:t>
            </a:r>
            <a:r>
              <a:rPr lang="en-US" sz="1400" dirty="0" err="1"/>
              <a:t>w_xy</a:t>
            </a:r>
            <a:r>
              <a:rPr lang="en-US" sz="1400" dirty="0"/>
              <a:t>] = </a:t>
            </a:r>
            <a:r>
              <a:rPr lang="en-US" sz="1400" dirty="0" err="1"/>
              <a:t>polar_to_rect</a:t>
            </a:r>
            <a:r>
              <a:rPr lang="en-US" sz="1400" dirty="0"/>
              <a:t>(</a:t>
            </a:r>
            <a:r>
              <a:rPr lang="en-US" sz="1400" dirty="0" err="1"/>
              <a:t>theta,w_s,Fourier_Radon,N_image,method</a:t>
            </a:r>
            <a:r>
              <a:rPr lang="en-US" sz="1400" dirty="0"/>
              <a:t>); </a:t>
            </a:r>
          </a:p>
          <a:p>
            <a:endParaRPr lang="en-US" dirty="0"/>
          </a:p>
        </p:txBody>
      </p:sp>
      <p:pic>
        <p:nvPicPr>
          <p:cNvPr id="7" name="Picture 7" descr="Fourier_Radon2.psd                                             000F8608Macintosh HD                   ABA78158: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7" t="27740" r="18171"/>
          <a:stretch/>
        </p:blipFill>
        <p:spPr bwMode="auto">
          <a:xfrm>
            <a:off x="4681728" y="1600201"/>
            <a:ext cx="3395472" cy="162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81728" y="3221495"/>
            <a:ext cx="3547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Radial Grid               Cartesian Grid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Step: 2-D Inverse Fourier </a:t>
            </a:r>
            <a:r>
              <a:rPr lang="en-US" dirty="0" err="1" smtClean="0"/>
              <a:t>Transorm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Once the data was transformed from polar to Cartesian coordinates we were better able to analyze our results. </a:t>
            </a:r>
          </a:p>
          <a:p>
            <a:r>
              <a:rPr lang="en-US" sz="1800" dirty="0" smtClean="0"/>
              <a:t>As </a:t>
            </a:r>
            <a:r>
              <a:rPr lang="en-US" sz="1800" dirty="0" smtClean="0"/>
              <a:t>a </a:t>
            </a:r>
            <a:r>
              <a:rPr lang="en-US" sz="1800" dirty="0" smtClean="0"/>
              <a:t>result, </a:t>
            </a:r>
            <a:r>
              <a:rPr lang="en-US" sz="1800" dirty="0" smtClean="0"/>
              <a:t>we returned back to the spatial domain from the frequency domain. 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00200"/>
            <a:ext cx="4038600" cy="3429000"/>
          </a:xfrm>
        </p:spPr>
      </p:pic>
      <p:sp>
        <p:nvSpPr>
          <p:cNvPr id="6" name="TextBox 5"/>
          <p:cNvSpPr txBox="1"/>
          <p:nvPr/>
        </p:nvSpPr>
        <p:spPr>
          <a:xfrm>
            <a:off x="4648200" y="5029200"/>
            <a:ext cx="403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</a:t>
            </a:r>
            <a:r>
              <a:rPr lang="en-US" sz="1600" dirty="0" err="1"/>
              <a:t>Reconstructed_image</a:t>
            </a:r>
            <a:r>
              <a:rPr lang="en-US" sz="1600" dirty="0"/>
              <a:t> axis_xy_2] = inverse_Fourier_2D(Fourier_2D,w_xy);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324</TotalTime>
  <Words>1201</Words>
  <Application>Microsoft Office PowerPoint</Application>
  <PresentationFormat>On-screen Show (4:3)</PresentationFormat>
  <Paragraphs>281</Paragraphs>
  <Slides>22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Foundry</vt:lpstr>
      <vt:lpstr>BMEN 4894  Biomedical Imaging Project: Fourier Reconstruction Method</vt:lpstr>
      <vt:lpstr>Main Method</vt:lpstr>
      <vt:lpstr>Main Matlab Code</vt:lpstr>
      <vt:lpstr>Original Data</vt:lpstr>
      <vt:lpstr>1st Step: Creating Source Data</vt:lpstr>
      <vt:lpstr>2nd Step: Radon Transform</vt:lpstr>
      <vt:lpstr>3rd Step: 1-D Fourier Transform</vt:lpstr>
      <vt:lpstr>4th Step: Interpolaton</vt:lpstr>
      <vt:lpstr>5th Step: 2-D Inverse Fourier Transorm</vt:lpstr>
      <vt:lpstr>Summary</vt:lpstr>
      <vt:lpstr>The effects of different parameters on the resultant image</vt:lpstr>
      <vt:lpstr>Number of Projections</vt:lpstr>
      <vt:lpstr>Results</vt:lpstr>
      <vt:lpstr>Image Size</vt:lpstr>
      <vt:lpstr>Results</vt:lpstr>
      <vt:lpstr>Different Interpolation Schemes</vt:lpstr>
      <vt:lpstr>Results</vt:lpstr>
      <vt:lpstr>Noise Tolerance</vt:lpstr>
      <vt:lpstr>Results</vt:lpstr>
      <vt:lpstr>Resolution Limits</vt:lpstr>
      <vt:lpstr>Results</vt:lpstr>
      <vt:lpstr>Acknowledgements and 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BMEN 4894  Biomedical Imaging Project: Fourier Reconstruction Method</dc:title>
  <dc:creator>Natalie Delpratt</dc:creator>
  <cp:lastModifiedBy>Natalie Delpratt</cp:lastModifiedBy>
  <cp:revision>113</cp:revision>
  <dcterms:created xsi:type="dcterms:W3CDTF">2011-11-07T02:03:46Z</dcterms:created>
  <dcterms:modified xsi:type="dcterms:W3CDTF">2011-11-09T02:20:41Z</dcterms:modified>
</cp:coreProperties>
</file>