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1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jNr0KMNkVX4rDnsoZZicdHnf105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44" d="100"/>
          <a:sy n="244" d="100"/>
        </p:scale>
        <p:origin x="174" y="-5970"/>
      </p:cViewPr>
      <p:guideLst>
        <p:guide orient="horz" pos="411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7ca5b5f22f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g7ca5b5f22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7ca5b5f22f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7ca5b5f22f_1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g7ca5b5f22f_1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ca5b5f22f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ca5b5f22f_1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g7ca5b5f22f_1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0"/>
          <p:cNvSpPr txBox="1">
            <a:spLocks noGrp="1"/>
          </p:cNvSpPr>
          <p:nvPr>
            <p:ph type="ctrTitle"/>
          </p:nvPr>
        </p:nvSpPr>
        <p:spPr>
          <a:xfrm>
            <a:off x="552668" y="481913"/>
            <a:ext cx="7841294" cy="1884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libri"/>
              <a:buNone/>
              <a:defRPr sz="48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subTitle" idx="1"/>
          </p:nvPr>
        </p:nvSpPr>
        <p:spPr>
          <a:xfrm>
            <a:off x="552668" y="2366318"/>
            <a:ext cx="7841294" cy="939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body" idx="2"/>
          </p:nvPr>
        </p:nvSpPr>
        <p:spPr>
          <a:xfrm>
            <a:off x="552668" y="3305432"/>
            <a:ext cx="6367116" cy="1186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body" idx="3"/>
          </p:nvPr>
        </p:nvSpPr>
        <p:spPr>
          <a:xfrm>
            <a:off x="552668" y="4492291"/>
            <a:ext cx="3487991" cy="521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>
            <a:spLocks noGrp="1"/>
          </p:cNvSpPr>
          <p:nvPr>
            <p:ph type="title"/>
          </p:nvPr>
        </p:nvSpPr>
        <p:spPr>
          <a:xfrm>
            <a:off x="562628" y="463968"/>
            <a:ext cx="9724372" cy="103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  <a:defRPr sz="36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11"/>
          <p:cNvSpPr txBox="1">
            <a:spLocks noGrp="1"/>
          </p:cNvSpPr>
          <p:nvPr>
            <p:ph type="body" idx="1"/>
          </p:nvPr>
        </p:nvSpPr>
        <p:spPr>
          <a:xfrm>
            <a:off x="562628" y="1773195"/>
            <a:ext cx="9724372" cy="4115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32726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BB03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57B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sldNum" idx="12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ngle photo with text">
  <p:cSld name="Single photo with 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2"/>
          <p:cNvSpPr>
            <a:spLocks noGrp="1"/>
          </p:cNvSpPr>
          <p:nvPr>
            <p:ph type="pic" idx="2"/>
          </p:nvPr>
        </p:nvSpPr>
        <p:spPr>
          <a:xfrm>
            <a:off x="933864" y="1773021"/>
            <a:ext cx="3938587" cy="3938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body" idx="1"/>
          </p:nvPr>
        </p:nvSpPr>
        <p:spPr>
          <a:xfrm>
            <a:off x="5347569" y="1773021"/>
            <a:ext cx="6013537" cy="3938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BB03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57B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sldNum" idx="12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title"/>
          </p:nvPr>
        </p:nvSpPr>
        <p:spPr>
          <a:xfrm>
            <a:off x="562628" y="463968"/>
            <a:ext cx="9724372" cy="103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  <a:defRPr sz="36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uble photo with text">
  <p:cSld name="Double photo with 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3"/>
          <p:cNvSpPr>
            <a:spLocks noGrp="1"/>
          </p:cNvSpPr>
          <p:nvPr>
            <p:ph type="pic" idx="2"/>
          </p:nvPr>
        </p:nvSpPr>
        <p:spPr>
          <a:xfrm>
            <a:off x="1211358" y="1655241"/>
            <a:ext cx="3982602" cy="2222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body" idx="1"/>
          </p:nvPr>
        </p:nvSpPr>
        <p:spPr>
          <a:xfrm>
            <a:off x="1211358" y="4202482"/>
            <a:ext cx="3995802" cy="1835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BB03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57B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3"/>
          <p:cNvSpPr>
            <a:spLocks noGrp="1"/>
          </p:cNvSpPr>
          <p:nvPr>
            <p:ph type="pic" idx="3"/>
          </p:nvPr>
        </p:nvSpPr>
        <p:spPr>
          <a:xfrm>
            <a:off x="6984841" y="1655241"/>
            <a:ext cx="3982602" cy="2222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28" name="Google Shape;28;p13"/>
          <p:cNvCxnSpPr/>
          <p:nvPr/>
        </p:nvCxnSpPr>
        <p:spPr>
          <a:xfrm>
            <a:off x="6096000" y="1551313"/>
            <a:ext cx="0" cy="465342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" name="Google Shape;29;p13"/>
          <p:cNvSpPr txBox="1">
            <a:spLocks noGrp="1"/>
          </p:cNvSpPr>
          <p:nvPr>
            <p:ph type="body" idx="4"/>
          </p:nvPr>
        </p:nvSpPr>
        <p:spPr>
          <a:xfrm>
            <a:off x="6984841" y="4202482"/>
            <a:ext cx="3995802" cy="1835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BB03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57B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sldNum" idx="12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title"/>
          </p:nvPr>
        </p:nvSpPr>
        <p:spPr>
          <a:xfrm>
            <a:off x="562628" y="463968"/>
            <a:ext cx="9724372" cy="103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  <a:defRPr sz="36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tement slide">
  <p:cSld name="Statement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>
            <a:spLocks noGrp="1"/>
          </p:cNvSpPr>
          <p:nvPr>
            <p:ph type="body" idx="1"/>
          </p:nvPr>
        </p:nvSpPr>
        <p:spPr>
          <a:xfrm>
            <a:off x="3589638" y="1118286"/>
            <a:ext cx="7271951" cy="4775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luding slide">
  <p:cSld name="Concluding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>
            <a:spLocks noGrp="1"/>
          </p:cNvSpPr>
          <p:nvPr>
            <p:ph type="ctrTitle"/>
          </p:nvPr>
        </p:nvSpPr>
        <p:spPr>
          <a:xfrm>
            <a:off x="713306" y="259491"/>
            <a:ext cx="8115597" cy="1928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  <a:defRPr sz="36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subTitle" idx="1"/>
          </p:nvPr>
        </p:nvSpPr>
        <p:spPr>
          <a:xfrm>
            <a:off x="713306" y="2203160"/>
            <a:ext cx="8115597" cy="78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body" idx="2"/>
          </p:nvPr>
        </p:nvSpPr>
        <p:spPr>
          <a:xfrm>
            <a:off x="713307" y="3002203"/>
            <a:ext cx="6478326" cy="1468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istributio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alexander.krusina@ucalgary.ca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eamartin@ucalgary.ca" TargetMode="External"/><Relationship Id="rId5" Type="http://schemas.openxmlformats.org/officeDocument/2006/relationships/hyperlink" Target="mailto:zhi.hao@ucalgary.ca" TargetMode="External"/><Relationship Id="rId4" Type="http://schemas.openxmlformats.org/officeDocument/2006/relationships/hyperlink" Target="mailto:adsouza@ucalgary.c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7ca5b5f22f_0_7"/>
          <p:cNvSpPr txBox="1">
            <a:spLocks noGrp="1"/>
          </p:cNvSpPr>
          <p:nvPr>
            <p:ph type="title"/>
          </p:nvPr>
        </p:nvSpPr>
        <p:spPr>
          <a:xfrm>
            <a:off x="562628" y="463968"/>
            <a:ext cx="9724500" cy="10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/>
              <a:t>Before We Get Started</a:t>
            </a:r>
            <a:endParaRPr/>
          </a:p>
        </p:txBody>
      </p:sp>
      <p:sp>
        <p:nvSpPr>
          <p:cNvPr id="43" name="Google Shape;43;g7ca5b5f22f_0_7"/>
          <p:cNvSpPr txBox="1">
            <a:spLocks noGrp="1"/>
          </p:cNvSpPr>
          <p:nvPr>
            <p:ph type="body" idx="1"/>
          </p:nvPr>
        </p:nvSpPr>
        <p:spPr>
          <a:xfrm>
            <a:off x="562628" y="1773195"/>
            <a:ext cx="9724500" cy="41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32726"/>
              </a:buClr>
              <a:buSzPts val="2800"/>
              <a:buChar char="•"/>
            </a:pPr>
            <a:r>
              <a:rPr lang="en-CA" dirty="0"/>
              <a:t>Download the Anaconda Python 3.7 Installer</a:t>
            </a:r>
            <a:endParaRPr dirty="0"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CA" sz="2800" u="sng" dirty="0">
                <a:solidFill>
                  <a:schemeClr val="accent1"/>
                </a:solidFill>
                <a:hlinkClick r:id="rId3"/>
              </a:rPr>
              <a:t>https://www.anaconda.com/distribution/</a:t>
            </a:r>
            <a:endParaRPr dirty="0"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CA" dirty="0"/>
              <a:t>Select appropriate version for your OS</a:t>
            </a:r>
            <a:endParaRPr dirty="0"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CA" dirty="0"/>
              <a:t>Let it download in the background</a:t>
            </a:r>
            <a:endParaRPr dirty="0"/>
          </a:p>
        </p:txBody>
      </p:sp>
      <p:sp>
        <p:nvSpPr>
          <p:cNvPr id="44" name="Google Shape;44;g7ca5b5f22f_0_7"/>
          <p:cNvSpPr txBox="1">
            <a:spLocks noGrp="1"/>
          </p:cNvSpPr>
          <p:nvPr>
            <p:ph type="sldNum" idx="12"/>
          </p:nvPr>
        </p:nvSpPr>
        <p:spPr>
          <a:xfrm>
            <a:off x="9146427" y="6380538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"/>
          <p:cNvSpPr txBox="1">
            <a:spLocks noGrp="1"/>
          </p:cNvSpPr>
          <p:nvPr>
            <p:ph type="title"/>
          </p:nvPr>
        </p:nvSpPr>
        <p:spPr>
          <a:xfrm>
            <a:off x="562628" y="463968"/>
            <a:ext cx="9724372" cy="103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n-CA"/>
              <a:t>Wrapping Up</a:t>
            </a:r>
            <a:endParaRPr/>
          </a:p>
        </p:txBody>
      </p:sp>
      <p:sp>
        <p:nvSpPr>
          <p:cNvPr id="111" name="Google Shape;111;p8"/>
          <p:cNvSpPr txBox="1">
            <a:spLocks noGrp="1"/>
          </p:cNvSpPr>
          <p:nvPr>
            <p:ph type="body" idx="1"/>
          </p:nvPr>
        </p:nvSpPr>
        <p:spPr>
          <a:xfrm>
            <a:off x="562628" y="1773195"/>
            <a:ext cx="9724372" cy="4115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32726"/>
              </a:buClr>
              <a:buSzPts val="2800"/>
              <a:buChar char="•"/>
            </a:pPr>
            <a:r>
              <a:rPr lang="en-CA" dirty="0"/>
              <a:t>Questions/Feedback?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CA" dirty="0"/>
              <a:t>Next Week: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CA" dirty="0"/>
              <a:t>Variables/types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CA" dirty="0"/>
              <a:t>If/else statements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CA" dirty="0"/>
              <a:t>Loops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32726"/>
              </a:buClr>
              <a:buSzPts val="2800"/>
              <a:buChar char="•"/>
            </a:pPr>
            <a:r>
              <a:rPr lang="en-CA" dirty="0"/>
              <a:t>Centre for Health Informatics </a:t>
            </a:r>
            <a:r>
              <a:rPr lang="en-CA" dirty="0" err="1"/>
              <a:t>Github</a:t>
            </a:r>
            <a:endParaRPr lang="en-CA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32726"/>
              </a:buClr>
              <a:buSzPts val="2800"/>
              <a:buChar char="•"/>
            </a:pPr>
            <a:r>
              <a:rPr lang="en-CA" dirty="0"/>
              <a:t>Mailing list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32726"/>
              </a:buClr>
              <a:buSzPts val="2800"/>
              <a:buChar char="•"/>
            </a:pPr>
            <a:r>
              <a:rPr lang="en-CA" dirty="0"/>
              <a:t>Contact information: </a:t>
            </a:r>
            <a:endParaRPr sz="1800" dirty="0"/>
          </a:p>
          <a:p>
            <a:pPr marL="685800" lvl="1" indent="-165100" algn="l" rtl="0"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en-CA" sz="1400" u="sng" dirty="0">
                <a:solidFill>
                  <a:schemeClr val="accent1"/>
                </a:solidFill>
                <a:hlinkClick r:id="rId3"/>
              </a:rPr>
              <a:t>alexander.krusina@ucalgary.ca</a:t>
            </a:r>
            <a:endParaRPr sz="1400" dirty="0"/>
          </a:p>
          <a:p>
            <a:pPr marL="685800" lvl="1" indent="-1651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en-CA" sz="1400" u="sng" dirty="0">
                <a:solidFill>
                  <a:schemeClr val="hlink"/>
                </a:solidFill>
                <a:hlinkClick r:id="rId4"/>
              </a:rPr>
              <a:t>adsouza@ucalgary.ca</a:t>
            </a:r>
            <a:endParaRPr sz="1400" dirty="0"/>
          </a:p>
          <a:p>
            <a:pPr marL="685800" lvl="1" indent="-1651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en-CA" sz="1400" u="sng" dirty="0">
                <a:solidFill>
                  <a:schemeClr val="hlink"/>
                </a:solidFill>
                <a:hlinkClick r:id="rId5"/>
              </a:rPr>
              <a:t>zhi.hao@ucalgary.ca</a:t>
            </a:r>
            <a:endParaRPr sz="1400" dirty="0"/>
          </a:p>
          <a:p>
            <a:pPr marL="685800" lvl="1" indent="-1651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en-CA" sz="1400" u="sng" dirty="0">
                <a:solidFill>
                  <a:schemeClr val="hlink"/>
                </a:solidFill>
                <a:hlinkClick r:id="rId6"/>
              </a:rPr>
              <a:t>eamartin@ucalgary.ca</a:t>
            </a:r>
            <a:endParaRPr sz="1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8"/>
          <p:cNvSpPr txBox="1">
            <a:spLocks noGrp="1"/>
          </p:cNvSpPr>
          <p:nvPr>
            <p:ph type="sldNum" idx="12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10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"/>
          <p:cNvSpPr txBox="1">
            <a:spLocks noGrp="1"/>
          </p:cNvSpPr>
          <p:nvPr>
            <p:ph type="body" idx="2"/>
          </p:nvPr>
        </p:nvSpPr>
        <p:spPr>
          <a:xfrm>
            <a:off x="552675" y="2867025"/>
            <a:ext cx="6367200" cy="1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CA" sz="2400"/>
              <a:t>Alexander Krusina</a:t>
            </a:r>
            <a:endParaRPr/>
          </a:p>
          <a:p>
            <a:pPr marL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CA" sz="1600"/>
              <a:t>Adam D’Souza, Sylvia Hao, Elliot Martin</a:t>
            </a:r>
            <a:endParaRPr sz="1600"/>
          </a:p>
          <a:p>
            <a:pPr marL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/>
          </a:p>
        </p:txBody>
      </p:sp>
      <p:sp>
        <p:nvSpPr>
          <p:cNvPr id="50" name="Google Shape;50;p1"/>
          <p:cNvSpPr txBox="1">
            <a:spLocks noGrp="1"/>
          </p:cNvSpPr>
          <p:nvPr>
            <p:ph type="ctrTitle"/>
          </p:nvPr>
        </p:nvSpPr>
        <p:spPr>
          <a:xfrm>
            <a:off x="552668" y="481913"/>
            <a:ext cx="8762782" cy="1884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libri"/>
              <a:buNone/>
            </a:pPr>
            <a:r>
              <a:rPr lang="en-CA"/>
              <a:t>Learn Programming for Beginners</a:t>
            </a:r>
            <a:endParaRPr/>
          </a:p>
        </p:txBody>
      </p:sp>
      <p:sp>
        <p:nvSpPr>
          <p:cNvPr id="51" name="Google Shape;51;p1"/>
          <p:cNvSpPr txBox="1">
            <a:spLocks noGrp="1"/>
          </p:cNvSpPr>
          <p:nvPr>
            <p:ph type="subTitle" idx="1"/>
          </p:nvPr>
        </p:nvSpPr>
        <p:spPr>
          <a:xfrm>
            <a:off x="552668" y="2366318"/>
            <a:ext cx="7841294" cy="500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CA"/>
              <a:t>Centre for Health Informatics</a:t>
            </a:r>
            <a:endParaRPr/>
          </a:p>
        </p:txBody>
      </p:sp>
      <p:sp>
        <p:nvSpPr>
          <p:cNvPr id="52" name="Google Shape;52;p1"/>
          <p:cNvSpPr txBox="1">
            <a:spLocks noGrp="1"/>
          </p:cNvSpPr>
          <p:nvPr>
            <p:ph type="body" idx="3"/>
          </p:nvPr>
        </p:nvSpPr>
        <p:spPr>
          <a:xfrm>
            <a:off x="552668" y="3744042"/>
            <a:ext cx="3488100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</a:pPr>
            <a:r>
              <a:rPr lang="en-CA"/>
              <a:t>Jan 22</a:t>
            </a:r>
            <a:r>
              <a:rPr lang="en-CA" baseline="30000"/>
              <a:t>nd</a:t>
            </a:r>
            <a:r>
              <a:rPr lang="en-CA"/>
              <a:t>, 2020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ca5b5f22f_1_8"/>
          <p:cNvSpPr txBox="1">
            <a:spLocks noGrp="1"/>
          </p:cNvSpPr>
          <p:nvPr>
            <p:ph type="title"/>
          </p:nvPr>
        </p:nvSpPr>
        <p:spPr>
          <a:xfrm>
            <a:off x="562628" y="463968"/>
            <a:ext cx="9724500" cy="103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About Me</a:t>
            </a:r>
            <a:endParaRPr/>
          </a:p>
        </p:txBody>
      </p:sp>
      <p:sp>
        <p:nvSpPr>
          <p:cNvPr id="59" name="Google Shape;59;g7ca5b5f22f_1_8"/>
          <p:cNvSpPr txBox="1">
            <a:spLocks noGrp="1"/>
          </p:cNvSpPr>
          <p:nvPr>
            <p:ph type="body" idx="1"/>
          </p:nvPr>
        </p:nvSpPr>
        <p:spPr>
          <a:xfrm>
            <a:off x="2914900" y="1331550"/>
            <a:ext cx="7518300" cy="411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CA"/>
              <a:t>Completed MEng in Software Engineering in August, 2019</a:t>
            </a:r>
            <a:endParaRPr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CA"/>
              <a:t>Did a bit of programming during my undergrad (BSc in Mechanical Engineering)</a:t>
            </a:r>
            <a:endParaRPr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CA"/>
              <a:t>Working at the CHI developing software for projects dealing with electronic medical records</a:t>
            </a:r>
            <a:endParaRPr/>
          </a:p>
        </p:txBody>
      </p:sp>
      <p:sp>
        <p:nvSpPr>
          <p:cNvPr id="60" name="Google Shape;60;g7ca5b5f22f_1_8"/>
          <p:cNvSpPr txBox="1">
            <a:spLocks noGrp="1"/>
          </p:cNvSpPr>
          <p:nvPr>
            <p:ph type="sldNum" idx="12"/>
          </p:nvPr>
        </p:nvSpPr>
        <p:spPr>
          <a:xfrm>
            <a:off x="9146427" y="6380538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3</a:t>
            </a:fld>
            <a:endParaRPr/>
          </a:p>
        </p:txBody>
      </p:sp>
      <p:pic>
        <p:nvPicPr>
          <p:cNvPr id="61" name="Google Shape;61;g7ca5b5f22f_1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625" y="1331550"/>
            <a:ext cx="2163600" cy="288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ca5b5f22f_1_15"/>
          <p:cNvSpPr txBox="1">
            <a:spLocks noGrp="1"/>
          </p:cNvSpPr>
          <p:nvPr>
            <p:ph type="title"/>
          </p:nvPr>
        </p:nvSpPr>
        <p:spPr>
          <a:xfrm>
            <a:off x="562628" y="463968"/>
            <a:ext cx="9724500" cy="103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About You</a:t>
            </a:r>
            <a:endParaRPr/>
          </a:p>
        </p:txBody>
      </p:sp>
      <p:sp>
        <p:nvSpPr>
          <p:cNvPr id="68" name="Google Shape;68;g7ca5b5f22f_1_15"/>
          <p:cNvSpPr txBox="1">
            <a:spLocks noGrp="1"/>
          </p:cNvSpPr>
          <p:nvPr>
            <p:ph type="body" idx="1"/>
          </p:nvPr>
        </p:nvSpPr>
        <p:spPr>
          <a:xfrm>
            <a:off x="562628" y="1773195"/>
            <a:ext cx="9724500" cy="411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CA"/>
              <a:t>Your name</a:t>
            </a:r>
            <a:endParaRPr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CA"/>
              <a:t>A little about yourself (what you’re working on, thesis, etc.)</a:t>
            </a:r>
            <a:endParaRPr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CA"/>
              <a:t>What do you expect to get out of this? (optional)</a:t>
            </a:r>
            <a:endParaRPr/>
          </a:p>
        </p:txBody>
      </p:sp>
      <p:sp>
        <p:nvSpPr>
          <p:cNvPr id="69" name="Google Shape;69;g7ca5b5f22f_1_15"/>
          <p:cNvSpPr txBox="1">
            <a:spLocks noGrp="1"/>
          </p:cNvSpPr>
          <p:nvPr>
            <p:ph type="sldNum" idx="12"/>
          </p:nvPr>
        </p:nvSpPr>
        <p:spPr>
          <a:xfrm>
            <a:off x="9146427" y="6380538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>
            <a:spLocks noGrp="1"/>
          </p:cNvSpPr>
          <p:nvPr>
            <p:ph type="title"/>
          </p:nvPr>
        </p:nvSpPr>
        <p:spPr>
          <a:xfrm>
            <a:off x="562628" y="463968"/>
            <a:ext cx="9724372" cy="103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n-CA"/>
              <a:t>Expectations</a:t>
            </a:r>
            <a:endParaRPr/>
          </a:p>
        </p:txBody>
      </p:sp>
      <p:sp>
        <p:nvSpPr>
          <p:cNvPr id="75" name="Google Shape;75;p3"/>
          <p:cNvSpPr txBox="1">
            <a:spLocks noGrp="1"/>
          </p:cNvSpPr>
          <p:nvPr>
            <p:ph type="body" idx="1"/>
          </p:nvPr>
        </p:nvSpPr>
        <p:spPr>
          <a:xfrm>
            <a:off x="562628" y="1773195"/>
            <a:ext cx="9724372" cy="4115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32726"/>
              </a:buClr>
              <a:buSzPts val="2800"/>
              <a:buChar char="•"/>
            </a:pPr>
            <a:r>
              <a:rPr lang="en-CA"/>
              <a:t>Our expectations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CA"/>
              <a:t>Primary goals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CA"/>
              <a:t>Learn fundamentals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CA"/>
              <a:t>Become a self sufficient learner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CA"/>
              <a:t>Ask questions</a:t>
            </a:r>
            <a:endParaRPr/>
          </a:p>
        </p:txBody>
      </p:sp>
      <p:sp>
        <p:nvSpPr>
          <p:cNvPr id="76" name="Google Shape;76;p3"/>
          <p:cNvSpPr txBox="1">
            <a:spLocks noGrp="1"/>
          </p:cNvSpPr>
          <p:nvPr>
            <p:ph type="sldNum" idx="12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"/>
          <p:cNvSpPr txBox="1">
            <a:spLocks noGrp="1"/>
          </p:cNvSpPr>
          <p:nvPr>
            <p:ph type="title"/>
          </p:nvPr>
        </p:nvSpPr>
        <p:spPr>
          <a:xfrm>
            <a:off x="562628" y="463968"/>
            <a:ext cx="9724372" cy="103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n-CA"/>
              <a:t>Collective Experience</a:t>
            </a:r>
            <a:endParaRPr/>
          </a:p>
        </p:txBody>
      </p:sp>
      <p:sp>
        <p:nvSpPr>
          <p:cNvPr id="82" name="Google Shape;82;p2"/>
          <p:cNvSpPr txBox="1">
            <a:spLocks noGrp="1"/>
          </p:cNvSpPr>
          <p:nvPr>
            <p:ph type="body" idx="1"/>
          </p:nvPr>
        </p:nvSpPr>
        <p:spPr>
          <a:xfrm>
            <a:off x="562628" y="1773195"/>
            <a:ext cx="9724372" cy="4115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32726"/>
              </a:buClr>
              <a:buSzPts val="2800"/>
              <a:buChar char="•"/>
            </a:pPr>
            <a:r>
              <a:rPr lang="en-CA"/>
              <a:t>Experience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CA"/>
              <a:t>Majority novice/beginner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CA"/>
              <a:t>Few intermediate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32726"/>
              </a:buClr>
              <a:buSzPts val="2800"/>
              <a:buChar char="•"/>
            </a:pPr>
            <a:r>
              <a:rPr lang="en-CA"/>
              <a:t>Programming Language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CA"/>
              <a:t>Stata is most common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CA"/>
              <a:t>Quite a few with R/Python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32726"/>
              </a:buClr>
              <a:buSzPts val="2800"/>
              <a:buNone/>
            </a:pPr>
            <a:endParaRPr/>
          </a:p>
        </p:txBody>
      </p:sp>
      <p:sp>
        <p:nvSpPr>
          <p:cNvPr id="83" name="Google Shape;83;p2"/>
          <p:cNvSpPr txBox="1">
            <a:spLocks noGrp="1"/>
          </p:cNvSpPr>
          <p:nvPr>
            <p:ph type="sldNum" idx="12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562628" y="463968"/>
            <a:ext cx="9724372" cy="103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n-CA"/>
              <a:t>Curriculum</a:t>
            </a:r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562628" y="1773195"/>
            <a:ext cx="4914247" cy="4115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32726"/>
              </a:buClr>
              <a:buSzPts val="1800"/>
              <a:buChar char="•"/>
            </a:pPr>
            <a:r>
              <a:rPr lang="en-CA" sz="1800"/>
              <a:t>Week 1 (Jan 22)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</a:pPr>
            <a:r>
              <a:rPr lang="en-CA" sz="1400"/>
              <a:t>Introduction, expectations and setup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32726"/>
              </a:buClr>
              <a:buSzPts val="1800"/>
              <a:buChar char="•"/>
            </a:pPr>
            <a:r>
              <a:rPr lang="en-CA" sz="1800"/>
              <a:t>Week 2 (Jan 29)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</a:pPr>
            <a:r>
              <a:rPr lang="en-CA" sz="1400"/>
              <a:t>Variables/types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</a:pPr>
            <a:r>
              <a:rPr lang="en-CA" sz="1400"/>
              <a:t>If/else statements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</a:pPr>
            <a:r>
              <a:rPr lang="en-CA" sz="1400"/>
              <a:t>Loops</a:t>
            </a:r>
            <a:endParaRPr sz="10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32726"/>
              </a:buClr>
              <a:buSzPts val="1800"/>
              <a:buChar char="•"/>
            </a:pPr>
            <a:r>
              <a:rPr lang="en-CA" sz="1800"/>
              <a:t>Week 3 (Feb 5)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</a:pPr>
            <a:r>
              <a:rPr lang="en-CA" sz="1400"/>
              <a:t>Functions</a:t>
            </a:r>
            <a:endParaRPr sz="140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</a:pPr>
            <a:r>
              <a:rPr lang="en-CA" sz="1400"/>
              <a:t>Data structures (dictionaries, tuples, lists)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32726"/>
              </a:buClr>
              <a:buSzPts val="1800"/>
              <a:buChar char="•"/>
            </a:pPr>
            <a:r>
              <a:rPr lang="en-CA" sz="1800"/>
              <a:t>Week 4 (Feb 12)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</a:pPr>
            <a:r>
              <a:rPr lang="en-CA" sz="1400"/>
              <a:t>Pandas (Dataframes)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32726"/>
              </a:buClr>
              <a:buSzPts val="1800"/>
              <a:buChar char="•"/>
            </a:pPr>
            <a:r>
              <a:rPr lang="en-CA" sz="1800"/>
              <a:t>Reading Week – Off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32726"/>
              </a:buClr>
              <a:buSzPts val="1800"/>
              <a:buChar char="•"/>
            </a:pPr>
            <a:r>
              <a:rPr lang="en-CA" sz="1800"/>
              <a:t>Week 5 (Feb 26)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</a:pPr>
            <a:r>
              <a:rPr lang="en-CA" sz="1400"/>
              <a:t>Pandas (Dataframes)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32726"/>
              </a:buClr>
              <a:buSzPts val="2800"/>
              <a:buNone/>
            </a:pPr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7</a:t>
            </a:fld>
            <a:endParaRPr/>
          </a:p>
        </p:txBody>
      </p:sp>
      <p:sp>
        <p:nvSpPr>
          <p:cNvPr id="91" name="Google Shape;91;p4"/>
          <p:cNvSpPr txBox="1"/>
          <p:nvPr/>
        </p:nvSpPr>
        <p:spPr>
          <a:xfrm>
            <a:off x="5424814" y="1773194"/>
            <a:ext cx="4914247" cy="4115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32726"/>
              </a:buClr>
              <a:buSzPts val="1800"/>
              <a:buFont typeface="Arial"/>
              <a:buChar char="•"/>
            </a:pPr>
            <a:r>
              <a:rPr lang="en-CA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 6 (Mar 4)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BB031"/>
              </a:buClr>
              <a:buSzPts val="1400"/>
              <a:buFont typeface="Arial"/>
              <a:buChar char="•"/>
            </a:pPr>
            <a:r>
              <a:rPr lang="en-CA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cleaning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32726"/>
              </a:buClr>
              <a:buSzPts val="1800"/>
              <a:buFont typeface="Arial"/>
              <a:buChar char="•"/>
            </a:pPr>
            <a:r>
              <a:rPr lang="en-CA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 7 (Mar 11)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BB031"/>
              </a:buClr>
              <a:buSzPts val="1400"/>
              <a:buFont typeface="Arial"/>
              <a:buChar char="•"/>
            </a:pPr>
            <a:r>
              <a:rPr lang="en-CA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Regular Expressions (advanced data cleaning and other utility) 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32726"/>
              </a:buClr>
              <a:buSzPts val="1800"/>
              <a:buFont typeface="Arial"/>
              <a:buChar char="•"/>
            </a:pPr>
            <a:r>
              <a:rPr lang="en-CA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 8 (Mar 18)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BB031"/>
              </a:buClr>
              <a:buSzPts val="1400"/>
              <a:buFont typeface="Arial"/>
              <a:buChar char="•"/>
            </a:pPr>
            <a:r>
              <a:rPr lang="en-CA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Visualization (Plots)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32726"/>
              </a:buClr>
              <a:buSzPts val="1800"/>
              <a:buFont typeface="Arial"/>
              <a:buChar char="•"/>
            </a:pPr>
            <a:r>
              <a:rPr lang="en-CA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 9 (Mar 25)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BB031"/>
              </a:buClr>
              <a:buSzPts val="1400"/>
              <a:buFont typeface="Arial"/>
              <a:buChar char="•"/>
            </a:pPr>
            <a:r>
              <a:rPr lang="en-CA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Lambda f</a:t>
            </a:r>
            <a:r>
              <a:rPr lang="en-CA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unctions, list comprehension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32726"/>
              </a:buClr>
              <a:buSzPts val="1800"/>
              <a:buFont typeface="Arial"/>
              <a:buChar char="•"/>
            </a:pPr>
            <a:r>
              <a:rPr lang="en-CA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 10 (Apr 1)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BB031"/>
              </a:buClr>
              <a:buSzPts val="1400"/>
              <a:buFont typeface="Arial"/>
              <a:buChar char="•"/>
            </a:pPr>
            <a:r>
              <a:rPr lang="en-CA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Special topics</a:t>
            </a:r>
            <a:endParaRPr/>
          </a:p>
          <a:p>
            <a:pPr marL="228600" marR="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32726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"/>
          <p:cNvSpPr txBox="1">
            <a:spLocks noGrp="1"/>
          </p:cNvSpPr>
          <p:nvPr>
            <p:ph type="title"/>
          </p:nvPr>
        </p:nvSpPr>
        <p:spPr>
          <a:xfrm>
            <a:off x="562628" y="463968"/>
            <a:ext cx="9724372" cy="103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n-CA"/>
              <a:t>Style of Lectures</a:t>
            </a:r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1"/>
          </p:nvPr>
        </p:nvSpPr>
        <p:spPr>
          <a:xfrm>
            <a:off x="562628" y="1773195"/>
            <a:ext cx="9724372" cy="4115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32726"/>
              </a:buClr>
              <a:buSzPts val="2800"/>
              <a:buChar char="•"/>
            </a:pPr>
            <a:r>
              <a:rPr lang="en-CA"/>
              <a:t>Lecture (25%)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32726"/>
              </a:buClr>
              <a:buSzPts val="2800"/>
              <a:buChar char="•"/>
            </a:pPr>
            <a:r>
              <a:rPr lang="en-CA"/>
              <a:t>Examples (25%)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32726"/>
              </a:buClr>
              <a:buSzPts val="2800"/>
              <a:buChar char="•"/>
            </a:pPr>
            <a:r>
              <a:rPr lang="en-CA"/>
              <a:t>Practice (50%)</a:t>
            </a:r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"/>
          <p:cNvSpPr txBox="1">
            <a:spLocks noGrp="1"/>
          </p:cNvSpPr>
          <p:nvPr>
            <p:ph type="title"/>
          </p:nvPr>
        </p:nvSpPr>
        <p:spPr>
          <a:xfrm>
            <a:off x="562628" y="463968"/>
            <a:ext cx="9724372" cy="103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n-CA"/>
              <a:t>Anaconda and Jupyter Notebook</a:t>
            </a:r>
            <a:endParaRPr/>
          </a:p>
        </p:txBody>
      </p:sp>
      <p:sp>
        <p:nvSpPr>
          <p:cNvPr id="104" name="Google Shape;104;p7"/>
          <p:cNvSpPr txBox="1">
            <a:spLocks noGrp="1"/>
          </p:cNvSpPr>
          <p:nvPr>
            <p:ph type="body" idx="1"/>
          </p:nvPr>
        </p:nvSpPr>
        <p:spPr>
          <a:xfrm>
            <a:off x="562628" y="1773195"/>
            <a:ext cx="9724372" cy="4115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32726"/>
              </a:buClr>
              <a:buSzPts val="2800"/>
              <a:buChar char="•"/>
            </a:pPr>
            <a:r>
              <a:rPr lang="en-CA"/>
              <a:t>Run the installer that you downloaded at the beginning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32726"/>
              </a:buClr>
              <a:buSzPts val="2800"/>
              <a:buChar char="•"/>
            </a:pPr>
            <a:r>
              <a:rPr lang="en-CA"/>
              <a:t>Run Anaconda and launch Jupyter Notebook</a:t>
            </a:r>
            <a:endParaRPr/>
          </a:p>
        </p:txBody>
      </p:sp>
      <p:sp>
        <p:nvSpPr>
          <p:cNvPr id="105" name="Google Shape;105;p7"/>
          <p:cNvSpPr txBox="1">
            <a:spLocks noGrp="1"/>
          </p:cNvSpPr>
          <p:nvPr>
            <p:ph type="sldNum" idx="12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Calgary">
      <a:dk1>
        <a:srgbClr val="000000"/>
      </a:dk1>
      <a:lt1>
        <a:srgbClr val="FFFFFF"/>
      </a:lt1>
      <a:dk2>
        <a:srgbClr val="8C857B"/>
      </a:dk2>
      <a:lt2>
        <a:srgbClr val="C3BFB6"/>
      </a:lt2>
      <a:accent1>
        <a:srgbClr val="D6001C"/>
      </a:accent1>
      <a:accent2>
        <a:srgbClr val="FFA300"/>
      </a:accent2>
      <a:accent3>
        <a:srgbClr val="FF671F"/>
      </a:accent3>
      <a:accent4>
        <a:srgbClr val="B5BD00"/>
      </a:accent4>
      <a:accent5>
        <a:srgbClr val="CE0058"/>
      </a:accent5>
      <a:accent6>
        <a:srgbClr val="A6192E"/>
      </a:accent6>
      <a:hlink>
        <a:srgbClr val="D6001C"/>
      </a:hlink>
      <a:folHlink>
        <a:srgbClr val="8C85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374</Words>
  <Application>Microsoft Office PowerPoint</Application>
  <PresentationFormat>Widescreen</PresentationFormat>
  <Paragraphs>87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Before We Get Started</vt:lpstr>
      <vt:lpstr>Learn Programming for Beginners</vt:lpstr>
      <vt:lpstr>About Me</vt:lpstr>
      <vt:lpstr>About You</vt:lpstr>
      <vt:lpstr>Expectations</vt:lpstr>
      <vt:lpstr>Collective Experience</vt:lpstr>
      <vt:lpstr>Curriculum</vt:lpstr>
      <vt:lpstr>Style of Lectures</vt:lpstr>
      <vt:lpstr>Anaconda and Jupyter Notebook</vt:lpstr>
      <vt:lpstr>Wrapping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Before We Get Started</dc:title>
  <dc:creator>Brooke Bentham</dc:creator>
  <cp:lastModifiedBy>Alexander Krusina</cp:lastModifiedBy>
  <cp:revision>1</cp:revision>
  <dcterms:created xsi:type="dcterms:W3CDTF">2018-02-28T16:41:54Z</dcterms:created>
  <dcterms:modified xsi:type="dcterms:W3CDTF">2020-01-22T23:09:50Z</dcterms:modified>
</cp:coreProperties>
</file>