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1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5dEfDbRuPuRNMo35efXU+zlDo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5B9A4EE-FA5D-4A66-A9FA-DDEEBC913C24}">
  <a:tblStyle styleId="{05B9A4EE-FA5D-4A66-A9FA-DDEEBC913C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1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ce090d435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7ce090d435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ebc0530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7cebc05303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7ca5b5f22f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7ca5b5f22f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g7ca5b5f22f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ce090d356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7ce090d356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7ce090d356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cebc05303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7cebc05303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7cebc05303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ebc05303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7cebc05303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7cebc05303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ebc0530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7cebc0530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7cebc0530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ce090d35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7ce090d35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7ce090d356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70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ctrTitle"/>
          </p:nvPr>
        </p:nvSpPr>
        <p:spPr>
          <a:xfrm>
            <a:off x="552668" y="481913"/>
            <a:ext cx="7841294" cy="18844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b="1" i="0" sz="4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" type="subTitle"/>
          </p:nvPr>
        </p:nvSpPr>
        <p:spPr>
          <a:xfrm>
            <a:off x="552668" y="2366318"/>
            <a:ext cx="7841294" cy="939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2" type="body"/>
          </p:nvPr>
        </p:nvSpPr>
        <p:spPr>
          <a:xfrm>
            <a:off x="552668" y="3305432"/>
            <a:ext cx="6367116" cy="1186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3" type="body"/>
          </p:nvPr>
        </p:nvSpPr>
        <p:spPr>
          <a:xfrm>
            <a:off x="552668" y="4492291"/>
            <a:ext cx="3487991" cy="521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ngle photo with text">
  <p:cSld name="Single photo with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/>
          <p:nvPr>
            <p:ph idx="2" type="pic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3" name="Google Shape;23;p12"/>
          <p:cNvSpPr txBox="1"/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uble photo with text">
  <p:cSld name="Double photo with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/>
          <p:nvPr>
            <p:ph idx="2" type="pic"/>
          </p:nvPr>
        </p:nvSpPr>
        <p:spPr>
          <a:xfrm>
            <a:off x="1211358" y="1655241"/>
            <a:ext cx="3982602" cy="2222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1211358" y="4202482"/>
            <a:ext cx="3995802" cy="183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3"/>
          <p:cNvSpPr/>
          <p:nvPr>
            <p:ph idx="3" type="pic"/>
          </p:nvPr>
        </p:nvSpPr>
        <p:spPr>
          <a:xfrm>
            <a:off x="6984841" y="1655241"/>
            <a:ext cx="3982602" cy="2222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8" name="Google Shape;28;p13"/>
          <p:cNvCxnSpPr/>
          <p:nvPr/>
        </p:nvCxnSpPr>
        <p:spPr>
          <a:xfrm>
            <a:off x="6096000" y="1551313"/>
            <a:ext cx="0" cy="465342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13"/>
          <p:cNvSpPr txBox="1"/>
          <p:nvPr>
            <p:ph idx="4" type="body"/>
          </p:nvPr>
        </p:nvSpPr>
        <p:spPr>
          <a:xfrm>
            <a:off x="6984841" y="4202482"/>
            <a:ext cx="3995802" cy="183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1" name="Google Shape;31;p13"/>
          <p:cNvSpPr txBox="1"/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slide">
  <p:cSld name="Statement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3589638" y="1118286"/>
            <a:ext cx="7271951" cy="4775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cluding slide">
  <p:cSld name="Concluding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ctrTitle"/>
          </p:nvPr>
        </p:nvSpPr>
        <p:spPr>
          <a:xfrm>
            <a:off x="713306" y="259491"/>
            <a:ext cx="8115597" cy="1928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" type="subTitle"/>
          </p:nvPr>
        </p:nvSpPr>
        <p:spPr>
          <a:xfrm>
            <a:off x="713306" y="2203160"/>
            <a:ext cx="8115597" cy="78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713307" y="3002203"/>
            <a:ext cx="6478326" cy="14688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python/python_ref_keywords.asp" TargetMode="External"/><Relationship Id="rId4" Type="http://schemas.openxmlformats.org/officeDocument/2006/relationships/hyperlink" Target="https://www.python.org/dev/peps/pep-0008/" TargetMode="External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>
            <p:ph idx="2" type="body"/>
          </p:nvPr>
        </p:nvSpPr>
        <p:spPr>
          <a:xfrm>
            <a:off x="552675" y="2867025"/>
            <a:ext cx="63672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CA" sz="2400"/>
              <a:t>Alexander Krusina</a:t>
            </a:r>
            <a:endParaRPr/>
          </a:p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CA" sz="1600"/>
              <a:t>Adam D’Souza, Sylvia Hao, Elliot Martin</a:t>
            </a:r>
            <a:endParaRPr sz="1600"/>
          </a:p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1"/>
          <p:cNvSpPr txBox="1"/>
          <p:nvPr>
            <p:ph type="ctrTitle"/>
          </p:nvPr>
        </p:nvSpPr>
        <p:spPr>
          <a:xfrm>
            <a:off x="552668" y="481913"/>
            <a:ext cx="8762782" cy="18844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CA"/>
              <a:t>Learn Programming for Beginners</a:t>
            </a:r>
            <a:endParaRPr/>
          </a:p>
        </p:txBody>
      </p:sp>
      <p:sp>
        <p:nvSpPr>
          <p:cNvPr id="44" name="Google Shape;44;p1"/>
          <p:cNvSpPr txBox="1"/>
          <p:nvPr>
            <p:ph idx="1" type="subTitle"/>
          </p:nvPr>
        </p:nvSpPr>
        <p:spPr>
          <a:xfrm>
            <a:off x="552668" y="2366318"/>
            <a:ext cx="7841294" cy="500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/>
              <a:t>Centre for Health Informatics</a:t>
            </a:r>
            <a:endParaRPr/>
          </a:p>
        </p:txBody>
      </p:sp>
      <p:sp>
        <p:nvSpPr>
          <p:cNvPr id="45" name="Google Shape;45;p1"/>
          <p:cNvSpPr txBox="1"/>
          <p:nvPr>
            <p:ph idx="3" type="body"/>
          </p:nvPr>
        </p:nvSpPr>
        <p:spPr>
          <a:xfrm>
            <a:off x="552676" y="3744050"/>
            <a:ext cx="38904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</a:pPr>
            <a:r>
              <a:rPr lang="en-CA" sz="1400"/>
              <a:t>Jan 29</a:t>
            </a:r>
            <a:r>
              <a:rPr baseline="30000" lang="en-CA" sz="1400"/>
              <a:t>th</a:t>
            </a:r>
            <a:r>
              <a:rPr lang="en-CA" sz="1400"/>
              <a:t>, 2020 - Variables/Types, If/Else, Loops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e090d435_0_28"/>
          <p:cNvSpPr txBox="1"/>
          <p:nvPr>
            <p:ph type="title"/>
          </p:nvPr>
        </p:nvSpPr>
        <p:spPr>
          <a:xfrm>
            <a:off x="562628" y="463968"/>
            <a:ext cx="9724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/>
              <a:t>If/Else Statements</a:t>
            </a:r>
            <a:endParaRPr/>
          </a:p>
        </p:txBody>
      </p:sp>
      <p:sp>
        <p:nvSpPr>
          <p:cNvPr id="121" name="Google Shape;121;g7ce090d435_0_28"/>
          <p:cNvSpPr txBox="1"/>
          <p:nvPr>
            <p:ph idx="1" type="body"/>
          </p:nvPr>
        </p:nvSpPr>
        <p:spPr>
          <a:xfrm>
            <a:off x="562628" y="1773195"/>
            <a:ext cx="9724500" cy="4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1 ‘if’ statement (mandatory)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unlimited ‘else if’ (elif) (optional)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1 ‘else’ (optional)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indent indicated scope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‘and’ keyword requires multiple conditions to be met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‘or’ keyword allows for 1 of multiple to be met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2" name="Google Shape;122;g7ce090d435_0_28"/>
          <p:cNvSpPr txBox="1"/>
          <p:nvPr>
            <p:ph idx="12" type="sldNum"/>
          </p:nvPr>
        </p:nvSpPr>
        <p:spPr>
          <a:xfrm>
            <a:off x="9146427" y="63805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/>
              <a:t>Loops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562625" y="1773200"/>
            <a:ext cx="9936600" cy="4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/>
              <a:t>For loops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Define list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Do something for every value in the list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While loops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Has a condition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Will run as long as the condition is true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Can easily become an infinite loop if you aren’t careful</a:t>
            </a:r>
            <a:endParaRPr/>
          </a:p>
        </p:txBody>
      </p:sp>
      <p:sp>
        <p:nvSpPr>
          <p:cNvPr id="129" name="Google Shape;129;p5"/>
          <p:cNvSpPr txBox="1"/>
          <p:nvPr>
            <p:ph idx="12" type="sldNum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cebc05303_0_14"/>
          <p:cNvSpPr txBox="1"/>
          <p:nvPr>
            <p:ph type="title"/>
          </p:nvPr>
        </p:nvSpPr>
        <p:spPr>
          <a:xfrm>
            <a:off x="562628" y="463968"/>
            <a:ext cx="9724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/>
              <a:t>Loops</a:t>
            </a:r>
            <a:endParaRPr/>
          </a:p>
        </p:txBody>
      </p:sp>
      <p:sp>
        <p:nvSpPr>
          <p:cNvPr id="135" name="Google Shape;135;g7cebc05303_0_14"/>
          <p:cNvSpPr txBox="1"/>
          <p:nvPr>
            <p:ph idx="1" type="body"/>
          </p:nvPr>
        </p:nvSpPr>
        <p:spPr>
          <a:xfrm>
            <a:off x="562625" y="1773200"/>
            <a:ext cx="9248100" cy="4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/>
              <a:t>Break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Breaks out of the loop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Usually used inside of an if statement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Continue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skips the rest of the code in the current run through the loop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Range function</a:t>
            </a:r>
            <a:endParaRPr/>
          </a:p>
        </p:txBody>
      </p:sp>
      <p:sp>
        <p:nvSpPr>
          <p:cNvPr id="136" name="Google Shape;136;g7cebc05303_0_14"/>
          <p:cNvSpPr txBox="1"/>
          <p:nvPr>
            <p:ph idx="12" type="sldNum"/>
          </p:nvPr>
        </p:nvSpPr>
        <p:spPr>
          <a:xfrm>
            <a:off x="9146427" y="63805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/>
              <a:t>Wrapping Up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/>
              <a:t>Questions/Feedback?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Email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Github - slides, examples, practice problems and solutions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Next Week: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Data Structures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a5b5f22f_1_15"/>
          <p:cNvSpPr txBox="1"/>
          <p:nvPr>
            <p:ph type="title"/>
          </p:nvPr>
        </p:nvSpPr>
        <p:spPr>
          <a:xfrm>
            <a:off x="562628" y="463968"/>
            <a:ext cx="9724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CA"/>
              <a:t>Variables</a:t>
            </a:r>
            <a:endParaRPr/>
          </a:p>
        </p:txBody>
      </p:sp>
      <p:sp>
        <p:nvSpPr>
          <p:cNvPr id="52" name="Google Shape;52;g7ca5b5f22f_1_15"/>
          <p:cNvSpPr txBox="1"/>
          <p:nvPr>
            <p:ph idx="1" type="body"/>
          </p:nvPr>
        </p:nvSpPr>
        <p:spPr>
          <a:xfrm>
            <a:off x="562628" y="1773195"/>
            <a:ext cx="9724500" cy="4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Storing information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Different types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Integer - 6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Float - 3.14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String - “Hello world”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Boolean - True/False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List - [1, 2, 3, 4.5, “Hi”, False]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Dynamic typing</a:t>
            </a:r>
            <a:endParaRPr/>
          </a:p>
        </p:txBody>
      </p:sp>
      <p:sp>
        <p:nvSpPr>
          <p:cNvPr id="53" name="Google Shape;53;g7ca5b5f22f_1_15"/>
          <p:cNvSpPr txBox="1"/>
          <p:nvPr>
            <p:ph idx="12" type="sldNum"/>
          </p:nvPr>
        </p:nvSpPr>
        <p:spPr>
          <a:xfrm>
            <a:off x="9146427" y="63805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54" name="Google Shape;54;g7ca5b5f22f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949" y="1497475"/>
            <a:ext cx="1645175" cy="45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ce090d356_0_18"/>
          <p:cNvSpPr txBox="1"/>
          <p:nvPr>
            <p:ph type="title"/>
          </p:nvPr>
        </p:nvSpPr>
        <p:spPr>
          <a:xfrm>
            <a:off x="562628" y="463968"/>
            <a:ext cx="9724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CA"/>
              <a:t>Variables - Assignment, Operations and Equality</a:t>
            </a:r>
            <a:endParaRPr/>
          </a:p>
        </p:txBody>
      </p:sp>
      <p:sp>
        <p:nvSpPr>
          <p:cNvPr id="61" name="Google Shape;61;g7ce090d356_0_18"/>
          <p:cNvSpPr txBox="1"/>
          <p:nvPr>
            <p:ph idx="1" type="body"/>
          </p:nvPr>
        </p:nvSpPr>
        <p:spPr>
          <a:xfrm>
            <a:off x="562625" y="1773200"/>
            <a:ext cx="3767100" cy="46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Assignment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=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Operations - numbers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7ce090d356_0_18"/>
          <p:cNvSpPr txBox="1"/>
          <p:nvPr>
            <p:ph idx="12" type="sldNum"/>
          </p:nvPr>
        </p:nvSpPr>
        <p:spPr>
          <a:xfrm>
            <a:off x="9146427" y="63805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63" name="Google Shape;63;g7ce090d356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196" y="2332938"/>
            <a:ext cx="3256575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7ce090d356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3249" y="2430663"/>
            <a:ext cx="1433850" cy="33737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7ce090d356_0_18"/>
          <p:cNvSpPr txBox="1"/>
          <p:nvPr>
            <p:ph idx="1" type="body"/>
          </p:nvPr>
        </p:nvSpPr>
        <p:spPr>
          <a:xfrm>
            <a:off x="6950425" y="1835925"/>
            <a:ext cx="2550300" cy="46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Equality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==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&gt;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&gt;=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&lt;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&lt;=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!=</a:t>
            </a:r>
            <a:endParaRPr/>
          </a:p>
        </p:txBody>
      </p:sp>
      <p:graphicFrame>
        <p:nvGraphicFramePr>
          <p:cNvPr id="66" name="Google Shape;66;g7ce090d356_0_18"/>
          <p:cNvGraphicFramePr/>
          <p:nvPr/>
        </p:nvGraphicFramePr>
        <p:xfrm>
          <a:off x="971375" y="339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{05B9A4EE-FA5D-4A66-A9FA-DDEEBC913C24}</a:tableStyleId>
              </a:tblPr>
              <a:tblGrid>
                <a:gridCol w="944400"/>
                <a:gridCol w="2251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/>
                        <a:t>+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Addition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/>
                        <a:t>-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Subtraction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/>
                        <a:t>*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multiplication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/>
                        <a:t>/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division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/>
                        <a:t>//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whole number division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/>
                        <a:t>**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exponent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800"/>
                        <a:t>%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modulus (remainder)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cebc05303_0_34"/>
          <p:cNvSpPr txBox="1"/>
          <p:nvPr>
            <p:ph type="title"/>
          </p:nvPr>
        </p:nvSpPr>
        <p:spPr>
          <a:xfrm>
            <a:off x="562628" y="463968"/>
            <a:ext cx="9724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CA"/>
              <a:t>Variables - Casting</a:t>
            </a:r>
            <a:endParaRPr/>
          </a:p>
        </p:txBody>
      </p:sp>
      <p:sp>
        <p:nvSpPr>
          <p:cNvPr id="73" name="Google Shape;73;g7cebc05303_0_34"/>
          <p:cNvSpPr txBox="1"/>
          <p:nvPr>
            <p:ph idx="1" type="body"/>
          </p:nvPr>
        </p:nvSpPr>
        <p:spPr>
          <a:xfrm>
            <a:off x="562625" y="1773200"/>
            <a:ext cx="10408200" cy="46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Converting variable types to other types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Reading numerical input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Evaluating equality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7cebc05303_0_34"/>
          <p:cNvSpPr txBox="1"/>
          <p:nvPr>
            <p:ph idx="12" type="sldNum"/>
          </p:nvPr>
        </p:nvSpPr>
        <p:spPr>
          <a:xfrm>
            <a:off x="9146427" y="63805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cebc05303_0_23"/>
          <p:cNvSpPr txBox="1"/>
          <p:nvPr>
            <p:ph type="title"/>
          </p:nvPr>
        </p:nvSpPr>
        <p:spPr>
          <a:xfrm>
            <a:off x="562628" y="463968"/>
            <a:ext cx="9724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CA"/>
              <a:t>Variables - Strings</a:t>
            </a:r>
            <a:endParaRPr/>
          </a:p>
        </p:txBody>
      </p:sp>
      <p:sp>
        <p:nvSpPr>
          <p:cNvPr id="81" name="Google Shape;81;g7cebc05303_0_23"/>
          <p:cNvSpPr txBox="1"/>
          <p:nvPr>
            <p:ph idx="1" type="body"/>
          </p:nvPr>
        </p:nvSpPr>
        <p:spPr>
          <a:xfrm>
            <a:off x="562625" y="1773200"/>
            <a:ext cx="3767100" cy="46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7cebc05303_0_23"/>
          <p:cNvSpPr txBox="1"/>
          <p:nvPr>
            <p:ph idx="12" type="sldNum"/>
          </p:nvPr>
        </p:nvSpPr>
        <p:spPr>
          <a:xfrm>
            <a:off x="9146427" y="63805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83" name="Google Shape;83;g7cebc05303_0_23"/>
          <p:cNvSpPr txBox="1"/>
          <p:nvPr>
            <p:ph idx="1" type="body"/>
          </p:nvPr>
        </p:nvSpPr>
        <p:spPr>
          <a:xfrm>
            <a:off x="658425" y="1773200"/>
            <a:ext cx="9520200" cy="46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Concatenation - adding strings together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Length - len(my_string)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Indices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Accessing specific character(s)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Counting starts at 0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my_string[0]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my_string[0:2]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cebc05303_0_0"/>
          <p:cNvSpPr txBox="1"/>
          <p:nvPr>
            <p:ph type="title"/>
          </p:nvPr>
        </p:nvSpPr>
        <p:spPr>
          <a:xfrm>
            <a:off x="562628" y="463968"/>
            <a:ext cx="9724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CA"/>
              <a:t>Variables - Lists</a:t>
            </a:r>
            <a:endParaRPr/>
          </a:p>
        </p:txBody>
      </p:sp>
      <p:sp>
        <p:nvSpPr>
          <p:cNvPr id="90" name="Google Shape;90;g7cebc05303_0_0"/>
          <p:cNvSpPr txBox="1"/>
          <p:nvPr>
            <p:ph idx="12" type="sldNum"/>
          </p:nvPr>
        </p:nvSpPr>
        <p:spPr>
          <a:xfrm>
            <a:off x="9146427" y="63805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91" name="Google Shape;91;g7cebc05303_0_0"/>
          <p:cNvSpPr txBox="1"/>
          <p:nvPr>
            <p:ph idx="1" type="body"/>
          </p:nvPr>
        </p:nvSpPr>
        <p:spPr>
          <a:xfrm>
            <a:off x="562625" y="1378750"/>
            <a:ext cx="8446200" cy="4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Length and indices - similar to strings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Removing from a list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remove - removes the first instance of an element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pop - removes the last element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Adding to a list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insert - inserts an element at a specified location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append - adds an element to the end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Combining lists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extend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ce090d356_0_8"/>
          <p:cNvSpPr txBox="1"/>
          <p:nvPr>
            <p:ph type="title"/>
          </p:nvPr>
        </p:nvSpPr>
        <p:spPr>
          <a:xfrm>
            <a:off x="562628" y="463968"/>
            <a:ext cx="9724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CA"/>
              <a:t>Variables - Naming Convention</a:t>
            </a:r>
            <a:endParaRPr/>
          </a:p>
        </p:txBody>
      </p:sp>
      <p:sp>
        <p:nvSpPr>
          <p:cNvPr id="98" name="Google Shape;98;g7ce090d356_0_8"/>
          <p:cNvSpPr txBox="1"/>
          <p:nvPr>
            <p:ph idx="1" type="body"/>
          </p:nvPr>
        </p:nvSpPr>
        <p:spPr>
          <a:xfrm>
            <a:off x="562628" y="1773195"/>
            <a:ext cx="9724500" cy="4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Names should describe the purpose of the variable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Can’t use keywords - </a:t>
            </a:r>
            <a:r>
              <a:rPr lang="en-CA" u="sng">
                <a:solidFill>
                  <a:schemeClr val="hlink"/>
                </a:solidFill>
                <a:hlinkClick r:id="rId3"/>
              </a:rPr>
              <a:t>list of keywords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 u="sng">
                <a:solidFill>
                  <a:schemeClr val="hlink"/>
                </a:solidFill>
                <a:hlinkClick r:id="rId4"/>
              </a:rPr>
              <a:t>Python style conventions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underscores or camel case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my_variable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myVariable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Can’t start with a number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ce090d356_0_8"/>
          <p:cNvSpPr txBox="1"/>
          <p:nvPr>
            <p:ph idx="12" type="sldNum"/>
          </p:nvPr>
        </p:nvSpPr>
        <p:spPr>
          <a:xfrm>
            <a:off x="9146427" y="63805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00" name="Google Shape;100;g7ce090d356_0_8"/>
          <p:cNvPicPr preferRelativeResize="0"/>
          <p:nvPr/>
        </p:nvPicPr>
        <p:blipFill rotWithShape="1">
          <a:blip r:embed="rId5">
            <a:alphaModFix/>
          </a:blip>
          <a:srcRect b="38763" l="0" r="0" t="0"/>
          <a:stretch/>
        </p:blipFill>
        <p:spPr>
          <a:xfrm>
            <a:off x="7289750" y="2857300"/>
            <a:ext cx="3109400" cy="13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562628" y="454543"/>
            <a:ext cx="9724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/>
              <a:t>Comments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/>
              <a:t>Adding comments to code helps improve readability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CA"/>
              <a:t>Lets others understand your code</a:t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251" y="3047650"/>
            <a:ext cx="4595450" cy="25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/>
              <a:t>If/Else Statements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/>
              <a:t>Used to conditionally run lines of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Requires a condition (boolean)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Colon following the condition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Can have ‘else if’ conditions also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Calgary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D6001C"/>
      </a:accent1>
      <a:accent2>
        <a:srgbClr val="FFA300"/>
      </a:accent2>
      <a:accent3>
        <a:srgbClr val="FF671F"/>
      </a:accent3>
      <a:accent4>
        <a:srgbClr val="B5BD00"/>
      </a:accent4>
      <a:accent5>
        <a:srgbClr val="CE0058"/>
      </a:accent5>
      <a:accent6>
        <a:srgbClr val="A6192E"/>
      </a:accent6>
      <a:hlink>
        <a:srgbClr val="D6001C"/>
      </a:hlink>
      <a:folHlink>
        <a:srgbClr val="8C85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2018-02-28T16:41:54Z</dcterms:created>
  <dc:creator>Brooke Bentham</dc:creator>
</cp:coreProperties>
</file>