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jpeg" ContentType="image/jpe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7C26D4-1823-4741-8F77-A29C419055B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18ECCD-2971-4880-AF42-1471E78E241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9F2539-C271-4465-A77E-F862554B84A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CE8B1B-AE64-4897-A0B5-61BA38C4E80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01EC19-3543-4605-BE4B-637C89FEA17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756929-DD94-486C-A887-F23069CDAAB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957E2C-E941-4B4C-A037-4336C4211FA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22F713-0492-4B3A-9EBC-07241345368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4F013C-B581-44A4-8606-408182FF478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0B62E3-5CD4-42AD-BEC4-64D54E184F7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2FBC2A-CC68-478F-A3C0-DB1FB58C5E6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ca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ca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8C363B-4717-4F9B-8D58-FCC42F18BDB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A_4528888.jpg"/>
          <p:cNvPicPr/>
          <p:nvPr/>
        </p:nvPicPr>
        <p:blipFill>
          <a:blip r:embed="rId2"/>
          <a:stretch/>
        </p:blipFill>
        <p:spPr>
          <a:xfrm>
            <a:off x="0" y="0"/>
            <a:ext cx="6204240" cy="6857280"/>
          </a:xfrm>
          <a:prstGeom prst="rect">
            <a:avLst/>
          </a:prstGeom>
          <a:ln w="12600">
            <a:noFill/>
          </a:ln>
        </p:spPr>
      </p:pic>
      <p:grpSp>
        <p:nvGrpSpPr>
          <p:cNvPr id="1" name="Agrupar 21"/>
          <p:cNvGrpSpPr/>
          <p:nvPr/>
        </p:nvGrpSpPr>
        <p:grpSpPr>
          <a:xfrm>
            <a:off x="5130720" y="1800"/>
            <a:ext cx="6868440" cy="6596640"/>
            <a:chOff x="5130720" y="1800"/>
            <a:chExt cx="6868440" cy="6596640"/>
          </a:xfrm>
        </p:grpSpPr>
        <p:sp>
          <p:nvSpPr>
            <p:cNvPr id="2" name="Paralelogramo 11"/>
            <p:cNvSpPr/>
            <p:nvPr/>
          </p:nvSpPr>
          <p:spPr>
            <a:xfrm flipH="1">
              <a:off x="5130720" y="3240"/>
              <a:ext cx="5307840" cy="6595200"/>
            </a:xfrm>
            <a:prstGeom prst="parallelogram">
              <a:avLst>
                <a:gd name="adj" fmla="val 21847"/>
              </a:avLst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3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Rectángulo 23"/>
            <p:cNvSpPr/>
            <p:nvPr/>
          </p:nvSpPr>
          <p:spPr>
            <a:xfrm>
              <a:off x="8613720" y="1800"/>
              <a:ext cx="3385440" cy="659664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56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" name="Triángulo rectángulo 3"/>
          <p:cNvSpPr/>
          <p:nvPr/>
        </p:nvSpPr>
        <p:spPr>
          <a:xfrm flipH="1">
            <a:off x="-195480" y="5229360"/>
            <a:ext cx="12434760" cy="1652040"/>
          </a:xfrm>
          <a:prstGeom prst="rtTriangle">
            <a:avLst/>
          </a:prstGeom>
          <a:solidFill>
            <a:srgbClr val="34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908760" y="152280"/>
            <a:ext cx="50284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Triángulo isósceles 7"/>
          <p:cNvSpPr/>
          <p:nvPr/>
        </p:nvSpPr>
        <p:spPr>
          <a:xfrm rot="5400000">
            <a:off x="2690640" y="2672280"/>
            <a:ext cx="1483560" cy="6863760"/>
          </a:xfrm>
          <a:prstGeom prst="triangle">
            <a:avLst>
              <a:gd name="adj" fmla="val 39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Triángulo rectángulo 29"/>
          <p:cNvSpPr/>
          <p:nvPr/>
        </p:nvSpPr>
        <p:spPr>
          <a:xfrm flipV="1">
            <a:off x="-33120" y="-32040"/>
            <a:ext cx="6992640" cy="791280"/>
          </a:xfrm>
          <a:prstGeom prst="rtTriangle">
            <a:avLst/>
          </a:prstGeom>
          <a:solidFill>
            <a:srgbClr val="34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CuadroTexto 17"/>
          <p:cNvSpPr/>
          <p:nvPr/>
        </p:nvSpPr>
        <p:spPr>
          <a:xfrm>
            <a:off x="-1483560" y="1989000"/>
            <a:ext cx="1839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39040" y="-27360"/>
            <a:ext cx="29754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www</a:t>
            </a:r>
            <a:r>
              <a:rPr b="1" lang="en-US" sz="2660" spc="-1" strike="noStrike">
                <a:solidFill>
                  <a:srgbClr val="ffffff"/>
                </a:solidFill>
                <a:latin typeface="Arial"/>
                <a:ea typeface="DejaVu Sans"/>
              </a:rPr>
              <a:t>.uib.cat</a:t>
            </a:r>
            <a:endParaRPr b="0" lang="ca-ES" sz="26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n 1" descr="LOGO UIB HORIZONTAL.png"/>
          <p:cNvPicPr/>
          <p:nvPr/>
        </p:nvPicPr>
        <p:blipFill>
          <a:blip r:embed="rId3"/>
          <a:stretch/>
        </p:blipFill>
        <p:spPr>
          <a:xfrm>
            <a:off x="143280" y="5637240"/>
            <a:ext cx="2707200" cy="8632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sldNum" idx="1"/>
          </p:nvPr>
        </p:nvSpPr>
        <p:spPr>
          <a:xfrm>
            <a:off x="7732080" y="6277680"/>
            <a:ext cx="396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ES" sz="374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32DE196-AF0C-4DA3-97C4-FC9C0F180B28}" type="slidenum">
              <a:rPr b="0" lang="es-ES" sz="374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ca-ES" sz="37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1"/>
          <p:cNvSpPr/>
          <p:nvPr/>
        </p:nvSpPr>
        <p:spPr>
          <a:xfrm>
            <a:off x="4854960" y="695880"/>
            <a:ext cx="697464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lang="es-ES" sz="4300" spc="-1" strike="noStrike">
                <a:solidFill>
                  <a:srgbClr val="3459ae"/>
                </a:solidFill>
                <a:latin typeface="Arial"/>
                <a:ea typeface="DejaVu Sans"/>
              </a:rPr>
              <a:t>Introduction to Bash</a:t>
            </a:r>
            <a:endParaRPr b="0" lang="ca-ES" sz="43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425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adroTexto 5"/>
          <p:cNvSpPr/>
          <p:nvPr/>
        </p:nvSpPr>
        <p:spPr>
          <a:xfrm>
            <a:off x="6768000" y="5949360"/>
            <a:ext cx="441576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lang="es-ES" sz="2100" spc="-1" strike="noStrike">
                <a:solidFill>
                  <a:srgbClr val="ffffff"/>
                </a:solidFill>
                <a:latin typeface="Arial"/>
                <a:ea typeface="DejaVu Sans"/>
              </a:rPr>
              <a:t>Julio 2023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adroTexto 6"/>
          <p:cNvSpPr/>
          <p:nvPr/>
        </p:nvSpPr>
        <p:spPr>
          <a:xfrm>
            <a:off x="5823360" y="3285000"/>
            <a:ext cx="612252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s-ES" sz="3200" spc="-1" strike="noStrike">
                <a:solidFill>
                  <a:srgbClr val="3459ae"/>
                </a:solidFill>
                <a:latin typeface="Arial"/>
                <a:ea typeface="DejaVu Sans"/>
              </a:rPr>
              <a:t>Centre Balear de Biodiversitat</a:t>
            </a: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Tommaso Cancellario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Karen Schöninger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Laura Triginer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QuadreDeText 1"/>
          <p:cNvSpPr/>
          <p:nvPr/>
        </p:nvSpPr>
        <p:spPr>
          <a:xfrm>
            <a:off x="1080000" y="726120"/>
            <a:ext cx="863964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More exercises from the terminal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QuadreDeText 2"/>
          <p:cNvSpPr/>
          <p:nvPr/>
        </p:nvSpPr>
        <p:spPr>
          <a:xfrm>
            <a:off x="1194840" y="1519920"/>
            <a:ext cx="9595080" cy="48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Check in which directory are you.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What do you have in that directory?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Check the space of what is placed in the directory.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Create two different directories, TestA, TestB.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inside TestA called fileA.txt.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Move fileA.txt to the folder TestB.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TestB, check that fileA.txt is  inside and inside named "Test_2"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We will work in Test_1 directory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tge 2" descr="Hi Max The Husky"/>
          <p:cNvPicPr/>
          <p:nvPr/>
        </p:nvPicPr>
        <p:blipFill>
          <a:blip r:embed="rId1"/>
          <a:stretch/>
        </p:blipFill>
        <p:spPr>
          <a:xfrm>
            <a:off x="9041040" y="957600"/>
            <a:ext cx="2697480" cy="26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grep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9" name="Imatge 5" descr="Happy cartoon bee"/>
          <p:cNvPicPr/>
          <p:nvPr/>
        </p:nvPicPr>
        <p:blipFill>
          <a:blip r:embed="rId1"/>
          <a:stretch/>
        </p:blipFill>
        <p:spPr>
          <a:xfrm>
            <a:off x="9625320" y="4038480"/>
            <a:ext cx="2518920" cy="2773800"/>
          </a:xfrm>
          <a:prstGeom prst="rect">
            <a:avLst/>
          </a:prstGeom>
          <a:ln w="0">
            <a:noFill/>
          </a:ln>
        </p:spPr>
      </p:pic>
      <p:sp>
        <p:nvSpPr>
          <p:cNvPr id="90" name="QuadreDeText 1"/>
          <p:cNvSpPr/>
          <p:nvPr/>
        </p:nvSpPr>
        <p:spPr>
          <a:xfrm>
            <a:off x="660600" y="2123640"/>
            <a:ext cx="10930680" cy="43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Powerful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 text search tool. Primarily used to search for a specific pattern or string of characters within files or streams of text. It helps locate lines in files that match a given pattern.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grep [options] file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 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–c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–n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–v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sed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QuadreDeText 1"/>
          <p:cNvSpPr/>
          <p:nvPr/>
        </p:nvSpPr>
        <p:spPr>
          <a:xfrm>
            <a:off x="660600" y="2123640"/>
            <a:ext cx="10930680" cy="43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Powerful text processing utility in Unix and Unix-like operating systems. It is used to perform text transformations on an input stream (a file or input from a pipeline). It </a:t>
            </a:r>
            <a:r>
              <a:rPr b="0" lang="ca-E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doesn't alter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 the original file.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sed –flags ....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sed 's/old/new/' file.txt  --&gt;  replaces the first occurrence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sed 's/old/new/g' file.txt --&gt; replaces the occurrence in all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sort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4" name="Imatge 5" descr="Happy cartoon bee"/>
          <p:cNvPicPr/>
          <p:nvPr/>
        </p:nvPicPr>
        <p:blipFill>
          <a:blip r:embed="rId1"/>
          <a:stretch/>
        </p:blipFill>
        <p:spPr>
          <a:xfrm>
            <a:off x="9625320" y="4038480"/>
            <a:ext cx="2518920" cy="2773800"/>
          </a:xfrm>
          <a:prstGeom prst="rect">
            <a:avLst/>
          </a:prstGeom>
          <a:ln w="0">
            <a:noFill/>
          </a:ln>
        </p:spPr>
      </p:pic>
      <p:sp>
        <p:nvSpPr>
          <p:cNvPr id="95" name="QuadreDeText 1"/>
          <p:cNvSpPr/>
          <p:nvPr/>
        </p:nvSpPr>
        <p:spPr>
          <a:xfrm>
            <a:off x="660600" y="2123640"/>
            <a:ext cx="10930680" cy="36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Used to sort lines of text files or input streams. It is a powerful and flexible tool that can be used for various sorting tasks. Here's a basic explanation of how to use the sort command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sort [options] [file]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–r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–u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uniq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QuadreDeText 1"/>
          <p:cNvSpPr/>
          <p:nvPr/>
        </p:nvSpPr>
        <p:spPr>
          <a:xfrm>
            <a:off x="583560" y="2413080"/>
            <a:ext cx="10930680" cy="35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command is used to filter out repeated lines in a sorted text file or input stream. It is often used in combination with the sort command.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uniq [options] [file]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–c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–d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–u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awk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QuadreDeText 1"/>
          <p:cNvSpPr/>
          <p:nvPr/>
        </p:nvSpPr>
        <p:spPr>
          <a:xfrm>
            <a:off x="660600" y="2123640"/>
            <a:ext cx="10930680" cy="41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The awk command is a versatile text processing tool in Unix and Unix-like operating systems. It operates on a per-line basis and is used for pattern scanning and processing.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'/pattern/ { action }' file.txt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'/pattern/' file.txt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'{ print $1 }' file.txt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'{ total += $1 } END { print "Total:", total }' file.txt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7160" y="4762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ca-ES" sz="4000" spc="-1" strike="noStrike">
                <a:solidFill>
                  <a:schemeClr val="dk1"/>
                </a:solidFill>
                <a:latin typeface="Arial"/>
                <a:ea typeface="DejaVu Sans"/>
              </a:rPr>
              <a:t>Examples of use, penguins.csv</a:t>
            </a:r>
            <a:endParaRPr b="0" lang="ca-E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QuadreDeText 1"/>
          <p:cNvSpPr/>
          <p:nvPr/>
        </p:nvSpPr>
        <p:spPr>
          <a:xfrm>
            <a:off x="660600" y="1519920"/>
            <a:ext cx="10930680" cy="43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 how many different species are there.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How many individuals of each species are there in the file.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914400"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many females and males are there?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914400"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In which years was the experiment conducted?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tge 1" descr="Chatty cartoon bee"/>
          <p:cNvPicPr/>
          <p:nvPr/>
        </p:nvPicPr>
        <p:blipFill>
          <a:blip r:embed="rId1"/>
          <a:stretch/>
        </p:blipFill>
        <p:spPr>
          <a:xfrm>
            <a:off x="440280" y="4780800"/>
            <a:ext cx="1464120" cy="18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QuadreDeText 153"/>
          <p:cNvSpPr/>
          <p:nvPr/>
        </p:nvSpPr>
        <p:spPr>
          <a:xfrm>
            <a:off x="758160" y="1440000"/>
            <a:ext cx="1008180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Clean a little bit our dataset, so w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have all columns with values and no "NA"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'!/NA/' penguins.csv &gt; clean_penguins.txt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Count how many "Adelie" individuals do we have.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$ grep -c 'Adelie' clean_penguins.txt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 how many males and females do we have in this dataset.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$ grep -c "male" clean_penguins.txt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QuadreDeText 1"/>
          <p:cNvSpPr/>
          <p:nvPr/>
        </p:nvSpPr>
        <p:spPr>
          <a:xfrm>
            <a:off x="1300320" y="654120"/>
            <a:ext cx="561708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More exercises with penguins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QuadreDeText 146"/>
          <p:cNvSpPr/>
          <p:nvPr/>
        </p:nvSpPr>
        <p:spPr>
          <a:xfrm>
            <a:off x="1304640" y="1149120"/>
            <a:ext cx="9315360" cy="46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More exercices with penguins.csv</a:t>
            </a: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Check 10 first lines of the csv.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Check the last lines of the csv. 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How many lines are there?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How many columns are there?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5. Display the three first columns and create another file with them.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6. Display the lines where the bill_length is bigger than 39.1 mm.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7. Calculate the sum of the body mass.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QuadreDeText 5"/>
          <p:cNvSpPr/>
          <p:nvPr/>
        </p:nvSpPr>
        <p:spPr>
          <a:xfrm>
            <a:off x="821520" y="804240"/>
            <a:ext cx="9315360" cy="46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More exercices with penguins.csv</a:t>
            </a: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Check 10 first lines of the csv. Head -10 penguins.csv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Check the last lines of the csv. Tail -10 penguins.csv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How many lines are there? awk -F ' ' '{print NF; exit}' penguins.csv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How many columns are there? awk 'END {print NR}' filename.csv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Wc -l filename.csv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Display the three first columns and create another file with them.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Arial"/>
              </a:rPr>
              <a:t>cut -d',' -f1-3 filename.csv &gt; newfile.csv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Display the lines where the bill_length is bigger than 39.1 mm.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Arial"/>
              </a:rPr>
              <a:t>awk -F ' ' '$4 &gt; 50 {print}' filename.csv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Calculate the sum of the body mass.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Arial"/>
              </a:rPr>
              <a:t>awk -F ' ' '{sum += $6} END {print "Sum:", sum}' filename.csv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"/>
          <p:cNvSpPr/>
          <p:nvPr/>
        </p:nvSpPr>
        <p:spPr>
          <a:xfrm>
            <a:off x="411120" y="1980000"/>
            <a:ext cx="11194920" cy="448020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The computer terminal is the set of devices such as screen, keyboard and computer that allow the user to interact with the system. 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Terminal: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Device used to send commands to a computer and show its answer.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Shell: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An interface or program that interprets the command lines sent to the terminal.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Bash: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shell programming language of UNIX (macOS and Linux)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A terminal is an environment where texts enter and exit. Shell is the one who interprets the data and commands sent by the terminal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QuadreDeText 1"/>
          <p:cNvSpPr/>
          <p:nvPr/>
        </p:nvSpPr>
        <p:spPr>
          <a:xfrm>
            <a:off x="540000" y="740160"/>
            <a:ext cx="10454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Sans UIB"/>
                <a:ea typeface="DejaVu Sans"/>
              </a:rPr>
              <a:t>What is the terminal? What is the shell?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QuadreDeText 153"/>
          <p:cNvSpPr/>
          <p:nvPr/>
        </p:nvSpPr>
        <p:spPr>
          <a:xfrm>
            <a:off x="758160" y="1440000"/>
            <a:ext cx="1008180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there’s a word containing the other one, it might not work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properly, so we will have to think another way to do it.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script that does the different commands and creates  a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file for the output of each of them.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Steps: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Remove columns with NA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Count how many individuals of each specie there are.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Add to the output of 2. the number of males and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females.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QuadreDeText 1"/>
          <p:cNvSpPr/>
          <p:nvPr/>
        </p:nvSpPr>
        <p:spPr>
          <a:xfrm>
            <a:off x="1300320" y="654120"/>
            <a:ext cx="561708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More exercises with penguins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160000" y="2880000"/>
            <a:ext cx="7762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$ tail -n +2 penguins.csv | cut -d ' ' -f 7 | sort | uniq -c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7160" y="47628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Examples of use, fasta.fas</a:t>
            </a:r>
            <a:endParaRPr b="0" lang="ca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QuadreDeText 1"/>
          <p:cNvSpPr/>
          <p:nvPr/>
        </p:nvSpPr>
        <p:spPr>
          <a:xfrm>
            <a:off x="660600" y="1519920"/>
            <a:ext cx="10930680" cy="52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 how many sequences are there in a fasta file.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Copy the headers of the sequences to another file called sequences.txt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word 'size' in the sequences.txt to 'length'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matge 1" descr="Chatty cartoon bee"/>
          <p:cNvPicPr/>
          <p:nvPr/>
        </p:nvPicPr>
        <p:blipFill>
          <a:blip r:embed="rId1"/>
          <a:stretch/>
        </p:blipFill>
        <p:spPr>
          <a:xfrm>
            <a:off x="440280" y="4780800"/>
            <a:ext cx="1464120" cy="18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QuadreDeText 15"/>
          <p:cNvSpPr/>
          <p:nvPr/>
        </p:nvSpPr>
        <p:spPr>
          <a:xfrm>
            <a:off x="947520" y="1457640"/>
            <a:ext cx="10096560" cy="38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Create a text file named helloworld</a:t>
            </a:r>
            <a:r>
              <a:rPr b="1" lang="ca-ES" sz="28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Noto Sans CJK SC"/>
              </a:rPr>
              <a:t>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31640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$ </a:t>
            </a: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nano helloworld.sh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Write the program to have an echo saying «hello world»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$ </a:t>
            </a: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chmod +x helloworld.sh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to make the file executable.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Execute ./helloworld.sh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QuadreDeText 27"/>
          <p:cNvSpPr/>
          <p:nvPr/>
        </p:nvSpPr>
        <p:spPr>
          <a:xfrm rot="4200">
            <a:off x="1228680" y="230040"/>
            <a:ext cx="5952240" cy="13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script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: cantonades arrodonides 1"/>
          <p:cNvSpPr/>
          <p:nvPr/>
        </p:nvSpPr>
        <p:spPr>
          <a:xfrm>
            <a:off x="8137800" y="501480"/>
            <a:ext cx="3313440" cy="16279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QuadreDeText 28"/>
          <p:cNvSpPr/>
          <p:nvPr/>
        </p:nvSpPr>
        <p:spPr>
          <a:xfrm>
            <a:off x="8138520" y="528480"/>
            <a:ext cx="3188880" cy="13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Remember to ALWAYS write: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#! /bin/bash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first line of a shell script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QuadreDeText 29"/>
          <p:cNvSpPr/>
          <p:nvPr/>
        </p:nvSpPr>
        <p:spPr>
          <a:xfrm>
            <a:off x="8820000" y="5299920"/>
            <a:ext cx="2690640" cy="914040"/>
          </a:xfrm>
          <a:prstGeom prst="rect">
            <a:avLst/>
          </a:prstGeom>
          <a:solidFill>
            <a:srgbClr val="cfe06e">
              <a:alpha val="5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echo "hello world"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QuadreDeText 19"/>
          <p:cNvSpPr/>
          <p:nvPr/>
        </p:nvSpPr>
        <p:spPr>
          <a:xfrm>
            <a:off x="1008000" y="1800000"/>
            <a:ext cx="10535040" cy="30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script file called example.sh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Send «hello» to a text file using cat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QuadreDeText 16"/>
          <p:cNvSpPr/>
          <p:nvPr/>
        </p:nvSpPr>
        <p:spPr>
          <a:xfrm>
            <a:off x="992160" y="972000"/>
            <a:ext cx="846324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QuadreDeText 17"/>
          <p:cNvSpPr/>
          <p:nvPr/>
        </p:nvSpPr>
        <p:spPr>
          <a:xfrm>
            <a:off x="7675560" y="4743000"/>
            <a:ext cx="3867480" cy="173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echo 'hello' &gt; cat text1.txt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QuadreDeText 22"/>
          <p:cNvSpPr/>
          <p:nvPr/>
        </p:nvSpPr>
        <p:spPr>
          <a:xfrm>
            <a:off x="1008000" y="1978920"/>
            <a:ext cx="10535040" cy="30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new .sh file named example2.sh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 Input from the terminal sent to a text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QuadreDeText 18"/>
          <p:cNvSpPr/>
          <p:nvPr/>
        </p:nvSpPr>
        <p:spPr>
          <a:xfrm>
            <a:off x="992160" y="972000"/>
            <a:ext cx="846324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QuadreDeText 20"/>
          <p:cNvSpPr/>
          <p:nvPr/>
        </p:nvSpPr>
        <p:spPr>
          <a:xfrm>
            <a:off x="8996400" y="4837320"/>
            <a:ext cx="2343600" cy="1462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cat &gt; text2.txt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QuadreDeText 25"/>
          <p:cNvSpPr/>
          <p:nvPr/>
        </p:nvSpPr>
        <p:spPr>
          <a:xfrm>
            <a:off x="1008000" y="1978920"/>
            <a:ext cx="10535040" cy="30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new .sh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Input from the terminal sent to a text file created in 2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QuadreDeText 21"/>
          <p:cNvSpPr/>
          <p:nvPr/>
        </p:nvSpPr>
        <p:spPr>
          <a:xfrm>
            <a:off x="992160" y="972000"/>
            <a:ext cx="846324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QuadreDeText 23"/>
          <p:cNvSpPr/>
          <p:nvPr/>
        </p:nvSpPr>
        <p:spPr>
          <a:xfrm>
            <a:off x="7845480" y="4680000"/>
            <a:ext cx="3674520" cy="173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# &gt;&gt; will concatenate with what's already written in the text file.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cat &gt;&gt; test3.txt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QuadreDeText 1"/>
          <p:cNvSpPr/>
          <p:nvPr/>
        </p:nvSpPr>
        <p:spPr>
          <a:xfrm>
            <a:off x="1401840" y="1394280"/>
            <a:ext cx="68544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QuadreDeText 134"/>
          <p:cNvSpPr/>
          <p:nvPr/>
        </p:nvSpPr>
        <p:spPr>
          <a:xfrm>
            <a:off x="1401840" y="900000"/>
            <a:ext cx="35863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9" name="Taula 135"/>
          <p:cNvGraphicFramePr/>
          <p:nvPr/>
        </p:nvGraphicFramePr>
        <p:xfrm>
          <a:off x="4817880" y="1909080"/>
          <a:ext cx="6305760" cy="4390920"/>
        </p:xfrm>
        <a:graphic>
          <a:graphicData uri="http://schemas.openxmlformats.org/drawingml/2006/table">
            <a:tbl>
              <a:tblPr/>
              <a:tblGrid>
                <a:gridCol w="3152520"/>
                <a:gridCol w="3153600"/>
              </a:tblGrid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-eq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Equal to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-ne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equal to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-gt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Greater than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-ge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Greater or equal 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3260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-lt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Less than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336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-le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Less or equal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0" name="QuadreDeText 136"/>
          <p:cNvSpPr/>
          <p:nvPr/>
        </p:nvSpPr>
        <p:spPr>
          <a:xfrm>
            <a:off x="1119240" y="2880000"/>
            <a:ext cx="230040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If</a:t>
            </a: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[ 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statement</a:t>
            </a: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]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then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elif 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[statement]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else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fi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QuadreDeText 6"/>
          <p:cNvSpPr/>
          <p:nvPr/>
        </p:nvSpPr>
        <p:spPr>
          <a:xfrm>
            <a:off x="1800000" y="1080000"/>
            <a:ext cx="684000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with conditionals and input from terminal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QuadreDeText 11"/>
          <p:cNvSpPr/>
          <p:nvPr/>
        </p:nvSpPr>
        <p:spPr>
          <a:xfrm>
            <a:off x="1080000" y="2664000"/>
            <a:ext cx="1008000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 1.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«this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your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name: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 2.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they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same.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(string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_comp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are.sh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 3.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 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value,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to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and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it’s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5, it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correct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(condit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ionals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1.sh)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 4.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tells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if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you’re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adult,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child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teenag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onals2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 5.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 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it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grades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ors.sh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QuadreDeText 139"/>
          <p:cNvSpPr/>
          <p:nvPr/>
        </p:nvSpPr>
        <p:spPr>
          <a:xfrm>
            <a:off x="1800000" y="1080000"/>
            <a:ext cx="342180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Loops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QuadreDeText 140"/>
          <p:cNvSpPr/>
          <p:nvPr/>
        </p:nvSpPr>
        <p:spPr>
          <a:xfrm>
            <a:off x="939240" y="3024000"/>
            <a:ext cx="23004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While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[ 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condition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]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...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done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QuadreDeText 141"/>
          <p:cNvSpPr/>
          <p:nvPr/>
        </p:nvSpPr>
        <p:spPr>
          <a:xfrm>
            <a:off x="6699600" y="2952000"/>
            <a:ext cx="23004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for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[ 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condition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]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...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done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QuadreDeText 143"/>
          <p:cNvSpPr/>
          <p:nvPr/>
        </p:nvSpPr>
        <p:spPr>
          <a:xfrm>
            <a:off x="1080000" y="212400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While: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QuadreDeText 144"/>
          <p:cNvSpPr/>
          <p:nvPr/>
        </p:nvSpPr>
        <p:spPr>
          <a:xfrm>
            <a:off x="6728760" y="2160000"/>
            <a:ext cx="65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For: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QuadreDeText 8"/>
          <p:cNvSpPr/>
          <p:nvPr/>
        </p:nvSpPr>
        <p:spPr>
          <a:xfrm>
            <a:off x="1800000" y="1080000"/>
            <a:ext cx="504000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with loops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QuadreDeText 12"/>
          <p:cNvSpPr/>
          <p:nvPr/>
        </p:nvSpPr>
        <p:spPr>
          <a:xfrm>
            <a:off x="1080000" y="2124000"/>
            <a:ext cx="1008000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1. Create a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 that once you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 a number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between 0 and 10,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prints all numbers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says the number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introduced except of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one introduced.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2. Use the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script, but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it will print all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numbers except the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introduced.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3.  Print the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values between 0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20, two by two.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4. Print all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values smaller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than 10 and a given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QuadreDeText 1"/>
          <p:cNvSpPr/>
          <p:nvPr/>
        </p:nvSpPr>
        <p:spPr>
          <a:xfrm>
            <a:off x="1045800" y="720000"/>
            <a:ext cx="8313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is important to learn bash?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QuadreDeText 98"/>
          <p:cNvSpPr/>
          <p:nvPr/>
        </p:nvSpPr>
        <p:spPr>
          <a:xfrm>
            <a:off x="1020240" y="1652040"/>
            <a:ext cx="9064800" cy="37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important for anyone working with data.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far more efficient and powerful than using a GUI (Graphical User Interface)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Bash correlates heavily with other data science technologies such Python and R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Commands are easily automated and replicated.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Makes you more flexible.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interaction between programs is easier to adjust to command line. 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Helps you to handle files quickly and efficiently.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tge 1" descr="Cartoon bee with magnifying glass"/>
          <p:cNvPicPr/>
          <p:nvPr/>
        </p:nvPicPr>
        <p:blipFill>
          <a:blip r:embed="rId1"/>
          <a:stretch/>
        </p:blipFill>
        <p:spPr>
          <a:xfrm>
            <a:off x="9479880" y="139680"/>
            <a:ext cx="2365560" cy="26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dreDeText 9"/>
          <p:cNvSpPr/>
          <p:nvPr/>
        </p:nvSpPr>
        <p:spPr>
          <a:xfrm>
            <a:off x="1800000" y="1080000"/>
            <a:ext cx="504000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with loops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QuadreDeText 10"/>
          <p:cNvSpPr/>
          <p:nvPr/>
        </p:nvSpPr>
        <p:spPr>
          <a:xfrm>
            <a:off x="1080000" y="2124000"/>
            <a:ext cx="1008000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1. Create a script that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you introduce a number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between 0 and 10, prints all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numbers and says the number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introduced except of the one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introduced. for_continue.sh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2. Use the previous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script, but now it will print all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numbers except the one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introduced.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for_continue.sh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3.  Print the values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between 0 and 20, two by two.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(loop_for.sh)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4. Print all the values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smaller than 10 and a given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number.(loops.sh)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QuadreDeText 154"/>
          <p:cNvSpPr/>
          <p:nvPr/>
        </p:nvSpPr>
        <p:spPr>
          <a:xfrm>
            <a:off x="1076040" y="2235600"/>
            <a:ext cx="10046880" cy="17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 very much for your attention!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Do not forget to fill out  the survey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9"/>
          <p:cNvSpPr/>
          <p:nvPr/>
        </p:nvSpPr>
        <p:spPr>
          <a:xfrm>
            <a:off x="1080000" y="1980000"/>
            <a:ext cx="269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100"/>
          <p:cNvSpPr/>
          <p:nvPr/>
        </p:nvSpPr>
        <p:spPr>
          <a:xfrm>
            <a:off x="1080000" y="3636000"/>
            <a:ext cx="269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101"/>
          <p:cNvSpPr/>
          <p:nvPr/>
        </p:nvSpPr>
        <p:spPr>
          <a:xfrm>
            <a:off x="1080000" y="5400000"/>
            <a:ext cx="269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QuadreDeText 102"/>
          <p:cNvSpPr/>
          <p:nvPr/>
        </p:nvSpPr>
        <p:spPr>
          <a:xfrm>
            <a:off x="4833360" y="2170440"/>
            <a:ext cx="45694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https://itsfoss.com/install-bash-on-windows/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QuadreDeText 7"/>
          <p:cNvSpPr/>
          <p:nvPr/>
        </p:nvSpPr>
        <p:spPr>
          <a:xfrm>
            <a:off x="2665800" y="360000"/>
            <a:ext cx="8313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to use bash in a OS...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tge 104" descr=""/>
          <p:cNvPicPr/>
          <p:nvPr/>
        </p:nvPicPr>
        <p:blipFill>
          <a:blip r:embed="rId1"/>
          <a:stretch/>
        </p:blipFill>
        <p:spPr>
          <a:xfrm>
            <a:off x="9963720" y="1387440"/>
            <a:ext cx="1513800" cy="1571040"/>
          </a:xfrm>
          <a:prstGeom prst="rect">
            <a:avLst/>
          </a:prstGeom>
          <a:ln w="0">
            <a:noFill/>
          </a:ln>
        </p:spPr>
      </p:pic>
      <p:sp>
        <p:nvSpPr>
          <p:cNvPr id="62" name="QuadreDeText 105"/>
          <p:cNvSpPr/>
          <p:nvPr/>
        </p:nvSpPr>
        <p:spPr>
          <a:xfrm>
            <a:off x="4860000" y="3204000"/>
            <a:ext cx="4319640" cy="16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 terminal and type ...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sudo port install 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tge 106" descr=""/>
          <p:cNvPicPr/>
          <p:nvPr/>
        </p:nvPicPr>
        <p:blipFill>
          <a:blip r:embed="rId2"/>
          <a:stretch/>
        </p:blipFill>
        <p:spPr>
          <a:xfrm>
            <a:off x="9999720" y="3115440"/>
            <a:ext cx="1513800" cy="1571040"/>
          </a:xfrm>
          <a:prstGeom prst="rect">
            <a:avLst/>
          </a:prstGeom>
          <a:ln w="0">
            <a:noFill/>
          </a:ln>
        </p:spPr>
      </p:pic>
      <p:sp>
        <p:nvSpPr>
          <p:cNvPr id="64" name="QuadreDeText 107"/>
          <p:cNvSpPr/>
          <p:nvPr/>
        </p:nvSpPr>
        <p:spPr>
          <a:xfrm rot="21577200">
            <a:off x="4772160" y="5156640"/>
            <a:ext cx="46893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 terminal and type ...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Sudo apt update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Sudo apt install bash-completion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QuadreDeText 108"/>
          <p:cNvSpPr/>
          <p:nvPr/>
        </p:nvSpPr>
        <p:spPr>
          <a:xfrm>
            <a:off x="984600" y="1422360"/>
            <a:ext cx="981504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→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Tecla de Windows + I para abrir el menú de Configuración. Luego seleccionar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Actualización y seguridad y posteriormente la opción Para programadores.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 Windows Subsystem for Linux.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Configuración → Actualización y seguridad → Actualización (Windows Subsystem for linux)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Configuración&gt;Actualización y seguridad&gt;Activación (Hyper-V).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no está hyper-v, se accede a BIOS) mayúscula al apagar, F2 en el inicio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(revisar acceso a BIOS según modelo).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 Ubuntu 22.04, ABRIR UBUNTU "INSTALLING", open as administrator! Nombre solo minuscula!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Restart computer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la terminal, escribir ubuntu, open WLS and in order to access to your files /mnt/c/users/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QuadreDeText 109"/>
          <p:cNvSpPr/>
          <p:nvPr/>
        </p:nvSpPr>
        <p:spPr>
          <a:xfrm>
            <a:off x="1985400" y="548640"/>
            <a:ext cx="652644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Use BASH in WINDOWS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QuadreDeText 110"/>
          <p:cNvSpPr/>
          <p:nvPr/>
        </p:nvSpPr>
        <p:spPr>
          <a:xfrm>
            <a:off x="1380240" y="1460520"/>
            <a:ext cx="9459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bash we use another kind of logical, different than in other programming languages.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QuadreDeText 111"/>
          <p:cNvSpPr/>
          <p:nvPr/>
        </p:nvSpPr>
        <p:spPr>
          <a:xfrm>
            <a:off x="4195800" y="2144160"/>
            <a:ext cx="329580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i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command  -flags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QuadreDeText 112"/>
          <p:cNvSpPr/>
          <p:nvPr/>
        </p:nvSpPr>
        <p:spPr>
          <a:xfrm>
            <a:off x="1379160" y="2851920"/>
            <a:ext cx="91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Flags are options that can be activated when using them, they can be also default values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QuadreDeText 113"/>
          <p:cNvSpPr/>
          <p:nvPr/>
        </p:nvSpPr>
        <p:spPr>
          <a:xfrm rot="27000">
            <a:off x="3024720" y="3706920"/>
            <a:ext cx="61682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common flags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-h, --h or -help → will give you details of how to use the tool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 file → is usually «output»  or output directory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 file → is usually an input directory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QuadreDeText 114"/>
          <p:cNvSpPr/>
          <p:nvPr/>
        </p:nvSpPr>
        <p:spPr>
          <a:xfrm>
            <a:off x="1985400" y="549000"/>
            <a:ext cx="652644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start!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QuadreDeText 2"/>
          <p:cNvSpPr/>
          <p:nvPr/>
        </p:nvSpPr>
        <p:spPr>
          <a:xfrm>
            <a:off x="1046520" y="1240560"/>
            <a:ext cx="99442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ca-ES" sz="3600" spc="-1" strike="noStrike">
                <a:solidFill>
                  <a:srgbClr val="000000"/>
                </a:solidFill>
                <a:latin typeface="Arial"/>
                <a:ea typeface="DejaVu Sans"/>
              </a:rPr>
              <a:t>Let’s check our avaliable shell...</a:t>
            </a:r>
            <a:endParaRPr b="0" lang="ca-E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 /etc/shells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Imatge 3" descr="Imatge que conté text&#10;&#10;Descripció generada automàticament"/>
          <p:cNvPicPr/>
          <p:nvPr/>
        </p:nvPicPr>
        <p:blipFill>
          <a:blip r:embed="rId1"/>
          <a:stretch/>
        </p:blipFill>
        <p:spPr>
          <a:xfrm>
            <a:off x="4566600" y="2197800"/>
            <a:ext cx="6413040" cy="2471040"/>
          </a:xfrm>
          <a:prstGeom prst="rect">
            <a:avLst/>
          </a:prstGeom>
          <a:ln w="0">
            <a:noFill/>
          </a:ln>
        </p:spPr>
      </p:pic>
      <p:sp>
        <p:nvSpPr>
          <p:cNvPr id="74" name="Oval 3"/>
          <p:cNvSpPr/>
          <p:nvPr/>
        </p:nvSpPr>
        <p:spPr>
          <a:xfrm>
            <a:off x="5519880" y="2799000"/>
            <a:ext cx="185040" cy="1666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5" name="Oval 4"/>
          <p:cNvSpPr/>
          <p:nvPr/>
        </p:nvSpPr>
        <p:spPr>
          <a:xfrm>
            <a:off x="5742720" y="3003480"/>
            <a:ext cx="185040" cy="1666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Oval 5"/>
          <p:cNvSpPr/>
          <p:nvPr/>
        </p:nvSpPr>
        <p:spPr>
          <a:xfrm>
            <a:off x="5844960" y="3477240"/>
            <a:ext cx="185040" cy="1666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Oval 6"/>
          <p:cNvSpPr/>
          <p:nvPr/>
        </p:nvSpPr>
        <p:spPr>
          <a:xfrm>
            <a:off x="5752080" y="3932640"/>
            <a:ext cx="185040" cy="1666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1276920" y="5241240"/>
            <a:ext cx="9431280" cy="668520"/>
          </a:xfrm>
          <a:prstGeom prst="rect">
            <a:avLst/>
          </a:prstGeom>
          <a:solidFill>
            <a:srgbClr val="1f497d"/>
          </a:solidFill>
          <a:ln w="2556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lt1"/>
                </a:solidFill>
                <a:latin typeface="Arial"/>
                <a:ea typeface="DejaVu Sans"/>
              </a:rPr>
              <a:t>If we would like to check which shell are we using, we can do «echo $SHELL». Eventhough the commands used will be the same.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QuadreDeText 2"/>
          <p:cNvSpPr/>
          <p:nvPr/>
        </p:nvSpPr>
        <p:spPr>
          <a:xfrm>
            <a:off x="3239640" y="2011320"/>
            <a:ext cx="864036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Check your current directory using pwd.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Print Working Directory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 you want to work from another directory? Use cd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Change directory (Test cd .. cd ../.., cd / )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directory to have everything organized using mkdir.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file using touch. Test it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QuadreDeText 124"/>
          <p:cNvSpPr/>
          <p:nvPr/>
        </p:nvSpPr>
        <p:spPr>
          <a:xfrm>
            <a:off x="1051200" y="677520"/>
            <a:ext cx="91393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Let's play with our directory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tge 1" descr="Cartoon bee with pencil"/>
          <p:cNvPicPr/>
          <p:nvPr/>
        </p:nvPicPr>
        <p:blipFill>
          <a:blip r:embed="rId1"/>
          <a:stretch/>
        </p:blipFill>
        <p:spPr>
          <a:xfrm>
            <a:off x="360720" y="4088160"/>
            <a:ext cx="2167920" cy="23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QuadreDeText 3"/>
          <p:cNvSpPr/>
          <p:nvPr/>
        </p:nvSpPr>
        <p:spPr>
          <a:xfrm>
            <a:off x="3240000" y="2197080"/>
            <a:ext cx="8640360" cy="33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Check what's inside of a directory using "ls"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cat, head, tail -&gt; view the contents of a file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Move a file between directories using mv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$mv file1 file2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Remove a file using rm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$</a:t>
            </a: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rm file 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  </a:t>
            </a: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$rm –r folder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QuadreDeText 4"/>
          <p:cNvSpPr/>
          <p:nvPr/>
        </p:nvSpPr>
        <p:spPr>
          <a:xfrm>
            <a:off x="1051200" y="677520"/>
            <a:ext cx="91393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Let's play with our directory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tge 4" descr="Cartoon bee with pencil"/>
          <p:cNvPicPr/>
          <p:nvPr/>
        </p:nvPicPr>
        <p:blipFill>
          <a:blip r:embed="rId1"/>
          <a:stretch/>
        </p:blipFill>
        <p:spPr>
          <a:xfrm>
            <a:off x="360720" y="4088160"/>
            <a:ext cx="2167920" cy="23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2023-05-05T07:39:18Z</dcterms:created>
  <dc:creator/>
  <dc:description/>
  <dc:language>ca-ES</dc:language>
  <cp:lastModifiedBy/>
  <dcterms:modified xsi:type="dcterms:W3CDTF">2024-02-05T16:23:30Z</dcterms:modified>
  <cp:revision>414</cp:revision>
  <dc:subject/>
  <dc:title>Presentació del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7</vt:i4>
  </property>
  <property fmtid="{D5CDD505-2E9C-101B-9397-08002B2CF9AE}" pid="3" name="PresentationFormat">
    <vt:lpwstr>Pantalla panoràmica</vt:lpwstr>
  </property>
  <property fmtid="{D5CDD505-2E9C-101B-9397-08002B2CF9AE}" pid="4" name="Slides">
    <vt:i4>29</vt:i4>
  </property>
</Properties>
</file>