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C22353-5325-40AC-AEAA-4C105056169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AD4BE7-822E-4B25-A2DF-AF574AFDB60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467AB6-4C6B-472E-B18F-BEAF5D17D52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3823E9-F129-4FD4-B9E9-DD96E7D423B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F8B621-26AA-4F64-8948-A63852D331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996CBC-25B4-4861-AEA6-17CC4864979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B52C6E-F55C-46B7-B68F-1FAE6C66CA1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C3DEE0-66B6-4B99-887B-2CD713C3465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EB731F-453F-4EF0-9D3F-5DFFC1DEC82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0A180A-00BF-490F-A429-F6BC64AD96D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81B357-9A5A-409C-8BDE-AB255CAE1B5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F432F1-C8CB-4EA0-B010-4B30C904E81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A_4528888.jpg"/>
          <p:cNvPicPr/>
          <p:nvPr/>
        </p:nvPicPr>
        <p:blipFill>
          <a:blip r:embed="rId2"/>
          <a:stretch/>
        </p:blipFill>
        <p:spPr>
          <a:xfrm>
            <a:off x="0" y="0"/>
            <a:ext cx="6203520" cy="6855840"/>
          </a:xfrm>
          <a:prstGeom prst="rect">
            <a:avLst/>
          </a:prstGeom>
          <a:ln w="12600">
            <a:noFill/>
          </a:ln>
        </p:spPr>
      </p:pic>
      <p:grpSp>
        <p:nvGrpSpPr>
          <p:cNvPr id="1" name="Agrupar 21"/>
          <p:cNvGrpSpPr/>
          <p:nvPr/>
        </p:nvGrpSpPr>
        <p:grpSpPr>
          <a:xfrm>
            <a:off x="5129640" y="1800"/>
            <a:ext cx="6869160" cy="6595200"/>
            <a:chOff x="5129640" y="1800"/>
            <a:chExt cx="6869160" cy="6595200"/>
          </a:xfrm>
        </p:grpSpPr>
        <p:sp>
          <p:nvSpPr>
            <p:cNvPr id="2" name="Paralelogramo 11"/>
            <p:cNvSpPr/>
            <p:nvPr/>
          </p:nvSpPr>
          <p:spPr>
            <a:xfrm flipH="1">
              <a:off x="5129280" y="3240"/>
              <a:ext cx="5306760" cy="6593760"/>
            </a:xfrm>
            <a:prstGeom prst="parallelogram">
              <a:avLst>
                <a:gd name="adj" fmla="val 21847"/>
              </a:avLst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32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Rectángulo 23"/>
            <p:cNvSpPr/>
            <p:nvPr/>
          </p:nvSpPr>
          <p:spPr>
            <a:xfrm>
              <a:off x="8614440" y="1800"/>
              <a:ext cx="3384360" cy="659520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ES" sz="56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" name="Triángulo rectángulo 3"/>
          <p:cNvSpPr/>
          <p:nvPr/>
        </p:nvSpPr>
        <p:spPr>
          <a:xfrm flipH="1">
            <a:off x="-196560" y="5229360"/>
            <a:ext cx="12434400" cy="1650600"/>
          </a:xfrm>
          <a:prstGeom prst="rtTriangle">
            <a:avLst/>
          </a:prstGeom>
          <a:solidFill>
            <a:srgbClr val="34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909120" y="152280"/>
            <a:ext cx="50274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Triángulo isósceles 7"/>
          <p:cNvSpPr/>
          <p:nvPr/>
        </p:nvSpPr>
        <p:spPr>
          <a:xfrm rot="5400000">
            <a:off x="2692440" y="2671920"/>
            <a:ext cx="1482120" cy="6863040"/>
          </a:xfrm>
          <a:prstGeom prst="triangle">
            <a:avLst>
              <a:gd name="adj" fmla="val 39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Triángulo rectángulo 29"/>
          <p:cNvSpPr/>
          <p:nvPr/>
        </p:nvSpPr>
        <p:spPr>
          <a:xfrm flipV="1">
            <a:off x="-31680" y="-33480"/>
            <a:ext cx="6991920" cy="789840"/>
          </a:xfrm>
          <a:prstGeom prst="rtTriangle">
            <a:avLst/>
          </a:prstGeom>
          <a:solidFill>
            <a:srgbClr val="34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CuadroTexto 17"/>
          <p:cNvSpPr/>
          <p:nvPr/>
        </p:nvSpPr>
        <p:spPr>
          <a:xfrm>
            <a:off x="-1483560" y="1989000"/>
            <a:ext cx="1825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39040" y="-27360"/>
            <a:ext cx="29743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www</a:t>
            </a:r>
            <a:r>
              <a:rPr b="1" lang="en-US" sz="2660" spc="-1" strike="noStrike">
                <a:solidFill>
                  <a:srgbClr val="ffffff"/>
                </a:solidFill>
                <a:latin typeface="Arial"/>
                <a:ea typeface="DejaVu Sans"/>
              </a:rPr>
              <a:t>.uib.cat</a:t>
            </a:r>
            <a:endParaRPr b="0" lang="ca-ES" sz="26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n 1" descr="LOGO UIB HORIZONTAL.png"/>
          <p:cNvPicPr/>
          <p:nvPr/>
        </p:nvPicPr>
        <p:blipFill>
          <a:blip r:embed="rId3"/>
          <a:stretch/>
        </p:blipFill>
        <p:spPr>
          <a:xfrm>
            <a:off x="143280" y="5637240"/>
            <a:ext cx="2706120" cy="8618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1"/>
          </p:nvPr>
        </p:nvSpPr>
        <p:spPr>
          <a:xfrm>
            <a:off x="7732440" y="6277680"/>
            <a:ext cx="396828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s-ES" sz="374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0AA1B76-2B82-4E6B-A246-470E7B5B43D1}" type="slidenum">
              <a:rPr b="0" lang="es-ES" sz="374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ca-ES" sz="374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1"/>
          <p:cNvSpPr/>
          <p:nvPr/>
        </p:nvSpPr>
        <p:spPr>
          <a:xfrm>
            <a:off x="4855320" y="695880"/>
            <a:ext cx="6973920" cy="20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lang="es-ES" sz="4300" spc="-1" strike="noStrike">
                <a:solidFill>
                  <a:srgbClr val="3459ae"/>
                </a:solidFill>
                <a:latin typeface="Arial"/>
                <a:ea typeface="DejaVu Sans"/>
              </a:rPr>
              <a:t>Introduction to Bash</a:t>
            </a:r>
            <a:endParaRPr b="0" lang="ca-ES" sz="43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425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adroTexto 5"/>
          <p:cNvSpPr/>
          <p:nvPr/>
        </p:nvSpPr>
        <p:spPr>
          <a:xfrm>
            <a:off x="6768360" y="5949360"/>
            <a:ext cx="441468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lang="es-ES" sz="2100" spc="-1" strike="noStrike">
                <a:solidFill>
                  <a:srgbClr val="ffffff"/>
                </a:solidFill>
                <a:latin typeface="Arial"/>
                <a:ea typeface="DejaVu Sans"/>
              </a:rPr>
              <a:t>February 2023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adroTexto 6"/>
          <p:cNvSpPr/>
          <p:nvPr/>
        </p:nvSpPr>
        <p:spPr>
          <a:xfrm>
            <a:off x="5823720" y="3285000"/>
            <a:ext cx="612180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s-ES" sz="3200" spc="-1" strike="noStrike">
                <a:solidFill>
                  <a:srgbClr val="3459ae"/>
                </a:solidFill>
                <a:latin typeface="Arial"/>
                <a:ea typeface="DejaVu Sans"/>
              </a:rPr>
              <a:t>Centre Balear de Biodiversitat</a:t>
            </a:r>
            <a:endParaRPr b="0" lang="ca-ES" sz="3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Tommaso Cancellario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Karen Schöninger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s-ES" sz="1200" spc="-1" strike="noStrike">
                <a:solidFill>
                  <a:srgbClr val="3459ae"/>
                </a:solidFill>
                <a:latin typeface="Arial"/>
                <a:ea typeface="DejaVu Sans"/>
              </a:rPr>
              <a:t>Laura Triginer</a:t>
            </a:r>
            <a:endParaRPr b="0" lang="ca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sort</a:t>
            </a: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tge 5" descr="Happy cartoon bee"/>
          <p:cNvPicPr/>
          <p:nvPr/>
        </p:nvPicPr>
        <p:blipFill>
          <a:blip r:embed="rId1"/>
          <a:stretch/>
        </p:blipFill>
        <p:spPr>
          <a:xfrm>
            <a:off x="8460000" y="3706920"/>
            <a:ext cx="2517840" cy="2772360"/>
          </a:xfrm>
          <a:prstGeom prst="rect">
            <a:avLst/>
          </a:prstGeom>
          <a:ln w="0">
            <a:noFill/>
          </a:ln>
        </p:spPr>
      </p:pic>
      <p:sp>
        <p:nvSpPr>
          <p:cNvPr id="89" name="QuadreDeText 1"/>
          <p:cNvSpPr/>
          <p:nvPr/>
        </p:nvSpPr>
        <p:spPr>
          <a:xfrm>
            <a:off x="660600" y="2123640"/>
            <a:ext cx="10930320" cy="36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Used to sort lines of text files or input streams. It is a powerful and flexible tool that can be used for various sorting tasks. Here's a basic explanation of how to use the sort command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sort [options] [file]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–r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sort –u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9297915-4A8A-41B4-9BF0-1878687308D9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uniq</a:t>
            </a: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QuadreDeText 1"/>
          <p:cNvSpPr/>
          <p:nvPr/>
        </p:nvSpPr>
        <p:spPr>
          <a:xfrm>
            <a:off x="583560" y="2413080"/>
            <a:ext cx="1093032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command is used to filter out repeated lines in a sorted text file or input stream. It is often used in combination with the sort command.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uniq [options] [file]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–c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–d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uniq –u file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9C94C65-BC4F-4555-BFC6-BF46CC9E0801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awk</a:t>
            </a: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QuadreDeText 1"/>
          <p:cNvSpPr/>
          <p:nvPr/>
        </p:nvSpPr>
        <p:spPr>
          <a:xfrm>
            <a:off x="660600" y="2123640"/>
            <a:ext cx="10930320" cy="41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The awk command is a versatile text processing tool in Unix and Unix-like operating systems. It operates on a per-line basis and is used for pattern scanning and processing.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Usage: 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'/pattern/ { action }' file.txt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/>
              <a:buChar char="∑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'/pattern/' file.txt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/>
              <a:buChar char="∑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'{ print $1 }' file.txt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/>
              <a:buChar char="∑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Arial"/>
              </a:rPr>
              <a:t>awk '{ total += $1 } END { print "Total:", total }' file.txt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9E02E47-1D6A-486D-B72B-6D64B67B2058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7920" y="18000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ca-ES" sz="4000" spc="-1" strike="noStrike">
                <a:solidFill>
                  <a:schemeClr val="dk1"/>
                </a:solidFill>
                <a:latin typeface="Arial"/>
                <a:ea typeface="DejaVu Sans"/>
              </a:rPr>
              <a:t>Examples of use, penguins.csv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QuadreDeText 1"/>
          <p:cNvSpPr/>
          <p:nvPr/>
        </p:nvSpPr>
        <p:spPr>
          <a:xfrm>
            <a:off x="720000" y="1080000"/>
            <a:ext cx="10930320" cy="47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Clean a little bit our dataset, so we can have all columns with values and no "NA"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b="0" i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awk '!/NA/' penguins.csv &gt; clean_penguins.txt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 how many different species are there. 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tail -n +2 clean_penguins.csv| awk '{print $1}' | uniq | wc -l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How many individuals of each species are there in the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tail -n +2 clean_penguins.csv| awk '{print $1}' | uniq -c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grep -c ‘Adelie’ clean_penguins.csv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In which years was the experiment conducted?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tail -n +2 clean_penguins.csv| awk '{print $8}' | uniq -c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tge 1" descr="Chatty cartoon bee"/>
          <p:cNvPicPr/>
          <p:nvPr/>
        </p:nvPicPr>
        <p:blipFill>
          <a:blip r:embed="rId1"/>
          <a:stretch/>
        </p:blipFill>
        <p:spPr>
          <a:xfrm>
            <a:off x="440280" y="4780800"/>
            <a:ext cx="1462680" cy="187632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068ED55-7CF8-402A-84AD-3D27E4C4C364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QuadreDeText 5"/>
          <p:cNvSpPr/>
          <p:nvPr/>
        </p:nvSpPr>
        <p:spPr>
          <a:xfrm>
            <a:off x="758160" y="1440000"/>
            <a:ext cx="100810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How many females and males are there?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ctr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tail -n +2 penguins.csv| awk '{print $7}' | grep -c 'female'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there’s a word containing the other one, it might not work properly, so we will have to think another way to do it.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QuadreDeText 7"/>
          <p:cNvSpPr/>
          <p:nvPr/>
        </p:nvSpPr>
        <p:spPr>
          <a:xfrm>
            <a:off x="1300320" y="654120"/>
            <a:ext cx="5616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More exercises with penguins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20000" y="4860000"/>
            <a:ext cx="7761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tail -n +2 penguins.csv | cut -d ' ' -f 7 | sort | uniq -c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4E447DC-998E-4ED5-AA27-0A1E9668BECC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QuadreDeText 146"/>
          <p:cNvSpPr/>
          <p:nvPr/>
        </p:nvSpPr>
        <p:spPr>
          <a:xfrm>
            <a:off x="1304640" y="720000"/>
            <a:ext cx="9314640" cy="46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More exercises with penguins.csv</a:t>
            </a: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Check 10 first lines of the csv.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Check the last lines of the csv. 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How many lines are there?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How many columns are there?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awk -F '  ' '{print NF; exit}' your_file.csv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5. Display the three first columns and create another file with them.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awk -F '  ' '{print $1 $2 $3}' penguins.csv &gt; penguins123.csv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Display the lines where the bill_length is bigger than 39.1 mm.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awk -F ' ' '{if ($3&gt;39.1) print $3 }' penguins.csv</a:t>
            </a:r>
            <a:endParaRPr b="0" lang="ca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7. Calculate the sum of the body mass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awk -F' ' '{ sum += $6 } END { print sum }' penguins.csv</a:t>
            </a:r>
            <a:endParaRPr b="0" lang="ca-ES" sz="15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D416DE5-ACA7-4ED5-9F26-73329CB7702A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QuadreDeText 15"/>
          <p:cNvSpPr/>
          <p:nvPr/>
        </p:nvSpPr>
        <p:spPr>
          <a:xfrm>
            <a:off x="947520" y="1457640"/>
            <a:ext cx="10095840" cy="38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Create a text file named helloworld</a:t>
            </a:r>
            <a:r>
              <a:rPr b="1" lang="ca-ES" sz="2800" spc="-1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Noto Sans CJK SC"/>
              </a:rPr>
              <a:t>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31640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$ </a:t>
            </a: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nano helloworld.sh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431640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Write the program to have an echo saying «hello world»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$ </a:t>
            </a:r>
            <a:r>
              <a:rPr b="0" i="1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chmod +x helloworld.sh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 to make the file executable.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Execute ./helloworld.sh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QuadreDeText 27"/>
          <p:cNvSpPr/>
          <p:nvPr/>
        </p:nvSpPr>
        <p:spPr>
          <a:xfrm rot="4200">
            <a:off x="1227240" y="230040"/>
            <a:ext cx="595116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script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: cantonades arrodonides 1"/>
          <p:cNvSpPr/>
          <p:nvPr/>
        </p:nvSpPr>
        <p:spPr>
          <a:xfrm>
            <a:off x="8138520" y="501480"/>
            <a:ext cx="3381480" cy="18385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QuadreDeText 28"/>
          <p:cNvSpPr/>
          <p:nvPr/>
        </p:nvSpPr>
        <p:spPr>
          <a:xfrm>
            <a:off x="8139240" y="528480"/>
            <a:ext cx="3187800" cy="13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Remember to ALWAYS write: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#! /bin/bash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first line of a shell script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QuadreDeText 29"/>
          <p:cNvSpPr/>
          <p:nvPr/>
        </p:nvSpPr>
        <p:spPr>
          <a:xfrm>
            <a:off x="8820720" y="5299920"/>
            <a:ext cx="2689560" cy="912600"/>
          </a:xfrm>
          <a:prstGeom prst="rect">
            <a:avLst/>
          </a:prstGeom>
          <a:solidFill>
            <a:srgbClr val="cfe06e">
              <a:alpha val="5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echo "hello world"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D31550A-83C1-40F2-BFE7-2648CF1C82CD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QuadreDeText 19"/>
          <p:cNvSpPr/>
          <p:nvPr/>
        </p:nvSpPr>
        <p:spPr>
          <a:xfrm>
            <a:off x="1008000" y="1800000"/>
            <a:ext cx="105346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script file called example.sh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Send «hello» to a text file using cat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QuadreDeText 16"/>
          <p:cNvSpPr/>
          <p:nvPr/>
        </p:nvSpPr>
        <p:spPr>
          <a:xfrm>
            <a:off x="992160" y="972000"/>
            <a:ext cx="84625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QuadreDeText 17"/>
          <p:cNvSpPr/>
          <p:nvPr/>
        </p:nvSpPr>
        <p:spPr>
          <a:xfrm>
            <a:off x="7675920" y="4743000"/>
            <a:ext cx="3866400" cy="1735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echo 'hello' &gt; cat text1.txt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DA8EA8D-F3FC-42C2-98FB-C384D8340FBD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QuadreDeText 22"/>
          <p:cNvSpPr/>
          <p:nvPr/>
        </p:nvSpPr>
        <p:spPr>
          <a:xfrm>
            <a:off x="1008000" y="1978920"/>
            <a:ext cx="105346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new .sh file named example2.sh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 Input from the terminal sent to a text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executable. 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QuadreDeText 18"/>
          <p:cNvSpPr/>
          <p:nvPr/>
        </p:nvSpPr>
        <p:spPr>
          <a:xfrm>
            <a:off x="992160" y="972000"/>
            <a:ext cx="84625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QuadreDeText 20"/>
          <p:cNvSpPr/>
          <p:nvPr/>
        </p:nvSpPr>
        <p:spPr>
          <a:xfrm>
            <a:off x="8997120" y="4837320"/>
            <a:ext cx="2342520" cy="1461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cat &gt; text2.txt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0C8CFDF-7D35-415B-A760-3164FAEC0041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QuadreDeText 25"/>
          <p:cNvSpPr/>
          <p:nvPr/>
        </p:nvSpPr>
        <p:spPr>
          <a:xfrm>
            <a:off x="1008000" y="1978920"/>
            <a:ext cx="105346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a new .sh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Input from the terminal sent to a text file created in 2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chmod +x 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make the file executable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4. Execute ./</a:t>
            </a:r>
            <a:r>
              <a:rPr b="0" i="1" lang="ca-E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nameofthefile.sh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QuadreDeText 21"/>
          <p:cNvSpPr/>
          <p:nvPr/>
        </p:nvSpPr>
        <p:spPr>
          <a:xfrm>
            <a:off x="992160" y="972000"/>
            <a:ext cx="84625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Creating more scripts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QuadreDeText 23"/>
          <p:cNvSpPr/>
          <p:nvPr/>
        </p:nvSpPr>
        <p:spPr>
          <a:xfrm>
            <a:off x="7845840" y="4680000"/>
            <a:ext cx="3673440" cy="1735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#! /bin/bash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# &gt;&gt; will concatenate with what's already written in the text file.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chemeClr val="dk1"/>
                </a:solidFill>
                <a:latin typeface="Arial"/>
                <a:ea typeface="Arial"/>
              </a:rPr>
              <a:t>cat &gt;&gt; test3.txt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6DECA14-A8FD-4841-AFC6-377952899120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"/>
          <p:cNvSpPr/>
          <p:nvPr/>
        </p:nvSpPr>
        <p:spPr>
          <a:xfrm>
            <a:off x="411120" y="1980000"/>
            <a:ext cx="11194560" cy="44787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The computer terminal is the set of devices such as screen, keyboard and computer that allow the user to interact with the system. 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Terminal: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Device used to send commands to a computer and show its answer.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Shell: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An interface or program that interprets the command lines sent to the terminal.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Bash: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Arial"/>
              </a:rPr>
              <a:t> shell programming language of UNIX (macOS and Linux)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A terminal is an environment where texts enter and exit. Shell is the one who interprets the data and commands sent by the terminal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QuadreDeText 1"/>
          <p:cNvSpPr/>
          <p:nvPr/>
        </p:nvSpPr>
        <p:spPr>
          <a:xfrm>
            <a:off x="540000" y="740160"/>
            <a:ext cx="1045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Sans UIB"/>
                <a:ea typeface="DejaVu Sans"/>
              </a:rPr>
              <a:t>What is the terminal? What is the shell?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1587320" y="6430680"/>
            <a:ext cx="6051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DB3519C-8C98-48A7-91B4-298DB0A2E7D7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QuadreDeText 153"/>
          <p:cNvSpPr/>
          <p:nvPr/>
        </p:nvSpPr>
        <p:spPr>
          <a:xfrm>
            <a:off x="758160" y="1440000"/>
            <a:ext cx="100810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script that does the different commands and creates  a new file for the output of each of them.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Steps: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Remove columns with NA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Count how many individuals of each specie there are.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Add to the output of 2. the number of males and females.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checking_penguins.csv</a:t>
            </a:r>
            <a:endParaRPr b="0" lang="ca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QuadreDeText 1"/>
          <p:cNvSpPr/>
          <p:nvPr/>
        </p:nvSpPr>
        <p:spPr>
          <a:xfrm>
            <a:off x="1300320" y="654120"/>
            <a:ext cx="5616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More exercises with penguins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7A4A8B7-078A-4D1A-8FB5-E2B9ABB3B572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adreDeText 1"/>
          <p:cNvSpPr/>
          <p:nvPr/>
        </p:nvSpPr>
        <p:spPr>
          <a:xfrm>
            <a:off x="1401840" y="1394280"/>
            <a:ext cx="685368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QuadreDeText 134"/>
          <p:cNvSpPr/>
          <p:nvPr/>
        </p:nvSpPr>
        <p:spPr>
          <a:xfrm>
            <a:off x="1401840" y="900000"/>
            <a:ext cx="35852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Taula 135"/>
          <p:cNvGraphicFramePr/>
          <p:nvPr/>
        </p:nvGraphicFramePr>
        <p:xfrm>
          <a:off x="4818240" y="1909080"/>
          <a:ext cx="6306120" cy="4390920"/>
        </p:xfrm>
        <a:graphic>
          <a:graphicData uri="http://schemas.openxmlformats.org/drawingml/2006/table">
            <a:tbl>
              <a:tblPr/>
              <a:tblGrid>
                <a:gridCol w="3152520"/>
                <a:gridCol w="3153960"/>
              </a:tblGrid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-eq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Equal to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-ne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 equal to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-gt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Greater than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3116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-ge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Greater or equal 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3260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-lt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Less than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336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-le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ca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Less or equal</a:t>
                      </a:r>
                      <a:endParaRPr b="0" lang="ca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1" name="QuadreDeText 136"/>
          <p:cNvSpPr/>
          <p:nvPr/>
        </p:nvSpPr>
        <p:spPr>
          <a:xfrm>
            <a:off x="1119240" y="2880000"/>
            <a:ext cx="229932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If</a:t>
            </a: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statement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then</a:t>
            </a: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elif (statement)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else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fi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286F2FB-24F0-46DB-A8D3-8B4461167EBD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QuadreDeText 6"/>
          <p:cNvSpPr/>
          <p:nvPr/>
        </p:nvSpPr>
        <p:spPr>
          <a:xfrm>
            <a:off x="1800000" y="1080000"/>
            <a:ext cx="683928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with conditionals and input from terminal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QuadreDeText 11"/>
          <p:cNvSpPr/>
          <p:nvPr/>
        </p:nvSpPr>
        <p:spPr>
          <a:xfrm>
            <a:off x="1080000" y="2664000"/>
            <a:ext cx="1007928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1. Write a script that asks your name and then the output it’s «this is your name: »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ask_name.sh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2. Compare two passwords and check if they are the same.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(string_compare.sh)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3. Create a script that when you introduce a value, it compares to 5 and if it’s 5, it says it’s correct.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(conditionals1.sh)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4. Create a script that tells you if you’re an adult, a child or a teenager.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Conditionals2.sh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5. Create an script that you introduce a mark and it says your grades.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Operators.sh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F7FC575-08E5-4D5E-ACB8-07E49BD753BA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QuadreDeText 139"/>
          <p:cNvSpPr/>
          <p:nvPr/>
        </p:nvSpPr>
        <p:spPr>
          <a:xfrm>
            <a:off x="1800000" y="1080000"/>
            <a:ext cx="34207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Loops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QuadreDeText 140"/>
          <p:cNvSpPr/>
          <p:nvPr/>
        </p:nvSpPr>
        <p:spPr>
          <a:xfrm>
            <a:off x="939240" y="3024000"/>
            <a:ext cx="22993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While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condition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...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done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QuadreDeText 141"/>
          <p:cNvSpPr/>
          <p:nvPr/>
        </p:nvSpPr>
        <p:spPr>
          <a:xfrm>
            <a:off x="6699960" y="2952000"/>
            <a:ext cx="22993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for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ca-ES" sz="1800" spc="-1" strike="noStrike">
                <a:solidFill>
                  <a:srgbClr val="069a2e"/>
                </a:solidFill>
                <a:latin typeface="Arial"/>
                <a:ea typeface="DejaVu Sans"/>
              </a:rPr>
              <a:t>condition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commands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ca-ES" sz="1800" spc="-1" strike="noStrike">
                <a:solidFill>
                  <a:srgbClr val="f10d0c"/>
                </a:solidFill>
                <a:latin typeface="Arial"/>
                <a:ea typeface="DejaVu Sans"/>
              </a:rPr>
              <a:t>...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55308d"/>
                </a:solidFill>
                <a:latin typeface="Arial"/>
                <a:ea typeface="DejaVu Sans"/>
              </a:rPr>
              <a:t>done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QuadreDeText 143"/>
          <p:cNvSpPr/>
          <p:nvPr/>
        </p:nvSpPr>
        <p:spPr>
          <a:xfrm>
            <a:off x="1080000" y="2124000"/>
            <a:ext cx="8769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While: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QuadreDeText 144"/>
          <p:cNvSpPr/>
          <p:nvPr/>
        </p:nvSpPr>
        <p:spPr>
          <a:xfrm>
            <a:off x="6729120" y="2160000"/>
            <a:ext cx="649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For: 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D5B1A57-56DC-4321-A53D-7C39F8031869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20000" y="5040000"/>
            <a:ext cx="1007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Parentheses are usually used for arithmetic operations and comparisons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</a:rPr>
              <a:t>Square brackets are used for conditional tests.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QuadreDeText 9"/>
          <p:cNvSpPr/>
          <p:nvPr/>
        </p:nvSpPr>
        <p:spPr>
          <a:xfrm>
            <a:off x="1800000" y="1080000"/>
            <a:ext cx="503892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Exercise with loops 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QuadreDeText 10"/>
          <p:cNvSpPr/>
          <p:nvPr/>
        </p:nvSpPr>
        <p:spPr>
          <a:xfrm>
            <a:off x="1080000" y="2124000"/>
            <a:ext cx="1007928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1. Create a script that once you introduce a number between 0 and 10, prints all numbers and says the number introduced except of the one introduced.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for_continue.sh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2. Use the previous script, but now it will print all numbers except the one introduced.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for_continue.sh</a:t>
            </a:r>
            <a:endParaRPr b="0" lang="ca-E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3.  Print the values between 0 and 20, two by two. (</a:t>
            </a:r>
            <a:r>
              <a:rPr b="0" lang="ca-E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loop_for.sh</a:t>
            </a: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 4. Print all the values smaller than 10 and a given number.(loops.sh)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7670F7B-8058-4217-90AE-D53380E8C8E2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QuadreDeText 154"/>
          <p:cNvSpPr/>
          <p:nvPr/>
        </p:nvSpPr>
        <p:spPr>
          <a:xfrm>
            <a:off x="1076040" y="2235600"/>
            <a:ext cx="10046160" cy="17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 very much for your attention!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Do not forget to fill out  the survey 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QuadreDeText 1"/>
          <p:cNvSpPr/>
          <p:nvPr/>
        </p:nvSpPr>
        <p:spPr>
          <a:xfrm>
            <a:off x="1045800" y="720000"/>
            <a:ext cx="8313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is important to learn bash?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QuadreDeText 98"/>
          <p:cNvSpPr/>
          <p:nvPr/>
        </p:nvSpPr>
        <p:spPr>
          <a:xfrm>
            <a:off x="1020240" y="1652040"/>
            <a:ext cx="9064080" cy="37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important for anyone working with data.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far more efficient and powerful than using a GUI (Graphical User Interface)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Bash correlates heavily with other data science technologies such Python and R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Commands are easily automated and replicated.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Makes your code more flexible.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interaction between programs is easier to adjust to command line. 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Helps you to handle files quickly and efficiently.</a:t>
            </a:r>
            <a:endParaRPr b="0" lang="ca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Imatge 1" descr="Cartoon bee with magnifying glass"/>
          <p:cNvPicPr/>
          <p:nvPr/>
        </p:nvPicPr>
        <p:blipFill>
          <a:blip r:embed="rId1"/>
          <a:stretch/>
        </p:blipFill>
        <p:spPr>
          <a:xfrm>
            <a:off x="9480600" y="139680"/>
            <a:ext cx="2364480" cy="26780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11653200" y="6412680"/>
            <a:ext cx="539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F9EBD4E-A5A8-4404-AA3E-CF11AC7C7F2C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QuadreDeText 110"/>
          <p:cNvSpPr/>
          <p:nvPr/>
        </p:nvSpPr>
        <p:spPr>
          <a:xfrm>
            <a:off x="1380240" y="1460520"/>
            <a:ext cx="94582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bash we use another kind of logical, different than in other programming languages.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QuadreDeText 111"/>
          <p:cNvSpPr/>
          <p:nvPr/>
        </p:nvSpPr>
        <p:spPr>
          <a:xfrm>
            <a:off x="4196160" y="2144160"/>
            <a:ext cx="329472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i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command  -flags 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QuadreDeText 112"/>
          <p:cNvSpPr/>
          <p:nvPr/>
        </p:nvSpPr>
        <p:spPr>
          <a:xfrm>
            <a:off x="1379160" y="2851920"/>
            <a:ext cx="917892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Flags are options that can be activated when using them, they can be also default values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QuadreDeText 113"/>
          <p:cNvSpPr/>
          <p:nvPr/>
        </p:nvSpPr>
        <p:spPr>
          <a:xfrm rot="27000">
            <a:off x="3024720" y="3706920"/>
            <a:ext cx="616752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common flags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-h, --h or -help → will give you details of how to use the tool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 file → is usually «output»  or output directory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 file → is usually an input directory</a:t>
            </a: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QuadreDeText 114"/>
          <p:cNvSpPr/>
          <p:nvPr/>
        </p:nvSpPr>
        <p:spPr>
          <a:xfrm>
            <a:off x="1985400" y="549000"/>
            <a:ext cx="652572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start!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1520000" y="643068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8D8C3BB-5F5C-4A4F-89B6-C79407854657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QuadreDeText 2"/>
          <p:cNvSpPr/>
          <p:nvPr/>
        </p:nvSpPr>
        <p:spPr>
          <a:xfrm>
            <a:off x="3239640" y="2011320"/>
            <a:ext cx="86396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Check your current directory using pwd.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Print Working Directory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 you want to work from another directory? Use cd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Change directory ( cd .. cd ../.., cd / )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directory to have everything organized using mkdir.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file using touch. Write something inside using nano.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QuadreDeText 124"/>
          <p:cNvSpPr/>
          <p:nvPr/>
        </p:nvSpPr>
        <p:spPr>
          <a:xfrm>
            <a:off x="1051200" y="677520"/>
            <a:ext cx="913860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Let's play with our directory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Imatge 1" descr="Cartoon bee with pencil"/>
          <p:cNvPicPr/>
          <p:nvPr/>
        </p:nvPicPr>
        <p:blipFill>
          <a:blip r:embed="rId1"/>
          <a:stretch/>
        </p:blipFill>
        <p:spPr>
          <a:xfrm>
            <a:off x="360720" y="4088160"/>
            <a:ext cx="2166840" cy="233172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F753A1B-B97D-4163-8812-010813F9DA5B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QuadreDeText 3"/>
          <p:cNvSpPr/>
          <p:nvPr/>
        </p:nvSpPr>
        <p:spPr>
          <a:xfrm>
            <a:off x="3240000" y="2197080"/>
            <a:ext cx="86396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Check what's inside of a directory using "ls"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cat, head, tail, more -&gt; view the contents of a file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Move a file between directories using mv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$mv file1 file2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Remove a file using rm 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-&gt; $</a:t>
            </a: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rm file </a:t>
            </a:r>
            <a:r>
              <a:rPr b="0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  </a:t>
            </a:r>
            <a:r>
              <a:rPr b="0" i="1" lang="ca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$rm –r folder</a:t>
            </a:r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QuadreDeText 4"/>
          <p:cNvSpPr/>
          <p:nvPr/>
        </p:nvSpPr>
        <p:spPr>
          <a:xfrm>
            <a:off x="1051200" y="677520"/>
            <a:ext cx="913860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ca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Let's play with our directory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Imatge 4" descr="Cartoon bee with pencil"/>
          <p:cNvPicPr/>
          <p:nvPr/>
        </p:nvPicPr>
        <p:blipFill>
          <a:blip r:embed="rId1"/>
          <a:stretch/>
        </p:blipFill>
        <p:spPr>
          <a:xfrm>
            <a:off x="360720" y="4088160"/>
            <a:ext cx="2166840" cy="233172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FA23C18-61E8-438D-8751-EE2346EA84B9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QuadreDeText 1"/>
          <p:cNvSpPr/>
          <p:nvPr/>
        </p:nvSpPr>
        <p:spPr>
          <a:xfrm>
            <a:off x="1080000" y="726120"/>
            <a:ext cx="8638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More exercises from the terminal</a:t>
            </a:r>
            <a:endParaRPr b="0" lang="ca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QuadreDeText 2"/>
          <p:cNvSpPr/>
          <p:nvPr/>
        </p:nvSpPr>
        <p:spPr>
          <a:xfrm>
            <a:off x="1194840" y="1519920"/>
            <a:ext cx="9594360" cy="48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Check in which directory are you.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What do you have in that directory?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Check the space of what is placed in the directory.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Create two different directories, TestA, TestB.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inside TestA called fileA.txt.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Move fileA.txt to the folder TestB.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a-E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TestB, check that fileA.txt is inside.</a:t>
            </a: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atge 2" descr="Hi Max The Husky"/>
          <p:cNvPicPr/>
          <p:nvPr/>
        </p:nvPicPr>
        <p:blipFill>
          <a:blip r:embed="rId1"/>
          <a:stretch/>
        </p:blipFill>
        <p:spPr>
          <a:xfrm>
            <a:off x="9041760" y="957600"/>
            <a:ext cx="2696400" cy="269604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8CCA3E9-9A79-4194-A7F9-19E0446564B0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grep</a:t>
            </a: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tge 5" descr="Happy cartoon bee"/>
          <p:cNvPicPr/>
          <p:nvPr/>
        </p:nvPicPr>
        <p:blipFill>
          <a:blip r:embed="rId1"/>
          <a:stretch/>
        </p:blipFill>
        <p:spPr>
          <a:xfrm>
            <a:off x="9073080" y="3886920"/>
            <a:ext cx="2517840" cy="2772360"/>
          </a:xfrm>
          <a:prstGeom prst="rect">
            <a:avLst/>
          </a:prstGeom>
          <a:ln w="0">
            <a:noFill/>
          </a:ln>
        </p:spPr>
      </p:pic>
      <p:sp>
        <p:nvSpPr>
          <p:cNvPr id="82" name="QuadreDeText 1"/>
          <p:cNvSpPr/>
          <p:nvPr/>
        </p:nvSpPr>
        <p:spPr>
          <a:xfrm>
            <a:off x="660600" y="2123640"/>
            <a:ext cx="1093032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Powerful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 text search tool. Primarily used to search for a specific pattern or string of characters within files or streams of text. It helps locate lines in files that match a given pattern.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grep [options] file 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 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–c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–n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grep –v '&gt;' file.fasta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7EBDBC1-ED02-4F97-ACCA-105676FDCA94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0680" y="852480"/>
            <a:ext cx="109717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ca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Some nice commands to start working</a:t>
            </a:r>
            <a:br>
              <a:rPr sz="4400"/>
            </a:br>
            <a:r>
              <a:rPr b="0" lang="ca-ES" sz="44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sed</a:t>
            </a:r>
            <a:endParaRPr b="0" lang="ca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QuadreDeText 1"/>
          <p:cNvSpPr/>
          <p:nvPr/>
        </p:nvSpPr>
        <p:spPr>
          <a:xfrm>
            <a:off x="660600" y="2123640"/>
            <a:ext cx="1093032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Powerful text processing utility in Unix and Unix-like operating systems. It is used to perform text transformations on an input stream (a file or input from a pipeline). It </a:t>
            </a:r>
            <a:r>
              <a:rPr b="0" lang="ca-E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doesn't alter</a:t>
            </a: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Arial"/>
              </a:rPr>
              <a:t> the original file.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Usage: sed –flags ....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sed 's/old/new/' file.txt  --&gt;  replaces the first occurrence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ca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sed 's/old/new/g' file.txt --&gt; replaces the occurrence in all file</a:t>
            </a: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ca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1520360" y="6431040"/>
            <a:ext cx="6534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1FE0F35-588F-4D66-98CE-A8B3F2DBD583}" type="slidenum">
              <a:rPr b="0" lang="ca-E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ca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2023-05-05T07:39:18Z</dcterms:created>
  <dc:creator/>
  <dc:description/>
  <dc:language>ca-ES</dc:language>
  <cp:lastModifiedBy/>
  <dcterms:modified xsi:type="dcterms:W3CDTF">2024-02-19T10:07:52Z</dcterms:modified>
  <cp:revision>419</cp:revision>
  <dc:subject/>
  <dc:title>Presentació del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7</vt:i4>
  </property>
  <property fmtid="{D5CDD505-2E9C-101B-9397-08002B2CF9AE}" pid="3" name="PresentationFormat">
    <vt:lpwstr>Pantalla panoràmica</vt:lpwstr>
  </property>
  <property fmtid="{D5CDD505-2E9C-101B-9397-08002B2CF9AE}" pid="4" name="Slides">
    <vt:i4>29</vt:i4>
  </property>
</Properties>
</file>